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0" r:id="rId2"/>
    <p:sldMasterId id="2147483831" r:id="rId3"/>
  </p:sldMasterIdLst>
  <p:notesMasterIdLst>
    <p:notesMasterId r:id="rId90"/>
  </p:notesMasterIdLst>
  <p:handoutMasterIdLst>
    <p:handoutMasterId r:id="rId91"/>
  </p:handoutMasterIdLst>
  <p:sldIdLst>
    <p:sldId id="530" r:id="rId4"/>
    <p:sldId id="549" r:id="rId5"/>
    <p:sldId id="379" r:id="rId6"/>
    <p:sldId id="534" r:id="rId7"/>
    <p:sldId id="545" r:id="rId8"/>
    <p:sldId id="547" r:id="rId9"/>
    <p:sldId id="548" r:id="rId10"/>
    <p:sldId id="550" r:id="rId11"/>
    <p:sldId id="551" r:id="rId12"/>
    <p:sldId id="552" r:id="rId13"/>
    <p:sldId id="554" r:id="rId14"/>
    <p:sldId id="555" r:id="rId15"/>
    <p:sldId id="557" r:id="rId16"/>
    <p:sldId id="558" r:id="rId17"/>
    <p:sldId id="559" r:id="rId18"/>
    <p:sldId id="560" r:id="rId19"/>
    <p:sldId id="563" r:id="rId20"/>
    <p:sldId id="476" r:id="rId21"/>
    <p:sldId id="475" r:id="rId22"/>
    <p:sldId id="564" r:id="rId23"/>
    <p:sldId id="567" r:id="rId24"/>
    <p:sldId id="479" r:id="rId25"/>
    <p:sldId id="480" r:id="rId26"/>
    <p:sldId id="407" r:id="rId27"/>
    <p:sldId id="569" r:id="rId28"/>
    <p:sldId id="571" r:id="rId29"/>
    <p:sldId id="570" r:id="rId30"/>
    <p:sldId id="410" r:id="rId31"/>
    <p:sldId id="633" r:id="rId32"/>
    <p:sldId id="634" r:id="rId33"/>
    <p:sldId id="635" r:id="rId34"/>
    <p:sldId id="636" r:id="rId35"/>
    <p:sldId id="637" r:id="rId36"/>
    <p:sldId id="643" r:id="rId37"/>
    <p:sldId id="638" r:id="rId38"/>
    <p:sldId id="639" r:id="rId39"/>
    <p:sldId id="644" r:id="rId40"/>
    <p:sldId id="646" r:id="rId41"/>
    <p:sldId id="640" r:id="rId42"/>
    <p:sldId id="648" r:id="rId43"/>
    <p:sldId id="649" r:id="rId44"/>
    <p:sldId id="642" r:id="rId45"/>
    <p:sldId id="575" r:id="rId46"/>
    <p:sldId id="580" r:id="rId47"/>
    <p:sldId id="577" r:id="rId48"/>
    <p:sldId id="578" r:id="rId49"/>
    <p:sldId id="579" r:id="rId50"/>
    <p:sldId id="645" r:id="rId51"/>
    <p:sldId id="523" r:id="rId52"/>
    <p:sldId id="341" r:id="rId53"/>
    <p:sldId id="588" r:id="rId54"/>
    <p:sldId id="628" r:id="rId55"/>
    <p:sldId id="629" r:id="rId56"/>
    <p:sldId id="630" r:id="rId57"/>
    <p:sldId id="631" r:id="rId58"/>
    <p:sldId id="594" r:id="rId59"/>
    <p:sldId id="595" r:id="rId60"/>
    <p:sldId id="597" r:id="rId61"/>
    <p:sldId id="342" r:id="rId62"/>
    <p:sldId id="345" r:id="rId63"/>
    <p:sldId id="526" r:id="rId64"/>
    <p:sldId id="527" r:id="rId65"/>
    <p:sldId id="347" r:id="rId66"/>
    <p:sldId id="599" r:id="rId67"/>
    <p:sldId id="613" r:id="rId68"/>
    <p:sldId id="601" r:id="rId69"/>
    <p:sldId id="602" r:id="rId70"/>
    <p:sldId id="603" r:id="rId71"/>
    <p:sldId id="632" r:id="rId72"/>
    <p:sldId id="609" r:id="rId73"/>
    <p:sldId id="612" r:id="rId74"/>
    <p:sldId id="611" r:id="rId75"/>
    <p:sldId id="615" r:id="rId76"/>
    <p:sldId id="616" r:id="rId77"/>
    <p:sldId id="614" r:id="rId78"/>
    <p:sldId id="447" r:id="rId79"/>
    <p:sldId id="444" r:id="rId80"/>
    <p:sldId id="624" r:id="rId81"/>
    <p:sldId id="625" r:id="rId82"/>
    <p:sldId id="626" r:id="rId83"/>
    <p:sldId id="627" r:id="rId84"/>
    <p:sldId id="619" r:id="rId85"/>
    <p:sldId id="620" r:id="rId86"/>
    <p:sldId id="621" r:id="rId87"/>
    <p:sldId id="622" r:id="rId88"/>
    <p:sldId id="623" r:id="rId89"/>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6" autoAdjust="0"/>
    <p:restoredTop sz="94660"/>
  </p:normalViewPr>
  <p:slideViewPr>
    <p:cSldViewPr>
      <p:cViewPr varScale="1">
        <p:scale>
          <a:sx n="110" d="100"/>
          <a:sy n="110" d="100"/>
        </p:scale>
        <p:origin x="18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634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63492"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63493"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005FE53-E748-44AF-BE2D-FD947246D08E}" type="slidenum">
              <a:rPr lang="en-GB"/>
              <a:pPr>
                <a:defRPr/>
              </a:pPr>
              <a:t>‹#›</a:t>
            </a:fld>
            <a:endParaRPr lang="en-GB"/>
          </a:p>
        </p:txBody>
      </p:sp>
    </p:spTree>
    <p:extLst>
      <p:ext uri="{BB962C8B-B14F-4D97-AF65-F5344CB8AC3E}">
        <p14:creationId xmlns:p14="http://schemas.microsoft.com/office/powerpoint/2010/main" val="352076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9C72F551-BFFE-4254-9DB0-D11513ABDDC0}" type="datetimeFigureOut">
              <a:rPr lang="en-GB"/>
              <a:pPr>
                <a:defRPr/>
              </a:pPr>
              <a:t>08/06/2017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atin typeface="Arial" charset="0"/>
              </a:defRPr>
            </a:lvl1pPr>
          </a:lstStyle>
          <a:p>
            <a:pPr>
              <a:defRPr/>
            </a:pPr>
            <a:fld id="{C4AC2565-47D7-45CB-BF4F-497E931D5534}" type="slidenum">
              <a:rPr lang="en-GB"/>
              <a:pPr>
                <a:defRPr/>
              </a:pPr>
              <a:t>‹#›</a:t>
            </a:fld>
            <a:endParaRPr lang="en-GB"/>
          </a:p>
        </p:txBody>
      </p:sp>
    </p:spTree>
    <p:extLst>
      <p:ext uri="{BB962C8B-B14F-4D97-AF65-F5344CB8AC3E}">
        <p14:creationId xmlns:p14="http://schemas.microsoft.com/office/powerpoint/2010/main" val="4291452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722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9624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174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ea typeface="+mn-ea"/>
              </a:defRPr>
            </a:lvl1pPr>
          </a:lstStyle>
          <a:p>
            <a:pPr>
              <a:defRPr/>
            </a:pPr>
            <a:fld id="{6F078C86-666F-4C59-B87B-90DF8F0242B1}" type="datetimeFigureOut">
              <a:rPr lang="en-US"/>
              <a:pPr>
                <a:defRPr/>
              </a:pPr>
              <a:t>6/8/2017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ea typeface="+mn-ea"/>
              </a:defRPr>
            </a:lvl1pPr>
          </a:lstStyle>
          <a:p>
            <a:pPr>
              <a:defRPr/>
            </a:pPr>
            <a:fld id="{0DF3EF49-AC7B-4C17-8FAB-AE6BD8BE9A68}" type="slidenum">
              <a:rPr lang="en-GB"/>
              <a:pPr>
                <a:defRPr/>
              </a:pPr>
              <a:t>‹#›</a:t>
            </a:fld>
            <a:endParaRPr lang="en-GB"/>
          </a:p>
        </p:txBody>
      </p:sp>
    </p:spTree>
    <p:extLst>
      <p:ext uri="{BB962C8B-B14F-4D97-AF65-F5344CB8AC3E}">
        <p14:creationId xmlns:p14="http://schemas.microsoft.com/office/powerpoint/2010/main" val="76815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ea typeface="+mn-ea"/>
              </a:defRPr>
            </a:lvl1pPr>
          </a:lstStyle>
          <a:p>
            <a:pPr>
              <a:defRPr/>
            </a:pPr>
            <a:fld id="{97255109-49AD-4BF5-B9C5-9801A8C8DB37}" type="datetimeFigureOut">
              <a:rPr lang="en-US"/>
              <a:pPr>
                <a:defRPr/>
              </a:pPr>
              <a:t>6/8/2017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ea typeface="+mn-ea"/>
              </a:defRPr>
            </a:lvl1pPr>
          </a:lstStyle>
          <a:p>
            <a:pPr>
              <a:defRPr/>
            </a:pPr>
            <a:fld id="{7FE068AC-4CFC-4EAC-BF70-B48278BD39E0}" type="slidenum">
              <a:rPr lang="en-GB"/>
              <a:pPr>
                <a:defRPr/>
              </a:pPr>
              <a:t>‹#›</a:t>
            </a:fld>
            <a:endParaRPr lang="en-GB"/>
          </a:p>
        </p:txBody>
      </p:sp>
    </p:spTree>
    <p:extLst>
      <p:ext uri="{BB962C8B-B14F-4D97-AF65-F5344CB8AC3E}">
        <p14:creationId xmlns:p14="http://schemas.microsoft.com/office/powerpoint/2010/main" val="372313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n-ea"/>
              </a:defRPr>
            </a:lvl1pPr>
          </a:lstStyle>
          <a:p>
            <a:pPr>
              <a:defRPr/>
            </a:pPr>
            <a:fld id="{BE8488F9-7EBC-4954-B068-20AB10D2CC4C}" type="datetimeFigureOut">
              <a:rPr lang="en-US"/>
              <a:pPr>
                <a:defRPr/>
              </a:pPr>
              <a:t>6/8/2017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mn-ea"/>
              </a:defRPr>
            </a:lvl1pPr>
          </a:lstStyle>
          <a:p>
            <a:pPr>
              <a:defRPr/>
            </a:pPr>
            <a:fld id="{A7288B9F-33CB-4D9F-B928-7214824C9A5A}" type="slidenum">
              <a:rPr lang="en-GB"/>
              <a:pPr>
                <a:defRPr/>
              </a:pPr>
              <a:t>‹#›</a:t>
            </a:fld>
            <a:endParaRPr lang="en-GB"/>
          </a:p>
        </p:txBody>
      </p:sp>
    </p:spTree>
    <p:extLst>
      <p:ext uri="{BB962C8B-B14F-4D97-AF65-F5344CB8AC3E}">
        <p14:creationId xmlns:p14="http://schemas.microsoft.com/office/powerpoint/2010/main" val="2108627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ea typeface="+mn-ea"/>
              </a:defRPr>
            </a:lvl1pPr>
          </a:lstStyle>
          <a:p>
            <a:pPr>
              <a:defRPr/>
            </a:pPr>
            <a:fld id="{A3A33C11-2287-4831-9D28-7F79DFD8C207}" type="datetimeFigureOut">
              <a:rPr lang="en-US"/>
              <a:pPr>
                <a:defRPr/>
              </a:pPr>
              <a:t>6/8/2017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ea typeface="+mn-ea"/>
              </a:defRPr>
            </a:lvl1pPr>
          </a:lstStyle>
          <a:p>
            <a:pPr>
              <a:defRPr/>
            </a:pPr>
            <a:fld id="{30E5F640-745D-4AC0-A3A6-964D8FC32C34}" type="slidenum">
              <a:rPr lang="en-GB"/>
              <a:pPr>
                <a:defRPr/>
              </a:pPr>
              <a:t>‹#›</a:t>
            </a:fld>
            <a:endParaRPr lang="en-GB"/>
          </a:p>
        </p:txBody>
      </p:sp>
    </p:spTree>
    <p:extLst>
      <p:ext uri="{BB962C8B-B14F-4D97-AF65-F5344CB8AC3E}">
        <p14:creationId xmlns:p14="http://schemas.microsoft.com/office/powerpoint/2010/main" val="2005617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ea typeface="+mn-ea"/>
              </a:defRPr>
            </a:lvl1pPr>
          </a:lstStyle>
          <a:p>
            <a:pPr>
              <a:defRPr/>
            </a:pPr>
            <a:fld id="{36D4F643-3EF1-4282-BF85-C7791C0446B1}" type="datetimeFigureOut">
              <a:rPr lang="en-US"/>
              <a:pPr>
                <a:defRPr/>
              </a:pPr>
              <a:t>6/8/2017</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ea typeface="+mn-ea"/>
              </a:defRPr>
            </a:lvl1pPr>
          </a:lstStyle>
          <a:p>
            <a:pPr>
              <a:defRPr/>
            </a:pPr>
            <a:fld id="{EB65A697-AD82-4181-A6A2-9828B2DF84F8}" type="slidenum">
              <a:rPr lang="en-GB"/>
              <a:pPr>
                <a:defRPr/>
              </a:pPr>
              <a:t>‹#›</a:t>
            </a:fld>
            <a:endParaRPr lang="en-GB"/>
          </a:p>
        </p:txBody>
      </p:sp>
    </p:spTree>
    <p:extLst>
      <p:ext uri="{BB962C8B-B14F-4D97-AF65-F5344CB8AC3E}">
        <p14:creationId xmlns:p14="http://schemas.microsoft.com/office/powerpoint/2010/main" val="52390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ea typeface="+mn-ea"/>
              </a:defRPr>
            </a:lvl1pPr>
          </a:lstStyle>
          <a:p>
            <a:pPr>
              <a:defRPr/>
            </a:pPr>
            <a:fld id="{BE7A1CC1-AD7F-475C-9536-0F2D179DD1BB}" type="datetimeFigureOut">
              <a:rPr lang="en-US"/>
              <a:pPr>
                <a:defRPr/>
              </a:pPr>
              <a:t>6/8/2017</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ea typeface="+mn-ea"/>
              </a:defRPr>
            </a:lvl1pPr>
          </a:lstStyle>
          <a:p>
            <a:pPr>
              <a:defRPr/>
            </a:pPr>
            <a:fld id="{30D0FAFB-FC50-46FF-A01A-5F0011CA585A}" type="slidenum">
              <a:rPr lang="en-GB"/>
              <a:pPr>
                <a:defRPr/>
              </a:pPr>
              <a:t>‹#›</a:t>
            </a:fld>
            <a:endParaRPr lang="en-GB"/>
          </a:p>
        </p:txBody>
      </p:sp>
    </p:spTree>
    <p:extLst>
      <p:ext uri="{BB962C8B-B14F-4D97-AF65-F5344CB8AC3E}">
        <p14:creationId xmlns:p14="http://schemas.microsoft.com/office/powerpoint/2010/main" val="913673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ea typeface="+mn-ea"/>
              </a:defRPr>
            </a:lvl1pPr>
          </a:lstStyle>
          <a:p>
            <a:pPr>
              <a:defRPr/>
            </a:pPr>
            <a:fld id="{4C742B8B-8C55-4804-923F-887053234735}" type="datetimeFigureOut">
              <a:rPr lang="en-US"/>
              <a:pPr>
                <a:defRPr/>
              </a:pPr>
              <a:t>6/8/2017</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ea typeface="+mn-ea"/>
              </a:defRPr>
            </a:lvl1pPr>
          </a:lstStyle>
          <a:p>
            <a:pPr>
              <a:defRPr/>
            </a:pPr>
            <a:fld id="{A7A1E919-88C1-4473-879B-B11701266539}" type="slidenum">
              <a:rPr lang="en-GB"/>
              <a:pPr>
                <a:defRPr/>
              </a:pPr>
              <a:t>‹#›</a:t>
            </a:fld>
            <a:endParaRPr lang="en-GB"/>
          </a:p>
        </p:txBody>
      </p:sp>
    </p:spTree>
    <p:extLst>
      <p:ext uri="{BB962C8B-B14F-4D97-AF65-F5344CB8AC3E}">
        <p14:creationId xmlns:p14="http://schemas.microsoft.com/office/powerpoint/2010/main" val="89922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ea typeface="+mn-ea"/>
              </a:defRPr>
            </a:lvl1pPr>
          </a:lstStyle>
          <a:p>
            <a:pPr>
              <a:defRPr/>
            </a:pPr>
            <a:fld id="{72C1BC06-D3F8-45B2-A880-5CE279400D4E}" type="datetimeFigureOut">
              <a:rPr lang="en-US"/>
              <a:pPr>
                <a:defRPr/>
              </a:pPr>
              <a:t>6/8/2017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ea typeface="+mn-ea"/>
              </a:defRPr>
            </a:lvl1pPr>
          </a:lstStyle>
          <a:p>
            <a:pPr>
              <a:defRPr/>
            </a:pPr>
            <a:fld id="{53081645-09CD-41DB-A44B-5F3753926919}" type="slidenum">
              <a:rPr lang="en-GB"/>
              <a:pPr>
                <a:defRPr/>
              </a:pPr>
              <a:t>‹#›</a:t>
            </a:fld>
            <a:endParaRPr lang="en-GB"/>
          </a:p>
        </p:txBody>
      </p:sp>
    </p:spTree>
    <p:extLst>
      <p:ext uri="{BB962C8B-B14F-4D97-AF65-F5344CB8AC3E}">
        <p14:creationId xmlns:p14="http://schemas.microsoft.com/office/powerpoint/2010/main" val="199825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5289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ea typeface="+mn-ea"/>
              </a:defRPr>
            </a:lvl1pPr>
          </a:lstStyle>
          <a:p>
            <a:pPr>
              <a:defRPr/>
            </a:pPr>
            <a:fld id="{FD79B514-B47B-40AA-B632-456161D36D37}" type="datetimeFigureOut">
              <a:rPr lang="en-US"/>
              <a:pPr>
                <a:defRPr/>
              </a:pPr>
              <a:t>6/8/2017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ea typeface="+mn-ea"/>
              </a:defRPr>
            </a:lvl1pPr>
          </a:lstStyle>
          <a:p>
            <a:pPr>
              <a:defRPr/>
            </a:pPr>
            <a:fld id="{F9568791-B66E-4AFA-9885-A261D06C71F8}" type="slidenum">
              <a:rPr lang="en-GB"/>
              <a:pPr>
                <a:defRPr/>
              </a:pPr>
              <a:t>‹#›</a:t>
            </a:fld>
            <a:endParaRPr lang="en-GB"/>
          </a:p>
        </p:txBody>
      </p:sp>
    </p:spTree>
    <p:extLst>
      <p:ext uri="{BB962C8B-B14F-4D97-AF65-F5344CB8AC3E}">
        <p14:creationId xmlns:p14="http://schemas.microsoft.com/office/powerpoint/2010/main" val="3472583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ea typeface="+mn-ea"/>
              </a:defRPr>
            </a:lvl1pPr>
          </a:lstStyle>
          <a:p>
            <a:pPr>
              <a:defRPr/>
            </a:pPr>
            <a:fld id="{CCE5506E-C37B-4C16-A58E-ADE2AF7517DD}" type="datetimeFigureOut">
              <a:rPr lang="en-US"/>
              <a:pPr>
                <a:defRPr/>
              </a:pPr>
              <a:t>6/8/2017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ea typeface="+mn-ea"/>
              </a:defRPr>
            </a:lvl1pPr>
          </a:lstStyle>
          <a:p>
            <a:pPr>
              <a:defRPr/>
            </a:pPr>
            <a:fld id="{94A33B3C-8B65-4201-A92E-0E2A49E0357F}" type="slidenum">
              <a:rPr lang="en-GB"/>
              <a:pPr>
                <a:defRPr/>
              </a:pPr>
              <a:t>‹#›</a:t>
            </a:fld>
            <a:endParaRPr lang="en-GB"/>
          </a:p>
        </p:txBody>
      </p:sp>
    </p:spTree>
    <p:extLst>
      <p:ext uri="{BB962C8B-B14F-4D97-AF65-F5344CB8AC3E}">
        <p14:creationId xmlns:p14="http://schemas.microsoft.com/office/powerpoint/2010/main" val="2578570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ea typeface="+mn-ea"/>
              </a:defRPr>
            </a:lvl1pPr>
          </a:lstStyle>
          <a:p>
            <a:pPr>
              <a:defRPr/>
            </a:pPr>
            <a:fld id="{604429E7-1811-4FCD-8D96-F06CA1F84CB0}" type="datetimeFigureOut">
              <a:rPr lang="en-US"/>
              <a:pPr>
                <a:defRPr/>
              </a:pPr>
              <a:t>6/8/2017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ea typeface="+mn-ea"/>
              </a:defRPr>
            </a:lvl1pPr>
          </a:lstStyle>
          <a:p>
            <a:pPr>
              <a:defRPr/>
            </a:pPr>
            <a:fld id="{702F13F5-862F-47E8-AC38-D26822FD67E2}" type="slidenum">
              <a:rPr lang="en-GB"/>
              <a:pPr>
                <a:defRPr/>
              </a:pPr>
              <a:t>‹#›</a:t>
            </a:fld>
            <a:endParaRPr lang="en-GB"/>
          </a:p>
        </p:txBody>
      </p:sp>
    </p:spTree>
    <p:extLst>
      <p:ext uri="{BB962C8B-B14F-4D97-AF65-F5344CB8AC3E}">
        <p14:creationId xmlns:p14="http://schemas.microsoft.com/office/powerpoint/2010/main" val="114840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76094BC-2755-4163-9876-B237D28A6CCF}" type="datetimeFigureOut">
              <a:rPr lang="en-GB"/>
              <a:pPr>
                <a:defRPr/>
              </a:pPr>
              <a:t>08/06/2017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8DCAABC-CDF0-4459-BF45-D3D65A0E8823}" type="slidenum">
              <a:rPr lang="en-GB"/>
              <a:pPr>
                <a:defRPr/>
              </a:pPr>
              <a:t>‹#›</a:t>
            </a:fld>
            <a:endParaRPr lang="en-GB"/>
          </a:p>
        </p:txBody>
      </p:sp>
    </p:spTree>
    <p:extLst>
      <p:ext uri="{BB962C8B-B14F-4D97-AF65-F5344CB8AC3E}">
        <p14:creationId xmlns:p14="http://schemas.microsoft.com/office/powerpoint/2010/main" val="4233218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3A78F66-5B1D-4091-9837-B172E497A488}" type="datetimeFigureOut">
              <a:rPr lang="en-GB"/>
              <a:pPr>
                <a:defRPr/>
              </a:pPr>
              <a:t>08/06/2017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01B888D-31B7-439D-90DA-3FBFDB7C29B5}" type="slidenum">
              <a:rPr lang="en-GB"/>
              <a:pPr>
                <a:defRPr/>
              </a:pPr>
              <a:t>‹#›</a:t>
            </a:fld>
            <a:endParaRPr lang="en-GB"/>
          </a:p>
        </p:txBody>
      </p:sp>
    </p:spTree>
    <p:extLst>
      <p:ext uri="{BB962C8B-B14F-4D97-AF65-F5344CB8AC3E}">
        <p14:creationId xmlns:p14="http://schemas.microsoft.com/office/powerpoint/2010/main" val="3597371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4D4EC4C-097E-4180-8802-4D42A46EC2D9}" type="datetimeFigureOut">
              <a:rPr lang="en-GB"/>
              <a:pPr>
                <a:defRPr/>
              </a:pPr>
              <a:t>08/06/2017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1AF8149-5531-4FE1-9538-C2CF329E1D3D}" type="slidenum">
              <a:rPr lang="en-GB"/>
              <a:pPr>
                <a:defRPr/>
              </a:pPr>
              <a:t>‹#›</a:t>
            </a:fld>
            <a:endParaRPr lang="en-GB"/>
          </a:p>
        </p:txBody>
      </p:sp>
    </p:spTree>
    <p:extLst>
      <p:ext uri="{BB962C8B-B14F-4D97-AF65-F5344CB8AC3E}">
        <p14:creationId xmlns:p14="http://schemas.microsoft.com/office/powerpoint/2010/main" val="7444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65AA97D-82D6-4F5F-817F-73BC08947E80}" type="datetimeFigureOut">
              <a:rPr lang="en-GB"/>
              <a:pPr>
                <a:defRPr/>
              </a:pPr>
              <a:t>08/06/2017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7B83F55-20E9-4586-A1A4-A75D045078ED}" type="slidenum">
              <a:rPr lang="en-GB"/>
              <a:pPr>
                <a:defRPr/>
              </a:pPr>
              <a:t>‹#›</a:t>
            </a:fld>
            <a:endParaRPr lang="en-GB"/>
          </a:p>
        </p:txBody>
      </p:sp>
    </p:spTree>
    <p:extLst>
      <p:ext uri="{BB962C8B-B14F-4D97-AF65-F5344CB8AC3E}">
        <p14:creationId xmlns:p14="http://schemas.microsoft.com/office/powerpoint/2010/main" val="1245493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562483A-217D-451A-A0E7-1E07CEE11F8F}" type="datetimeFigureOut">
              <a:rPr lang="en-GB"/>
              <a:pPr>
                <a:defRPr/>
              </a:pPr>
              <a:t>08/06/2017</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219297F-FE7A-42A1-AA17-34C499A46ABE}" type="slidenum">
              <a:rPr lang="en-GB"/>
              <a:pPr>
                <a:defRPr/>
              </a:pPr>
              <a:t>‹#›</a:t>
            </a:fld>
            <a:endParaRPr lang="en-GB"/>
          </a:p>
        </p:txBody>
      </p:sp>
    </p:spTree>
    <p:extLst>
      <p:ext uri="{BB962C8B-B14F-4D97-AF65-F5344CB8AC3E}">
        <p14:creationId xmlns:p14="http://schemas.microsoft.com/office/powerpoint/2010/main" val="2156458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4C5B648-BA95-4465-9E8E-D5EAAE7FB231}" type="datetimeFigureOut">
              <a:rPr lang="en-GB"/>
              <a:pPr>
                <a:defRPr/>
              </a:pPr>
              <a:t>08/06/2017</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E177955-B53B-4E51-AEE8-6DFB310D164C}" type="slidenum">
              <a:rPr lang="en-GB"/>
              <a:pPr>
                <a:defRPr/>
              </a:pPr>
              <a:t>‹#›</a:t>
            </a:fld>
            <a:endParaRPr lang="en-GB"/>
          </a:p>
        </p:txBody>
      </p:sp>
    </p:spTree>
    <p:extLst>
      <p:ext uri="{BB962C8B-B14F-4D97-AF65-F5344CB8AC3E}">
        <p14:creationId xmlns:p14="http://schemas.microsoft.com/office/powerpoint/2010/main" val="2069026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59CB06E-6A8A-4538-AFE6-594015FECFE7}" type="datetimeFigureOut">
              <a:rPr lang="en-GB"/>
              <a:pPr>
                <a:defRPr/>
              </a:pPr>
              <a:t>08/06/2017</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2E1F8CA-6C6D-4F4B-AC06-E703E73D2E96}" type="slidenum">
              <a:rPr lang="en-GB"/>
              <a:pPr>
                <a:defRPr/>
              </a:pPr>
              <a:t>‹#›</a:t>
            </a:fld>
            <a:endParaRPr lang="en-GB"/>
          </a:p>
        </p:txBody>
      </p:sp>
    </p:spTree>
    <p:extLst>
      <p:ext uri="{BB962C8B-B14F-4D97-AF65-F5344CB8AC3E}">
        <p14:creationId xmlns:p14="http://schemas.microsoft.com/office/powerpoint/2010/main" val="231466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5012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59A3F97-E7DC-4B36-BF98-6BC4086535C7}" type="datetimeFigureOut">
              <a:rPr lang="en-GB"/>
              <a:pPr>
                <a:defRPr/>
              </a:pPr>
              <a:t>08/06/2017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83C6FAC-1160-490E-B9B1-4BDF9FCDB51B}" type="slidenum">
              <a:rPr lang="en-GB"/>
              <a:pPr>
                <a:defRPr/>
              </a:pPr>
              <a:t>‹#›</a:t>
            </a:fld>
            <a:endParaRPr lang="en-GB"/>
          </a:p>
        </p:txBody>
      </p:sp>
    </p:spTree>
    <p:extLst>
      <p:ext uri="{BB962C8B-B14F-4D97-AF65-F5344CB8AC3E}">
        <p14:creationId xmlns:p14="http://schemas.microsoft.com/office/powerpoint/2010/main" val="1976498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4161E24-AF6E-4123-9834-B5ACE47767ED}" type="datetimeFigureOut">
              <a:rPr lang="en-GB"/>
              <a:pPr>
                <a:defRPr/>
              </a:pPr>
              <a:t>08/06/2017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52C9401-CFAB-48EA-8703-2D383A304DB4}" type="slidenum">
              <a:rPr lang="en-GB"/>
              <a:pPr>
                <a:defRPr/>
              </a:pPr>
              <a:t>‹#›</a:t>
            </a:fld>
            <a:endParaRPr lang="en-GB"/>
          </a:p>
        </p:txBody>
      </p:sp>
    </p:spTree>
    <p:extLst>
      <p:ext uri="{BB962C8B-B14F-4D97-AF65-F5344CB8AC3E}">
        <p14:creationId xmlns:p14="http://schemas.microsoft.com/office/powerpoint/2010/main" val="818354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53E389F-8D1E-4FB1-AFD8-9BA7132E3793}" type="datetimeFigureOut">
              <a:rPr lang="en-GB"/>
              <a:pPr>
                <a:defRPr/>
              </a:pPr>
              <a:t>08/06/2017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014246A-461F-4401-9CEB-955D9022D039}" type="slidenum">
              <a:rPr lang="en-GB"/>
              <a:pPr>
                <a:defRPr/>
              </a:pPr>
              <a:t>‹#›</a:t>
            </a:fld>
            <a:endParaRPr lang="en-GB"/>
          </a:p>
        </p:txBody>
      </p:sp>
    </p:spTree>
    <p:extLst>
      <p:ext uri="{BB962C8B-B14F-4D97-AF65-F5344CB8AC3E}">
        <p14:creationId xmlns:p14="http://schemas.microsoft.com/office/powerpoint/2010/main" val="1280388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624AB6-FF7B-4EE2-8B8A-8E803207CB9D}" type="datetimeFigureOut">
              <a:rPr lang="en-GB"/>
              <a:pPr>
                <a:defRPr/>
              </a:pPr>
              <a:t>08/06/2017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1178C1F-D09A-46F5-B808-5CEBB52EDD86}" type="slidenum">
              <a:rPr lang="en-GB"/>
              <a:pPr>
                <a:defRPr/>
              </a:pPr>
              <a:t>‹#›</a:t>
            </a:fld>
            <a:endParaRPr lang="en-GB"/>
          </a:p>
        </p:txBody>
      </p:sp>
    </p:spTree>
    <p:extLst>
      <p:ext uri="{BB962C8B-B14F-4D97-AF65-F5344CB8AC3E}">
        <p14:creationId xmlns:p14="http://schemas.microsoft.com/office/powerpoint/2010/main" val="68340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225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355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5385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31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753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825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solidFill>
            <a:schemeClr val="bg1">
              <a:alpha val="6705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solidFill>
            <a:schemeClr val="bg1">
              <a:alpha val="6705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Lst>
  <p:txStyles>
    <p:titleStyle>
      <a:lvl1pPr algn="ctr" rtl="0" eaLnBrk="0" fontAlgn="base" hangingPunct="0">
        <a:spcBef>
          <a:spcPct val="0"/>
        </a:spcBef>
        <a:spcAft>
          <a:spcPct val="0"/>
        </a:spcAft>
        <a:defRPr sz="4400">
          <a:solidFill>
            <a:srgbClr val="003300"/>
          </a:solidFill>
          <a:latin typeface="+mj-lt"/>
          <a:ea typeface="+mj-ea"/>
          <a:cs typeface="+mj-cs"/>
        </a:defRPr>
      </a:lvl1pPr>
      <a:lvl2pPr algn="ctr" rtl="0" eaLnBrk="0" fontAlgn="base" hangingPunct="0">
        <a:spcBef>
          <a:spcPct val="0"/>
        </a:spcBef>
        <a:spcAft>
          <a:spcPct val="0"/>
        </a:spcAft>
        <a:defRPr sz="4400">
          <a:solidFill>
            <a:srgbClr val="003300"/>
          </a:solidFill>
          <a:latin typeface="Arial" pitchFamily="34" charset="0"/>
        </a:defRPr>
      </a:lvl2pPr>
      <a:lvl3pPr algn="ctr" rtl="0" eaLnBrk="0" fontAlgn="base" hangingPunct="0">
        <a:spcBef>
          <a:spcPct val="0"/>
        </a:spcBef>
        <a:spcAft>
          <a:spcPct val="0"/>
        </a:spcAft>
        <a:defRPr sz="4400">
          <a:solidFill>
            <a:srgbClr val="003300"/>
          </a:solidFill>
          <a:latin typeface="Arial" pitchFamily="34" charset="0"/>
        </a:defRPr>
      </a:lvl3pPr>
      <a:lvl4pPr algn="ctr" rtl="0" eaLnBrk="0" fontAlgn="base" hangingPunct="0">
        <a:spcBef>
          <a:spcPct val="0"/>
        </a:spcBef>
        <a:spcAft>
          <a:spcPct val="0"/>
        </a:spcAft>
        <a:defRPr sz="4400">
          <a:solidFill>
            <a:srgbClr val="003300"/>
          </a:solidFill>
          <a:latin typeface="Arial" pitchFamily="34" charset="0"/>
        </a:defRPr>
      </a:lvl4pPr>
      <a:lvl5pPr algn="ctr" rtl="0" eaLnBrk="0" fontAlgn="base" hangingPunct="0">
        <a:spcBef>
          <a:spcPct val="0"/>
        </a:spcBef>
        <a:spcAft>
          <a:spcPct val="0"/>
        </a:spcAft>
        <a:defRPr sz="4400">
          <a:solidFill>
            <a:srgbClr val="003300"/>
          </a:solidFill>
          <a:latin typeface="Arial" pitchFamily="34" charset="0"/>
        </a:defRPr>
      </a:lvl5pPr>
      <a:lvl6pPr marL="457200" algn="ctr" rtl="0" fontAlgn="base">
        <a:spcBef>
          <a:spcPct val="0"/>
        </a:spcBef>
        <a:spcAft>
          <a:spcPct val="0"/>
        </a:spcAft>
        <a:defRPr sz="4400">
          <a:solidFill>
            <a:srgbClr val="003300"/>
          </a:solidFill>
          <a:latin typeface="Arial" pitchFamily="34" charset="0"/>
        </a:defRPr>
      </a:lvl6pPr>
      <a:lvl7pPr marL="914400" algn="ctr" rtl="0" fontAlgn="base">
        <a:spcBef>
          <a:spcPct val="0"/>
        </a:spcBef>
        <a:spcAft>
          <a:spcPct val="0"/>
        </a:spcAft>
        <a:defRPr sz="4400">
          <a:solidFill>
            <a:srgbClr val="003300"/>
          </a:solidFill>
          <a:latin typeface="Arial" pitchFamily="34" charset="0"/>
        </a:defRPr>
      </a:lvl7pPr>
      <a:lvl8pPr marL="1371600" algn="ctr" rtl="0" fontAlgn="base">
        <a:spcBef>
          <a:spcPct val="0"/>
        </a:spcBef>
        <a:spcAft>
          <a:spcPct val="0"/>
        </a:spcAft>
        <a:defRPr sz="4400">
          <a:solidFill>
            <a:srgbClr val="003300"/>
          </a:solidFill>
          <a:latin typeface="Arial" pitchFamily="34" charset="0"/>
        </a:defRPr>
      </a:lvl8pPr>
      <a:lvl9pPr marL="1828800" algn="ctr" rtl="0" fontAlgn="base">
        <a:spcBef>
          <a:spcPct val="0"/>
        </a:spcBef>
        <a:spcAft>
          <a:spcPct val="0"/>
        </a:spcAft>
        <a:defRPr sz="4400">
          <a:solidFill>
            <a:srgbClr val="003300"/>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00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00"/>
          </a:solidFill>
          <a:latin typeface="+mn-lt"/>
        </a:defRPr>
      </a:lvl2pPr>
      <a:lvl3pPr marL="1143000" indent="-228600" algn="l" rtl="0" eaLnBrk="0" fontAlgn="base" hangingPunct="0">
        <a:spcBef>
          <a:spcPct val="20000"/>
        </a:spcBef>
        <a:spcAft>
          <a:spcPct val="0"/>
        </a:spcAft>
        <a:buChar char="•"/>
        <a:defRPr sz="2400">
          <a:solidFill>
            <a:srgbClr val="003300"/>
          </a:solidFill>
          <a:latin typeface="+mn-lt"/>
        </a:defRPr>
      </a:lvl3pPr>
      <a:lvl4pPr marL="1600200" indent="-228600" algn="l" rtl="0" eaLnBrk="0" fontAlgn="base" hangingPunct="0">
        <a:spcBef>
          <a:spcPct val="20000"/>
        </a:spcBef>
        <a:spcAft>
          <a:spcPct val="0"/>
        </a:spcAft>
        <a:buChar char="–"/>
        <a:defRPr sz="2000">
          <a:solidFill>
            <a:srgbClr val="003300"/>
          </a:solidFill>
          <a:latin typeface="+mn-lt"/>
        </a:defRPr>
      </a:lvl4pPr>
      <a:lvl5pPr marL="2057400" indent="-228600" algn="l" rtl="0" eaLnBrk="0" fontAlgn="base" hangingPunct="0">
        <a:spcBef>
          <a:spcPct val="20000"/>
        </a:spcBef>
        <a:spcAft>
          <a:spcPct val="0"/>
        </a:spcAft>
        <a:buChar char="»"/>
        <a:defRPr sz="2000">
          <a:solidFill>
            <a:srgbClr val="003300"/>
          </a:solidFill>
          <a:latin typeface="+mn-lt"/>
        </a:defRPr>
      </a:lvl5pPr>
      <a:lvl6pPr marL="2514600" indent="-228600" algn="l" rtl="0" fontAlgn="base">
        <a:spcBef>
          <a:spcPct val="20000"/>
        </a:spcBef>
        <a:spcAft>
          <a:spcPct val="0"/>
        </a:spcAft>
        <a:buChar char="»"/>
        <a:defRPr sz="2000">
          <a:solidFill>
            <a:srgbClr val="003300"/>
          </a:solidFill>
          <a:latin typeface="+mn-lt"/>
        </a:defRPr>
      </a:lvl6pPr>
      <a:lvl7pPr marL="2971800" indent="-228600" algn="l" rtl="0" fontAlgn="base">
        <a:spcBef>
          <a:spcPct val="20000"/>
        </a:spcBef>
        <a:spcAft>
          <a:spcPct val="0"/>
        </a:spcAft>
        <a:buChar char="»"/>
        <a:defRPr sz="2000">
          <a:solidFill>
            <a:srgbClr val="003300"/>
          </a:solidFill>
          <a:latin typeface="+mn-lt"/>
        </a:defRPr>
      </a:lvl7pPr>
      <a:lvl8pPr marL="3429000" indent="-228600" algn="l" rtl="0" fontAlgn="base">
        <a:spcBef>
          <a:spcPct val="20000"/>
        </a:spcBef>
        <a:spcAft>
          <a:spcPct val="0"/>
        </a:spcAft>
        <a:buChar char="»"/>
        <a:defRPr sz="2000">
          <a:solidFill>
            <a:srgbClr val="003300"/>
          </a:solidFill>
          <a:latin typeface="+mn-lt"/>
        </a:defRPr>
      </a:lvl8pPr>
      <a:lvl9pPr marL="3886200" indent="-228600" algn="l" rtl="0" fontAlgn="base">
        <a:spcBef>
          <a:spcPct val="20000"/>
        </a:spcBef>
        <a:spcAft>
          <a:spcPct val="0"/>
        </a:spcAft>
        <a:buChar char="»"/>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4099"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Book Antiqua" pitchFamily="18" charset="0"/>
                <a:ea typeface="ＭＳ Ｐゴシック" pitchFamily="34" charset="-128"/>
              </a:defRPr>
            </a:lvl1pPr>
          </a:lstStyle>
          <a:p>
            <a:pPr>
              <a:defRPr/>
            </a:pPr>
            <a:fld id="{FF8923B5-F144-4109-85A2-F69E703E05D8}" type="datetimeFigureOut">
              <a:rPr lang="en-US"/>
              <a:pPr>
                <a:defRPr/>
              </a:pPr>
              <a:t>6/8/2017</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mn-lt"/>
                <a:ea typeface="+mn-ea"/>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itchFamily="18" charset="0"/>
                <a:ea typeface="ＭＳ Ｐゴシック" pitchFamily="34" charset="-128"/>
              </a:defRPr>
            </a:lvl1pPr>
          </a:lstStyle>
          <a:p>
            <a:pPr>
              <a:defRPr/>
            </a:pPr>
            <a:fld id="{F7E70E71-438C-463E-9E36-FB12390D1654}"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charset="0"/>
          <a:cs typeface="+mj-cs"/>
        </a:defRPr>
      </a:lvl1pPr>
      <a:lvl2pPr algn="ctr" rtl="0" eaLnBrk="0" fontAlgn="base" hangingPunct="0">
        <a:spcBef>
          <a:spcPct val="0"/>
        </a:spcBef>
        <a:spcAft>
          <a:spcPct val="0"/>
        </a:spcAft>
        <a:defRPr sz="4100" b="1">
          <a:solidFill>
            <a:schemeClr val="tx1"/>
          </a:solidFill>
          <a:latin typeface="Lucida Sans" charset="0"/>
          <a:ea typeface="ＭＳ Ｐゴシック" charset="0"/>
        </a:defRPr>
      </a:lvl2pPr>
      <a:lvl3pPr algn="ctr" rtl="0" eaLnBrk="0" fontAlgn="base" hangingPunct="0">
        <a:spcBef>
          <a:spcPct val="0"/>
        </a:spcBef>
        <a:spcAft>
          <a:spcPct val="0"/>
        </a:spcAft>
        <a:defRPr sz="4100" b="1">
          <a:solidFill>
            <a:schemeClr val="tx1"/>
          </a:solidFill>
          <a:latin typeface="Lucida Sans" charset="0"/>
          <a:ea typeface="ＭＳ Ｐゴシック" charset="0"/>
        </a:defRPr>
      </a:lvl3pPr>
      <a:lvl4pPr algn="ctr" rtl="0" eaLnBrk="0" fontAlgn="base" hangingPunct="0">
        <a:spcBef>
          <a:spcPct val="0"/>
        </a:spcBef>
        <a:spcAft>
          <a:spcPct val="0"/>
        </a:spcAft>
        <a:defRPr sz="4100" b="1">
          <a:solidFill>
            <a:schemeClr val="tx1"/>
          </a:solidFill>
          <a:latin typeface="Lucida Sans" charset="0"/>
          <a:ea typeface="ＭＳ Ｐゴシック" charset="0"/>
        </a:defRPr>
      </a:lvl4pPr>
      <a:lvl5pPr algn="ctr" rtl="0" eaLnBrk="0" fontAlgn="base" hangingPunct="0">
        <a:spcBef>
          <a:spcPct val="0"/>
        </a:spcBef>
        <a:spcAft>
          <a:spcPct val="0"/>
        </a:spcAft>
        <a:defRPr sz="4100" b="1">
          <a:solidFill>
            <a:schemeClr val="tx1"/>
          </a:solidFill>
          <a:latin typeface="Lucida Sans" charset="0"/>
          <a:ea typeface="ＭＳ Ｐゴシック" charset="0"/>
        </a:defRPr>
      </a:lvl5pPr>
      <a:lvl6pPr marL="457200" algn="ctr" rtl="0" fontAlgn="base">
        <a:spcBef>
          <a:spcPct val="0"/>
        </a:spcBef>
        <a:spcAft>
          <a:spcPct val="0"/>
        </a:spcAft>
        <a:defRPr sz="4100" b="1">
          <a:solidFill>
            <a:schemeClr val="tx1"/>
          </a:solidFill>
          <a:latin typeface="Lucida Sans" charset="0"/>
          <a:ea typeface="ＭＳ Ｐゴシック" charset="0"/>
        </a:defRPr>
      </a:lvl6pPr>
      <a:lvl7pPr marL="914400" algn="ctr" rtl="0" fontAlgn="base">
        <a:spcBef>
          <a:spcPct val="0"/>
        </a:spcBef>
        <a:spcAft>
          <a:spcPct val="0"/>
        </a:spcAft>
        <a:defRPr sz="4100" b="1">
          <a:solidFill>
            <a:schemeClr val="tx1"/>
          </a:solidFill>
          <a:latin typeface="Lucida Sans" charset="0"/>
          <a:ea typeface="ＭＳ Ｐゴシック" charset="0"/>
        </a:defRPr>
      </a:lvl7pPr>
      <a:lvl8pPr marL="1371600" algn="ctr" rtl="0" fontAlgn="base">
        <a:spcBef>
          <a:spcPct val="0"/>
        </a:spcBef>
        <a:spcAft>
          <a:spcPct val="0"/>
        </a:spcAft>
        <a:defRPr sz="4100" b="1">
          <a:solidFill>
            <a:schemeClr val="tx1"/>
          </a:solidFill>
          <a:latin typeface="Lucida Sans" charset="0"/>
          <a:ea typeface="ＭＳ Ｐゴシック" charset="0"/>
        </a:defRPr>
      </a:lvl8pPr>
      <a:lvl9pPr marL="1828800" algn="ctr" rtl="0" fontAlgn="base">
        <a:spcBef>
          <a:spcPct val="0"/>
        </a:spcBef>
        <a:spcAft>
          <a:spcPct val="0"/>
        </a:spcAft>
        <a:defRPr sz="4100" b="1">
          <a:solidFill>
            <a:schemeClr val="tx1"/>
          </a:solidFill>
          <a:latin typeface="Lucida Sans" charset="0"/>
          <a:ea typeface="ＭＳ Ｐゴシック"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ＭＳ Ｐゴシック" charset="0"/>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ＭＳ Ｐゴシック" charset="0"/>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charset="0"/>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ＭＳ Ｐゴシック" charset="0"/>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ＭＳ Ｐゴシック" charset="0"/>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1E4F300F-56D8-462F-B434-B7283DAF8CDF}" type="datetimeFigureOut">
              <a:rPr lang="en-GB"/>
              <a:pPr>
                <a:defRPr/>
              </a:pPr>
              <a:t>08/06/2017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E46A90C-5519-47E1-8211-50E30EAC88A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cfnz.org.nz/images/thumbnail/490x340-nocrop/bicystic.gi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mazon.com/Gattaca/dp/B000I8G5B2" TargetMode="External"/><Relationship Id="rId2" Type="http://schemas.openxmlformats.org/officeDocument/2006/relationships/hyperlink" Target="http://www.ornl.gov/sci/techresources/Human_Genome/elsi/elsi.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www.youtube.com/watch?v=m3925Pw-VwU"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www.dnalc.org/resources/animations/transformation1.html"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tJjXpiWKMy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hyperlink" Target="https://www.dti.dk/specialists/using-microorganisms-for-pollution-control-in-soil-and-groundwater/33725" TargetMode="External"/><Relationship Id="rId2" Type="http://schemas.openxmlformats.org/officeDocument/2006/relationships/hyperlink" Target="http://www.prospecbio.com/Recombinant_Proteins/"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learn.genetics.utah.edu/content/science/pharming/"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bc.co.uk/education/guides/z9mg87h/revision/2" TargetMode="Externa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685800"/>
          </a:xfrm>
        </p:spPr>
        <p:txBody>
          <a:bodyPr/>
          <a:lstStyle/>
          <a:p>
            <a:r>
              <a:rPr lang="en-GB" sz="4000" dirty="0"/>
              <a:t>3.8.3  Using genome </a:t>
            </a:r>
            <a:r>
              <a:rPr lang="en-GB" sz="4000" dirty="0" smtClean="0"/>
              <a:t>projects</a:t>
            </a:r>
            <a:endParaRPr lang="en-GB" sz="4000" dirty="0"/>
          </a:p>
        </p:txBody>
      </p:sp>
      <p:sp>
        <p:nvSpPr>
          <p:cNvPr id="3" name="Content Placeholder 2"/>
          <p:cNvSpPr>
            <a:spLocks noGrp="1"/>
          </p:cNvSpPr>
          <p:nvPr>
            <p:ph idx="1"/>
          </p:nvPr>
        </p:nvSpPr>
        <p:spPr>
          <a:xfrm>
            <a:off x="0" y="838200"/>
            <a:ext cx="9144000" cy="5715000"/>
          </a:xfrm>
        </p:spPr>
        <p:txBody>
          <a:bodyPr/>
          <a:lstStyle/>
          <a:p>
            <a:r>
              <a:rPr lang="en-GB" sz="2600" dirty="0" smtClean="0">
                <a:latin typeface="Calibri" panose="020F0502020204030204" pitchFamily="34" charset="0"/>
                <a:cs typeface="Calibri" panose="020F0502020204030204" pitchFamily="34" charset="0"/>
              </a:rPr>
              <a:t>Sequencing </a:t>
            </a:r>
            <a:r>
              <a:rPr lang="en-GB" sz="2600" dirty="0">
                <a:latin typeface="Calibri" panose="020F0502020204030204" pitchFamily="34" charset="0"/>
                <a:cs typeface="Calibri" panose="020F0502020204030204" pitchFamily="34" charset="0"/>
              </a:rPr>
              <a:t>projects have read the genomes of a wide range of organisms, including humans. </a:t>
            </a:r>
            <a:endParaRPr lang="en-GB" sz="2600" dirty="0" smtClean="0">
              <a:latin typeface="Calibri" panose="020F0502020204030204" pitchFamily="34" charset="0"/>
              <a:cs typeface="Calibri" panose="020F0502020204030204" pitchFamily="34" charset="0"/>
            </a:endParaRPr>
          </a:p>
          <a:p>
            <a:r>
              <a:rPr lang="en-GB" sz="2600" dirty="0" smtClean="0">
                <a:latin typeface="Calibri" panose="020F0502020204030204" pitchFamily="34" charset="0"/>
                <a:cs typeface="Calibri" panose="020F0502020204030204" pitchFamily="34" charset="0"/>
              </a:rPr>
              <a:t>Determining </a:t>
            </a:r>
            <a:r>
              <a:rPr lang="en-GB" sz="2600" dirty="0">
                <a:latin typeface="Calibri" panose="020F0502020204030204" pitchFamily="34" charset="0"/>
                <a:cs typeface="Calibri" panose="020F0502020204030204" pitchFamily="34" charset="0"/>
              </a:rPr>
              <a:t>the genome of simpler organisms allows the  sequences of the proteins that derive from the genetic code (the proteome) of the organism to be determined. </a:t>
            </a:r>
            <a:endParaRPr lang="en-GB" sz="2600" dirty="0" smtClean="0">
              <a:latin typeface="Calibri" panose="020F0502020204030204" pitchFamily="34" charset="0"/>
              <a:cs typeface="Calibri" panose="020F0502020204030204" pitchFamily="34" charset="0"/>
            </a:endParaRPr>
          </a:p>
          <a:p>
            <a:r>
              <a:rPr lang="en-GB" sz="2600" dirty="0" smtClean="0">
                <a:latin typeface="Calibri" panose="020F0502020204030204" pitchFamily="34" charset="0"/>
                <a:cs typeface="Calibri" panose="020F0502020204030204" pitchFamily="34" charset="0"/>
              </a:rPr>
              <a:t>This </a:t>
            </a:r>
            <a:r>
              <a:rPr lang="en-GB" sz="2600" dirty="0">
                <a:latin typeface="Calibri" panose="020F0502020204030204" pitchFamily="34" charset="0"/>
                <a:cs typeface="Calibri" panose="020F0502020204030204" pitchFamily="34" charset="0"/>
              </a:rPr>
              <a:t>may have many applications, including the identification of potential antigens for use in vaccine production. </a:t>
            </a:r>
            <a:endParaRPr lang="en-GB" sz="2600" dirty="0" smtClean="0">
              <a:latin typeface="Calibri" panose="020F0502020204030204" pitchFamily="34" charset="0"/>
              <a:cs typeface="Calibri" panose="020F0502020204030204" pitchFamily="34" charset="0"/>
            </a:endParaRPr>
          </a:p>
          <a:p>
            <a:r>
              <a:rPr lang="en-GB" sz="2600" dirty="0" smtClean="0">
                <a:latin typeface="Calibri" panose="020F0502020204030204" pitchFamily="34" charset="0"/>
                <a:cs typeface="Calibri" panose="020F0502020204030204" pitchFamily="34" charset="0"/>
              </a:rPr>
              <a:t>In </a:t>
            </a:r>
            <a:r>
              <a:rPr lang="en-GB" sz="2600" dirty="0">
                <a:latin typeface="Calibri" panose="020F0502020204030204" pitchFamily="34" charset="0"/>
                <a:cs typeface="Calibri" panose="020F0502020204030204" pitchFamily="34" charset="0"/>
              </a:rPr>
              <a:t>more complex organisms, the presence of non-coding DNA and of regulatory genes means that knowledge of the genome cannot easily be translated into the proteome. </a:t>
            </a:r>
            <a:endParaRPr lang="en-GB" sz="2600" dirty="0" smtClean="0">
              <a:latin typeface="Calibri" panose="020F0502020204030204" pitchFamily="34" charset="0"/>
              <a:cs typeface="Calibri" panose="020F0502020204030204" pitchFamily="34" charset="0"/>
            </a:endParaRPr>
          </a:p>
          <a:p>
            <a:r>
              <a:rPr lang="en-GB" sz="2600" dirty="0" smtClean="0">
                <a:latin typeface="Calibri" panose="020F0502020204030204" pitchFamily="34" charset="0"/>
                <a:cs typeface="Calibri" panose="020F0502020204030204" pitchFamily="34" charset="0"/>
              </a:rPr>
              <a:t>Sequencing </a:t>
            </a:r>
            <a:r>
              <a:rPr lang="en-GB" sz="2600" dirty="0">
                <a:latin typeface="Calibri" panose="020F0502020204030204" pitchFamily="34" charset="0"/>
                <a:cs typeface="Calibri" panose="020F0502020204030204" pitchFamily="34" charset="0"/>
              </a:rPr>
              <a:t>methods are continuously updated and have become automated.</a:t>
            </a:r>
          </a:p>
        </p:txBody>
      </p:sp>
    </p:spTree>
    <p:extLst>
      <p:ext uri="{BB962C8B-B14F-4D97-AF65-F5344CB8AC3E}">
        <p14:creationId xmlns:p14="http://schemas.microsoft.com/office/powerpoint/2010/main" val="423734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570038"/>
          </a:xfrm>
        </p:spPr>
        <p:txBody>
          <a:bodyPr/>
          <a:lstStyle/>
          <a:p>
            <a:r>
              <a:rPr lang="en-GB" sz="2800" dirty="0"/>
              <a:t>3.8.4.2  Differences in DNA between individuals of the same species can be exploited for identification and diagnosis of heritable conditions</a:t>
            </a:r>
            <a:br>
              <a:rPr lang="en-GB" sz="2800" dirty="0"/>
            </a:br>
            <a:endParaRPr lang="en-GB" sz="2800" b="1" dirty="0"/>
          </a:p>
        </p:txBody>
      </p:sp>
      <p:sp>
        <p:nvSpPr>
          <p:cNvPr id="3" name="Content Placeholder 2"/>
          <p:cNvSpPr>
            <a:spLocks noGrp="1"/>
          </p:cNvSpPr>
          <p:nvPr>
            <p:ph idx="1"/>
          </p:nvPr>
        </p:nvSpPr>
        <p:spPr>
          <a:xfrm>
            <a:off x="457200" y="1905000"/>
            <a:ext cx="8229600" cy="4525963"/>
          </a:xfrm>
        </p:spPr>
        <p:txBody>
          <a:bodyPr/>
          <a:lstStyle/>
          <a:p>
            <a:r>
              <a:rPr lang="en-GB" sz="2400" dirty="0"/>
              <a:t>The use of labelled DNA probes and DNA hybridisation to locate specific alleles of genes</a:t>
            </a:r>
            <a:r>
              <a:rPr lang="en-GB" sz="2400" dirty="0" smtClean="0"/>
              <a:t>.</a:t>
            </a:r>
          </a:p>
          <a:p>
            <a:r>
              <a:rPr lang="en-GB" sz="2400" dirty="0" smtClean="0"/>
              <a:t>The </a:t>
            </a:r>
            <a:r>
              <a:rPr lang="en-GB" sz="2400" dirty="0"/>
              <a:t>use of labelled DNA probes that can be used to screen patients for heritable conditions, drug responses or health risks</a:t>
            </a:r>
            <a:r>
              <a:rPr lang="en-GB" sz="2400" dirty="0" smtClean="0"/>
              <a:t>.</a:t>
            </a:r>
          </a:p>
          <a:p>
            <a:r>
              <a:rPr lang="en-GB" sz="2400" dirty="0" smtClean="0"/>
              <a:t>The </a:t>
            </a:r>
            <a:r>
              <a:rPr lang="en-GB" sz="2400" dirty="0"/>
              <a:t>use of this information in genetic counselling and personalised medicine</a:t>
            </a:r>
            <a:r>
              <a:rPr lang="en-GB" sz="2400" dirty="0" smtClean="0"/>
              <a:t>.</a:t>
            </a:r>
          </a:p>
          <a:p>
            <a:r>
              <a:rPr lang="en-GB" sz="2400" dirty="0" smtClean="0"/>
              <a:t>Students </a:t>
            </a:r>
            <a:r>
              <a:rPr lang="en-GB" sz="2400" dirty="0"/>
              <a:t>should be able to evaluate information relating to screening individuals for genetically determined conditions and drug responses.</a:t>
            </a:r>
          </a:p>
          <a:p>
            <a:endParaRPr lang="en-GB" sz="2400" dirty="0"/>
          </a:p>
        </p:txBody>
      </p:sp>
    </p:spTree>
    <p:extLst>
      <p:ext uri="{BB962C8B-B14F-4D97-AF65-F5344CB8AC3E}">
        <p14:creationId xmlns:p14="http://schemas.microsoft.com/office/powerpoint/2010/main" val="971334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527861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8" y="914400"/>
            <a:ext cx="265747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4724400"/>
            <a:ext cx="5126212" cy="1200329"/>
          </a:xfrm>
          <a:prstGeom prst="rect">
            <a:avLst/>
          </a:prstGeom>
        </p:spPr>
        <p:txBody>
          <a:bodyPr wrap="square">
            <a:spAutoFit/>
          </a:bodyPr>
          <a:lstStyle/>
          <a:p>
            <a:r>
              <a:rPr lang="en-GB" dirty="0" smtClean="0"/>
              <a:t>Radioactively </a:t>
            </a:r>
            <a:r>
              <a:rPr lang="en-GB" dirty="0"/>
              <a:t>labelled probes – nucleotide sequence with the isotope 32P. The probe can be identified using x-ray film that is exposed to radioactivity</a:t>
            </a:r>
          </a:p>
        </p:txBody>
      </p:sp>
    </p:spTree>
    <p:extLst>
      <p:ext uri="{BB962C8B-B14F-4D97-AF65-F5344CB8AC3E}">
        <p14:creationId xmlns:p14="http://schemas.microsoft.com/office/powerpoint/2010/main" val="3372676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Probes</a:t>
            </a:r>
            <a:endParaRPr lang="en-GB" dirty="0"/>
          </a:p>
        </p:txBody>
      </p:sp>
      <p:sp>
        <p:nvSpPr>
          <p:cNvPr id="3" name="Content Placeholder 2"/>
          <p:cNvSpPr>
            <a:spLocks noGrp="1"/>
          </p:cNvSpPr>
          <p:nvPr>
            <p:ph idx="1"/>
          </p:nvPr>
        </p:nvSpPr>
        <p:spPr>
          <a:xfrm>
            <a:off x="457200" y="1600200"/>
            <a:ext cx="8229600" cy="4800600"/>
          </a:xfrm>
        </p:spPr>
        <p:txBody>
          <a:bodyPr/>
          <a:lstStyle/>
          <a:p>
            <a:r>
              <a:rPr lang="en-GB" sz="2800" dirty="0" smtClean="0">
                <a:solidFill>
                  <a:schemeClr val="tx1"/>
                </a:solidFill>
              </a:rPr>
              <a:t>Base sequences complementary to the allele of the gene we want to find</a:t>
            </a:r>
          </a:p>
          <a:p>
            <a:r>
              <a:rPr lang="en-GB" sz="2800" dirty="0" smtClean="0">
                <a:solidFill>
                  <a:schemeClr val="tx1"/>
                </a:solidFill>
              </a:rPr>
              <a:t>The double stranded DNA to be tested has its strands separated by heating the DNA.</a:t>
            </a:r>
          </a:p>
          <a:p>
            <a:r>
              <a:rPr lang="en-GB" sz="2800" dirty="0" smtClean="0">
                <a:solidFill>
                  <a:schemeClr val="tx1"/>
                </a:solidFill>
              </a:rPr>
              <a:t>The separated strands are cooled and mixed with the probe</a:t>
            </a:r>
          </a:p>
          <a:p>
            <a:r>
              <a:rPr lang="en-GB" sz="2800" dirty="0" smtClean="0">
                <a:solidFill>
                  <a:schemeClr val="tx1"/>
                </a:solidFill>
              </a:rPr>
              <a:t>If the probe is complementary to a section of the DNA strand it will bind. This is DNA hybridisation</a:t>
            </a:r>
          </a:p>
          <a:p>
            <a:r>
              <a:rPr lang="en-GB" sz="2800" dirty="0" smtClean="0">
                <a:solidFill>
                  <a:schemeClr val="tx1"/>
                </a:solidFill>
              </a:rPr>
              <a:t>The site where the probe binds can be identified by the radioactivity or fluorescent label </a:t>
            </a:r>
          </a:p>
          <a:p>
            <a:endParaRPr lang="en-GB" dirty="0">
              <a:solidFill>
                <a:schemeClr val="tx1"/>
              </a:solidFill>
            </a:endParaRPr>
          </a:p>
        </p:txBody>
      </p:sp>
    </p:spTree>
    <p:extLst>
      <p:ext uri="{BB962C8B-B14F-4D97-AF65-F5344CB8AC3E}">
        <p14:creationId xmlns:p14="http://schemas.microsoft.com/office/powerpoint/2010/main" val="546748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543800" cy="561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991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dirty="0" smtClean="0"/>
              <a:t>Locating specific alleles of genes</a:t>
            </a:r>
            <a:endParaRPr lang="en-GB" dirty="0"/>
          </a:p>
        </p:txBody>
      </p:sp>
      <p:sp>
        <p:nvSpPr>
          <p:cNvPr id="3" name="Content Placeholder 2"/>
          <p:cNvSpPr>
            <a:spLocks noGrp="1"/>
          </p:cNvSpPr>
          <p:nvPr>
            <p:ph idx="1"/>
          </p:nvPr>
        </p:nvSpPr>
        <p:spPr>
          <a:xfrm>
            <a:off x="76200" y="1447800"/>
            <a:ext cx="9067800" cy="5257800"/>
          </a:xfrm>
        </p:spPr>
        <p:txBody>
          <a:bodyPr/>
          <a:lstStyle/>
          <a:p>
            <a:pPr marL="514350" indent="-514350">
              <a:buFont typeface="+mj-lt"/>
              <a:buAutoNum type="arabicPeriod"/>
            </a:pPr>
            <a:r>
              <a:rPr lang="en-GB" sz="2800" dirty="0" smtClean="0"/>
              <a:t>The sequence of nucleotides on the mutated gene is determined by DNA sequencing (Genetic libraries store DNA sequences responsible for many common genetic diseases)</a:t>
            </a:r>
          </a:p>
          <a:p>
            <a:pPr marL="514350" indent="-514350">
              <a:buFont typeface="+mj-lt"/>
              <a:buAutoNum type="arabicPeriod"/>
            </a:pPr>
            <a:r>
              <a:rPr lang="en-GB" sz="2800" dirty="0" smtClean="0"/>
              <a:t>Fragment of DNA with complementary bases to mutant allele of gene produced</a:t>
            </a:r>
          </a:p>
          <a:p>
            <a:pPr marL="514350" indent="-514350">
              <a:buFont typeface="+mj-lt"/>
              <a:buAutoNum type="arabicPeriod"/>
            </a:pPr>
            <a:r>
              <a:rPr lang="en-GB" sz="2800" dirty="0" smtClean="0"/>
              <a:t>DNA </a:t>
            </a:r>
            <a:r>
              <a:rPr lang="en-GB" sz="2800" dirty="0" smtClean="0"/>
              <a:t>probe is formed by fluorescently labelling DNA fragment</a:t>
            </a:r>
          </a:p>
          <a:p>
            <a:pPr marL="514350" indent="-514350">
              <a:buFont typeface="+mj-lt"/>
              <a:buAutoNum type="arabicPeriod"/>
            </a:pPr>
            <a:r>
              <a:rPr lang="en-GB" sz="2800" dirty="0" smtClean="0"/>
              <a:t>PCR techniques used to produce multiple copies of DNA probe</a:t>
            </a:r>
            <a:endParaRPr lang="en-GB" sz="2800" dirty="0"/>
          </a:p>
        </p:txBody>
      </p:sp>
    </p:spTree>
    <p:extLst>
      <p:ext uri="{BB962C8B-B14F-4D97-AF65-F5344CB8AC3E}">
        <p14:creationId xmlns:p14="http://schemas.microsoft.com/office/powerpoint/2010/main" val="3335897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Locating specific alleles of genes</a:t>
            </a:r>
          </a:p>
        </p:txBody>
      </p:sp>
      <p:sp>
        <p:nvSpPr>
          <p:cNvPr id="3" name="Content Placeholder 2"/>
          <p:cNvSpPr>
            <a:spLocks noGrp="1"/>
          </p:cNvSpPr>
          <p:nvPr>
            <p:ph idx="1"/>
          </p:nvPr>
        </p:nvSpPr>
        <p:spPr>
          <a:xfrm>
            <a:off x="228600" y="1295400"/>
            <a:ext cx="8610600" cy="4525963"/>
          </a:xfrm>
        </p:spPr>
        <p:txBody>
          <a:bodyPr/>
          <a:lstStyle/>
          <a:p>
            <a:r>
              <a:rPr lang="en-GB" dirty="0" smtClean="0"/>
              <a:t>Double stranded DNA denatured by heating</a:t>
            </a:r>
          </a:p>
          <a:p>
            <a:r>
              <a:rPr lang="en-GB" dirty="0" smtClean="0"/>
              <a:t>Probe added to single stranded DNA fragments from person being screened and strands cooled</a:t>
            </a:r>
          </a:p>
          <a:p>
            <a:r>
              <a:rPr lang="en-GB" dirty="0" smtClean="0"/>
              <a:t>If donor has mutated sequence the DNA probe will bind to the complementary sequence on the donor DNA</a:t>
            </a:r>
          </a:p>
          <a:p>
            <a:r>
              <a:rPr lang="en-GB" dirty="0" smtClean="0"/>
              <a:t>DNA washed to remove unattached probes</a:t>
            </a:r>
          </a:p>
          <a:p>
            <a:endParaRPr lang="en-GB" dirty="0" smtClean="0"/>
          </a:p>
          <a:p>
            <a:endParaRPr lang="en-GB" dirty="0"/>
          </a:p>
        </p:txBody>
      </p:sp>
    </p:spTree>
    <p:extLst>
      <p:ext uri="{BB962C8B-B14F-4D97-AF65-F5344CB8AC3E}">
        <p14:creationId xmlns:p14="http://schemas.microsoft.com/office/powerpoint/2010/main" val="461169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Locating specific alleles of genes</a:t>
            </a:r>
          </a:p>
        </p:txBody>
      </p:sp>
      <p:sp>
        <p:nvSpPr>
          <p:cNvPr id="3" name="Content Placeholder 2"/>
          <p:cNvSpPr>
            <a:spLocks noGrp="1"/>
          </p:cNvSpPr>
          <p:nvPr>
            <p:ph idx="1"/>
          </p:nvPr>
        </p:nvSpPr>
        <p:spPr>
          <a:xfrm>
            <a:off x="228600" y="1295400"/>
            <a:ext cx="8610600" cy="4525963"/>
          </a:xfrm>
        </p:spPr>
        <p:txBody>
          <a:bodyPr/>
          <a:lstStyle/>
          <a:p>
            <a:r>
              <a:rPr lang="en-GB" dirty="0" smtClean="0"/>
              <a:t>The presence of bound DNA probe is detected by shining light on the fragments causing the probe to fluoresce which can be seen using a special microscope</a:t>
            </a:r>
          </a:p>
          <a:p>
            <a:endParaRPr lang="en-GB" dirty="0" smtClean="0"/>
          </a:p>
          <a:p>
            <a:endParaRPr lang="en-GB" dirty="0"/>
          </a:p>
        </p:txBody>
      </p:sp>
    </p:spTree>
    <p:extLst>
      <p:ext uri="{BB962C8B-B14F-4D97-AF65-F5344CB8AC3E}">
        <p14:creationId xmlns:p14="http://schemas.microsoft.com/office/powerpoint/2010/main" val="3090402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It is possible to fix hundreds of probes in an array on a glass slide</a:t>
            </a:r>
          </a:p>
          <a:p>
            <a:r>
              <a:rPr lang="en-GB" dirty="0" smtClean="0"/>
              <a:t>This means when donor DNA is added to the slide many different genetic disorders can be tested simultaneousl</a:t>
            </a:r>
            <a:r>
              <a:rPr lang="en-GB" dirty="0"/>
              <a:t>y</a:t>
            </a:r>
          </a:p>
        </p:txBody>
      </p:sp>
    </p:spTree>
    <p:extLst>
      <p:ext uri="{BB962C8B-B14F-4D97-AF65-F5344CB8AC3E}">
        <p14:creationId xmlns:p14="http://schemas.microsoft.com/office/powerpoint/2010/main" val="4076432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715962"/>
          </a:xfrm>
          <a:solidFill>
            <a:schemeClr val="bg1">
              <a:alpha val="79999"/>
            </a:schemeClr>
          </a:solidFill>
        </p:spPr>
        <p:txBody>
          <a:bodyPr/>
          <a:lstStyle/>
          <a:p>
            <a:pPr eaLnBrk="1" hangingPunct="1"/>
            <a:r>
              <a:rPr lang="en-GB" dirty="0" smtClean="0">
                <a:latin typeface="Calibri" panose="020F0502020204030204" pitchFamily="34" charset="0"/>
              </a:rPr>
              <a:t>Uses </a:t>
            </a:r>
            <a:r>
              <a:rPr lang="en-GB" dirty="0">
                <a:latin typeface="Calibri" panose="020F0502020204030204" pitchFamily="34" charset="0"/>
              </a:rPr>
              <a:t>of genetic testing</a:t>
            </a:r>
            <a:endParaRPr lang="en-GB" altLang="en-US" dirty="0" smtClean="0">
              <a:latin typeface="Calibri" panose="020F0502020204030204" pitchFamily="34" charset="0"/>
            </a:endParaRPr>
          </a:p>
        </p:txBody>
      </p:sp>
      <p:sp>
        <p:nvSpPr>
          <p:cNvPr id="60419" name="Rectangle 3"/>
          <p:cNvSpPr>
            <a:spLocks noGrp="1" noChangeArrowheads="1"/>
          </p:cNvSpPr>
          <p:nvPr>
            <p:ph type="body" idx="1"/>
          </p:nvPr>
        </p:nvSpPr>
        <p:spPr>
          <a:xfrm>
            <a:off x="457200" y="1143000"/>
            <a:ext cx="8229600" cy="5638800"/>
          </a:xfrm>
          <a:solidFill>
            <a:schemeClr val="bg1">
              <a:alpha val="85097"/>
            </a:schemeClr>
          </a:solidFill>
        </p:spPr>
        <p:txBody>
          <a:bodyPr/>
          <a:lstStyle/>
          <a:p>
            <a:pPr eaLnBrk="1" hangingPunct="1"/>
            <a:r>
              <a:rPr lang="en-US" altLang="en-US" sz="2800" dirty="0" smtClean="0">
                <a:latin typeface="Calibri" panose="020F0502020204030204" pitchFamily="34" charset="0"/>
              </a:rPr>
              <a:t>Carrier screening which identifies unaffected parents who carry a recessive allele (heterozygous e.g. Cc) for an inherited disease, that requires homozygous recessive genotype (cc) to be expressed e.g. cystic fibrosis</a:t>
            </a:r>
          </a:p>
          <a:p>
            <a:pPr lvl="3" eaLnBrk="1" hangingPunct="1"/>
            <a:endParaRPr lang="en-US" altLang="en-US" sz="1600" dirty="0" smtClean="0"/>
          </a:p>
          <a:p>
            <a:pPr lvl="3" eaLnBrk="1" hangingPunct="1"/>
            <a:endParaRPr lang="en-US" altLang="en-US" sz="1600" dirty="0" smtClean="0"/>
          </a:p>
          <a:p>
            <a:pPr lvl="3" eaLnBrk="1" hangingPunct="1"/>
            <a:endParaRPr lang="en-US" altLang="en-US" sz="1600" dirty="0" smtClean="0"/>
          </a:p>
          <a:p>
            <a:pPr lvl="3" eaLnBrk="1" hangingPunct="1"/>
            <a:endParaRPr lang="en-US" altLang="en-US" sz="1600" dirty="0" smtClean="0"/>
          </a:p>
          <a:p>
            <a:pPr lvl="3" eaLnBrk="1" hangingPunct="1"/>
            <a:endParaRPr lang="en-US" altLang="en-US" sz="1600" dirty="0" smtClean="0"/>
          </a:p>
          <a:p>
            <a:pPr lvl="3" eaLnBrk="1" hangingPunct="1"/>
            <a:endParaRPr lang="en-US" altLang="en-US" sz="1600" dirty="0" smtClean="0"/>
          </a:p>
          <a:p>
            <a:pPr lvl="3" eaLnBrk="1" hangingPunct="1"/>
            <a:endParaRPr lang="en-US" altLang="en-US" sz="1600" dirty="0" smtClean="0"/>
          </a:p>
          <a:p>
            <a:pPr lvl="3" eaLnBrk="1" hangingPunct="1"/>
            <a:endParaRPr lang="en-US" altLang="en-US" sz="1600" dirty="0" smtClean="0"/>
          </a:p>
        </p:txBody>
      </p:sp>
      <p:pic>
        <p:nvPicPr>
          <p:cNvPr id="60420" name="Picture 4" descr="http://www.cfnz.org.nz/images/thumbnail/490x340-nocrop/bicystic.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0" y="3276600"/>
            <a:ext cx="3352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9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20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fade">
                                      <p:cBhvr>
                                        <p:cTn id="12"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05800" cy="792162"/>
          </a:xfrm>
        </p:spPr>
        <p:txBody>
          <a:bodyPr/>
          <a:lstStyle/>
          <a:p>
            <a:r>
              <a:rPr lang="en-GB" dirty="0" smtClean="0"/>
              <a:t>Uses of genetic testing</a:t>
            </a:r>
            <a:endParaRPr lang="en-GB" dirty="0"/>
          </a:p>
        </p:txBody>
      </p:sp>
      <p:sp>
        <p:nvSpPr>
          <p:cNvPr id="3" name="Content Placeholder 2"/>
          <p:cNvSpPr>
            <a:spLocks noGrp="1"/>
          </p:cNvSpPr>
          <p:nvPr>
            <p:ph idx="1"/>
          </p:nvPr>
        </p:nvSpPr>
        <p:spPr>
          <a:xfrm>
            <a:off x="457200" y="762000"/>
            <a:ext cx="8229600" cy="5943600"/>
          </a:xfrm>
        </p:spPr>
        <p:txBody>
          <a:bodyPr/>
          <a:lstStyle/>
          <a:p>
            <a:r>
              <a:rPr lang="en-GB" sz="2800" dirty="0" smtClean="0">
                <a:latin typeface="Calibri" panose="020F0502020204030204" pitchFamily="34" charset="0"/>
              </a:rPr>
              <a:t>pre-implantation </a:t>
            </a:r>
            <a:r>
              <a:rPr lang="en-GB" sz="2800" dirty="0">
                <a:latin typeface="Calibri" panose="020F0502020204030204" pitchFamily="34" charset="0"/>
              </a:rPr>
              <a:t>genetic diagnosis</a:t>
            </a:r>
          </a:p>
          <a:p>
            <a:r>
              <a:rPr lang="en-GB" sz="2800" dirty="0" smtClean="0">
                <a:latin typeface="Calibri" panose="020F0502020204030204" pitchFamily="34" charset="0"/>
              </a:rPr>
              <a:t>pre-natal </a:t>
            </a:r>
            <a:r>
              <a:rPr lang="en-GB" sz="2800" dirty="0">
                <a:latin typeface="Calibri" panose="020F0502020204030204" pitchFamily="34" charset="0"/>
              </a:rPr>
              <a:t>diagnostic testing</a:t>
            </a:r>
          </a:p>
          <a:p>
            <a:r>
              <a:rPr lang="en-GB" sz="2800" dirty="0" err="1" smtClean="0">
                <a:latin typeface="Calibri" panose="020F0502020204030204" pitchFamily="34" charset="0"/>
              </a:rPr>
              <a:t>newborn</a:t>
            </a:r>
            <a:r>
              <a:rPr lang="en-GB" sz="2800" dirty="0" smtClean="0">
                <a:latin typeface="Calibri" panose="020F0502020204030204" pitchFamily="34" charset="0"/>
              </a:rPr>
              <a:t> </a:t>
            </a:r>
            <a:r>
              <a:rPr lang="en-GB" sz="2800" dirty="0">
                <a:latin typeface="Calibri" panose="020F0502020204030204" pitchFamily="34" charset="0"/>
              </a:rPr>
              <a:t>baby screening</a:t>
            </a:r>
          </a:p>
          <a:p>
            <a:r>
              <a:rPr lang="en-GB" sz="2800" dirty="0" smtClean="0">
                <a:latin typeface="Calibri" panose="020F0502020204030204" pitchFamily="34" charset="0"/>
              </a:rPr>
              <a:t>pre-symptomatic </a:t>
            </a:r>
            <a:r>
              <a:rPr lang="en-GB" sz="2800" dirty="0">
                <a:latin typeface="Calibri" panose="020F0502020204030204" pitchFamily="34" charset="0"/>
              </a:rPr>
              <a:t>testing for predicting adult-onset disorders such as Huntington's disease</a:t>
            </a:r>
          </a:p>
          <a:p>
            <a:r>
              <a:rPr lang="en-GB" sz="2800" dirty="0" smtClean="0">
                <a:latin typeface="Calibri" panose="020F0502020204030204" pitchFamily="34" charset="0"/>
              </a:rPr>
              <a:t>pre-symptomatic </a:t>
            </a:r>
            <a:r>
              <a:rPr lang="en-GB" sz="2800" dirty="0">
                <a:latin typeface="Calibri" panose="020F0502020204030204" pitchFamily="34" charset="0"/>
              </a:rPr>
              <a:t>testing for estimating the risk of developing adult-onset cancers </a:t>
            </a:r>
            <a:r>
              <a:rPr lang="en-GB" sz="2800" dirty="0" err="1" smtClean="0">
                <a:latin typeface="Calibri" panose="020F0502020204030204" pitchFamily="34" charset="0"/>
              </a:rPr>
              <a:t>eg</a:t>
            </a:r>
            <a:r>
              <a:rPr lang="en-GB" sz="2800" dirty="0" smtClean="0">
                <a:latin typeface="Calibri" panose="020F0502020204030204" pitchFamily="34" charset="0"/>
              </a:rPr>
              <a:t> mutations in tumour suppressor genes </a:t>
            </a:r>
            <a:endParaRPr lang="en-GB" sz="2800" dirty="0">
              <a:latin typeface="Calibri" panose="020F0502020204030204" pitchFamily="34" charset="0"/>
            </a:endParaRPr>
          </a:p>
          <a:p>
            <a:r>
              <a:rPr lang="en-GB" sz="2800" dirty="0" smtClean="0">
                <a:latin typeface="Calibri" panose="020F0502020204030204" pitchFamily="34" charset="0"/>
              </a:rPr>
              <a:t>Confirmation </a:t>
            </a:r>
            <a:r>
              <a:rPr lang="en-GB" sz="2800" dirty="0">
                <a:latin typeface="Calibri" panose="020F0502020204030204" pitchFamily="34" charset="0"/>
              </a:rPr>
              <a:t>that an individual has a suspected disease</a:t>
            </a:r>
          </a:p>
          <a:p>
            <a:r>
              <a:rPr lang="en-GB" sz="2800" dirty="0" smtClean="0">
                <a:latin typeface="Calibri" panose="020F0502020204030204" pitchFamily="34" charset="0"/>
              </a:rPr>
              <a:t>forensic/identity </a:t>
            </a:r>
            <a:r>
              <a:rPr lang="en-GB" sz="2800" dirty="0">
                <a:latin typeface="Calibri" panose="020F0502020204030204" pitchFamily="34" charset="0"/>
              </a:rPr>
              <a:t>testing</a:t>
            </a:r>
          </a:p>
        </p:txBody>
      </p:sp>
    </p:spTree>
    <p:extLst>
      <p:ext uri="{BB962C8B-B14F-4D97-AF65-F5344CB8AC3E}">
        <p14:creationId xmlns:p14="http://schemas.microsoft.com/office/powerpoint/2010/main" val="2599445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Information from sequencing different organisms may provide information to help cure disease, or allow us to use genes that provide specific adaptations in some organisms such as withstanding extreme or toxic environments, cleaning up pollutants or manufacturing biofuels.</a:t>
            </a:r>
            <a:endParaRPr lang="en-GB" dirty="0"/>
          </a:p>
        </p:txBody>
      </p:sp>
    </p:spTree>
    <p:extLst>
      <p:ext uri="{BB962C8B-B14F-4D97-AF65-F5344CB8AC3E}">
        <p14:creationId xmlns:p14="http://schemas.microsoft.com/office/powerpoint/2010/main" val="350700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t>Personalised medicine</a:t>
            </a:r>
            <a:endParaRPr lang="en-GB" dirty="0"/>
          </a:p>
        </p:txBody>
      </p:sp>
      <p:sp>
        <p:nvSpPr>
          <p:cNvPr id="3" name="Content Placeholder 2"/>
          <p:cNvSpPr>
            <a:spLocks noGrp="1"/>
          </p:cNvSpPr>
          <p:nvPr>
            <p:ph idx="1"/>
          </p:nvPr>
        </p:nvSpPr>
        <p:spPr>
          <a:xfrm>
            <a:off x="381000" y="1295400"/>
            <a:ext cx="8229600" cy="4525963"/>
          </a:xfrm>
        </p:spPr>
        <p:txBody>
          <a:bodyPr/>
          <a:lstStyle/>
          <a:p>
            <a:r>
              <a:rPr lang="en-GB" sz="2400" dirty="0" smtClean="0"/>
              <a:t>Genetic screening allows doctors to provide advice and health care based on an individuals genotype</a:t>
            </a:r>
          </a:p>
          <a:p>
            <a:endParaRPr lang="en-GB" dirty="0"/>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77532"/>
            <a:ext cx="6553200" cy="440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041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15"/>
            <a:ext cx="8229600" cy="1143000"/>
          </a:xfrm>
        </p:spPr>
        <p:txBody>
          <a:bodyPr/>
          <a:lstStyle/>
          <a:p>
            <a:r>
              <a:rPr lang="en-GB" sz="3600" dirty="0" smtClean="0">
                <a:latin typeface="Calibri" panose="020F0502020204030204" pitchFamily="34" charset="0"/>
              </a:rPr>
              <a:t>Advantages and Limitations of gene testing</a:t>
            </a:r>
            <a:endParaRPr lang="en-GB" sz="3600" dirty="0">
              <a:latin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0694113"/>
              </p:ext>
            </p:extLst>
          </p:nvPr>
        </p:nvGraphicFramePr>
        <p:xfrm>
          <a:off x="152400" y="914400"/>
          <a:ext cx="8915400" cy="6045200"/>
        </p:xfrm>
        <a:graphic>
          <a:graphicData uri="http://schemas.openxmlformats.org/drawingml/2006/table">
            <a:tbl>
              <a:tblPr firstRow="1" bandRow="1">
                <a:tableStyleId>{5C22544A-7EE6-4342-B048-85BDC9FD1C3A}</a:tableStyleId>
              </a:tblPr>
              <a:tblGrid>
                <a:gridCol w="4114800"/>
                <a:gridCol w="4800600"/>
              </a:tblGrid>
              <a:tr h="370840">
                <a:tc>
                  <a:txBody>
                    <a:bodyPr/>
                    <a:lstStyle/>
                    <a:p>
                      <a:r>
                        <a:rPr lang="en-GB" dirty="0" smtClean="0">
                          <a:solidFill>
                            <a:schemeClr val="tx1"/>
                          </a:solidFill>
                        </a:rPr>
                        <a:t>Advantages</a:t>
                      </a:r>
                      <a:endParaRPr lang="en-GB" dirty="0">
                        <a:solidFill>
                          <a:schemeClr val="tx1"/>
                        </a:solidFill>
                      </a:endParaRPr>
                    </a:p>
                  </a:txBody>
                  <a:tcPr/>
                </a:tc>
                <a:tc>
                  <a:txBody>
                    <a:bodyPr/>
                    <a:lstStyle/>
                    <a:p>
                      <a:r>
                        <a:rPr lang="en-GB" dirty="0" smtClean="0">
                          <a:solidFill>
                            <a:schemeClr val="tx1"/>
                          </a:solidFill>
                        </a:rPr>
                        <a:t>Limitations</a:t>
                      </a:r>
                      <a:endParaRPr lang="en-GB" dirty="0">
                        <a:solidFill>
                          <a:schemeClr val="tx1"/>
                        </a:solidFill>
                      </a:endParaRPr>
                    </a:p>
                  </a:txBody>
                  <a:tcPr/>
                </a:tc>
              </a:tr>
              <a:tr h="370840">
                <a:tc>
                  <a:txBody>
                    <a:bodyPr/>
                    <a:lstStyle/>
                    <a:p>
                      <a:r>
                        <a:rPr lang="en-GB" sz="2200" b="0" i="0" u="none" strike="noStrike" kern="1200" baseline="0" dirty="0" smtClean="0">
                          <a:solidFill>
                            <a:schemeClr val="dk1"/>
                          </a:solidFill>
                          <a:latin typeface="Calibri" panose="020F0502020204030204" pitchFamily="34" charset="0"/>
                          <a:ea typeface="+mn-ea"/>
                          <a:cs typeface="+mn-cs"/>
                        </a:rPr>
                        <a:t>Gene testing can help to clarify a diagnosis and direct a physician toward appropriate treatments.  </a:t>
                      </a:r>
                      <a:endParaRPr lang="en-GB" sz="2200" dirty="0">
                        <a:latin typeface="Calibri" panose="020F0502020204030204" pitchFamily="34" charset="0"/>
                      </a:endParaRPr>
                    </a:p>
                  </a:txBody>
                  <a:tcPr/>
                </a:tc>
                <a:tc>
                  <a:txBody>
                    <a:bodyPr/>
                    <a:lstStyle/>
                    <a:p>
                      <a:r>
                        <a:rPr lang="en-GB" sz="2200" b="0" i="0" u="none" strike="noStrike" kern="1200" baseline="0" dirty="0" smtClean="0">
                          <a:solidFill>
                            <a:schemeClr val="dk1"/>
                          </a:solidFill>
                          <a:latin typeface="Calibri" panose="020F0502020204030204" pitchFamily="34" charset="0"/>
                          <a:ea typeface="+mn-ea"/>
                          <a:cs typeface="+mn-cs"/>
                        </a:rPr>
                        <a:t>There is a possibility for laboratory errors. E.g. sample misidentification, contamination of the chemicals used for testing, or other factors.</a:t>
                      </a:r>
                      <a:endParaRPr lang="en-GB" sz="2200" dirty="0">
                        <a:latin typeface="Calibri" panose="020F0502020204030204" pitchFamily="34" charset="0"/>
                      </a:endParaRPr>
                    </a:p>
                  </a:txBody>
                  <a:tcPr/>
                </a:tc>
              </a:tr>
              <a:tr h="1793240">
                <a:tc>
                  <a:txBody>
                    <a:bodyPr/>
                    <a:lstStyle/>
                    <a:p>
                      <a:r>
                        <a:rPr lang="en-GB" sz="2200" b="0" i="0" u="none" strike="noStrike" kern="1200" baseline="0" dirty="0" smtClean="0">
                          <a:solidFill>
                            <a:schemeClr val="dk1"/>
                          </a:solidFill>
                          <a:latin typeface="Calibri" panose="020F0502020204030204" pitchFamily="34" charset="0"/>
                          <a:ea typeface="+mn-ea"/>
                          <a:cs typeface="+mn-cs"/>
                        </a:rPr>
                        <a:t>Identify people at high risk for conditions that may be</a:t>
                      </a:r>
                    </a:p>
                    <a:p>
                      <a:r>
                        <a:rPr lang="en-GB" sz="2200" b="0" i="0" u="none" strike="noStrike" kern="1200" baseline="0" dirty="0" smtClean="0">
                          <a:solidFill>
                            <a:schemeClr val="dk1"/>
                          </a:solidFill>
                          <a:latin typeface="Calibri" panose="020F0502020204030204" pitchFamily="34" charset="0"/>
                          <a:ea typeface="+mn-ea"/>
                          <a:cs typeface="+mn-cs"/>
                        </a:rPr>
                        <a:t>Preventable so they can change their lifestyle (give up smoking, lose weight, eat healthily, avoid mutagens) and have regular </a:t>
                      </a:r>
                      <a:r>
                        <a:rPr lang="en-GB" sz="2200" b="0" i="0" u="none" strike="noStrike" kern="1200" baseline="0" dirty="0" err="1" smtClean="0">
                          <a:solidFill>
                            <a:schemeClr val="dk1"/>
                          </a:solidFill>
                          <a:latin typeface="Calibri" panose="020F0502020204030204" pitchFamily="34" charset="0"/>
                          <a:ea typeface="+mn-ea"/>
                          <a:cs typeface="+mn-cs"/>
                        </a:rPr>
                        <a:t>checkups</a:t>
                      </a:r>
                      <a:endParaRPr lang="en-GB" sz="2200" dirty="0">
                        <a:latin typeface="Calibri" panose="020F0502020204030204" pitchFamily="34" charset="0"/>
                      </a:endParaRPr>
                    </a:p>
                  </a:txBody>
                  <a:tcPr/>
                </a:tc>
                <a:tc>
                  <a:txBody>
                    <a:bodyPr/>
                    <a:lstStyle/>
                    <a:p>
                      <a:r>
                        <a:rPr lang="en-GB" sz="2200" b="0" i="0" u="none" strike="noStrike" kern="1200" baseline="0" dirty="0" smtClean="0">
                          <a:solidFill>
                            <a:schemeClr val="dk1"/>
                          </a:solidFill>
                          <a:latin typeface="Calibri" panose="020F0502020204030204" pitchFamily="34" charset="0"/>
                          <a:ea typeface="+mn-ea"/>
                          <a:cs typeface="+mn-cs"/>
                        </a:rPr>
                        <a:t>The tests give only a probability for developing the disorder and some people will never develop the disease. Scientists believe that other mutations or environmental factors may be needed to cause the disease to develop.</a:t>
                      </a:r>
                      <a:endParaRPr lang="en-GB" sz="2200" dirty="0">
                        <a:latin typeface="Calibri" panose="020F0502020204030204" pitchFamily="34" charset="0"/>
                      </a:endParaRPr>
                    </a:p>
                  </a:txBody>
                  <a:tcPr/>
                </a:tc>
              </a:tr>
              <a:tr h="370840">
                <a:tc>
                  <a:txBody>
                    <a:bodyPr/>
                    <a:lstStyle/>
                    <a:p>
                      <a:r>
                        <a:rPr lang="en-GB" sz="2200" dirty="0" smtClean="0">
                          <a:latin typeface="Calibri" panose="020F0502020204030204" pitchFamily="34" charset="0"/>
                        </a:rPr>
                        <a:t>Tests</a:t>
                      </a:r>
                      <a:r>
                        <a:rPr lang="en-GB" sz="2200" baseline="0" dirty="0" smtClean="0">
                          <a:latin typeface="Calibri" panose="020F0502020204030204" pitchFamily="34" charset="0"/>
                        </a:rPr>
                        <a:t> can help families avoid </a:t>
                      </a:r>
                      <a:r>
                        <a:rPr lang="en-GB" sz="2200" b="0" i="0" u="none" strike="noStrike" kern="1200" baseline="0" dirty="0" smtClean="0">
                          <a:solidFill>
                            <a:schemeClr val="dk1"/>
                          </a:solidFill>
                          <a:latin typeface="Calibri" panose="020F0502020204030204" pitchFamily="34" charset="0"/>
                          <a:ea typeface="+mn-ea"/>
                          <a:cs typeface="+mn-cs"/>
                        </a:rPr>
                        <a:t>having children with devastating diseases </a:t>
                      </a:r>
                      <a:r>
                        <a:rPr lang="en-GB" sz="2200" baseline="0" dirty="0" smtClean="0">
                          <a:latin typeface="Calibri" panose="020F0502020204030204" pitchFamily="34" charset="0"/>
                        </a:rPr>
                        <a:t> </a:t>
                      </a:r>
                      <a:endParaRPr lang="en-GB" sz="2200" dirty="0">
                        <a:latin typeface="Calibri" panose="020F0502020204030204" pitchFamily="34" charset="0"/>
                      </a:endParaRP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GB" sz="2200" dirty="0" smtClean="0">
                          <a:latin typeface="Calibri" panose="020F0502020204030204" pitchFamily="34" charset="0"/>
                        </a:rPr>
                        <a:t>Some believe that if </a:t>
                      </a:r>
                      <a:r>
                        <a:rPr lang="en-GB" sz="2200" b="1" dirty="0" smtClean="0">
                          <a:latin typeface="Calibri" panose="020F0502020204030204" pitchFamily="34" charset="0"/>
                        </a:rPr>
                        <a:t>prenatal tests</a:t>
                      </a:r>
                      <a:r>
                        <a:rPr lang="en-GB" sz="2200" dirty="0" smtClean="0">
                          <a:latin typeface="Calibri" panose="020F0502020204030204" pitchFamily="34" charset="0"/>
                        </a:rPr>
                        <a:t> are carried out, finding </a:t>
                      </a:r>
                      <a:r>
                        <a:rPr lang="en-GB" sz="2200" b="1" dirty="0" smtClean="0">
                          <a:latin typeface="Calibri" panose="020F0502020204030204" pitchFamily="34" charset="0"/>
                        </a:rPr>
                        <a:t>defective alleles</a:t>
                      </a:r>
                      <a:r>
                        <a:rPr lang="en-GB" sz="2200" dirty="0" smtClean="0">
                          <a:latin typeface="Calibri" panose="020F0502020204030204" pitchFamily="34" charset="0"/>
                        </a:rPr>
                        <a:t> will lead to an </a:t>
                      </a:r>
                      <a:r>
                        <a:rPr lang="en-GB" sz="2200" b="1" dirty="0" smtClean="0">
                          <a:latin typeface="Calibri" panose="020F0502020204030204" pitchFamily="34" charset="0"/>
                        </a:rPr>
                        <a:t>increase</a:t>
                      </a:r>
                      <a:r>
                        <a:rPr lang="en-GB" sz="2200" dirty="0" smtClean="0">
                          <a:latin typeface="Calibri" panose="020F0502020204030204" pitchFamily="34" charset="0"/>
                        </a:rPr>
                        <a:t> in the number of </a:t>
                      </a:r>
                      <a:r>
                        <a:rPr lang="en-GB" sz="2200" b="1" dirty="0" smtClean="0">
                          <a:latin typeface="Calibri" panose="020F0502020204030204" pitchFamily="34" charset="0"/>
                        </a:rPr>
                        <a:t>abortions</a:t>
                      </a:r>
                    </a:p>
                  </a:txBody>
                  <a:tcPr/>
                </a:tc>
              </a:tr>
              <a:tr h="370840">
                <a:tc>
                  <a:txBody>
                    <a:bodyPr/>
                    <a:lstStyle/>
                    <a:p>
                      <a:endParaRPr lang="en-GB" dirty="0"/>
                    </a:p>
                  </a:txBody>
                  <a:tcPr/>
                </a:tc>
                <a:tc>
                  <a:txBody>
                    <a:bodyPr/>
                    <a:lstStyle/>
                    <a:p>
                      <a:endParaRPr lang="en-GB" sz="18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194502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a:solidFill>
            <a:schemeClr val="bg1">
              <a:alpha val="94000"/>
            </a:schemeClr>
          </a:solidFill>
        </p:spPr>
        <p:txBody>
          <a:bodyPr>
            <a:normAutofit fontScale="90000"/>
          </a:bodyPr>
          <a:lstStyle/>
          <a:p>
            <a:r>
              <a:rPr lang="en-GB" dirty="0" smtClean="0">
                <a:hlinkClick r:id="rId2"/>
              </a:rPr>
              <a:t>Ethical issues of genomic knowledge</a:t>
            </a:r>
            <a:endParaRPr lang="en-GB" dirty="0"/>
          </a:p>
        </p:txBody>
      </p:sp>
      <p:sp>
        <p:nvSpPr>
          <p:cNvPr id="3" name="Content Placeholder 2"/>
          <p:cNvSpPr>
            <a:spLocks noGrp="1"/>
          </p:cNvSpPr>
          <p:nvPr>
            <p:ph idx="1"/>
          </p:nvPr>
        </p:nvSpPr>
        <p:spPr>
          <a:xfrm>
            <a:off x="152400" y="1371600"/>
            <a:ext cx="8763000" cy="5257800"/>
          </a:xfrm>
          <a:solidFill>
            <a:schemeClr val="bg1">
              <a:alpha val="93000"/>
            </a:schemeClr>
          </a:solidFill>
        </p:spPr>
        <p:txBody>
          <a:bodyPr>
            <a:normAutofit fontScale="77500" lnSpcReduction="20000"/>
          </a:bodyPr>
          <a:lstStyle/>
          <a:p>
            <a:r>
              <a:rPr lang="en-GB" dirty="0" smtClean="0"/>
              <a:t>It is now possible to carry out automated screening to identify mutated genes in a sample of DNA</a:t>
            </a:r>
          </a:p>
          <a:p>
            <a:pPr marL="0" indent="0">
              <a:buNone/>
            </a:pPr>
            <a:r>
              <a:rPr lang="en-GB" dirty="0" smtClean="0"/>
              <a:t>This presents serious issues:</a:t>
            </a:r>
          </a:p>
          <a:p>
            <a:r>
              <a:rPr lang="en-GB" dirty="0" smtClean="0"/>
              <a:t>Who owns the genetic information?</a:t>
            </a:r>
          </a:p>
          <a:p>
            <a:r>
              <a:rPr lang="en-GB" dirty="0" smtClean="0"/>
              <a:t>Who has access to the genetic information?</a:t>
            </a:r>
          </a:p>
          <a:p>
            <a:r>
              <a:rPr lang="en-GB" dirty="0" smtClean="0"/>
              <a:t>Insurers may discriminate against those with genes for say Alzheimer’s</a:t>
            </a:r>
          </a:p>
          <a:p>
            <a:r>
              <a:rPr lang="en-GB" dirty="0" smtClean="0"/>
              <a:t>Knowledge of genome could lead to social stigmatization.</a:t>
            </a:r>
          </a:p>
          <a:p>
            <a:r>
              <a:rPr lang="en-GB" dirty="0" smtClean="0"/>
              <a:t>Can parents test their children for adult-onset diseases?</a:t>
            </a:r>
          </a:p>
          <a:p>
            <a:pPr eaLnBrk="1" hangingPunct="1">
              <a:lnSpc>
                <a:spcPct val="90000"/>
              </a:lnSpc>
              <a:buFont typeface="Arial" panose="020B0604020202020204" pitchFamily="34" charset="0"/>
              <a:buChar char="•"/>
            </a:pPr>
            <a:r>
              <a:rPr lang="en-GB" dirty="0" smtClean="0">
                <a:solidFill>
                  <a:schemeClr val="tx1"/>
                </a:solidFill>
                <a:latin typeface="Calibri" panose="020F0502020204030204" pitchFamily="34" charset="0"/>
              </a:rPr>
              <a:t>Couples </a:t>
            </a:r>
            <a:r>
              <a:rPr lang="en-GB" dirty="0">
                <a:solidFill>
                  <a:schemeClr val="tx1"/>
                </a:solidFill>
                <a:latin typeface="Calibri" panose="020F0502020204030204" pitchFamily="34" charset="0"/>
              </a:rPr>
              <a:t>will need to decide if they want a child with a genetic defect</a:t>
            </a:r>
          </a:p>
          <a:p>
            <a:pPr eaLnBrk="1" hangingPunct="1">
              <a:lnSpc>
                <a:spcPct val="90000"/>
              </a:lnSpc>
              <a:buFont typeface="Arial" panose="020B0604020202020204" pitchFamily="34" charset="0"/>
              <a:buChar char="•"/>
            </a:pPr>
            <a:r>
              <a:rPr lang="en-GB" dirty="0">
                <a:solidFill>
                  <a:schemeClr val="tx1"/>
                </a:solidFill>
                <a:latin typeface="Calibri" panose="020F0502020204030204" pitchFamily="34" charset="0"/>
              </a:rPr>
              <a:t>Could be used to choose or modify characteristics of a child</a:t>
            </a:r>
          </a:p>
          <a:p>
            <a:endParaRPr lang="en-GB" dirty="0" smtClean="0">
              <a:solidFill>
                <a:schemeClr val="tx1"/>
              </a:solidFill>
            </a:endParaRPr>
          </a:p>
          <a:p>
            <a:pPr marL="342900" lvl="3" indent="-342900">
              <a:buFontTx/>
              <a:buChar char="•"/>
            </a:pPr>
            <a:r>
              <a:rPr lang="en-GB" sz="1600" dirty="0">
                <a:solidFill>
                  <a:schemeClr val="tx1"/>
                </a:solidFill>
                <a:latin typeface="Calibri" panose="020F0502020204030204" pitchFamily="34" charset="0"/>
                <a:hlinkClick r:id="rId3"/>
              </a:rPr>
              <a:t>http://www.amazon.com/Gattaca/dp/B000I8G5B2</a:t>
            </a:r>
            <a:endParaRPr lang="en-GB" sz="1600" dirty="0">
              <a:solidFill>
                <a:schemeClr val="tx1"/>
              </a:solidFill>
              <a:latin typeface="Calibri" panose="020F0502020204030204" pitchFamily="34" charset="0"/>
            </a:endParaRPr>
          </a:p>
          <a:p>
            <a:endParaRPr lang="en-GB" dirty="0" smtClean="0"/>
          </a:p>
        </p:txBody>
      </p:sp>
    </p:spTree>
    <p:extLst>
      <p:ext uri="{BB962C8B-B14F-4D97-AF65-F5344CB8AC3E}">
        <p14:creationId xmlns:p14="http://schemas.microsoft.com/office/powerpoint/2010/main" val="3265376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01018"/>
            <a:ext cx="8763000" cy="5828381"/>
          </a:xfrm>
          <a:solidFill>
            <a:schemeClr val="tx2">
              <a:lumMod val="40000"/>
              <a:lumOff val="60000"/>
            </a:schemeClr>
          </a:solidFill>
        </p:spPr>
        <p:txBody>
          <a:bodyPr/>
          <a:lstStyle/>
          <a:p>
            <a:pPr marL="0" indent="0">
              <a:buNone/>
            </a:pPr>
            <a:r>
              <a:rPr lang="en-US" dirty="0">
                <a:solidFill>
                  <a:schemeClr val="bg1"/>
                </a:solidFill>
                <a:latin typeface="Calibri" panose="020F0502020204030204" pitchFamily="34" charset="0"/>
              </a:rPr>
              <a:t>Genetic </a:t>
            </a:r>
            <a:r>
              <a:rPr lang="en-US" dirty="0" err="1" smtClean="0">
                <a:solidFill>
                  <a:schemeClr val="bg1"/>
                </a:solidFill>
                <a:latin typeface="Calibri" panose="020F0502020204030204" pitchFamily="34" charset="0"/>
              </a:rPr>
              <a:t>counselling</a:t>
            </a:r>
            <a:r>
              <a:rPr lang="en-US" dirty="0" smtClean="0">
                <a:solidFill>
                  <a:schemeClr val="bg1"/>
                </a:solidFill>
                <a:latin typeface="Calibri" panose="020F0502020204030204" pitchFamily="34" charset="0"/>
              </a:rPr>
              <a:t> </a:t>
            </a:r>
            <a:r>
              <a:rPr lang="en-US" dirty="0">
                <a:solidFill>
                  <a:schemeClr val="bg1"/>
                </a:solidFill>
                <a:latin typeface="Calibri" panose="020F0502020204030204" pitchFamily="34" charset="0"/>
              </a:rPr>
              <a:t>is the process of:</a:t>
            </a:r>
          </a:p>
          <a:p>
            <a:pPr>
              <a:buClrTx/>
              <a:buFont typeface="Wingdings" panose="05000000000000000000" pitchFamily="2" charset="2"/>
              <a:buChar char="§"/>
            </a:pPr>
            <a:r>
              <a:rPr lang="en-US" dirty="0">
                <a:solidFill>
                  <a:schemeClr val="bg1"/>
                </a:solidFill>
                <a:latin typeface="Calibri" panose="020F0502020204030204" pitchFamily="34" charset="0"/>
              </a:rPr>
              <a:t>evaluating family history and medical </a:t>
            </a:r>
            <a:r>
              <a:rPr lang="en-US" dirty="0" smtClean="0">
                <a:solidFill>
                  <a:schemeClr val="bg1"/>
                </a:solidFill>
                <a:latin typeface="Calibri" panose="020F0502020204030204" pitchFamily="34" charset="0"/>
              </a:rPr>
              <a:t>records</a:t>
            </a:r>
          </a:p>
          <a:p>
            <a:pPr>
              <a:buClrTx/>
              <a:buFont typeface="Wingdings" panose="05000000000000000000" pitchFamily="2" charset="2"/>
              <a:buChar char="§"/>
            </a:pPr>
            <a:r>
              <a:rPr lang="en-US" dirty="0" smtClean="0">
                <a:solidFill>
                  <a:schemeClr val="bg1"/>
                </a:solidFill>
                <a:latin typeface="Calibri" panose="020F0502020204030204" pitchFamily="34" charset="0"/>
              </a:rPr>
              <a:t>Explaining the probability of passing on specific alleles</a:t>
            </a:r>
          </a:p>
          <a:p>
            <a:pPr>
              <a:buClrTx/>
              <a:buFont typeface="Wingdings" panose="05000000000000000000" pitchFamily="2" charset="2"/>
              <a:buChar char="§"/>
            </a:pPr>
            <a:r>
              <a:rPr lang="en-US" dirty="0" smtClean="0">
                <a:solidFill>
                  <a:schemeClr val="bg1"/>
                </a:solidFill>
                <a:latin typeface="Calibri" panose="020F0502020204030204" pitchFamily="34" charset="0"/>
              </a:rPr>
              <a:t>Explaining the emotional, psychological, medical, social and economics consequences of genetic diseases to help with family planning</a:t>
            </a:r>
          </a:p>
          <a:p>
            <a:pPr>
              <a:buClrTx/>
              <a:buFont typeface="Wingdings" panose="05000000000000000000" pitchFamily="2" charset="2"/>
              <a:buChar char="§"/>
            </a:pPr>
            <a:r>
              <a:rPr lang="en-US" dirty="0" smtClean="0">
                <a:solidFill>
                  <a:schemeClr val="bg1"/>
                </a:solidFill>
                <a:latin typeface="Calibri" panose="020F0502020204030204" pitchFamily="34" charset="0"/>
              </a:rPr>
              <a:t>ordering </a:t>
            </a:r>
            <a:r>
              <a:rPr lang="en-US" dirty="0">
                <a:solidFill>
                  <a:schemeClr val="bg1"/>
                </a:solidFill>
                <a:latin typeface="Calibri" panose="020F0502020204030204" pitchFamily="34" charset="0"/>
              </a:rPr>
              <a:t>genetic tests</a:t>
            </a:r>
          </a:p>
          <a:p>
            <a:pPr>
              <a:buClrTx/>
              <a:buFont typeface="Wingdings" panose="05000000000000000000" pitchFamily="2" charset="2"/>
              <a:buChar char="§"/>
            </a:pPr>
            <a:r>
              <a:rPr lang="en-US" dirty="0">
                <a:solidFill>
                  <a:schemeClr val="bg1"/>
                </a:solidFill>
                <a:latin typeface="Calibri" panose="020F0502020204030204" pitchFamily="34" charset="0"/>
              </a:rPr>
              <a:t>evaluating the results of this </a:t>
            </a:r>
            <a:r>
              <a:rPr lang="en-US" dirty="0" smtClean="0">
                <a:solidFill>
                  <a:schemeClr val="bg1"/>
                </a:solidFill>
                <a:latin typeface="Calibri" panose="020F0502020204030204" pitchFamily="34" charset="0"/>
              </a:rPr>
              <a:t>investigation</a:t>
            </a:r>
          </a:p>
          <a:p>
            <a:pPr>
              <a:buClrTx/>
              <a:buFont typeface="Wingdings" panose="05000000000000000000" pitchFamily="2" charset="2"/>
              <a:buChar char="§"/>
            </a:pPr>
            <a:r>
              <a:rPr lang="en-GB" dirty="0">
                <a:solidFill>
                  <a:schemeClr val="bg1"/>
                </a:solidFill>
                <a:latin typeface="Calibri" panose="020F0502020204030204" pitchFamily="34" charset="0"/>
              </a:rPr>
              <a:t>Patients screened at regular intervals</a:t>
            </a:r>
          </a:p>
          <a:p>
            <a:pPr>
              <a:buClrTx/>
              <a:buFont typeface="Wingdings" panose="05000000000000000000" pitchFamily="2" charset="2"/>
              <a:buChar char="§"/>
            </a:pPr>
            <a:r>
              <a:rPr lang="en-GB" dirty="0">
                <a:solidFill>
                  <a:schemeClr val="bg1"/>
                </a:solidFill>
                <a:latin typeface="Calibri" panose="020F0502020204030204" pitchFamily="34" charset="0"/>
              </a:rPr>
              <a:t>Advice on lifestyle changes</a:t>
            </a:r>
          </a:p>
          <a:p>
            <a:pPr>
              <a:buClrTx/>
              <a:buFont typeface="Wingdings" panose="05000000000000000000" pitchFamily="2" charset="2"/>
              <a:buChar char="§"/>
            </a:pPr>
            <a:r>
              <a:rPr lang="en-US" dirty="0" smtClean="0">
                <a:solidFill>
                  <a:schemeClr val="bg1"/>
                </a:solidFill>
                <a:latin typeface="Calibri" panose="020F0502020204030204" pitchFamily="34" charset="0"/>
              </a:rPr>
              <a:t>helping </a:t>
            </a:r>
            <a:r>
              <a:rPr lang="en-US" dirty="0">
                <a:solidFill>
                  <a:schemeClr val="bg1"/>
                </a:solidFill>
                <a:latin typeface="Calibri" panose="020F0502020204030204" pitchFamily="34" charset="0"/>
              </a:rPr>
              <a:t>parents understand and reach decisions about what to do next</a:t>
            </a:r>
          </a:p>
          <a:p>
            <a:pPr>
              <a:buClrTx/>
              <a:buFont typeface="Wingdings" panose="05000000000000000000" pitchFamily="2" charset="2"/>
              <a:buChar char="§"/>
            </a:pPr>
            <a:endParaRPr lang="en-GB" dirty="0"/>
          </a:p>
        </p:txBody>
      </p:sp>
      <p:sp>
        <p:nvSpPr>
          <p:cNvPr id="4" name="TextBox 3"/>
          <p:cNvSpPr txBox="1"/>
          <p:nvPr/>
        </p:nvSpPr>
        <p:spPr>
          <a:xfrm>
            <a:off x="1295400" y="76200"/>
            <a:ext cx="7086600" cy="707886"/>
          </a:xfrm>
          <a:prstGeom prst="rect">
            <a:avLst/>
          </a:prstGeom>
          <a:solidFill>
            <a:schemeClr val="bg1"/>
          </a:solidFill>
        </p:spPr>
        <p:txBody>
          <a:bodyPr wrap="square" rtlCol="0">
            <a:spAutoFit/>
          </a:bodyPr>
          <a:lstStyle/>
          <a:p>
            <a:r>
              <a:rPr lang="en-US" sz="4000" dirty="0">
                <a:latin typeface="Calibri" panose="020F0502020204030204" pitchFamily="34" charset="0"/>
              </a:rPr>
              <a:t>Genetic Screening &amp; Counseling</a:t>
            </a:r>
            <a:endParaRPr lang="en-GB" sz="4000" dirty="0">
              <a:latin typeface="Calibri" panose="020F0502020204030204" pitchFamily="34" charset="0"/>
            </a:endParaRPr>
          </a:p>
        </p:txBody>
      </p:sp>
    </p:spTree>
    <p:extLst>
      <p:ext uri="{BB962C8B-B14F-4D97-AF65-F5344CB8AC3E}">
        <p14:creationId xmlns:p14="http://schemas.microsoft.com/office/powerpoint/2010/main" val="142069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solidFill>
                  <a:schemeClr val="bg1"/>
                </a:solidFill>
                <a:effectLst/>
              </a:rPr>
              <a:t>Recombinant DNA </a:t>
            </a:r>
            <a:endParaRPr lang="en-GB" dirty="0">
              <a:solidFill>
                <a:schemeClr val="bg1"/>
              </a:solidFill>
              <a:effectLst/>
            </a:endParaRPr>
          </a:p>
        </p:txBody>
      </p:sp>
      <p:sp>
        <p:nvSpPr>
          <p:cNvPr id="8" name="Content Placeholder 7"/>
          <p:cNvSpPr>
            <a:spLocks noGrp="1"/>
          </p:cNvSpPr>
          <p:nvPr>
            <p:ph idx="1"/>
          </p:nvPr>
        </p:nvSpPr>
        <p:spPr>
          <a:xfrm>
            <a:off x="533400" y="1600200"/>
            <a:ext cx="8153400" cy="4724399"/>
          </a:xfrm>
          <a:solidFill>
            <a:schemeClr val="tx1">
              <a:lumMod val="85000"/>
              <a:alpha val="93000"/>
            </a:schemeClr>
          </a:solidFill>
        </p:spPr>
        <p:txBody>
          <a:bodyPr>
            <a:normAutofit/>
          </a:bodyPr>
          <a:lstStyle/>
          <a:p>
            <a:pPr marL="0" indent="0">
              <a:buNone/>
            </a:pPr>
            <a:r>
              <a:rPr lang="en-GB" sz="3600" dirty="0">
                <a:solidFill>
                  <a:schemeClr val="bg1"/>
                </a:solidFill>
                <a:latin typeface="Calibri" panose="020F0502020204030204" pitchFamily="34" charset="0"/>
                <a:cs typeface="Calibri" panose="020F0502020204030204" pitchFamily="34" charset="0"/>
              </a:rPr>
              <a:t>3.8.4  Gene technologies allow the study and alteration of gene function allowing a better understanding of organism function and the design of new industrial and medical processes</a:t>
            </a:r>
          </a:p>
        </p:txBody>
      </p:sp>
    </p:spTree>
    <p:extLst>
      <p:ext uri="{BB962C8B-B14F-4D97-AF65-F5344CB8AC3E}">
        <p14:creationId xmlns:p14="http://schemas.microsoft.com/office/powerpoint/2010/main" val="3692215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143000"/>
          </a:xfrm>
        </p:spPr>
        <p:txBody>
          <a:bodyPr>
            <a:normAutofit fontScale="90000"/>
          </a:bodyPr>
          <a:lstStyle/>
          <a:p>
            <a:r>
              <a:rPr lang="en-GB" dirty="0">
                <a:solidFill>
                  <a:schemeClr val="bg1"/>
                </a:solidFill>
                <a:effectLst/>
              </a:rPr>
              <a:t>3.8.4.1  Recombinant DNA technology </a:t>
            </a:r>
          </a:p>
        </p:txBody>
      </p:sp>
      <p:sp>
        <p:nvSpPr>
          <p:cNvPr id="3" name="Content Placeholder 2"/>
          <p:cNvSpPr>
            <a:spLocks noGrp="1"/>
          </p:cNvSpPr>
          <p:nvPr>
            <p:ph idx="1"/>
          </p:nvPr>
        </p:nvSpPr>
        <p:spPr>
          <a:xfrm>
            <a:off x="152400" y="1524000"/>
            <a:ext cx="8153400" cy="4479925"/>
          </a:xfrm>
        </p:spPr>
        <p:txBody>
          <a:bodyPr/>
          <a:lstStyle/>
          <a:p>
            <a:pPr marL="136525" indent="0">
              <a:buNone/>
            </a:pPr>
            <a:r>
              <a:rPr lang="en-GB" sz="2400" dirty="0">
                <a:solidFill>
                  <a:schemeClr val="bg1"/>
                </a:solidFill>
                <a:latin typeface="Calibri" panose="020F0502020204030204" pitchFamily="34" charset="0"/>
                <a:cs typeface="Calibri" panose="020F0502020204030204" pitchFamily="34" charset="0"/>
              </a:rPr>
              <a:t>Recombinant DNA technology involves the transfer of fragments of DNA from one organism, or species, to another. </a:t>
            </a:r>
            <a:endParaRPr lang="en-GB" sz="2400" dirty="0" smtClean="0">
              <a:solidFill>
                <a:schemeClr val="bg1"/>
              </a:solidFill>
              <a:latin typeface="Calibri" panose="020F0502020204030204" pitchFamily="34" charset="0"/>
              <a:cs typeface="Calibri" panose="020F0502020204030204" pitchFamily="34" charset="0"/>
            </a:endParaRPr>
          </a:p>
          <a:p>
            <a:pPr marL="136525" indent="0">
              <a:buNone/>
            </a:pPr>
            <a:r>
              <a:rPr lang="en-GB" sz="2400" dirty="0" smtClean="0">
                <a:solidFill>
                  <a:schemeClr val="bg1"/>
                </a:solidFill>
                <a:latin typeface="Calibri" panose="020F0502020204030204" pitchFamily="34" charset="0"/>
                <a:cs typeface="Calibri" panose="020F0502020204030204" pitchFamily="34" charset="0"/>
              </a:rPr>
              <a:t>Since </a:t>
            </a:r>
            <a:r>
              <a:rPr lang="en-GB" sz="2400" dirty="0">
                <a:solidFill>
                  <a:schemeClr val="bg1"/>
                </a:solidFill>
                <a:latin typeface="Calibri" panose="020F0502020204030204" pitchFamily="34" charset="0"/>
                <a:cs typeface="Calibri" panose="020F0502020204030204" pitchFamily="34" charset="0"/>
              </a:rPr>
              <a:t>the genetic code is universal, as are transcription and translation mechanisms, the transferred DNA can be translated within cells of the recipient (transgenic) organism</a:t>
            </a:r>
            <a:r>
              <a:rPr lang="en-GB" sz="2400" dirty="0" smtClean="0">
                <a:solidFill>
                  <a:schemeClr val="bg1"/>
                </a:solidFill>
                <a:latin typeface="Calibri" panose="020F0502020204030204" pitchFamily="34" charset="0"/>
                <a:cs typeface="Calibri" panose="020F0502020204030204" pitchFamily="34" charset="0"/>
              </a:rPr>
              <a:t>.</a:t>
            </a:r>
          </a:p>
          <a:p>
            <a:pPr marL="136525" indent="0">
              <a:buNone/>
            </a:pPr>
            <a:r>
              <a:rPr lang="en-GB" sz="2400" dirty="0" smtClean="0">
                <a:solidFill>
                  <a:schemeClr val="bg1"/>
                </a:solidFill>
                <a:latin typeface="Calibri" panose="020F0502020204030204" pitchFamily="34" charset="0"/>
                <a:cs typeface="Calibri" panose="020F0502020204030204" pitchFamily="34" charset="0"/>
              </a:rPr>
              <a:t>Fragments </a:t>
            </a:r>
            <a:r>
              <a:rPr lang="en-GB" sz="2400" dirty="0">
                <a:solidFill>
                  <a:schemeClr val="bg1"/>
                </a:solidFill>
                <a:latin typeface="Calibri" panose="020F0502020204030204" pitchFamily="34" charset="0"/>
                <a:cs typeface="Calibri" panose="020F0502020204030204" pitchFamily="34" charset="0"/>
              </a:rPr>
              <a:t>of DNA can be produced by several methods, including: </a:t>
            </a:r>
            <a:endParaRPr lang="en-GB" sz="2400" dirty="0" smtClean="0">
              <a:solidFill>
                <a:schemeClr val="bg1"/>
              </a:solidFill>
              <a:latin typeface="Calibri" panose="020F0502020204030204" pitchFamily="34" charset="0"/>
              <a:cs typeface="Calibri" panose="020F0502020204030204" pitchFamily="34" charset="0"/>
            </a:endParaRPr>
          </a:p>
          <a:p>
            <a:pPr marL="136525" indent="0">
              <a:buNone/>
            </a:pPr>
            <a:r>
              <a:rPr lang="en-GB" sz="2400" dirty="0" smtClean="0">
                <a:solidFill>
                  <a:schemeClr val="bg1"/>
                </a:solidFill>
                <a:latin typeface="Calibri" panose="020F0502020204030204" pitchFamily="34" charset="0"/>
                <a:cs typeface="Calibri" panose="020F0502020204030204" pitchFamily="34" charset="0"/>
              </a:rPr>
              <a:t>• </a:t>
            </a:r>
            <a:r>
              <a:rPr lang="en-GB" sz="2400" dirty="0">
                <a:solidFill>
                  <a:schemeClr val="bg1"/>
                </a:solidFill>
                <a:latin typeface="Calibri" panose="020F0502020204030204" pitchFamily="34" charset="0"/>
                <a:cs typeface="Calibri" panose="020F0502020204030204" pitchFamily="34" charset="0"/>
              </a:rPr>
              <a:t>conversion of mRNA to complementary DNA (cDNA), using reverse transcriptase </a:t>
            </a:r>
            <a:endParaRPr lang="en-GB" sz="2400" dirty="0" smtClean="0">
              <a:solidFill>
                <a:schemeClr val="bg1"/>
              </a:solidFill>
              <a:latin typeface="Calibri" panose="020F0502020204030204" pitchFamily="34" charset="0"/>
              <a:cs typeface="Calibri" panose="020F0502020204030204" pitchFamily="34" charset="0"/>
            </a:endParaRPr>
          </a:p>
          <a:p>
            <a:pPr marL="136525" indent="0">
              <a:buNone/>
            </a:pPr>
            <a:r>
              <a:rPr lang="en-GB" sz="2400" dirty="0" smtClean="0">
                <a:solidFill>
                  <a:schemeClr val="bg1"/>
                </a:solidFill>
                <a:latin typeface="Calibri" panose="020F0502020204030204" pitchFamily="34" charset="0"/>
                <a:cs typeface="Calibri" panose="020F0502020204030204" pitchFamily="34" charset="0"/>
              </a:rPr>
              <a:t>• </a:t>
            </a:r>
            <a:r>
              <a:rPr lang="en-GB" sz="2400" dirty="0">
                <a:solidFill>
                  <a:schemeClr val="bg1"/>
                </a:solidFill>
                <a:latin typeface="Calibri" panose="020F0502020204030204" pitchFamily="34" charset="0"/>
                <a:cs typeface="Calibri" panose="020F0502020204030204" pitchFamily="34" charset="0"/>
              </a:rPr>
              <a:t>using restriction enzymes to cut a fragment containing the desired gene from DNA </a:t>
            </a:r>
            <a:endParaRPr lang="en-GB" sz="2400" dirty="0" smtClean="0">
              <a:solidFill>
                <a:schemeClr val="bg1"/>
              </a:solidFill>
              <a:latin typeface="Calibri" panose="020F0502020204030204" pitchFamily="34" charset="0"/>
              <a:cs typeface="Calibri" panose="020F0502020204030204" pitchFamily="34" charset="0"/>
            </a:endParaRPr>
          </a:p>
          <a:p>
            <a:pPr marL="136525" indent="0">
              <a:buNone/>
            </a:pPr>
            <a:r>
              <a:rPr lang="en-GB" sz="2400" dirty="0" smtClean="0">
                <a:solidFill>
                  <a:schemeClr val="bg1"/>
                </a:solidFill>
                <a:latin typeface="Calibri" panose="020F0502020204030204" pitchFamily="34" charset="0"/>
                <a:cs typeface="Calibri" panose="020F0502020204030204" pitchFamily="34" charset="0"/>
              </a:rPr>
              <a:t>• </a:t>
            </a:r>
            <a:r>
              <a:rPr lang="en-GB" sz="2400" dirty="0">
                <a:solidFill>
                  <a:schemeClr val="bg1"/>
                </a:solidFill>
                <a:latin typeface="Calibri" panose="020F0502020204030204" pitchFamily="34" charset="0"/>
                <a:cs typeface="Calibri" panose="020F0502020204030204" pitchFamily="34" charset="0"/>
              </a:rPr>
              <a:t>creating the gene in a ‘gene machine’. Fragments of DNA can be amplified by in vitro and in vivo techniques. </a:t>
            </a:r>
            <a:endParaRPr lang="en-GB" sz="2400"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705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effectLst/>
              </a:rPr>
              <a:t>3.8.4.1  Recombinant DNA technology </a:t>
            </a:r>
            <a:endParaRPr lang="en-GB" dirty="0"/>
          </a:p>
        </p:txBody>
      </p:sp>
      <p:sp>
        <p:nvSpPr>
          <p:cNvPr id="3" name="Content Placeholder 2"/>
          <p:cNvSpPr>
            <a:spLocks noGrp="1"/>
          </p:cNvSpPr>
          <p:nvPr>
            <p:ph idx="1"/>
          </p:nvPr>
        </p:nvSpPr>
        <p:spPr>
          <a:xfrm>
            <a:off x="76200" y="1600200"/>
            <a:ext cx="8610600" cy="4708525"/>
          </a:xfrm>
        </p:spPr>
        <p:txBody>
          <a:bodyPr/>
          <a:lstStyle/>
          <a:p>
            <a:pPr marL="136525" indent="0">
              <a:buNone/>
            </a:pPr>
            <a:r>
              <a:rPr lang="en-GB" sz="2400" dirty="0">
                <a:solidFill>
                  <a:schemeClr val="bg1"/>
                </a:solidFill>
                <a:latin typeface="Calibri" panose="020F0502020204030204" pitchFamily="34" charset="0"/>
                <a:cs typeface="Calibri" panose="020F0502020204030204" pitchFamily="34" charset="0"/>
              </a:rPr>
              <a:t>The principles of the polymerase chain reaction (PCR) as an in vitro method to amplify DNA fragments. The culture of transformed host cells as an in vivo method to amplify DNA fragments. </a:t>
            </a:r>
          </a:p>
          <a:p>
            <a:pPr marL="136525" indent="0">
              <a:buNone/>
            </a:pPr>
            <a:r>
              <a:rPr lang="en-GB" sz="2400" dirty="0">
                <a:solidFill>
                  <a:schemeClr val="bg1"/>
                </a:solidFill>
                <a:latin typeface="Calibri" panose="020F0502020204030204" pitchFamily="34" charset="0"/>
                <a:cs typeface="Calibri" panose="020F0502020204030204" pitchFamily="34" charset="0"/>
              </a:rPr>
              <a:t>• The addition of promoter and terminator regions to the fragments of DNA. </a:t>
            </a:r>
          </a:p>
          <a:p>
            <a:pPr marL="136525" indent="0">
              <a:buNone/>
            </a:pPr>
            <a:r>
              <a:rPr lang="en-GB" sz="2400" dirty="0">
                <a:solidFill>
                  <a:schemeClr val="bg1"/>
                </a:solidFill>
                <a:latin typeface="Calibri" panose="020F0502020204030204" pitchFamily="34" charset="0"/>
                <a:cs typeface="Calibri" panose="020F0502020204030204" pitchFamily="34" charset="0"/>
              </a:rPr>
              <a:t>• The use of restriction endonucleases and ligases to insert fragments of DNA into vectors. Transformation of host cells using these vectors. </a:t>
            </a:r>
          </a:p>
          <a:p>
            <a:pPr marL="136525" indent="0">
              <a:buNone/>
            </a:pPr>
            <a:r>
              <a:rPr lang="en-GB" sz="2400" dirty="0">
                <a:solidFill>
                  <a:schemeClr val="bg1"/>
                </a:solidFill>
                <a:latin typeface="Calibri" panose="020F0502020204030204" pitchFamily="34" charset="0"/>
                <a:cs typeface="Calibri" panose="020F0502020204030204" pitchFamily="34" charset="0"/>
              </a:rPr>
              <a:t>• The use of marker genes to detect genetically modified (GM) cells or organisms. </a:t>
            </a:r>
            <a:endParaRPr lang="en-GB" sz="2400" dirty="0" smtClean="0">
              <a:solidFill>
                <a:schemeClr val="bg1"/>
              </a:solidFill>
              <a:latin typeface="Calibri" panose="020F0502020204030204" pitchFamily="34" charset="0"/>
              <a:cs typeface="Calibri" panose="020F0502020204030204" pitchFamily="34" charset="0"/>
            </a:endParaRPr>
          </a:p>
          <a:p>
            <a:pPr marL="136525" indent="0">
              <a:buNone/>
            </a:pPr>
            <a:r>
              <a:rPr lang="en-GB" sz="2400" dirty="0" smtClean="0">
                <a:solidFill>
                  <a:schemeClr val="bg1"/>
                </a:solidFill>
                <a:latin typeface="Calibri" panose="020F0502020204030204" pitchFamily="34" charset="0"/>
                <a:cs typeface="Calibri" panose="020F0502020204030204" pitchFamily="34" charset="0"/>
              </a:rPr>
              <a:t>(</a:t>
            </a:r>
            <a:r>
              <a:rPr lang="en-GB" sz="2400" dirty="0">
                <a:solidFill>
                  <a:schemeClr val="bg1"/>
                </a:solidFill>
                <a:latin typeface="Calibri" panose="020F0502020204030204" pitchFamily="34" charset="0"/>
                <a:cs typeface="Calibri" panose="020F0502020204030204" pitchFamily="34" charset="0"/>
              </a:rPr>
              <a:t>Students will not be required to recall specific marker genes in a written paper.)</a:t>
            </a:r>
          </a:p>
          <a:p>
            <a:endParaRPr lang="en-GB" dirty="0"/>
          </a:p>
        </p:txBody>
      </p:sp>
    </p:spTree>
    <p:extLst>
      <p:ext uri="{BB962C8B-B14F-4D97-AF65-F5344CB8AC3E}">
        <p14:creationId xmlns:p14="http://schemas.microsoft.com/office/powerpoint/2010/main" val="908879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GB" dirty="0">
                <a:solidFill>
                  <a:schemeClr val="bg1"/>
                </a:solidFill>
                <a:effectLst/>
              </a:rPr>
              <a:t>3.8.4.1  Recombinant DNA technology </a:t>
            </a:r>
            <a:endParaRPr lang="en-GB" dirty="0"/>
          </a:p>
        </p:txBody>
      </p:sp>
      <p:sp>
        <p:nvSpPr>
          <p:cNvPr id="3" name="Content Placeholder 2"/>
          <p:cNvSpPr>
            <a:spLocks noGrp="1"/>
          </p:cNvSpPr>
          <p:nvPr>
            <p:ph idx="1"/>
          </p:nvPr>
        </p:nvSpPr>
        <p:spPr>
          <a:xfrm>
            <a:off x="152400" y="1219200"/>
            <a:ext cx="8915400" cy="4708525"/>
          </a:xfrm>
        </p:spPr>
        <p:txBody>
          <a:bodyPr/>
          <a:lstStyle/>
          <a:p>
            <a:r>
              <a:rPr lang="en-GB" dirty="0">
                <a:solidFill>
                  <a:schemeClr val="bg1"/>
                </a:solidFill>
                <a:latin typeface="Calibri" panose="020F0502020204030204" pitchFamily="34" charset="0"/>
                <a:cs typeface="Calibri" panose="020F0502020204030204" pitchFamily="34" charset="0"/>
              </a:rPr>
              <a:t>Students should be able to: </a:t>
            </a:r>
            <a:endParaRPr lang="en-GB" dirty="0" smtClean="0">
              <a:solidFill>
                <a:schemeClr val="bg1"/>
              </a:solidFill>
              <a:latin typeface="Calibri" panose="020F0502020204030204" pitchFamily="34" charset="0"/>
              <a:cs typeface="Calibri" panose="020F0502020204030204" pitchFamily="34" charset="0"/>
            </a:endParaRPr>
          </a:p>
          <a:p>
            <a:r>
              <a:rPr lang="en-GB" dirty="0" smtClean="0">
                <a:solidFill>
                  <a:schemeClr val="bg1"/>
                </a:solidFill>
                <a:latin typeface="Calibri" panose="020F0502020204030204" pitchFamily="34" charset="0"/>
                <a:cs typeface="Calibri" panose="020F0502020204030204" pitchFamily="34" charset="0"/>
              </a:rPr>
              <a:t>• </a:t>
            </a:r>
            <a:r>
              <a:rPr lang="en-GB" dirty="0">
                <a:solidFill>
                  <a:schemeClr val="bg1"/>
                </a:solidFill>
                <a:latin typeface="Calibri" panose="020F0502020204030204" pitchFamily="34" charset="0"/>
                <a:cs typeface="Calibri" panose="020F0502020204030204" pitchFamily="34" charset="0"/>
              </a:rPr>
              <a:t>interpret information relating to the use of recombinant DNA technology </a:t>
            </a:r>
            <a:endParaRPr lang="en-GB" dirty="0" smtClean="0">
              <a:solidFill>
                <a:schemeClr val="bg1"/>
              </a:solidFill>
              <a:latin typeface="Calibri" panose="020F0502020204030204" pitchFamily="34" charset="0"/>
              <a:cs typeface="Calibri" panose="020F0502020204030204" pitchFamily="34" charset="0"/>
            </a:endParaRPr>
          </a:p>
          <a:p>
            <a:r>
              <a:rPr lang="en-GB" dirty="0" smtClean="0">
                <a:solidFill>
                  <a:schemeClr val="bg1"/>
                </a:solidFill>
                <a:latin typeface="Calibri" panose="020F0502020204030204" pitchFamily="34" charset="0"/>
                <a:cs typeface="Calibri" panose="020F0502020204030204" pitchFamily="34" charset="0"/>
              </a:rPr>
              <a:t>• </a:t>
            </a:r>
            <a:r>
              <a:rPr lang="en-GB" dirty="0">
                <a:solidFill>
                  <a:schemeClr val="bg1"/>
                </a:solidFill>
                <a:latin typeface="Calibri" panose="020F0502020204030204" pitchFamily="34" charset="0"/>
                <a:cs typeface="Calibri" panose="020F0502020204030204" pitchFamily="34" charset="0"/>
              </a:rPr>
              <a:t>evaluate the ethical, financial and social issues associated with the use and ownership of recombinant DNA technology in agriculture, in industry and in medicine </a:t>
            </a:r>
            <a:endParaRPr lang="en-GB" dirty="0" smtClean="0">
              <a:solidFill>
                <a:schemeClr val="bg1"/>
              </a:solidFill>
              <a:latin typeface="Calibri" panose="020F0502020204030204" pitchFamily="34" charset="0"/>
              <a:cs typeface="Calibri" panose="020F0502020204030204" pitchFamily="34" charset="0"/>
            </a:endParaRPr>
          </a:p>
          <a:p>
            <a:r>
              <a:rPr lang="en-GB" dirty="0" smtClean="0">
                <a:solidFill>
                  <a:schemeClr val="bg1"/>
                </a:solidFill>
                <a:latin typeface="Calibri" panose="020F0502020204030204" pitchFamily="34" charset="0"/>
                <a:cs typeface="Calibri" panose="020F0502020204030204" pitchFamily="34" charset="0"/>
              </a:rPr>
              <a:t>• </a:t>
            </a:r>
            <a:r>
              <a:rPr lang="en-GB" dirty="0">
                <a:solidFill>
                  <a:schemeClr val="bg1"/>
                </a:solidFill>
                <a:latin typeface="Calibri" panose="020F0502020204030204" pitchFamily="34" charset="0"/>
                <a:cs typeface="Calibri" panose="020F0502020204030204" pitchFamily="34" charset="0"/>
              </a:rPr>
              <a:t>balance the humanitarian aspects of recombinant DNA technology with the opposition from environmentalists and </a:t>
            </a:r>
            <a:r>
              <a:rPr lang="en-GB" dirty="0" err="1">
                <a:solidFill>
                  <a:schemeClr val="bg1"/>
                </a:solidFill>
                <a:latin typeface="Calibri" panose="020F0502020204030204" pitchFamily="34" charset="0"/>
                <a:cs typeface="Calibri" panose="020F0502020204030204" pitchFamily="34" charset="0"/>
              </a:rPr>
              <a:t>antiglobalisation</a:t>
            </a:r>
            <a:r>
              <a:rPr lang="en-GB" dirty="0">
                <a:solidFill>
                  <a:schemeClr val="bg1"/>
                </a:solidFill>
                <a:latin typeface="Calibri" panose="020F0502020204030204" pitchFamily="34" charset="0"/>
                <a:cs typeface="Calibri" panose="020F0502020204030204" pitchFamily="34" charset="0"/>
              </a:rPr>
              <a:t> activists </a:t>
            </a:r>
            <a:endParaRPr lang="en-GB" dirty="0" smtClean="0">
              <a:solidFill>
                <a:schemeClr val="bg1"/>
              </a:solidFill>
              <a:latin typeface="Calibri" panose="020F0502020204030204" pitchFamily="34" charset="0"/>
              <a:cs typeface="Calibri" panose="020F0502020204030204" pitchFamily="34" charset="0"/>
            </a:endParaRPr>
          </a:p>
          <a:p>
            <a:r>
              <a:rPr lang="en-GB" dirty="0" smtClean="0">
                <a:solidFill>
                  <a:schemeClr val="bg1"/>
                </a:solidFill>
                <a:latin typeface="Calibri" panose="020F0502020204030204" pitchFamily="34" charset="0"/>
                <a:cs typeface="Calibri" panose="020F0502020204030204" pitchFamily="34" charset="0"/>
              </a:rPr>
              <a:t>• </a:t>
            </a:r>
            <a:r>
              <a:rPr lang="en-GB" dirty="0">
                <a:solidFill>
                  <a:schemeClr val="bg1"/>
                </a:solidFill>
                <a:latin typeface="Calibri" panose="020F0502020204030204" pitchFamily="34" charset="0"/>
                <a:cs typeface="Calibri" panose="020F0502020204030204" pitchFamily="34" charset="0"/>
              </a:rPr>
              <a:t>relate recombinant DNA technology to gene therapy.</a:t>
            </a:r>
          </a:p>
          <a:p>
            <a:endParaRPr lang="en-GB" dirty="0"/>
          </a:p>
        </p:txBody>
      </p:sp>
    </p:spTree>
    <p:extLst>
      <p:ext uri="{BB962C8B-B14F-4D97-AF65-F5344CB8AC3E}">
        <p14:creationId xmlns:p14="http://schemas.microsoft.com/office/powerpoint/2010/main" val="1154628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effectLst/>
              </a:rPr>
              <a:t>Genetic engineering</a:t>
            </a:r>
            <a:endParaRPr lang="en-GB" dirty="0">
              <a:solidFill>
                <a:schemeClr val="bg1"/>
              </a:solidFill>
              <a:effectLst/>
            </a:endParaRPr>
          </a:p>
        </p:txBody>
      </p:sp>
      <p:sp>
        <p:nvSpPr>
          <p:cNvPr id="3" name="Content Placeholder 2"/>
          <p:cNvSpPr>
            <a:spLocks noGrp="1"/>
          </p:cNvSpPr>
          <p:nvPr>
            <p:ph idx="1"/>
          </p:nvPr>
        </p:nvSpPr>
        <p:spPr>
          <a:xfrm>
            <a:off x="304800" y="1219200"/>
            <a:ext cx="8153400" cy="762000"/>
          </a:xfrm>
          <a:solidFill>
            <a:schemeClr val="tx1">
              <a:lumMod val="85000"/>
              <a:alpha val="91000"/>
            </a:schemeClr>
          </a:solidFill>
        </p:spPr>
        <p:txBody>
          <a:bodyPr/>
          <a:lstStyle/>
          <a:p>
            <a:pPr marL="136525" indent="0">
              <a:buNone/>
            </a:pPr>
            <a:r>
              <a:rPr lang="en-GB" dirty="0" smtClean="0">
                <a:solidFill>
                  <a:schemeClr val="bg1"/>
                </a:solidFill>
                <a:latin typeface="Calibri" panose="020F0502020204030204" pitchFamily="34" charset="0"/>
              </a:rPr>
              <a:t>Manipulation, alteration and insertion of genes</a:t>
            </a:r>
            <a:endParaRPr lang="en-GB" dirty="0">
              <a:solidFill>
                <a:schemeClr val="bg1"/>
              </a:solidFill>
              <a:latin typeface="Calibri" panose="020F0502020204030204" pitchFamily="34" charset="0"/>
            </a:endParaRPr>
          </a:p>
        </p:txBody>
      </p:sp>
      <p:sp>
        <p:nvSpPr>
          <p:cNvPr id="4" name="Content Placeholder 2"/>
          <p:cNvSpPr txBox="1">
            <a:spLocks/>
          </p:cNvSpPr>
          <p:nvPr/>
        </p:nvSpPr>
        <p:spPr bwMode="auto">
          <a:xfrm>
            <a:off x="381000" y="2209046"/>
            <a:ext cx="8153400" cy="3505954"/>
          </a:xfrm>
          <a:prstGeom prst="rect">
            <a:avLst/>
          </a:prstGeom>
          <a:solidFill>
            <a:schemeClr val="tx1">
              <a:lumMod val="85000"/>
              <a:alpha val="91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ＭＳ Ｐゴシック" charset="0"/>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ＭＳ Ｐゴシック" charset="0"/>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charset="0"/>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ＭＳ Ｐゴシック" charset="0"/>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ＭＳ Ｐゴシック" charset="0"/>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GB" dirty="0" smtClean="0">
                <a:solidFill>
                  <a:schemeClr val="bg1"/>
                </a:solidFill>
                <a:latin typeface="Calibri" panose="020F0502020204030204" pitchFamily="34" charset="0"/>
              </a:rPr>
              <a:t>Uses</a:t>
            </a:r>
          </a:p>
          <a:p>
            <a:pPr>
              <a:buClrTx/>
              <a:buFont typeface="Arial" panose="020B0604020202020204" pitchFamily="34" charset="0"/>
              <a:buChar char="•"/>
            </a:pPr>
            <a:r>
              <a:rPr lang="en-GB" dirty="0" smtClean="0">
                <a:solidFill>
                  <a:schemeClr val="bg1"/>
                </a:solidFill>
                <a:latin typeface="Calibri" panose="020F0502020204030204" pitchFamily="34" charset="0"/>
              </a:rPr>
              <a:t>Transfer genes into bacteria so they can make useful products e.g. Insulin</a:t>
            </a:r>
          </a:p>
          <a:p>
            <a:pPr>
              <a:buClrTx/>
              <a:buFont typeface="Arial" panose="020B0604020202020204" pitchFamily="34" charset="0"/>
              <a:buChar char="•"/>
            </a:pPr>
            <a:r>
              <a:rPr lang="en-GB" dirty="0" smtClean="0">
                <a:solidFill>
                  <a:schemeClr val="bg1"/>
                </a:solidFill>
                <a:latin typeface="Calibri" panose="020F0502020204030204" pitchFamily="34" charset="0"/>
              </a:rPr>
              <a:t>Transfers genes into plants and animals enabling them to acquire new characteristics </a:t>
            </a:r>
            <a:r>
              <a:rPr lang="en-GB" dirty="0" err="1" smtClean="0">
                <a:solidFill>
                  <a:schemeClr val="bg1"/>
                </a:solidFill>
                <a:latin typeface="Calibri" panose="020F0502020204030204" pitchFamily="34" charset="0"/>
              </a:rPr>
              <a:t>e.g</a:t>
            </a:r>
            <a:r>
              <a:rPr lang="en-GB" dirty="0" smtClean="0">
                <a:solidFill>
                  <a:schemeClr val="bg1"/>
                </a:solidFill>
                <a:latin typeface="Calibri" panose="020F0502020204030204" pitchFamily="34" charset="0"/>
              </a:rPr>
              <a:t> disease resistance</a:t>
            </a:r>
          </a:p>
          <a:p>
            <a:pPr>
              <a:buClrTx/>
              <a:buFont typeface="Arial" panose="020B0604020202020204" pitchFamily="34" charset="0"/>
              <a:buChar char="•"/>
            </a:pPr>
            <a:r>
              <a:rPr lang="en-GB" dirty="0" smtClean="0">
                <a:solidFill>
                  <a:schemeClr val="bg1"/>
                </a:solidFill>
                <a:latin typeface="Calibri" panose="020F0502020204030204" pitchFamily="34" charset="0"/>
              </a:rPr>
              <a:t>Gene therapy</a:t>
            </a:r>
            <a:endParaRPr lang="en-GB"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0262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16632"/>
            <a:ext cx="8229600" cy="1143000"/>
          </a:xfrm>
        </p:spPr>
        <p:txBody>
          <a:bodyPr>
            <a:normAutofit/>
          </a:bodyPr>
          <a:lstStyle/>
          <a:p>
            <a:r>
              <a:rPr lang="en-GB" dirty="0" smtClean="0">
                <a:effectLst/>
              </a:rPr>
              <a:t>Genetic Engineering</a:t>
            </a:r>
            <a:endParaRPr lang="en-GB" dirty="0">
              <a:solidFill>
                <a:schemeClr val="bg1"/>
              </a:solidFill>
              <a:effectLst/>
            </a:endParaRPr>
          </a:p>
        </p:txBody>
      </p:sp>
      <p:sp>
        <p:nvSpPr>
          <p:cNvPr id="3" name="Content Placeholder 2"/>
          <p:cNvSpPr>
            <a:spLocks noGrp="1"/>
          </p:cNvSpPr>
          <p:nvPr>
            <p:ph idx="1"/>
          </p:nvPr>
        </p:nvSpPr>
        <p:spPr>
          <a:xfrm>
            <a:off x="304800" y="1219200"/>
            <a:ext cx="8153400" cy="762000"/>
          </a:xfrm>
          <a:solidFill>
            <a:schemeClr val="bg1">
              <a:alpha val="91000"/>
            </a:schemeClr>
          </a:solidFill>
        </p:spPr>
        <p:txBody>
          <a:bodyPr/>
          <a:lstStyle/>
          <a:p>
            <a:pPr marL="136525" indent="0">
              <a:buNone/>
            </a:pPr>
            <a:r>
              <a:rPr lang="en-GB" dirty="0" smtClean="0">
                <a:latin typeface="Calibri" panose="020F0502020204030204" pitchFamily="34" charset="0"/>
              </a:rPr>
              <a:t>Manipulation, alteration and insertion of genes</a:t>
            </a:r>
            <a:endParaRPr lang="en-GB" dirty="0">
              <a:latin typeface="Calibri" panose="020F0502020204030204" pitchFamily="34" charset="0"/>
            </a:endParaRPr>
          </a:p>
        </p:txBody>
      </p:sp>
      <p:sp>
        <p:nvSpPr>
          <p:cNvPr id="4" name="Content Placeholder 2"/>
          <p:cNvSpPr txBox="1">
            <a:spLocks/>
          </p:cNvSpPr>
          <p:nvPr/>
        </p:nvSpPr>
        <p:spPr bwMode="auto">
          <a:xfrm>
            <a:off x="381000" y="2209046"/>
            <a:ext cx="8153400" cy="3505954"/>
          </a:xfrm>
          <a:prstGeom prst="rect">
            <a:avLst/>
          </a:prstGeom>
          <a:solidFill>
            <a:schemeClr val="bg1">
              <a:alpha val="91000"/>
            </a:schemeClr>
          </a:solidFill>
          <a:ln>
            <a:noFill/>
          </a:ln>
          <a:extLst/>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ＭＳ Ｐゴシック" charset="0"/>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ＭＳ Ｐゴシック" charset="0"/>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charset="0"/>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ＭＳ Ｐゴシック" charset="0"/>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ＭＳ Ｐゴシック" charset="0"/>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GB" dirty="0" smtClean="0">
                <a:latin typeface="Calibri" panose="020F0502020204030204" pitchFamily="34" charset="0"/>
              </a:rPr>
              <a:t>Uses</a:t>
            </a:r>
          </a:p>
          <a:p>
            <a:pPr>
              <a:buClrTx/>
              <a:buFont typeface="Arial" panose="020B0604020202020204" pitchFamily="34" charset="0"/>
              <a:buChar char="•"/>
            </a:pPr>
            <a:r>
              <a:rPr lang="en-GB" dirty="0" smtClean="0">
                <a:latin typeface="Calibri" panose="020F0502020204030204" pitchFamily="34" charset="0"/>
              </a:rPr>
              <a:t>Transfer genes into bacteria so they can make useful products e.g. Insulin</a:t>
            </a:r>
          </a:p>
          <a:p>
            <a:pPr>
              <a:buClrTx/>
              <a:buFont typeface="Arial" panose="020B0604020202020204" pitchFamily="34" charset="0"/>
              <a:buChar char="•"/>
            </a:pPr>
            <a:r>
              <a:rPr lang="en-GB" dirty="0" smtClean="0">
                <a:latin typeface="Calibri" panose="020F0502020204030204" pitchFamily="34" charset="0"/>
              </a:rPr>
              <a:t>Transfers genes into plants and animals enabling them to acquire new characteristics </a:t>
            </a:r>
            <a:r>
              <a:rPr lang="en-GB" dirty="0" err="1" smtClean="0">
                <a:latin typeface="Calibri" panose="020F0502020204030204" pitchFamily="34" charset="0"/>
              </a:rPr>
              <a:t>e.g</a:t>
            </a:r>
            <a:r>
              <a:rPr lang="en-GB" dirty="0" smtClean="0">
                <a:latin typeface="Calibri" panose="020F0502020204030204" pitchFamily="34" charset="0"/>
              </a:rPr>
              <a:t> disease resistance</a:t>
            </a:r>
          </a:p>
          <a:p>
            <a:pPr>
              <a:buClrTx/>
              <a:buFont typeface="Arial" panose="020B0604020202020204" pitchFamily="34" charset="0"/>
              <a:buChar char="•"/>
            </a:pPr>
            <a:r>
              <a:rPr lang="en-GB" dirty="0" smtClean="0">
                <a:latin typeface="Calibri" panose="020F0502020204030204" pitchFamily="34" charset="0"/>
              </a:rPr>
              <a:t>Gene therapy</a:t>
            </a:r>
            <a:endParaRPr lang="en-GB" dirty="0">
              <a:latin typeface="Calibri" panose="020F0502020204030204" pitchFamily="34" charset="0"/>
            </a:endParaRPr>
          </a:p>
        </p:txBody>
      </p:sp>
    </p:spTree>
    <p:extLst>
      <p:ext uri="{BB962C8B-B14F-4D97-AF65-F5344CB8AC3E}">
        <p14:creationId xmlns:p14="http://schemas.microsoft.com/office/powerpoint/2010/main" val="34357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t>Bioinformatics</a:t>
            </a:r>
            <a:endParaRPr lang="en-GB" dirty="0"/>
          </a:p>
        </p:txBody>
      </p:sp>
      <p:sp>
        <p:nvSpPr>
          <p:cNvPr id="3" name="Content Placeholder 2"/>
          <p:cNvSpPr>
            <a:spLocks noGrp="1"/>
          </p:cNvSpPr>
          <p:nvPr>
            <p:ph idx="1"/>
          </p:nvPr>
        </p:nvSpPr>
        <p:spPr>
          <a:xfrm>
            <a:off x="381000" y="1143000"/>
            <a:ext cx="8534400" cy="4525963"/>
          </a:xfrm>
          <a:solidFill>
            <a:schemeClr val="bg1">
              <a:alpha val="85000"/>
            </a:schemeClr>
          </a:solidFill>
        </p:spPr>
        <p:txBody>
          <a:bodyPr/>
          <a:lstStyle/>
          <a:p>
            <a:r>
              <a:rPr lang="en-GB" sz="2800" b="1" dirty="0" smtClean="0">
                <a:latin typeface="Calibri" panose="020F0502020204030204" pitchFamily="34" charset="0"/>
                <a:cs typeface="Calibri" panose="020F0502020204030204" pitchFamily="34" charset="0"/>
              </a:rPr>
              <a:t>The </a:t>
            </a:r>
            <a:r>
              <a:rPr lang="en-GB" sz="2800" b="1" dirty="0">
                <a:latin typeface="Calibri" panose="020F0502020204030204" pitchFamily="34" charset="0"/>
                <a:cs typeface="Calibri" panose="020F0502020204030204" pitchFamily="34" charset="0"/>
              </a:rPr>
              <a:t>sequencing of the human genome would not have been possible without the use of bioinformatics.</a:t>
            </a:r>
            <a:endParaRPr lang="en-GB" sz="2800" dirty="0">
              <a:latin typeface="Calibri" panose="020F0502020204030204" pitchFamily="34" charset="0"/>
              <a:cs typeface="Calibri" panose="020F0502020204030204" pitchFamily="34" charset="0"/>
            </a:endParaRPr>
          </a:p>
          <a:p>
            <a:r>
              <a:rPr lang="en-GB" sz="2800" b="1" dirty="0">
                <a:latin typeface="Calibri" panose="020F0502020204030204" pitchFamily="34" charset="0"/>
                <a:cs typeface="Calibri" panose="020F0502020204030204" pitchFamily="34" charset="0"/>
              </a:rPr>
              <a:t>What is bioinformatics</a:t>
            </a:r>
            <a:r>
              <a:rPr lang="en-GB" sz="2800" b="1" dirty="0" smtClean="0">
                <a:latin typeface="Calibri" panose="020F0502020204030204" pitchFamily="34" charset="0"/>
                <a:cs typeface="Calibri" panose="020F0502020204030204" pitchFamily="34" charset="0"/>
              </a:rPr>
              <a:t>?</a:t>
            </a:r>
          </a:p>
          <a:p>
            <a:r>
              <a:rPr lang="en-GB" sz="2800" dirty="0">
                <a:latin typeface="Calibri" panose="020F0502020204030204" pitchFamily="34" charset="0"/>
                <a:cs typeface="Calibri" panose="020F0502020204030204" pitchFamily="34" charset="0"/>
              </a:rPr>
              <a:t>Bioinformatics is the branch of biology that is concerned with the acquisition, storage, and analysis of the information found in nucleic acid and protein sequence data. Computers and bioinformatics software are the tools of the trade.</a:t>
            </a:r>
          </a:p>
          <a:p>
            <a:pPr marL="0" indent="0">
              <a:buNone/>
            </a:pPr>
            <a:endParaRPr lang="en-GB" dirty="0" smtClean="0"/>
          </a:p>
          <a:p>
            <a:endParaRPr lang="en-GB" dirty="0"/>
          </a:p>
        </p:txBody>
      </p:sp>
    </p:spTree>
    <p:extLst>
      <p:ext uri="{BB962C8B-B14F-4D97-AF65-F5344CB8AC3E}">
        <p14:creationId xmlns:p14="http://schemas.microsoft.com/office/powerpoint/2010/main" val="446856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GB" b="1" u="sng" dirty="0" smtClean="0">
                <a:effectLst/>
                <a:latin typeface="Calibri" panose="020F0502020204030204" pitchFamily="34" charset="0"/>
              </a:rPr>
              <a:t>Genetic engineering – Four </a:t>
            </a:r>
            <a:r>
              <a:rPr lang="en-GB" b="1" u="sng" dirty="0" err="1" smtClean="0">
                <a:effectLst/>
                <a:latin typeface="Calibri" panose="020F0502020204030204" pitchFamily="34" charset="0"/>
              </a:rPr>
              <a:t>stages</a:t>
            </a:r>
            <a:r>
              <a:rPr lang="en-GB" b="1" u="sng" dirty="0" err="1" smtClean="0">
                <a:solidFill>
                  <a:schemeClr val="bg1"/>
                </a:solidFill>
                <a:effectLst/>
                <a:latin typeface="Calibri" panose="020F0502020204030204" pitchFamily="34" charset="0"/>
              </a:rPr>
              <a:t>DNA</a:t>
            </a:r>
            <a:r>
              <a:rPr lang="en-GB" b="1" u="sng" dirty="0" smtClean="0">
                <a:solidFill>
                  <a:schemeClr val="bg1"/>
                </a:solidFill>
                <a:effectLst/>
                <a:latin typeface="Calibri" panose="020F0502020204030204" pitchFamily="34" charset="0"/>
              </a:rPr>
              <a:t> Technology </a:t>
            </a:r>
            <a:endParaRPr lang="en-GB" b="1" u="sng" dirty="0">
              <a:solidFill>
                <a:schemeClr val="bg1"/>
              </a:solidFill>
              <a:effectLst/>
              <a:latin typeface="Calibri" panose="020F0502020204030204" pitchFamily="34" charset="0"/>
            </a:endParaRPr>
          </a:p>
        </p:txBody>
      </p:sp>
      <p:sp>
        <p:nvSpPr>
          <p:cNvPr id="16387" name="Rectangle 3"/>
          <p:cNvSpPr>
            <a:spLocks noGrp="1" noChangeArrowheads="1"/>
          </p:cNvSpPr>
          <p:nvPr>
            <p:ph type="body" idx="1"/>
          </p:nvPr>
        </p:nvSpPr>
        <p:spPr>
          <a:xfrm>
            <a:off x="457200" y="1600200"/>
            <a:ext cx="8229600" cy="4267200"/>
          </a:xfrm>
          <a:solidFill>
            <a:schemeClr val="bg1">
              <a:alpha val="93000"/>
            </a:schemeClr>
          </a:solidFill>
        </p:spPr>
        <p:txBody>
          <a:bodyPr>
            <a:normAutofit/>
          </a:bodyPr>
          <a:lstStyle/>
          <a:p>
            <a:pPr marL="514350" indent="-514350">
              <a:lnSpc>
                <a:spcPct val="90000"/>
              </a:lnSpc>
              <a:buClrTx/>
              <a:buFont typeface="+mj-lt"/>
              <a:buAutoNum type="arabicPeriod"/>
            </a:pPr>
            <a:r>
              <a:rPr lang="en-GB" dirty="0" smtClean="0">
                <a:latin typeface="Calibri" panose="020F0502020204030204" pitchFamily="34" charset="0"/>
              </a:rPr>
              <a:t>Formation of DNA fragments including gene for replication</a:t>
            </a:r>
          </a:p>
          <a:p>
            <a:pPr marL="514350" indent="-514350">
              <a:lnSpc>
                <a:spcPct val="90000"/>
              </a:lnSpc>
              <a:buClrTx/>
              <a:buFont typeface="+mj-lt"/>
              <a:buAutoNum type="arabicPeriod"/>
            </a:pPr>
            <a:r>
              <a:rPr lang="en-GB" dirty="0" smtClean="0">
                <a:latin typeface="Calibri" panose="020F0502020204030204" pitchFamily="34" charset="0"/>
              </a:rPr>
              <a:t>Splicing of the DNA fragment into the vector</a:t>
            </a:r>
          </a:p>
          <a:p>
            <a:pPr marL="514350" indent="-514350">
              <a:lnSpc>
                <a:spcPct val="90000"/>
              </a:lnSpc>
              <a:buClrTx/>
              <a:buFont typeface="+mj-lt"/>
              <a:buAutoNum type="arabicPeriod"/>
            </a:pPr>
            <a:r>
              <a:rPr lang="en-GB" dirty="0" smtClean="0">
                <a:latin typeface="Calibri" panose="020F0502020204030204" pitchFamily="34" charset="0"/>
              </a:rPr>
              <a:t>Introduction of the vector into the bacterium</a:t>
            </a:r>
          </a:p>
          <a:p>
            <a:pPr marL="514350" indent="-514350">
              <a:lnSpc>
                <a:spcPct val="90000"/>
              </a:lnSpc>
              <a:buClrTx/>
              <a:buFont typeface="+mj-lt"/>
              <a:buAutoNum type="arabicPeriod"/>
            </a:pPr>
            <a:r>
              <a:rPr lang="en-GB" dirty="0" smtClean="0">
                <a:latin typeface="Calibri" panose="020F0502020204030204" pitchFamily="34" charset="0"/>
              </a:rPr>
              <a:t>Selecting of newly transformed organism for cultivation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437112"/>
            <a:ext cx="3672408" cy="207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983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8861"/>
            <a:ext cx="8229600" cy="1143000"/>
          </a:xfrm>
        </p:spPr>
        <p:txBody>
          <a:bodyPr>
            <a:normAutofit fontScale="90000"/>
          </a:bodyPr>
          <a:lstStyle/>
          <a:p>
            <a:r>
              <a:rPr lang="en-GB" b="1" u="sng" dirty="0" smtClean="0">
                <a:effectLst/>
              </a:rPr>
              <a:t>Recombinant DNA Technology key terms</a:t>
            </a:r>
            <a:endParaRPr lang="en-GB" b="1" u="sng" dirty="0">
              <a:effectLst/>
            </a:endParaRPr>
          </a:p>
        </p:txBody>
      </p:sp>
      <p:sp>
        <p:nvSpPr>
          <p:cNvPr id="16387" name="Rectangle 3"/>
          <p:cNvSpPr>
            <a:spLocks noGrp="1" noChangeArrowheads="1"/>
          </p:cNvSpPr>
          <p:nvPr>
            <p:ph type="body" idx="1"/>
          </p:nvPr>
        </p:nvSpPr>
        <p:spPr>
          <a:xfrm>
            <a:off x="509588" y="1143000"/>
            <a:ext cx="8229600" cy="4267200"/>
          </a:xfrm>
          <a:solidFill>
            <a:schemeClr val="bg1">
              <a:alpha val="93000"/>
            </a:schemeClr>
          </a:solidFill>
        </p:spPr>
        <p:txBody>
          <a:bodyPr>
            <a:normAutofit/>
          </a:bodyPr>
          <a:lstStyle/>
          <a:p>
            <a:r>
              <a:rPr lang="en-GB" b="1" dirty="0">
                <a:latin typeface="Calibri" panose="020F0502020204030204" pitchFamily="34" charset="0"/>
              </a:rPr>
              <a:t>Donor DNA </a:t>
            </a:r>
            <a:r>
              <a:rPr lang="en-GB" dirty="0">
                <a:latin typeface="Calibri" panose="020F0502020204030204" pitchFamily="34" charset="0"/>
              </a:rPr>
              <a:t>– a gene that is isolated for insertion.</a:t>
            </a:r>
          </a:p>
          <a:p>
            <a:r>
              <a:rPr lang="en-GB" b="1" dirty="0" smtClean="0">
                <a:latin typeface="Calibri" panose="020F0502020204030204" pitchFamily="34" charset="0"/>
              </a:rPr>
              <a:t>Plasmids </a:t>
            </a:r>
            <a:r>
              <a:rPr lang="en-GB" dirty="0">
                <a:latin typeface="Calibri" panose="020F0502020204030204" pitchFamily="34" charset="0"/>
              </a:rPr>
              <a:t>– circular loops of DNA found in bacteria. The plasmid is known as a </a:t>
            </a:r>
            <a:r>
              <a:rPr lang="en-GB" b="1" dirty="0">
                <a:latin typeface="Calibri" panose="020F0502020204030204" pitchFamily="34" charset="0"/>
              </a:rPr>
              <a:t>vector.</a:t>
            </a:r>
          </a:p>
          <a:p>
            <a:r>
              <a:rPr lang="en-GB" b="1" dirty="0" smtClean="0">
                <a:latin typeface="Calibri" panose="020F0502020204030204" pitchFamily="34" charset="0"/>
              </a:rPr>
              <a:t>Restriction </a:t>
            </a:r>
            <a:r>
              <a:rPr lang="en-GB" b="1" dirty="0" smtClean="0">
                <a:latin typeface="Calibri" panose="020F0502020204030204" pitchFamily="34" charset="0"/>
              </a:rPr>
              <a:t>endonuclease </a:t>
            </a:r>
            <a:r>
              <a:rPr lang="en-GB" dirty="0">
                <a:latin typeface="Calibri" panose="020F0502020204030204" pitchFamily="34" charset="0"/>
              </a:rPr>
              <a:t>– enzymes which cut DNA molecules between specific base sequences.</a:t>
            </a:r>
          </a:p>
          <a:p>
            <a:r>
              <a:rPr lang="en-GB" b="1" dirty="0" smtClean="0">
                <a:latin typeface="Calibri" panose="020F0502020204030204" pitchFamily="34" charset="0"/>
              </a:rPr>
              <a:t>DNA </a:t>
            </a:r>
            <a:r>
              <a:rPr lang="en-GB" b="1" dirty="0">
                <a:latin typeface="Calibri" panose="020F0502020204030204" pitchFamily="34" charset="0"/>
              </a:rPr>
              <a:t>ligases </a:t>
            </a:r>
            <a:r>
              <a:rPr lang="en-GB" dirty="0">
                <a:latin typeface="Calibri" panose="020F0502020204030204" pitchFamily="34" charset="0"/>
              </a:rPr>
              <a:t>– enzymes which join together portions of DNA</a:t>
            </a:r>
            <a:r>
              <a:rPr lang="en-GB" dirty="0" smtClean="0">
                <a:latin typeface="Calibri" panose="020F0502020204030204" pitchFamily="34" charset="0"/>
              </a:rPr>
              <a:t>.</a:t>
            </a:r>
            <a:endParaRPr lang="en-GB" dirty="0">
              <a:latin typeface="Calibri" panose="020F0502020204030204" pitchFamily="34" charset="0"/>
            </a:endParaRP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527" y="4953000"/>
            <a:ext cx="3786188" cy="168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667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257800"/>
          </a:xfrm>
          <a:solidFill>
            <a:schemeClr val="bg1"/>
          </a:solidFill>
        </p:spPr>
        <p:txBody>
          <a:bodyPr>
            <a:normAutofit/>
          </a:bodyPr>
          <a:lstStyle/>
          <a:p>
            <a:r>
              <a:rPr lang="en-GB" b="1" dirty="0" smtClean="0">
                <a:latin typeface="Calibri" panose="020F0502020204030204" pitchFamily="34" charset="0"/>
              </a:rPr>
              <a:t>Sticky </a:t>
            </a:r>
            <a:r>
              <a:rPr lang="en-GB" b="1" dirty="0">
                <a:latin typeface="Calibri" panose="020F0502020204030204" pitchFamily="34" charset="0"/>
              </a:rPr>
              <a:t>ends </a:t>
            </a:r>
            <a:r>
              <a:rPr lang="en-GB" dirty="0">
                <a:latin typeface="Calibri" panose="020F0502020204030204" pitchFamily="34" charset="0"/>
              </a:rPr>
              <a:t>– the two ends of the ‘foreign’ DNA segment. They have a short row of </a:t>
            </a:r>
            <a:r>
              <a:rPr lang="en-GB" dirty="0" smtClean="0">
                <a:latin typeface="Calibri" panose="020F0502020204030204" pitchFamily="34" charset="0"/>
              </a:rPr>
              <a:t>unpaired bases </a:t>
            </a:r>
            <a:r>
              <a:rPr lang="en-GB" dirty="0">
                <a:latin typeface="Calibri" panose="020F0502020204030204" pitchFamily="34" charset="0"/>
              </a:rPr>
              <a:t>that match the complementary bases at the two ends of the opened-up plasmid.</a:t>
            </a:r>
          </a:p>
          <a:p>
            <a:r>
              <a:rPr lang="en-GB" b="1" dirty="0" smtClean="0">
                <a:latin typeface="Calibri" panose="020F0502020204030204" pitchFamily="34" charset="0"/>
              </a:rPr>
              <a:t>Recombinant </a:t>
            </a:r>
            <a:r>
              <a:rPr lang="en-GB" b="1" dirty="0">
                <a:latin typeface="Calibri" panose="020F0502020204030204" pitchFamily="34" charset="0"/>
              </a:rPr>
              <a:t>DNA </a:t>
            </a:r>
            <a:r>
              <a:rPr lang="en-GB" dirty="0">
                <a:latin typeface="Calibri" panose="020F0502020204030204" pitchFamily="34" charset="0"/>
              </a:rPr>
              <a:t>– DNA which results from the combination of fragments from two </a:t>
            </a:r>
            <a:r>
              <a:rPr lang="en-GB" dirty="0" smtClean="0">
                <a:latin typeface="Calibri" panose="020F0502020204030204" pitchFamily="34" charset="0"/>
              </a:rPr>
              <a:t>different organisms</a:t>
            </a:r>
            <a:r>
              <a:rPr lang="en-GB" dirty="0">
                <a:latin typeface="Calibri" panose="020F0502020204030204" pitchFamily="34" charset="0"/>
              </a:rPr>
              <a:t>.</a:t>
            </a:r>
          </a:p>
          <a:p>
            <a:r>
              <a:rPr lang="en-GB" b="1" dirty="0" smtClean="0">
                <a:latin typeface="Calibri" panose="020F0502020204030204" pitchFamily="34" charset="0"/>
              </a:rPr>
              <a:t>Reverse </a:t>
            </a:r>
            <a:r>
              <a:rPr lang="en-GB" b="1" dirty="0" err="1">
                <a:latin typeface="Calibri" panose="020F0502020204030204" pitchFamily="34" charset="0"/>
              </a:rPr>
              <a:t>transcriptases</a:t>
            </a:r>
            <a:r>
              <a:rPr lang="en-GB" b="1" dirty="0">
                <a:latin typeface="Calibri" panose="020F0502020204030204" pitchFamily="34" charset="0"/>
              </a:rPr>
              <a:t> </a:t>
            </a:r>
            <a:r>
              <a:rPr lang="en-GB" dirty="0">
                <a:latin typeface="Calibri" panose="020F0502020204030204" pitchFamily="34" charset="0"/>
              </a:rPr>
              <a:t>– enzymes used to synthesize DNA from mRNA in specific cells.</a:t>
            </a:r>
          </a:p>
          <a:p>
            <a:r>
              <a:rPr lang="en-GB" b="1" dirty="0" smtClean="0">
                <a:latin typeface="Calibri" panose="020F0502020204030204" pitchFamily="34" charset="0"/>
              </a:rPr>
              <a:t>Clone </a:t>
            </a:r>
            <a:r>
              <a:rPr lang="en-GB" dirty="0">
                <a:latin typeface="Calibri" panose="020F0502020204030204" pitchFamily="34" charset="0"/>
              </a:rPr>
              <a:t>– a population of genetically identical cells or organisms</a:t>
            </a:r>
            <a:r>
              <a:rPr lang="en-GB" dirty="0" smtClean="0">
                <a:latin typeface="Calibri" panose="020F0502020204030204" pitchFamily="34" charset="0"/>
              </a:rPr>
              <a:t>.</a:t>
            </a:r>
            <a:r>
              <a:rPr lang="en-GB" dirty="0">
                <a:hlinkClick r:id="rId2"/>
              </a:rPr>
              <a:t> </a:t>
            </a:r>
            <a:endParaRPr lang="en-GB" dirty="0">
              <a:latin typeface="Calibri" panose="020F0502020204030204" pitchFamily="34" charset="0"/>
            </a:endParaRPr>
          </a:p>
          <a:p>
            <a:pPr marL="136525" indent="0">
              <a:buNone/>
            </a:pPr>
            <a:endParaRPr lang="en-GB" dirty="0">
              <a:solidFill>
                <a:schemeClr val="bg1"/>
              </a:solidFill>
            </a:endParaRPr>
          </a:p>
        </p:txBody>
      </p:sp>
    </p:spTree>
    <p:extLst>
      <p:ext uri="{BB962C8B-B14F-4D97-AF65-F5344CB8AC3E}">
        <p14:creationId xmlns:p14="http://schemas.microsoft.com/office/powerpoint/2010/main" val="3641225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lstStyle/>
          <a:p>
            <a:r>
              <a:rPr lang="en-GB" dirty="0" smtClean="0"/>
              <a:t>Genetic engineering</a:t>
            </a:r>
            <a:endParaRPr lang="en-GB" dirty="0"/>
          </a:p>
        </p:txBody>
      </p:sp>
      <p:sp>
        <p:nvSpPr>
          <p:cNvPr id="3" name="Content Placeholder 2"/>
          <p:cNvSpPr>
            <a:spLocks noGrp="1"/>
          </p:cNvSpPr>
          <p:nvPr>
            <p:ph idx="1"/>
          </p:nvPr>
        </p:nvSpPr>
        <p:spPr>
          <a:xfrm>
            <a:off x="467544" y="765275"/>
            <a:ext cx="8229600" cy="4525963"/>
          </a:xfrm>
        </p:spPr>
        <p:txBody>
          <a:bodyPr>
            <a:normAutofit lnSpcReduction="10000"/>
          </a:bodyPr>
          <a:lstStyle/>
          <a:p>
            <a:r>
              <a:rPr lang="en-GB" dirty="0" smtClean="0">
                <a:solidFill>
                  <a:schemeClr val="bg1"/>
                </a:solidFill>
              </a:rPr>
              <a:t>Isolating the gene from donor DNA molecule</a:t>
            </a:r>
          </a:p>
          <a:p>
            <a:r>
              <a:rPr lang="en-GB" dirty="0" smtClean="0">
                <a:solidFill>
                  <a:schemeClr val="bg1"/>
                </a:solidFill>
              </a:rPr>
              <a:t>Gene located using gene probe</a:t>
            </a:r>
          </a:p>
          <a:p>
            <a:r>
              <a:rPr lang="en-GB" dirty="0" smtClean="0">
                <a:solidFill>
                  <a:schemeClr val="bg1"/>
                </a:solidFill>
              </a:rPr>
              <a:t>Restriction endonuclease used to cut DNA into small pieces allowing gene to be isolated</a:t>
            </a:r>
          </a:p>
          <a:p>
            <a:r>
              <a:rPr lang="en-GB" dirty="0">
                <a:solidFill>
                  <a:schemeClr val="bg1"/>
                </a:solidFill>
              </a:rPr>
              <a:t>Restriction </a:t>
            </a:r>
            <a:r>
              <a:rPr lang="en-GB" dirty="0" smtClean="0">
                <a:solidFill>
                  <a:schemeClr val="bg1"/>
                </a:solidFill>
              </a:rPr>
              <a:t>endonuclease cuts DNA between specific base sequences (recognised by the enzyme)</a:t>
            </a:r>
          </a:p>
          <a:p>
            <a:r>
              <a:rPr lang="en-GB" dirty="0" smtClean="0">
                <a:solidFill>
                  <a:schemeClr val="bg1"/>
                </a:solidFill>
              </a:rPr>
              <a:t>Most </a:t>
            </a:r>
            <a:r>
              <a:rPr lang="en-GB" dirty="0">
                <a:solidFill>
                  <a:schemeClr val="bg1"/>
                </a:solidFill>
              </a:rPr>
              <a:t>Restriction </a:t>
            </a:r>
            <a:r>
              <a:rPr lang="en-GB" dirty="0" smtClean="0">
                <a:solidFill>
                  <a:schemeClr val="bg1"/>
                </a:solidFill>
              </a:rPr>
              <a:t>endonucleases split two strands in a staggered sequence. This forms sticky ends.</a:t>
            </a:r>
            <a:endParaRPr lang="en-GB"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941168"/>
            <a:ext cx="2880320" cy="157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937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effectLst/>
                <a:latin typeface="Calibri" panose="020F0502020204030204" pitchFamily="34" charset="0"/>
                <a:cs typeface="Calibri" panose="020F0502020204030204" pitchFamily="34" charset="0"/>
              </a:rPr>
              <a:t>Preparing the DNA fragment for insertion</a:t>
            </a:r>
            <a:endParaRPr lang="en-GB" dirty="0">
              <a:solidFill>
                <a:schemeClr val="bg1"/>
              </a:solidFill>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Tx/>
              <a:buFont typeface="Arial" panose="020B0604020202020204" pitchFamily="34" charset="0"/>
              <a:buChar char="•"/>
            </a:pPr>
            <a:r>
              <a:rPr lang="en-GB" dirty="0" smtClean="0">
                <a:solidFill>
                  <a:schemeClr val="bg1"/>
                </a:solidFill>
                <a:latin typeface="Calibri" panose="020F0502020204030204" pitchFamily="34" charset="0"/>
                <a:cs typeface="Calibri" panose="020F0502020204030204" pitchFamily="34" charset="0"/>
              </a:rPr>
              <a:t>A length of DNA is also added at the end of the gene</a:t>
            </a:r>
          </a:p>
          <a:p>
            <a:pPr>
              <a:buClrTx/>
              <a:buFont typeface="Arial" panose="020B0604020202020204" pitchFamily="34" charset="0"/>
              <a:buChar char="•"/>
            </a:pPr>
            <a:r>
              <a:rPr lang="en-GB" dirty="0" smtClean="0">
                <a:solidFill>
                  <a:schemeClr val="bg1"/>
                </a:solidFill>
                <a:latin typeface="Calibri" panose="020F0502020204030204" pitchFamily="34" charset="0"/>
                <a:cs typeface="Calibri" panose="020F0502020204030204" pitchFamily="34" charset="0"/>
              </a:rPr>
              <a:t>This is the terminator sequence which releases RNA polymerase and ends transcription.</a:t>
            </a:r>
          </a:p>
          <a:p>
            <a:pPr>
              <a:buClrTx/>
              <a:buFont typeface="Arial" panose="020B0604020202020204" pitchFamily="34" charset="0"/>
              <a:buChar char="•"/>
            </a:pPr>
            <a:endParaRPr lang="en-GB" dirty="0">
              <a:solidFill>
                <a:schemeClr val="bg1"/>
              </a:solidFill>
              <a:latin typeface="Calibri" panose="020F0502020204030204" pitchFamily="34" charset="0"/>
              <a:cs typeface="Calibri" panose="020F050202020403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828800" y="3657600"/>
            <a:ext cx="5257800" cy="2400300"/>
          </a:xfrm>
          <a:prstGeom prst="rect">
            <a:avLst/>
          </a:prstGeom>
        </p:spPr>
      </p:pic>
    </p:spTree>
    <p:extLst>
      <p:ext uri="{BB962C8B-B14F-4D97-AF65-F5344CB8AC3E}">
        <p14:creationId xmlns:p14="http://schemas.microsoft.com/office/powerpoint/2010/main" val="3477310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lstStyle/>
          <a:p>
            <a:r>
              <a:rPr lang="en-GB" dirty="0" smtClean="0"/>
              <a:t>Inserting the gene into vector</a:t>
            </a:r>
            <a:endParaRPr lang="en-GB" dirty="0"/>
          </a:p>
        </p:txBody>
      </p:sp>
      <p:sp>
        <p:nvSpPr>
          <p:cNvPr id="3" name="Content Placeholder 2"/>
          <p:cNvSpPr>
            <a:spLocks noGrp="1"/>
          </p:cNvSpPr>
          <p:nvPr>
            <p:ph idx="1"/>
          </p:nvPr>
        </p:nvSpPr>
        <p:spPr>
          <a:xfrm>
            <a:off x="107504" y="1052736"/>
            <a:ext cx="8579296" cy="5616624"/>
          </a:xfrm>
        </p:spPr>
        <p:txBody>
          <a:bodyPr>
            <a:normAutofit fontScale="70000" lnSpcReduction="20000"/>
          </a:bodyPr>
          <a:lstStyle/>
          <a:p>
            <a:r>
              <a:rPr lang="en-GB" sz="3600" b="1" dirty="0" smtClean="0">
                <a:solidFill>
                  <a:schemeClr val="bg1"/>
                </a:solidFill>
              </a:rPr>
              <a:t>Plasmids</a:t>
            </a:r>
            <a:r>
              <a:rPr lang="en-GB" sz="3600" dirty="0" smtClean="0">
                <a:solidFill>
                  <a:schemeClr val="bg1"/>
                </a:solidFill>
              </a:rPr>
              <a:t> are removed from bacteria by treating the bacteria and dissolving the cell wall and separating the plasmid from the cell debris.</a:t>
            </a:r>
          </a:p>
          <a:p>
            <a:r>
              <a:rPr lang="en-GB" sz="3600" dirty="0" smtClean="0">
                <a:solidFill>
                  <a:schemeClr val="bg1"/>
                </a:solidFill>
              </a:rPr>
              <a:t>The </a:t>
            </a:r>
            <a:r>
              <a:rPr lang="en-GB" sz="3600" b="1" dirty="0" smtClean="0">
                <a:solidFill>
                  <a:schemeClr val="bg1"/>
                </a:solidFill>
              </a:rPr>
              <a:t>same</a:t>
            </a:r>
            <a:r>
              <a:rPr lang="en-GB" sz="3600" dirty="0" smtClean="0">
                <a:solidFill>
                  <a:schemeClr val="bg1"/>
                </a:solidFill>
              </a:rPr>
              <a:t> restriction endonuclease (as used to cut your </a:t>
            </a:r>
            <a:r>
              <a:rPr lang="en-GB" sz="3600" dirty="0">
                <a:solidFill>
                  <a:schemeClr val="bg1"/>
                </a:solidFill>
              </a:rPr>
              <a:t>desired gene from the </a:t>
            </a:r>
            <a:r>
              <a:rPr lang="en-GB" sz="3600" dirty="0" smtClean="0">
                <a:solidFill>
                  <a:schemeClr val="bg1"/>
                </a:solidFill>
              </a:rPr>
              <a:t>DNA) is used to cut open the plasmid (vector).</a:t>
            </a:r>
          </a:p>
          <a:p>
            <a:r>
              <a:rPr lang="en-GB" sz="3600" dirty="0" smtClean="0">
                <a:solidFill>
                  <a:schemeClr val="bg1"/>
                </a:solidFill>
              </a:rPr>
              <a:t>The enzyme creates sticky ends complementary to the </a:t>
            </a:r>
            <a:r>
              <a:rPr lang="en-GB" sz="3600" b="1" dirty="0" smtClean="0">
                <a:solidFill>
                  <a:schemeClr val="bg1"/>
                </a:solidFill>
              </a:rPr>
              <a:t>sticky ends </a:t>
            </a:r>
            <a:r>
              <a:rPr lang="en-GB" sz="3600" dirty="0" smtClean="0">
                <a:solidFill>
                  <a:schemeClr val="bg1"/>
                </a:solidFill>
              </a:rPr>
              <a:t>created in the ‘cut out’ gene</a:t>
            </a:r>
          </a:p>
          <a:p>
            <a:r>
              <a:rPr lang="en-GB" sz="3600" dirty="0" smtClean="0">
                <a:solidFill>
                  <a:schemeClr val="bg1"/>
                </a:solidFill>
              </a:rPr>
              <a:t>When the vector and the donor DNA are mixed together the donor DNA is </a:t>
            </a:r>
            <a:r>
              <a:rPr lang="en-GB" sz="3600" b="1" dirty="0" smtClean="0">
                <a:solidFill>
                  <a:schemeClr val="bg1"/>
                </a:solidFill>
              </a:rPr>
              <a:t>spliced</a:t>
            </a:r>
            <a:r>
              <a:rPr lang="en-GB" sz="3600" dirty="0" smtClean="0">
                <a:solidFill>
                  <a:schemeClr val="bg1"/>
                </a:solidFill>
              </a:rPr>
              <a:t> into the vector DNA. The complementary bases on the donor and vector DNA at the sticky ends pair up.</a:t>
            </a:r>
          </a:p>
          <a:p>
            <a:r>
              <a:rPr lang="en-GB" sz="3600" b="1" dirty="0" smtClean="0">
                <a:solidFill>
                  <a:schemeClr val="bg1"/>
                </a:solidFill>
              </a:rPr>
              <a:t>DNA Ligases </a:t>
            </a:r>
            <a:r>
              <a:rPr lang="en-GB" sz="3600" dirty="0" smtClean="0">
                <a:solidFill>
                  <a:schemeClr val="bg1"/>
                </a:solidFill>
              </a:rPr>
              <a:t>joins the donor and vector DNA together.</a:t>
            </a:r>
          </a:p>
          <a:p>
            <a:r>
              <a:rPr lang="en-GB" sz="3600" b="1" dirty="0" smtClean="0">
                <a:solidFill>
                  <a:schemeClr val="bg1"/>
                </a:solidFill>
              </a:rPr>
              <a:t>Recombinant DNA </a:t>
            </a:r>
            <a:r>
              <a:rPr lang="en-GB" sz="3600" dirty="0" smtClean="0">
                <a:solidFill>
                  <a:schemeClr val="bg1"/>
                </a:solidFill>
              </a:rPr>
              <a:t>has been created</a:t>
            </a:r>
          </a:p>
          <a:p>
            <a:endParaRPr lang="en-GB" dirty="0" smtClean="0"/>
          </a:p>
          <a:p>
            <a:endParaRPr lang="en-GB" dirty="0"/>
          </a:p>
        </p:txBody>
      </p:sp>
    </p:spTree>
    <p:extLst>
      <p:ext uri="{BB962C8B-B14F-4D97-AF65-F5344CB8AC3E}">
        <p14:creationId xmlns:p14="http://schemas.microsoft.com/office/powerpoint/2010/main" val="630668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b="1" u="sng"/>
              <a:t>Insertion into plasmids</a:t>
            </a:r>
          </a:p>
        </p:txBody>
      </p:sp>
      <p:sp>
        <p:nvSpPr>
          <p:cNvPr id="26627" name="Rectangle 3"/>
          <p:cNvSpPr>
            <a:spLocks noGrp="1" noChangeArrowheads="1"/>
          </p:cNvSpPr>
          <p:nvPr>
            <p:ph type="body" idx="1"/>
          </p:nvPr>
        </p:nvSpPr>
        <p:spPr>
          <a:xfrm>
            <a:off x="457200" y="4652963"/>
            <a:ext cx="8229600" cy="1473200"/>
          </a:xfrm>
        </p:spPr>
        <p:txBody>
          <a:bodyPr/>
          <a:lstStyle/>
          <a:p>
            <a:r>
              <a:rPr lang="en-GB">
                <a:solidFill>
                  <a:srgbClr val="FF0066"/>
                </a:solidFill>
              </a:rPr>
              <a:t>What combinations of plasmid will form?</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341438"/>
            <a:ext cx="9180513" cy="301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06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GB" sz="4000" b="1" u="sng" dirty="0">
                <a:solidFill>
                  <a:schemeClr val="bg1"/>
                </a:solidFill>
                <a:effectLst/>
              </a:rPr>
              <a:t>Introduction of DNA into host cells – Transformation </a:t>
            </a:r>
            <a:r>
              <a:rPr lang="en-GB" sz="4000" u="sng" dirty="0">
                <a:solidFill>
                  <a:schemeClr val="bg1"/>
                </a:solidFill>
                <a:effectLst/>
              </a:rPr>
              <a:t/>
            </a:r>
            <a:br>
              <a:rPr lang="en-GB" sz="4000" u="sng" dirty="0">
                <a:solidFill>
                  <a:schemeClr val="bg1"/>
                </a:solidFill>
                <a:effectLst/>
              </a:rPr>
            </a:br>
            <a:r>
              <a:rPr lang="en-GB" sz="2000" u="sng" dirty="0">
                <a:solidFill>
                  <a:schemeClr val="bg1"/>
                </a:solidFill>
                <a:effectLst/>
                <a:hlinkClick r:id="rId2"/>
              </a:rPr>
              <a:t>https://</a:t>
            </a:r>
            <a:r>
              <a:rPr lang="en-GB" sz="2000" u="sng" dirty="0" smtClean="0">
                <a:solidFill>
                  <a:schemeClr val="bg1"/>
                </a:solidFill>
                <a:effectLst/>
                <a:hlinkClick r:id="rId2"/>
              </a:rPr>
              <a:t>www.dnalc.org/resources/animations/transformation1.html</a:t>
            </a:r>
            <a:r>
              <a:rPr lang="en-GB" sz="4000" u="sng" dirty="0" smtClean="0">
                <a:solidFill>
                  <a:schemeClr val="bg1"/>
                </a:solidFill>
                <a:effectLst/>
              </a:rPr>
              <a:t/>
            </a:r>
            <a:br>
              <a:rPr lang="en-GB" sz="4000" u="sng" dirty="0" smtClean="0">
                <a:solidFill>
                  <a:schemeClr val="bg1"/>
                </a:solidFill>
                <a:effectLst/>
              </a:rPr>
            </a:br>
            <a:endParaRPr lang="en-GB" sz="4000" b="1" u="sng" dirty="0">
              <a:solidFill>
                <a:schemeClr val="bg1"/>
              </a:solidFill>
              <a:effectLst/>
            </a:endParaRPr>
          </a:p>
        </p:txBody>
      </p:sp>
      <p:sp>
        <p:nvSpPr>
          <p:cNvPr id="6147" name="Rectangle 3"/>
          <p:cNvSpPr>
            <a:spLocks noGrp="1" noChangeArrowheads="1"/>
          </p:cNvSpPr>
          <p:nvPr>
            <p:ph type="body" idx="1"/>
          </p:nvPr>
        </p:nvSpPr>
        <p:spPr>
          <a:solidFill>
            <a:schemeClr val="tx1">
              <a:lumMod val="95000"/>
              <a:alpha val="91000"/>
            </a:schemeClr>
          </a:solidFill>
        </p:spPr>
        <p:txBody>
          <a:bodyPr/>
          <a:lstStyle/>
          <a:p>
            <a:pPr>
              <a:buClrTx/>
              <a:buFont typeface="Arial" panose="020B0604020202020204" pitchFamily="34" charset="0"/>
              <a:buChar char="•"/>
            </a:pPr>
            <a:r>
              <a:rPr lang="en-GB" dirty="0">
                <a:solidFill>
                  <a:schemeClr val="bg1"/>
                </a:solidFill>
                <a:latin typeface="Calibri" panose="020F0502020204030204" pitchFamily="34" charset="0"/>
              </a:rPr>
              <a:t>The plasmids must be reintroduced into the host cell e.g. bacteria</a:t>
            </a:r>
          </a:p>
          <a:p>
            <a:pPr>
              <a:buClrTx/>
              <a:buFont typeface="Arial" panose="020B0604020202020204" pitchFamily="34" charset="0"/>
              <a:buChar char="•"/>
            </a:pPr>
            <a:r>
              <a:rPr lang="en-GB" dirty="0">
                <a:solidFill>
                  <a:schemeClr val="bg1"/>
                </a:solidFill>
                <a:latin typeface="Calibri" panose="020F0502020204030204" pitchFamily="34" charset="0"/>
              </a:rPr>
              <a:t>This process is called </a:t>
            </a:r>
            <a:r>
              <a:rPr lang="en-GB" b="1" dirty="0">
                <a:solidFill>
                  <a:schemeClr val="bg1"/>
                </a:solidFill>
                <a:latin typeface="Calibri" panose="020F0502020204030204" pitchFamily="34" charset="0"/>
              </a:rPr>
              <a:t>transformation.</a:t>
            </a:r>
          </a:p>
          <a:p>
            <a:pPr>
              <a:buClrTx/>
              <a:buFont typeface="Arial" panose="020B0604020202020204" pitchFamily="34" charset="0"/>
              <a:buChar char="•"/>
            </a:pPr>
            <a:r>
              <a:rPr lang="en-GB" dirty="0">
                <a:solidFill>
                  <a:schemeClr val="bg1"/>
                </a:solidFill>
                <a:latin typeface="Calibri" panose="020F0502020204030204" pitchFamily="34" charset="0"/>
              </a:rPr>
              <a:t>The bacteria, plasmids and </a:t>
            </a:r>
            <a:r>
              <a:rPr lang="en-GB" dirty="0" smtClean="0">
                <a:solidFill>
                  <a:schemeClr val="bg1"/>
                </a:solidFill>
                <a:latin typeface="Calibri" panose="020F0502020204030204" pitchFamily="34" charset="0"/>
              </a:rPr>
              <a:t>calcium ions </a:t>
            </a:r>
            <a:r>
              <a:rPr lang="en-GB" dirty="0">
                <a:solidFill>
                  <a:schemeClr val="bg1"/>
                </a:solidFill>
                <a:latin typeface="Calibri" panose="020F0502020204030204" pitchFamily="34" charset="0"/>
              </a:rPr>
              <a:t>are mixed together.</a:t>
            </a:r>
          </a:p>
          <a:p>
            <a:pPr>
              <a:buClrTx/>
              <a:buFont typeface="Arial" panose="020B0604020202020204" pitchFamily="34" charset="0"/>
              <a:buChar char="•"/>
            </a:pPr>
            <a:r>
              <a:rPr lang="en-GB" dirty="0">
                <a:solidFill>
                  <a:schemeClr val="bg1"/>
                </a:solidFill>
                <a:latin typeface="Calibri" panose="020F0502020204030204" pitchFamily="34" charset="0"/>
              </a:rPr>
              <a:t>By altering the </a:t>
            </a:r>
            <a:r>
              <a:rPr lang="en-GB" dirty="0" smtClean="0">
                <a:solidFill>
                  <a:schemeClr val="bg1"/>
                </a:solidFill>
                <a:latin typeface="Calibri" panose="020F0502020204030204" pitchFamily="34" charset="0"/>
              </a:rPr>
              <a:t>temperature (and including calcium ions ion the mixture) </a:t>
            </a:r>
            <a:r>
              <a:rPr lang="en-GB" dirty="0">
                <a:solidFill>
                  <a:schemeClr val="bg1"/>
                </a:solidFill>
                <a:latin typeface="Calibri" panose="020F0502020204030204" pitchFamily="34" charset="0"/>
              </a:rPr>
              <a:t>the </a:t>
            </a:r>
            <a:r>
              <a:rPr lang="en-GB" dirty="0" smtClean="0">
                <a:solidFill>
                  <a:schemeClr val="bg1"/>
                </a:solidFill>
                <a:latin typeface="Calibri" panose="020F0502020204030204" pitchFamily="34" charset="0"/>
              </a:rPr>
              <a:t>bacterial membranes </a:t>
            </a:r>
            <a:r>
              <a:rPr lang="en-GB" dirty="0">
                <a:solidFill>
                  <a:schemeClr val="bg1"/>
                </a:solidFill>
                <a:latin typeface="Calibri" panose="020F0502020204030204" pitchFamily="34" charset="0"/>
              </a:rPr>
              <a:t>become permeable and the plasmid can pass through the </a:t>
            </a:r>
            <a:r>
              <a:rPr lang="en-GB" dirty="0" smtClean="0">
                <a:solidFill>
                  <a:schemeClr val="bg1"/>
                </a:solidFill>
                <a:latin typeface="Calibri" panose="020F0502020204030204" pitchFamily="34" charset="0"/>
              </a:rPr>
              <a:t>cell-surface membrane into the cytoplasm</a:t>
            </a:r>
            <a:r>
              <a:rPr lang="en-GB" dirty="0" smtClean="0">
                <a:solidFill>
                  <a:schemeClr val="bg1"/>
                </a:solidFill>
              </a:rPr>
              <a:t>.</a:t>
            </a:r>
          </a:p>
        </p:txBody>
      </p:sp>
    </p:spTree>
    <p:extLst>
      <p:ext uri="{BB962C8B-B14F-4D97-AF65-F5344CB8AC3E}">
        <p14:creationId xmlns:p14="http://schemas.microsoft.com/office/powerpoint/2010/main" val="1821111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bg1"/>
                </a:solidFill>
                <a:effectLst/>
              </a:rPr>
              <a:t>Insertion of gene into a Vector</a:t>
            </a:r>
            <a:endParaRPr lang="en-US" dirty="0">
              <a:solidFill>
                <a:schemeClr val="bg1"/>
              </a:solidFill>
              <a:effectLst/>
            </a:endParaRPr>
          </a:p>
        </p:txBody>
      </p:sp>
      <p:pic>
        <p:nvPicPr>
          <p:cNvPr id="6" name="Picture 5"/>
          <p:cNvPicPr/>
          <p:nvPr/>
        </p:nvPicPr>
        <p:blipFill>
          <a:blip r:embed="rId2"/>
          <a:srcRect/>
          <a:stretch>
            <a:fillRect/>
          </a:stretch>
        </p:blipFill>
        <p:spPr bwMode="auto">
          <a:xfrm>
            <a:off x="971600" y="1268760"/>
            <a:ext cx="7560840" cy="4968552"/>
          </a:xfrm>
          <a:prstGeom prst="rect">
            <a:avLst/>
          </a:prstGeom>
          <a:noFill/>
          <a:ln w="9525">
            <a:noFill/>
            <a:miter lim="800000"/>
            <a:headEnd/>
            <a:tailEnd/>
          </a:ln>
        </p:spPr>
      </p:pic>
    </p:spTree>
    <p:extLst>
      <p:ext uri="{BB962C8B-B14F-4D97-AF65-F5344CB8AC3E}">
        <p14:creationId xmlns:p14="http://schemas.microsoft.com/office/powerpoint/2010/main" val="1455096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363272" cy="706090"/>
          </a:xfrm>
        </p:spPr>
        <p:txBody>
          <a:bodyPr>
            <a:normAutofit fontScale="90000"/>
          </a:bodyPr>
          <a:lstStyle/>
          <a:p>
            <a:r>
              <a:rPr lang="en-GB" dirty="0" smtClean="0"/>
              <a:t>Marker Genes</a:t>
            </a:r>
            <a:endParaRPr lang="en-GB" dirty="0"/>
          </a:p>
        </p:txBody>
      </p:sp>
      <p:sp>
        <p:nvSpPr>
          <p:cNvPr id="3" name="Content Placeholder 2"/>
          <p:cNvSpPr>
            <a:spLocks noGrp="1"/>
          </p:cNvSpPr>
          <p:nvPr>
            <p:ph idx="1"/>
          </p:nvPr>
        </p:nvSpPr>
        <p:spPr>
          <a:xfrm>
            <a:off x="179512" y="764704"/>
            <a:ext cx="8507288" cy="5361459"/>
          </a:xfrm>
        </p:spPr>
        <p:txBody>
          <a:bodyPr/>
          <a:lstStyle/>
          <a:p>
            <a:r>
              <a:rPr lang="en-GB" dirty="0" smtClean="0">
                <a:solidFill>
                  <a:schemeClr val="bg1"/>
                </a:solidFill>
              </a:rPr>
              <a:t>Antibiotic resistance gene are included in the recombinant DNA forming the plasmids.</a:t>
            </a:r>
          </a:p>
          <a:p>
            <a:r>
              <a:rPr lang="en-GB" dirty="0" smtClean="0">
                <a:solidFill>
                  <a:schemeClr val="bg1"/>
                </a:solidFill>
              </a:rPr>
              <a:t>When bacteria and plasmids mixed together only some bacteria take up plasmid. If bacteria grown on agar with antibiotic only those bacteria containing the plasmid will grow. </a:t>
            </a:r>
          </a:p>
          <a:p>
            <a:r>
              <a:rPr lang="en-GB" dirty="0" smtClean="0">
                <a:solidFill>
                  <a:schemeClr val="bg1"/>
                </a:solidFill>
              </a:rPr>
              <a:t>These bacteria are then able to replicate and replicate the recombinant DNA.</a:t>
            </a:r>
          </a:p>
          <a:p>
            <a:r>
              <a:rPr lang="en-GB" dirty="0" smtClean="0">
                <a:solidFill>
                  <a:schemeClr val="bg1"/>
                </a:solidFill>
              </a:rPr>
              <a:t>This is cloning and results in production of multiple copies of the recombinant gene.</a:t>
            </a:r>
            <a:endParaRPr lang="en-GB" dirty="0">
              <a:solidFill>
                <a:schemeClr val="bg1"/>
              </a:solidFill>
            </a:endParaRPr>
          </a:p>
        </p:txBody>
      </p:sp>
    </p:spTree>
    <p:extLst>
      <p:ext uri="{BB962C8B-B14F-4D97-AF65-F5344CB8AC3E}">
        <p14:creationId xmlns:p14="http://schemas.microsoft.com/office/powerpoint/2010/main" val="107699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Sequencing genomes</a:t>
            </a:r>
            <a:endParaRPr lang="en-GB" dirty="0"/>
          </a:p>
        </p:txBody>
      </p:sp>
      <p:sp>
        <p:nvSpPr>
          <p:cNvPr id="3" name="Content Placeholder 2"/>
          <p:cNvSpPr>
            <a:spLocks noGrp="1"/>
          </p:cNvSpPr>
          <p:nvPr>
            <p:ph idx="1"/>
          </p:nvPr>
        </p:nvSpPr>
        <p:spPr/>
        <p:txBody>
          <a:bodyPr/>
          <a:lstStyle/>
          <a:p>
            <a:r>
              <a:rPr lang="en-GB" dirty="0" smtClean="0"/>
              <a:t>Whole-genome shotgun sequencing involves cutting DNA into many small, easily sequenced sections and using computer algorithms to align overlapping segments to assemble the entire genome</a:t>
            </a:r>
            <a:endParaRPr lang="en-GB" dirty="0"/>
          </a:p>
        </p:txBody>
      </p:sp>
    </p:spTree>
    <p:extLst>
      <p:ext uri="{BB962C8B-B14F-4D97-AF65-F5344CB8AC3E}">
        <p14:creationId xmlns:p14="http://schemas.microsoft.com/office/powerpoint/2010/main" val="1533323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effectLst/>
                <a:latin typeface="Calibri" panose="020F0502020204030204" pitchFamily="34" charset="0"/>
                <a:cs typeface="Calibri" panose="020F0502020204030204" pitchFamily="34" charset="0"/>
              </a:rPr>
              <a:t>Fluorescent markers</a:t>
            </a:r>
            <a:endParaRPr lang="en-GB" dirty="0">
              <a:solidFill>
                <a:schemeClr val="bg1"/>
              </a:solidFill>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52400" y="1219200"/>
            <a:ext cx="8839200" cy="4708525"/>
          </a:xfrm>
        </p:spPr>
        <p:txBody>
          <a:bodyPr/>
          <a:lstStyle/>
          <a:p>
            <a:pPr>
              <a:buClrTx/>
              <a:buFont typeface="Arial" panose="020B0604020202020204" pitchFamily="34" charset="0"/>
              <a:buChar char="•"/>
            </a:pPr>
            <a:r>
              <a:rPr lang="en-GB" dirty="0" smtClean="0">
                <a:solidFill>
                  <a:schemeClr val="bg1"/>
                </a:solidFill>
                <a:latin typeface="Calibri" panose="020F0502020204030204" pitchFamily="34" charset="0"/>
                <a:cs typeface="Calibri" panose="020F0502020204030204" pitchFamily="34" charset="0"/>
              </a:rPr>
              <a:t>A more recent marker gene</a:t>
            </a:r>
          </a:p>
          <a:p>
            <a:pPr>
              <a:buClrTx/>
              <a:buFont typeface="Arial" panose="020B0604020202020204" pitchFamily="34" charset="0"/>
              <a:buChar char="•"/>
            </a:pPr>
            <a:r>
              <a:rPr lang="en-GB" dirty="0" smtClean="0">
                <a:solidFill>
                  <a:schemeClr val="bg1"/>
                </a:solidFill>
                <a:latin typeface="Calibri" panose="020F0502020204030204" pitchFamily="34" charset="0"/>
                <a:cs typeface="Calibri" panose="020F0502020204030204" pitchFamily="34" charset="0"/>
              </a:rPr>
              <a:t>Jellyfish have a gene which codes for a green fluorescent protein (GFP)</a:t>
            </a:r>
          </a:p>
          <a:p>
            <a:pPr>
              <a:buClrTx/>
              <a:buFont typeface="Arial" panose="020B0604020202020204" pitchFamily="34" charset="0"/>
              <a:buChar char="•"/>
            </a:pPr>
            <a:r>
              <a:rPr lang="en-GB" dirty="0" smtClean="0">
                <a:solidFill>
                  <a:schemeClr val="bg1"/>
                </a:solidFill>
                <a:latin typeface="Calibri" panose="020F0502020204030204" pitchFamily="34" charset="0"/>
                <a:cs typeface="Calibri" panose="020F0502020204030204" pitchFamily="34" charset="0"/>
              </a:rPr>
              <a:t>The gene to be cloned is inserted in the middle of the GFP gene</a:t>
            </a:r>
          </a:p>
          <a:p>
            <a:pPr>
              <a:buClrTx/>
              <a:buFont typeface="Arial" panose="020B0604020202020204" pitchFamily="34" charset="0"/>
              <a:buChar char="•"/>
            </a:pPr>
            <a:r>
              <a:rPr lang="en-GB" dirty="0" smtClean="0">
                <a:solidFill>
                  <a:schemeClr val="bg1"/>
                </a:solidFill>
                <a:latin typeface="Calibri" panose="020F0502020204030204" pitchFamily="34" charset="0"/>
                <a:cs typeface="Calibri" panose="020F0502020204030204" pitchFamily="34" charset="0"/>
              </a:rPr>
              <a:t>Any bacteria which takes up the plasmid with the gene in will not produce GFP and will not fluoresce</a:t>
            </a:r>
          </a:p>
          <a:p>
            <a:pPr>
              <a:buClrTx/>
              <a:buFont typeface="Arial" panose="020B0604020202020204" pitchFamily="34" charset="0"/>
              <a:buChar char="•"/>
            </a:pPr>
            <a:r>
              <a:rPr lang="en-GB" dirty="0" smtClean="0">
                <a:solidFill>
                  <a:schemeClr val="bg1"/>
                </a:solidFill>
                <a:latin typeface="Calibri" panose="020F0502020204030204" pitchFamily="34" charset="0"/>
                <a:cs typeface="Calibri" panose="020F0502020204030204" pitchFamily="34" charset="0"/>
              </a:rPr>
              <a:t>Cells which have not taken up the gene will fluoresce</a:t>
            </a:r>
          </a:p>
          <a:p>
            <a:pPr>
              <a:buClrTx/>
              <a:buFont typeface="Arial" panose="020B0604020202020204" pitchFamily="34" charset="0"/>
              <a:buChar char="•"/>
            </a:pPr>
            <a:r>
              <a:rPr lang="en-GB" dirty="0" smtClean="0">
                <a:solidFill>
                  <a:schemeClr val="bg1"/>
                </a:solidFill>
                <a:latin typeface="Calibri" panose="020F0502020204030204" pitchFamily="34" charset="0"/>
                <a:cs typeface="Calibri" panose="020F0502020204030204" pitchFamily="34" charset="0"/>
              </a:rPr>
              <a:t>No need for replica plating just select the colonies which do not fluoresce.</a:t>
            </a:r>
          </a:p>
          <a:p>
            <a:r>
              <a:rPr lang="en-GB" dirty="0" smtClean="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365629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b="1" u="sng" dirty="0">
                <a:solidFill>
                  <a:schemeClr val="bg1"/>
                </a:solidFill>
                <a:effectLst/>
                <a:latin typeface="Calibri" panose="020F0502020204030204" pitchFamily="34" charset="0"/>
              </a:rPr>
              <a:t>Cloning (stage 5) the bacteria</a:t>
            </a:r>
          </a:p>
        </p:txBody>
      </p:sp>
      <p:sp>
        <p:nvSpPr>
          <p:cNvPr id="16387" name="Rectangle 3"/>
          <p:cNvSpPr>
            <a:spLocks noGrp="1" noChangeArrowheads="1"/>
          </p:cNvSpPr>
          <p:nvPr>
            <p:ph type="body" idx="1"/>
          </p:nvPr>
        </p:nvSpPr>
        <p:spPr>
          <a:solidFill>
            <a:schemeClr val="tx2">
              <a:lumMod val="40000"/>
              <a:lumOff val="60000"/>
            </a:schemeClr>
          </a:solidFill>
        </p:spPr>
        <p:txBody>
          <a:bodyPr>
            <a:normAutofit/>
          </a:bodyPr>
          <a:lstStyle/>
          <a:p>
            <a:pPr>
              <a:lnSpc>
                <a:spcPct val="90000"/>
              </a:lnSpc>
            </a:pPr>
            <a:r>
              <a:rPr lang="en-GB" dirty="0">
                <a:solidFill>
                  <a:schemeClr val="bg1"/>
                </a:solidFill>
                <a:latin typeface="Calibri" panose="020F0502020204030204" pitchFamily="34" charset="0"/>
              </a:rPr>
              <a:t>Following successful identification of the bacteria containing the plasmid AND the DNA fragment, the bacteria are </a:t>
            </a:r>
            <a:r>
              <a:rPr lang="en-GB" dirty="0" smtClean="0">
                <a:solidFill>
                  <a:schemeClr val="bg1"/>
                </a:solidFill>
                <a:latin typeface="Calibri" panose="020F0502020204030204" pitchFamily="34" charset="0"/>
              </a:rPr>
              <a:t>cloned in suitable containers with suitable conditions. (fermenter)</a:t>
            </a:r>
            <a:endParaRPr lang="en-GB" dirty="0">
              <a:solidFill>
                <a:schemeClr val="bg1"/>
              </a:solidFill>
              <a:latin typeface="Calibri" panose="020F0502020204030204" pitchFamily="34" charset="0"/>
            </a:endParaRPr>
          </a:p>
          <a:p>
            <a:pPr>
              <a:lnSpc>
                <a:spcPct val="90000"/>
              </a:lnSpc>
            </a:pPr>
            <a:endParaRPr lang="en-GB" dirty="0">
              <a:solidFill>
                <a:schemeClr val="bg1"/>
              </a:solidFill>
              <a:latin typeface="Calibri" panose="020F0502020204030204" pitchFamily="34" charset="0"/>
            </a:endParaRPr>
          </a:p>
          <a:p>
            <a:pPr>
              <a:lnSpc>
                <a:spcPct val="90000"/>
              </a:lnSpc>
            </a:pPr>
            <a:r>
              <a:rPr lang="en-GB" dirty="0">
                <a:solidFill>
                  <a:schemeClr val="bg1"/>
                </a:solidFill>
                <a:latin typeface="Calibri" panose="020F0502020204030204" pitchFamily="34" charset="0"/>
              </a:rPr>
              <a:t>As the bacteria are cloned, so is the plasmid containing the DNA fragment.</a:t>
            </a:r>
          </a:p>
          <a:p>
            <a:pPr>
              <a:lnSpc>
                <a:spcPct val="90000"/>
              </a:lnSpc>
            </a:pPr>
            <a:endParaRPr lang="en-GB" dirty="0">
              <a:solidFill>
                <a:schemeClr val="bg1"/>
              </a:solidFill>
              <a:latin typeface="Calibri" panose="020F0502020204030204" pitchFamily="34" charset="0"/>
            </a:endParaRPr>
          </a:p>
          <a:p>
            <a:pPr>
              <a:lnSpc>
                <a:spcPct val="90000"/>
              </a:lnSpc>
            </a:pPr>
            <a:r>
              <a:rPr lang="en-GB" dirty="0">
                <a:solidFill>
                  <a:schemeClr val="bg1"/>
                </a:solidFill>
                <a:latin typeface="Calibri" panose="020F0502020204030204" pitchFamily="34" charset="0"/>
              </a:rPr>
              <a:t>This type of gene cloning is </a:t>
            </a:r>
            <a:r>
              <a:rPr lang="en-GB" i="1" dirty="0">
                <a:solidFill>
                  <a:schemeClr val="bg1"/>
                </a:solidFill>
                <a:latin typeface="Calibri" panose="020F0502020204030204" pitchFamily="34" charset="0"/>
              </a:rPr>
              <a:t>in vivo </a:t>
            </a:r>
            <a:r>
              <a:rPr lang="en-GB" dirty="0">
                <a:solidFill>
                  <a:schemeClr val="bg1"/>
                </a:solidFill>
                <a:latin typeface="Calibri" panose="020F0502020204030204" pitchFamily="34" charset="0"/>
              </a:rPr>
              <a:t>(cloned within a living organism).</a:t>
            </a:r>
          </a:p>
          <a:p>
            <a:pPr>
              <a:lnSpc>
                <a:spcPct val="90000"/>
              </a:lnSpc>
            </a:pPr>
            <a:endParaRPr lang="en-GB" dirty="0"/>
          </a:p>
        </p:txBody>
      </p:sp>
    </p:spTree>
    <p:extLst>
      <p:ext uri="{BB962C8B-B14F-4D97-AF65-F5344CB8AC3E}">
        <p14:creationId xmlns:p14="http://schemas.microsoft.com/office/powerpoint/2010/main" val="2373259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Doing it in reverse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chemeClr val="bg1"/>
                </a:solidFill>
              </a:rPr>
              <a:t>Only 2 copies of DNA in each cell</a:t>
            </a:r>
          </a:p>
          <a:p>
            <a:r>
              <a:rPr lang="en-GB" dirty="0" smtClean="0">
                <a:solidFill>
                  <a:schemeClr val="bg1"/>
                </a:solidFill>
              </a:rPr>
              <a:t>Cell may contain large numbers of mRNA molecules transcribed from desired gene</a:t>
            </a:r>
          </a:p>
          <a:p>
            <a:r>
              <a:rPr lang="en-GB" dirty="0" smtClean="0">
                <a:solidFill>
                  <a:schemeClr val="bg1"/>
                </a:solidFill>
              </a:rPr>
              <a:t>Functional mRNA found in cytoplasm</a:t>
            </a:r>
          </a:p>
          <a:p>
            <a:r>
              <a:rPr lang="en-GB" dirty="0" smtClean="0">
                <a:solidFill>
                  <a:schemeClr val="bg1"/>
                </a:solidFill>
              </a:rPr>
              <a:t>Extract mRNA</a:t>
            </a:r>
          </a:p>
          <a:p>
            <a:r>
              <a:rPr lang="en-GB" dirty="0" smtClean="0">
                <a:solidFill>
                  <a:schemeClr val="bg1"/>
                </a:solidFill>
              </a:rPr>
              <a:t>Use the enzyme </a:t>
            </a:r>
            <a:r>
              <a:rPr lang="en-GB" b="1" dirty="0" smtClean="0">
                <a:solidFill>
                  <a:schemeClr val="bg1"/>
                </a:solidFill>
              </a:rPr>
              <a:t>reverse transcriptase </a:t>
            </a:r>
            <a:r>
              <a:rPr lang="en-GB" dirty="0" smtClean="0">
                <a:solidFill>
                  <a:schemeClr val="bg1"/>
                </a:solidFill>
              </a:rPr>
              <a:t>to make a </a:t>
            </a:r>
            <a:r>
              <a:rPr lang="en-GB" b="1" dirty="0" smtClean="0">
                <a:solidFill>
                  <a:schemeClr val="bg1"/>
                </a:solidFill>
              </a:rPr>
              <a:t>DNA</a:t>
            </a:r>
            <a:r>
              <a:rPr lang="en-GB" dirty="0" smtClean="0">
                <a:solidFill>
                  <a:schemeClr val="bg1"/>
                </a:solidFill>
              </a:rPr>
              <a:t> copy </a:t>
            </a:r>
            <a:r>
              <a:rPr lang="en-GB" b="1" dirty="0" smtClean="0">
                <a:solidFill>
                  <a:schemeClr val="bg1"/>
                </a:solidFill>
              </a:rPr>
              <a:t>from the mRNA</a:t>
            </a:r>
          </a:p>
          <a:p>
            <a:r>
              <a:rPr lang="en-GB" dirty="0" smtClean="0">
                <a:solidFill>
                  <a:schemeClr val="bg1"/>
                </a:solidFill>
              </a:rPr>
              <a:t>This single strand cDNA is replicated to a double strand by the addition of </a:t>
            </a:r>
            <a:r>
              <a:rPr lang="en-GB" b="1" dirty="0" smtClean="0">
                <a:solidFill>
                  <a:schemeClr val="bg1"/>
                </a:solidFill>
              </a:rPr>
              <a:t>DNA Polymerase </a:t>
            </a:r>
            <a:r>
              <a:rPr lang="en-GB" dirty="0" smtClean="0">
                <a:solidFill>
                  <a:schemeClr val="bg1"/>
                </a:solidFill>
              </a:rPr>
              <a:t>and free nucleotides</a:t>
            </a:r>
          </a:p>
          <a:p>
            <a:r>
              <a:rPr lang="en-GB" dirty="0" smtClean="0">
                <a:solidFill>
                  <a:schemeClr val="bg1"/>
                </a:solidFill>
              </a:rPr>
              <a:t>This DNA can then be inserted into a plasmid</a:t>
            </a:r>
            <a:endParaRPr lang="en-GB" dirty="0">
              <a:solidFill>
                <a:schemeClr val="bg1"/>
              </a:solidFill>
            </a:endParaRPr>
          </a:p>
        </p:txBody>
      </p:sp>
    </p:spTree>
    <p:extLst>
      <p:ext uri="{BB962C8B-B14F-4D97-AF65-F5344CB8AC3E}">
        <p14:creationId xmlns:p14="http://schemas.microsoft.com/office/powerpoint/2010/main" val="19505590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b="1" u="sng" dirty="0">
                <a:solidFill>
                  <a:schemeClr val="bg1"/>
                </a:solidFill>
                <a:effectLst/>
              </a:rPr>
              <a:t>Reverse Transcriptase</a:t>
            </a:r>
          </a:p>
        </p:txBody>
      </p:sp>
      <p:sp>
        <p:nvSpPr>
          <p:cNvPr id="23555" name="Rectangle 3"/>
          <p:cNvSpPr>
            <a:spLocks noGrp="1" noChangeArrowheads="1"/>
          </p:cNvSpPr>
          <p:nvPr>
            <p:ph type="body" idx="1"/>
          </p:nvPr>
        </p:nvSpPr>
        <p:spPr>
          <a:xfrm>
            <a:off x="609600" y="4221163"/>
            <a:ext cx="8077200" cy="2027237"/>
          </a:xfrm>
          <a:solidFill>
            <a:schemeClr val="tx1">
              <a:lumMod val="95000"/>
            </a:schemeClr>
          </a:solidFill>
        </p:spPr>
        <p:txBody>
          <a:bodyPr/>
          <a:lstStyle/>
          <a:p>
            <a:r>
              <a:rPr lang="en-GB" dirty="0">
                <a:solidFill>
                  <a:schemeClr val="bg1"/>
                </a:solidFill>
                <a:latin typeface="Calibri" panose="020F0502020204030204" pitchFamily="34" charset="0"/>
              </a:rPr>
              <a:t>Reverse Transcriptase makes DNA from an RNA template – it does the opposite of transcription</a:t>
            </a:r>
            <a:r>
              <a:rPr lang="en-GB" dirty="0" smtClean="0">
                <a:solidFill>
                  <a:schemeClr val="bg1"/>
                </a:solidFill>
                <a:latin typeface="Calibri" panose="020F0502020204030204" pitchFamily="34" charset="0"/>
              </a:rPr>
              <a:t>.</a:t>
            </a:r>
          </a:p>
          <a:p>
            <a:r>
              <a:rPr lang="en-GB" dirty="0" smtClean="0">
                <a:solidFill>
                  <a:schemeClr val="bg1"/>
                </a:solidFill>
                <a:latin typeface="Calibri" panose="020F0502020204030204" pitchFamily="34" charset="0"/>
              </a:rPr>
              <a:t>The cDNA only contains Exons</a:t>
            </a:r>
          </a:p>
          <a:p>
            <a:pPr marL="136525" indent="0">
              <a:buNone/>
            </a:pPr>
            <a:endParaRPr lang="en-GB" dirty="0">
              <a:solidFill>
                <a:schemeClr val="bg1"/>
              </a:solidFill>
            </a:endParaRP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57338"/>
            <a:ext cx="7559675" cy="2076450"/>
          </a:xfrm>
          <a:prstGeom prst="rect">
            <a:avLst/>
          </a:prstGeom>
          <a:noFill/>
          <a:extLst>
            <a:ext uri="{909E8E84-426E-40DD-AFC4-6F175D3DCCD1}">
              <a14:hiddenFill xmlns:a14="http://schemas.microsoft.com/office/drawing/2010/main">
                <a:solidFill>
                  <a:srgbClr val="FFFFFF"/>
                </a:solidFill>
              </a14:hiddenFill>
            </a:ext>
          </a:extLst>
        </p:spPr>
      </p:pic>
      <p:sp>
        <p:nvSpPr>
          <p:cNvPr id="23557" name="Rectangle 5"/>
          <p:cNvSpPr>
            <a:spLocks noChangeArrowheads="1"/>
          </p:cNvSpPr>
          <p:nvPr/>
        </p:nvSpPr>
        <p:spPr bwMode="auto">
          <a:xfrm>
            <a:off x="6300788" y="2133600"/>
            <a:ext cx="1223962"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8" name="Text Box 6"/>
          <p:cNvSpPr txBox="1">
            <a:spLocks noChangeArrowheads="1"/>
          </p:cNvSpPr>
          <p:nvPr/>
        </p:nvSpPr>
        <p:spPr bwMode="auto">
          <a:xfrm>
            <a:off x="6443663" y="2133600"/>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DNA polymerase</a:t>
            </a:r>
          </a:p>
        </p:txBody>
      </p:sp>
    </p:spTree>
    <p:extLst>
      <p:ext uri="{BB962C8B-B14F-4D97-AF65-F5344CB8AC3E}">
        <p14:creationId xmlns:p14="http://schemas.microsoft.com/office/powerpoint/2010/main" val="2538784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61975"/>
          </a:xfrm>
        </p:spPr>
        <p:txBody>
          <a:bodyPr>
            <a:noAutofit/>
          </a:bodyPr>
          <a:lstStyle/>
          <a:p>
            <a:r>
              <a:rPr lang="en-GB" sz="3600" b="1" u="sng" dirty="0">
                <a:solidFill>
                  <a:schemeClr val="bg1"/>
                </a:solidFill>
                <a:effectLst/>
                <a:latin typeface="Calibri" panose="020F0502020204030204" pitchFamily="34" charset="0"/>
              </a:rPr>
              <a:t>Using reverse </a:t>
            </a:r>
            <a:r>
              <a:rPr lang="en-GB" sz="3600" b="1" u="sng" dirty="0" smtClean="0">
                <a:solidFill>
                  <a:schemeClr val="bg1"/>
                </a:solidFill>
                <a:effectLst/>
                <a:latin typeface="Calibri" panose="020F0502020204030204" pitchFamily="34" charset="0"/>
              </a:rPr>
              <a:t>transcriptase to make the human gene for insulin production</a:t>
            </a:r>
            <a:endParaRPr lang="en-GB" sz="3600" b="1" u="sng" dirty="0">
              <a:solidFill>
                <a:schemeClr val="bg1"/>
              </a:solidFill>
              <a:effectLst/>
              <a:latin typeface="Calibri" panose="020F0502020204030204" pitchFamily="34" charset="0"/>
            </a:endParaRPr>
          </a:p>
        </p:txBody>
      </p:sp>
      <p:sp>
        <p:nvSpPr>
          <p:cNvPr id="24579" name="Rectangle 3"/>
          <p:cNvSpPr>
            <a:spLocks noGrp="1" noChangeArrowheads="1"/>
          </p:cNvSpPr>
          <p:nvPr>
            <p:ph type="body" idx="1"/>
          </p:nvPr>
        </p:nvSpPr>
        <p:spPr>
          <a:xfrm>
            <a:off x="457200" y="1143000"/>
            <a:ext cx="8229600" cy="5257800"/>
          </a:xfrm>
          <a:solidFill>
            <a:schemeClr val="tx2">
              <a:lumMod val="40000"/>
              <a:lumOff val="60000"/>
            </a:schemeClr>
          </a:solidFill>
        </p:spPr>
        <p:txBody>
          <a:bodyPr/>
          <a:lstStyle/>
          <a:p>
            <a:pPr>
              <a:lnSpc>
                <a:spcPct val="90000"/>
              </a:lnSpc>
              <a:buFontTx/>
              <a:buNone/>
            </a:pPr>
            <a:r>
              <a:rPr lang="en-GB" sz="2400" dirty="0">
                <a:solidFill>
                  <a:schemeClr val="bg1"/>
                </a:solidFill>
              </a:rPr>
              <a:t>B-cells from Islets of Langerhans in the Human pancreas.</a:t>
            </a:r>
          </a:p>
          <a:p>
            <a:pPr>
              <a:lnSpc>
                <a:spcPct val="90000"/>
              </a:lnSpc>
            </a:pPr>
            <a:endParaRPr lang="en-GB" sz="2400" dirty="0">
              <a:solidFill>
                <a:schemeClr val="bg1"/>
              </a:solidFill>
            </a:endParaRPr>
          </a:p>
          <a:p>
            <a:pPr>
              <a:lnSpc>
                <a:spcPct val="90000"/>
              </a:lnSpc>
              <a:buFontTx/>
              <a:buNone/>
            </a:pPr>
            <a:r>
              <a:rPr lang="en-GB" sz="2400" dirty="0">
                <a:solidFill>
                  <a:schemeClr val="bg1"/>
                </a:solidFill>
              </a:rPr>
              <a:t>Extract mature mRNA coding for Insulin.</a:t>
            </a:r>
          </a:p>
          <a:p>
            <a:pPr>
              <a:lnSpc>
                <a:spcPct val="90000"/>
              </a:lnSpc>
            </a:pPr>
            <a:endParaRPr lang="en-GB" sz="2400" dirty="0">
              <a:solidFill>
                <a:schemeClr val="bg1"/>
              </a:solidFill>
            </a:endParaRPr>
          </a:p>
          <a:p>
            <a:pPr>
              <a:lnSpc>
                <a:spcPct val="90000"/>
              </a:lnSpc>
              <a:buFontTx/>
              <a:buNone/>
            </a:pPr>
            <a:r>
              <a:rPr lang="en-GB" sz="2400" dirty="0">
                <a:solidFill>
                  <a:schemeClr val="bg1"/>
                </a:solidFill>
              </a:rPr>
              <a:t>A single stranded complementary copy of DNA (</a:t>
            </a:r>
            <a:r>
              <a:rPr lang="en-GB" sz="2400" dirty="0" err="1">
                <a:solidFill>
                  <a:schemeClr val="bg1"/>
                </a:solidFill>
              </a:rPr>
              <a:t>cDNA</a:t>
            </a:r>
            <a:r>
              <a:rPr lang="en-GB" sz="2400" dirty="0">
                <a:solidFill>
                  <a:schemeClr val="bg1"/>
                </a:solidFill>
              </a:rPr>
              <a:t>) is</a:t>
            </a:r>
          </a:p>
          <a:p>
            <a:pPr>
              <a:lnSpc>
                <a:spcPct val="90000"/>
              </a:lnSpc>
              <a:buFontTx/>
              <a:buNone/>
            </a:pPr>
            <a:r>
              <a:rPr lang="en-GB" sz="2400" dirty="0">
                <a:solidFill>
                  <a:schemeClr val="bg1"/>
                </a:solidFill>
              </a:rPr>
              <a:t>formed using reverse transcriptase on the mRNA template.</a:t>
            </a:r>
          </a:p>
          <a:p>
            <a:pPr>
              <a:lnSpc>
                <a:spcPct val="90000"/>
              </a:lnSpc>
            </a:pPr>
            <a:endParaRPr lang="en-GB" sz="2400" dirty="0">
              <a:solidFill>
                <a:schemeClr val="bg1"/>
              </a:solidFill>
            </a:endParaRPr>
          </a:p>
          <a:p>
            <a:pPr>
              <a:lnSpc>
                <a:spcPct val="90000"/>
              </a:lnSpc>
              <a:buFontTx/>
              <a:buNone/>
            </a:pPr>
            <a:r>
              <a:rPr lang="en-GB" sz="2400" dirty="0">
                <a:solidFill>
                  <a:schemeClr val="bg1"/>
                </a:solidFill>
              </a:rPr>
              <a:t>Single stranded </a:t>
            </a:r>
            <a:r>
              <a:rPr lang="en-GB" sz="2400" dirty="0" err="1">
                <a:solidFill>
                  <a:schemeClr val="bg1"/>
                </a:solidFill>
              </a:rPr>
              <a:t>cDNA</a:t>
            </a:r>
            <a:r>
              <a:rPr lang="en-GB" sz="2400" dirty="0">
                <a:solidFill>
                  <a:schemeClr val="bg1"/>
                </a:solidFill>
              </a:rPr>
              <a:t> is used to form double stranded</a:t>
            </a:r>
          </a:p>
          <a:p>
            <a:pPr>
              <a:lnSpc>
                <a:spcPct val="90000"/>
              </a:lnSpc>
              <a:buFontTx/>
              <a:buNone/>
            </a:pPr>
            <a:r>
              <a:rPr lang="en-GB" sz="2400" dirty="0">
                <a:solidFill>
                  <a:schemeClr val="bg1"/>
                </a:solidFill>
              </a:rPr>
              <a:t>DNA using </a:t>
            </a:r>
            <a:r>
              <a:rPr lang="en-GB" sz="2400" b="1" dirty="0">
                <a:solidFill>
                  <a:schemeClr val="bg1"/>
                </a:solidFill>
              </a:rPr>
              <a:t>DNA polymerase</a:t>
            </a:r>
          </a:p>
          <a:p>
            <a:pPr>
              <a:lnSpc>
                <a:spcPct val="90000"/>
              </a:lnSpc>
            </a:pPr>
            <a:endParaRPr lang="en-GB" sz="2400" dirty="0">
              <a:solidFill>
                <a:schemeClr val="bg1"/>
              </a:solidFill>
            </a:endParaRPr>
          </a:p>
          <a:p>
            <a:pPr>
              <a:lnSpc>
                <a:spcPct val="90000"/>
              </a:lnSpc>
              <a:buFontTx/>
              <a:buNone/>
            </a:pPr>
            <a:r>
              <a:rPr lang="en-GB" sz="2400" dirty="0">
                <a:solidFill>
                  <a:schemeClr val="bg1"/>
                </a:solidFill>
              </a:rPr>
              <a:t>This forms a double stranded copy of the Human Insulin</a:t>
            </a:r>
          </a:p>
          <a:p>
            <a:pPr>
              <a:lnSpc>
                <a:spcPct val="90000"/>
              </a:lnSpc>
              <a:buFontTx/>
              <a:buNone/>
            </a:pPr>
            <a:r>
              <a:rPr lang="en-GB" sz="2400" dirty="0">
                <a:solidFill>
                  <a:schemeClr val="bg1"/>
                </a:solidFill>
              </a:rPr>
              <a:t>gene.</a:t>
            </a:r>
          </a:p>
          <a:p>
            <a:pPr>
              <a:lnSpc>
                <a:spcPct val="90000"/>
              </a:lnSpc>
            </a:pPr>
            <a:endParaRPr lang="en-GB" sz="2400" dirty="0"/>
          </a:p>
        </p:txBody>
      </p:sp>
      <p:sp>
        <p:nvSpPr>
          <p:cNvPr id="24580" name="Line 4"/>
          <p:cNvSpPr>
            <a:spLocks noChangeShapeType="1"/>
          </p:cNvSpPr>
          <p:nvPr/>
        </p:nvSpPr>
        <p:spPr bwMode="auto">
          <a:xfrm>
            <a:off x="2771775" y="292417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1" name="Line 5"/>
          <p:cNvSpPr>
            <a:spLocks noChangeShapeType="1"/>
          </p:cNvSpPr>
          <p:nvPr/>
        </p:nvSpPr>
        <p:spPr bwMode="auto">
          <a:xfrm>
            <a:off x="2771775" y="40767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3" name="Line 7"/>
          <p:cNvSpPr>
            <a:spLocks noChangeShapeType="1"/>
          </p:cNvSpPr>
          <p:nvPr/>
        </p:nvSpPr>
        <p:spPr bwMode="auto">
          <a:xfrm>
            <a:off x="3276600" y="1600200"/>
            <a:ext cx="0" cy="28733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7"/>
          <p:cNvSpPr>
            <a:spLocks noChangeShapeType="1"/>
          </p:cNvSpPr>
          <p:nvPr/>
        </p:nvSpPr>
        <p:spPr bwMode="auto">
          <a:xfrm>
            <a:off x="3429000" y="2362200"/>
            <a:ext cx="0" cy="28733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7"/>
          <p:cNvSpPr>
            <a:spLocks noChangeShapeType="1"/>
          </p:cNvSpPr>
          <p:nvPr/>
        </p:nvSpPr>
        <p:spPr bwMode="auto">
          <a:xfrm>
            <a:off x="3200400" y="3771900"/>
            <a:ext cx="0" cy="28733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7"/>
          <p:cNvSpPr>
            <a:spLocks noChangeShapeType="1"/>
          </p:cNvSpPr>
          <p:nvPr/>
        </p:nvSpPr>
        <p:spPr bwMode="auto">
          <a:xfrm>
            <a:off x="3200400" y="5181600"/>
            <a:ext cx="0" cy="28733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005794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effectLst/>
                <a:latin typeface="Calibri" panose="020F0502020204030204" pitchFamily="34" charset="0"/>
                <a:cs typeface="Calibri" panose="020F0502020204030204" pitchFamily="34" charset="0"/>
              </a:rPr>
              <a:t>The ‘gene machine’</a:t>
            </a:r>
            <a:endParaRPr lang="en-GB" dirty="0">
              <a:solidFill>
                <a:schemeClr val="bg1"/>
              </a:solidFill>
              <a:effectLst/>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52400" y="1371600"/>
            <a:ext cx="8839200" cy="4708525"/>
          </a:xfrm>
        </p:spPr>
        <p:txBody>
          <a:bodyPr/>
          <a:lstStyle/>
          <a:p>
            <a:r>
              <a:rPr lang="en-GB" dirty="0" smtClean="0">
                <a:solidFill>
                  <a:schemeClr val="bg1"/>
                </a:solidFill>
                <a:latin typeface="Calibri" panose="020F0502020204030204" pitchFamily="34" charset="0"/>
                <a:cs typeface="Calibri" panose="020F0502020204030204" pitchFamily="34" charset="0"/>
              </a:rPr>
              <a:t>It is now possible to manufacture genes in a laboratory.</a:t>
            </a:r>
          </a:p>
          <a:p>
            <a:pPr marL="650875" indent="-514350">
              <a:buClr>
                <a:schemeClr val="accent6">
                  <a:lumMod val="50000"/>
                </a:schemeClr>
              </a:buClr>
              <a:buFont typeface="+mj-lt"/>
              <a:buAutoNum type="arabicPeriod"/>
            </a:pPr>
            <a:r>
              <a:rPr lang="en-GB" dirty="0" smtClean="0">
                <a:solidFill>
                  <a:schemeClr val="bg1"/>
                </a:solidFill>
                <a:latin typeface="Calibri" panose="020F0502020204030204" pitchFamily="34" charset="0"/>
                <a:cs typeface="Calibri" panose="020F0502020204030204" pitchFamily="34" charset="0"/>
              </a:rPr>
              <a:t>The amino acid sequence of a desired protein is determined</a:t>
            </a:r>
          </a:p>
          <a:p>
            <a:pPr marL="650875" indent="-514350">
              <a:buClr>
                <a:schemeClr val="accent6">
                  <a:lumMod val="50000"/>
                </a:schemeClr>
              </a:buClr>
              <a:buFont typeface="+mj-lt"/>
              <a:buAutoNum type="arabicPeriod"/>
            </a:pPr>
            <a:r>
              <a:rPr lang="en-GB" dirty="0" smtClean="0">
                <a:solidFill>
                  <a:schemeClr val="bg1"/>
                </a:solidFill>
                <a:latin typeface="Calibri" panose="020F0502020204030204" pitchFamily="34" charset="0"/>
                <a:cs typeface="Calibri" panose="020F0502020204030204" pitchFamily="34" charset="0"/>
              </a:rPr>
              <a:t>The mRNA sequence can then be worked out by looking up the mRNA codons and the DNA triplets are worked out</a:t>
            </a:r>
          </a:p>
          <a:p>
            <a:pPr marL="650875" indent="-514350">
              <a:buClr>
                <a:schemeClr val="accent6">
                  <a:lumMod val="50000"/>
                </a:schemeClr>
              </a:buClr>
              <a:buFont typeface="+mj-lt"/>
              <a:buAutoNum type="arabicPeriod"/>
            </a:pPr>
            <a:r>
              <a:rPr lang="en-GB" dirty="0" smtClean="0">
                <a:solidFill>
                  <a:schemeClr val="bg1"/>
                </a:solidFill>
                <a:latin typeface="Calibri" panose="020F0502020204030204" pitchFamily="34" charset="0"/>
                <a:cs typeface="Calibri" panose="020F0502020204030204" pitchFamily="34" charset="0"/>
              </a:rPr>
              <a:t>This sequence is fed into a computer</a:t>
            </a:r>
          </a:p>
          <a:p>
            <a:pPr marL="650875" indent="-514350">
              <a:buClr>
                <a:schemeClr val="accent6">
                  <a:lumMod val="50000"/>
                </a:schemeClr>
              </a:buClr>
              <a:buFont typeface="+mj-lt"/>
              <a:buAutoNum type="arabicPeriod"/>
            </a:pPr>
            <a:r>
              <a:rPr lang="en-GB" dirty="0" smtClean="0">
                <a:solidFill>
                  <a:schemeClr val="bg1"/>
                </a:solidFill>
                <a:latin typeface="Calibri" panose="020F0502020204030204" pitchFamily="34" charset="0"/>
                <a:cs typeface="Calibri" panose="020F0502020204030204" pitchFamily="34" charset="0"/>
              </a:rPr>
              <a:t>The sequence is checked for biosafety and biosecurity to ensure it meets international standards </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526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effectLst/>
                <a:latin typeface="Calibri" panose="020F0502020204030204" pitchFamily="34" charset="0"/>
                <a:cs typeface="Calibri" panose="020F0502020204030204" pitchFamily="34" charset="0"/>
              </a:rPr>
              <a:t>The ‘gene machine’</a:t>
            </a:r>
            <a:endParaRPr lang="en-GB" dirty="0">
              <a:solidFill>
                <a:schemeClr val="bg1"/>
              </a:solidFill>
              <a:effectLst/>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52400" y="1371600"/>
            <a:ext cx="8839200" cy="4708525"/>
          </a:xfrm>
        </p:spPr>
        <p:txBody>
          <a:bodyPr/>
          <a:lstStyle/>
          <a:p>
            <a:pPr marL="650875" indent="-514350">
              <a:buClr>
                <a:schemeClr val="accent6">
                  <a:lumMod val="50000"/>
                </a:schemeClr>
              </a:buClr>
              <a:buFont typeface="+mj-lt"/>
              <a:buAutoNum type="arabicPeriod" startAt="5"/>
            </a:pPr>
            <a:r>
              <a:rPr lang="en-GB" dirty="0" smtClean="0">
                <a:solidFill>
                  <a:schemeClr val="bg1"/>
                </a:solidFill>
                <a:latin typeface="Calibri" panose="020F0502020204030204" pitchFamily="34" charset="0"/>
                <a:cs typeface="Calibri" panose="020F0502020204030204" pitchFamily="34" charset="0"/>
              </a:rPr>
              <a:t>The computer designs a series of small, overlapping strands of nucleotides, called oligonucleotides, which can be assembled into the desired gene</a:t>
            </a:r>
          </a:p>
          <a:p>
            <a:pPr marL="650875" indent="-514350">
              <a:buClr>
                <a:schemeClr val="accent6">
                  <a:lumMod val="50000"/>
                </a:schemeClr>
              </a:buClr>
              <a:buFont typeface="+mj-lt"/>
              <a:buAutoNum type="arabicPeriod" startAt="5"/>
            </a:pPr>
            <a:r>
              <a:rPr lang="en-GB" dirty="0" smtClean="0">
                <a:solidFill>
                  <a:schemeClr val="bg1"/>
                </a:solidFill>
                <a:latin typeface="Calibri" panose="020F0502020204030204" pitchFamily="34" charset="0"/>
                <a:cs typeface="Calibri" panose="020F0502020204030204" pitchFamily="34" charset="0"/>
              </a:rPr>
              <a:t>In an automated process, each of the oligonucleotides is assembled by adding one nucleotide at a time in the required sequence</a:t>
            </a:r>
          </a:p>
          <a:p>
            <a:pPr marL="650875" indent="-514350">
              <a:buClr>
                <a:schemeClr val="accent6">
                  <a:lumMod val="50000"/>
                </a:schemeClr>
              </a:buClr>
              <a:buFont typeface="+mj-lt"/>
              <a:buAutoNum type="arabicPeriod" startAt="5"/>
            </a:pPr>
            <a:r>
              <a:rPr lang="en-GB" dirty="0" smtClean="0">
                <a:solidFill>
                  <a:schemeClr val="bg1"/>
                </a:solidFill>
                <a:latin typeface="Calibri" panose="020F0502020204030204" pitchFamily="34" charset="0"/>
                <a:cs typeface="Calibri" panose="020F0502020204030204" pitchFamily="34" charset="0"/>
              </a:rPr>
              <a:t>The oligonucleotides are joined together to make a gene containing only exons</a:t>
            </a:r>
          </a:p>
          <a:p>
            <a:pPr marL="650875" indent="-514350">
              <a:buClr>
                <a:schemeClr val="accent6">
                  <a:lumMod val="50000"/>
                </a:schemeClr>
              </a:buClr>
              <a:buFont typeface="+mj-lt"/>
              <a:buAutoNum type="arabicPeriod" startAt="5"/>
            </a:pPr>
            <a:r>
              <a:rPr lang="en-GB" dirty="0" smtClean="0">
                <a:solidFill>
                  <a:schemeClr val="bg1"/>
                </a:solidFill>
                <a:latin typeface="Calibri" panose="020F0502020204030204" pitchFamily="34" charset="0"/>
                <a:cs typeface="Calibri" panose="020F0502020204030204" pitchFamily="34" charset="0"/>
              </a:rPr>
              <a:t>The gene is replicated using PCR (polymerase chain reaction)</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3726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effectLst/>
                <a:latin typeface="Calibri" panose="020F0502020204030204" pitchFamily="34" charset="0"/>
                <a:cs typeface="Calibri" panose="020F0502020204030204" pitchFamily="34" charset="0"/>
              </a:rPr>
              <a:t>The ‘gene machine’</a:t>
            </a:r>
            <a:endParaRPr lang="en-GB" dirty="0">
              <a:solidFill>
                <a:schemeClr val="bg1"/>
              </a:solidFill>
              <a:effectLst/>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52400" y="1371600"/>
            <a:ext cx="8839200" cy="4708525"/>
          </a:xfrm>
        </p:spPr>
        <p:txBody>
          <a:bodyPr/>
          <a:lstStyle/>
          <a:p>
            <a:pPr marL="650875" indent="-514350">
              <a:buClr>
                <a:schemeClr val="accent6">
                  <a:lumMod val="50000"/>
                </a:schemeClr>
              </a:buClr>
              <a:buFont typeface="+mj-lt"/>
              <a:buAutoNum type="arabicPeriod" startAt="9"/>
            </a:pPr>
            <a:r>
              <a:rPr lang="en-GB" dirty="0" smtClean="0">
                <a:solidFill>
                  <a:schemeClr val="bg1"/>
                </a:solidFill>
                <a:latin typeface="Calibri" panose="020F0502020204030204" pitchFamily="34" charset="0"/>
                <a:cs typeface="Calibri" panose="020F0502020204030204" pitchFamily="34" charset="0"/>
              </a:rPr>
              <a:t>The complementary strand is synthesised using PCR to make a double stranded gene. This is then multiplied</a:t>
            </a:r>
          </a:p>
          <a:p>
            <a:pPr marL="650875" indent="-514350">
              <a:buClr>
                <a:schemeClr val="accent6">
                  <a:lumMod val="50000"/>
                </a:schemeClr>
              </a:buClr>
              <a:buFont typeface="+mj-lt"/>
              <a:buAutoNum type="arabicPeriod" startAt="9"/>
            </a:pPr>
            <a:r>
              <a:rPr lang="en-GB" dirty="0" smtClean="0">
                <a:solidFill>
                  <a:schemeClr val="bg1"/>
                </a:solidFill>
                <a:latin typeface="Calibri" panose="020F0502020204030204" pitchFamily="34" charset="0"/>
                <a:cs typeface="Calibri" panose="020F0502020204030204" pitchFamily="34" charset="0"/>
              </a:rPr>
              <a:t>Using sticky ends the gene can be inserted into a bacterial plasmid.</a:t>
            </a:r>
          </a:p>
          <a:p>
            <a:pPr marL="650875" indent="-514350">
              <a:buClr>
                <a:schemeClr val="accent6">
                  <a:lumMod val="50000"/>
                </a:schemeClr>
              </a:buClr>
              <a:buFont typeface="+mj-lt"/>
              <a:buAutoNum type="arabicPeriod" startAt="9"/>
            </a:pPr>
            <a:r>
              <a:rPr lang="en-GB" dirty="0" smtClean="0">
                <a:solidFill>
                  <a:schemeClr val="bg1"/>
                </a:solidFill>
                <a:latin typeface="Calibri" panose="020F0502020204030204" pitchFamily="34" charset="0"/>
                <a:cs typeface="Calibri" panose="020F0502020204030204" pitchFamily="34" charset="0"/>
              </a:rPr>
              <a:t>The genes are checked using standard sequencing techniques and those with errors are rejected</a:t>
            </a:r>
          </a:p>
          <a:p>
            <a:pPr marL="136525" indent="0">
              <a:buClr>
                <a:schemeClr val="accent6">
                  <a:lumMod val="50000"/>
                </a:schemeClr>
              </a:buClr>
              <a:buNone/>
            </a:pPr>
            <a:endParaRPr lang="en-GB" dirty="0">
              <a:solidFill>
                <a:schemeClr val="bg1"/>
              </a:solidFill>
              <a:latin typeface="Calibri" panose="020F0502020204030204" pitchFamily="34" charset="0"/>
              <a:cs typeface="Calibri" panose="020F0502020204030204" pitchFamily="34" charset="0"/>
            </a:endParaRPr>
          </a:p>
          <a:p>
            <a:pPr marL="136525" indent="0">
              <a:buClr>
                <a:schemeClr val="accent6">
                  <a:lumMod val="50000"/>
                </a:schemeClr>
              </a:buClr>
              <a:buNone/>
            </a:pPr>
            <a:r>
              <a:rPr lang="en-GB" dirty="0" smtClean="0">
                <a:solidFill>
                  <a:schemeClr val="bg1"/>
                </a:solidFill>
                <a:latin typeface="Calibri" panose="020F0502020204030204" pitchFamily="34" charset="0"/>
                <a:cs typeface="Calibri" panose="020F0502020204030204" pitchFamily="34" charset="0"/>
              </a:rPr>
              <a:t>These artificial genes can be produced in a short period of time and only contain exons so can be transcribed and translated by prokaryotic cells</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91230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Manufacture and advantages</a:t>
            </a:r>
            <a:endParaRPr lang="en-GB" dirty="0"/>
          </a:p>
        </p:txBody>
      </p:sp>
      <p:sp>
        <p:nvSpPr>
          <p:cNvPr id="3" name="Content Placeholder 2"/>
          <p:cNvSpPr>
            <a:spLocks noGrp="1"/>
          </p:cNvSpPr>
          <p:nvPr>
            <p:ph idx="1"/>
          </p:nvPr>
        </p:nvSpPr>
        <p:spPr/>
        <p:txBody>
          <a:bodyPr/>
          <a:lstStyle/>
          <a:p>
            <a:r>
              <a:rPr lang="en-GB" dirty="0" smtClean="0">
                <a:solidFill>
                  <a:schemeClr val="bg1"/>
                </a:solidFill>
              </a:rPr>
              <a:t>The genetically modified bacteria are cultured in a fermenter.</a:t>
            </a:r>
          </a:p>
          <a:p>
            <a:r>
              <a:rPr lang="en-GB" dirty="0" smtClean="0">
                <a:solidFill>
                  <a:schemeClr val="bg1"/>
                </a:solidFill>
              </a:rPr>
              <a:t>Large scale production of protein coded for by the donor gene</a:t>
            </a:r>
          </a:p>
          <a:p>
            <a:r>
              <a:rPr lang="en-GB" dirty="0" smtClean="0">
                <a:solidFill>
                  <a:schemeClr val="bg1"/>
                </a:solidFill>
              </a:rPr>
              <a:t>Protein extracted and purified</a:t>
            </a:r>
          </a:p>
          <a:p>
            <a:r>
              <a:rPr lang="en-GB" dirty="0" smtClean="0">
                <a:solidFill>
                  <a:schemeClr val="bg1"/>
                </a:solidFill>
              </a:rPr>
              <a:t>Human proteins can be used instead of animal</a:t>
            </a:r>
            <a:endParaRPr lang="en-GB" dirty="0">
              <a:solidFill>
                <a:schemeClr val="bg1"/>
              </a:solidFill>
            </a:endParaRPr>
          </a:p>
        </p:txBody>
      </p:sp>
    </p:spTree>
    <p:extLst>
      <p:ext uri="{BB962C8B-B14F-4D97-AF65-F5344CB8AC3E}">
        <p14:creationId xmlns:p14="http://schemas.microsoft.com/office/powerpoint/2010/main" val="901874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113"/>
            <a:ext cx="5486400"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28600" y="274638"/>
            <a:ext cx="2971800" cy="2925762"/>
          </a:xfrm>
        </p:spPr>
        <p:txBody>
          <a:bodyPr/>
          <a:lstStyle/>
          <a:p>
            <a:pPr>
              <a:defRPr/>
            </a:pPr>
            <a:r>
              <a:rPr lang="en-GB" dirty="0" smtClean="0">
                <a:effectLst/>
                <a:ea typeface="ＭＳ Ｐゴシック" charset="0"/>
              </a:rPr>
              <a:t>Producing human insulin</a:t>
            </a:r>
            <a:endParaRPr lang="en-GB" dirty="0">
              <a:effectLst/>
              <a:ea typeface="ＭＳ Ｐゴシック" charset="0"/>
            </a:endParaRPr>
          </a:p>
        </p:txBody>
      </p:sp>
    </p:spTree>
    <p:extLst>
      <p:ext uri="{BB962C8B-B14F-4D97-AF65-F5344CB8AC3E}">
        <p14:creationId xmlns:p14="http://schemas.microsoft.com/office/powerpoint/2010/main" val="774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advances as a result of the human genome project</a:t>
            </a:r>
            <a:endParaRPr lang="en-GB" dirty="0"/>
          </a:p>
        </p:txBody>
      </p:sp>
      <p:sp>
        <p:nvSpPr>
          <p:cNvPr id="3" name="Content Placeholder 2"/>
          <p:cNvSpPr>
            <a:spLocks noGrp="1"/>
          </p:cNvSpPr>
          <p:nvPr>
            <p:ph idx="1"/>
          </p:nvPr>
        </p:nvSpPr>
        <p:spPr/>
        <p:txBody>
          <a:bodyPr/>
          <a:lstStyle/>
          <a:p>
            <a:pPr marL="0" indent="0">
              <a:buNone/>
            </a:pPr>
            <a:r>
              <a:rPr lang="en-GB" sz="2800" dirty="0" smtClean="0">
                <a:latin typeface="Calibri" panose="020F0502020204030204" pitchFamily="34" charset="0"/>
                <a:cs typeface="Calibri" panose="020F0502020204030204" pitchFamily="34" charset="0"/>
              </a:rPr>
              <a:t>Single </a:t>
            </a:r>
            <a:r>
              <a:rPr lang="en-GB" sz="2800" dirty="0">
                <a:latin typeface="Calibri" panose="020F0502020204030204" pitchFamily="34" charset="0"/>
                <a:cs typeface="Calibri" panose="020F0502020204030204" pitchFamily="34" charset="0"/>
              </a:rPr>
              <a:t>nucleotide polymorphisms (SNPs) have been found in the human genome</a:t>
            </a:r>
            <a:r>
              <a:rPr lang="en-GB" sz="2800" dirty="0" smtClean="0">
                <a:latin typeface="Calibri" panose="020F0502020204030204" pitchFamily="34" charset="0"/>
                <a:cs typeface="Calibri" panose="020F0502020204030204" pitchFamily="34" charset="0"/>
              </a:rPr>
              <a:t>.</a:t>
            </a:r>
          </a:p>
          <a:p>
            <a:pPr marL="0" indent="0">
              <a:buNone/>
            </a:pPr>
            <a:r>
              <a:rPr lang="en-GB" sz="2800" dirty="0" smtClean="0">
                <a:latin typeface="Calibri" panose="020F0502020204030204" pitchFamily="34" charset="0"/>
                <a:cs typeface="Calibri" panose="020F0502020204030204" pitchFamily="34" charset="0"/>
              </a:rPr>
              <a:t>SNPs are single base variations in the genome (caused by a point mutation). </a:t>
            </a:r>
          </a:p>
          <a:p>
            <a:pPr marL="0" indent="0">
              <a:buNone/>
            </a:pPr>
            <a:r>
              <a:rPr lang="en-GB" sz="2800" dirty="0" smtClean="0">
                <a:latin typeface="Calibri" panose="020F0502020204030204" pitchFamily="34" charset="0"/>
                <a:cs typeface="Calibri" panose="020F0502020204030204" pitchFamily="34" charset="0"/>
              </a:rPr>
              <a:t>They can be associated be disease and other disorders. </a:t>
            </a:r>
          </a:p>
          <a:p>
            <a:pPr marL="0" indent="0">
              <a:buNone/>
            </a:pPr>
            <a:r>
              <a:rPr lang="en-GB" sz="2800" dirty="0" smtClean="0">
                <a:latin typeface="Calibri" panose="020F0502020204030204" pitchFamily="34" charset="0"/>
                <a:cs typeface="Calibri" panose="020F0502020204030204" pitchFamily="34" charset="0"/>
              </a:rPr>
              <a:t>Medical screening allows identification of potential medical problems and allows for early intervention to treat them</a:t>
            </a:r>
          </a:p>
          <a:p>
            <a:pPr marL="0" indent="0">
              <a:buNone/>
            </a:pPr>
            <a:r>
              <a:rPr lang="en-GB" sz="2800" dirty="0">
                <a:latin typeface="Calibri" panose="020F0502020204030204" pitchFamily="34" charset="0"/>
                <a:cs typeface="Calibri" panose="020F0502020204030204" pitchFamily="34" charset="0"/>
                <a:hlinkClick r:id="rId2"/>
              </a:rPr>
              <a:t>https://www.youtube.com/watch?v=tJjXpiWKMyA</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6540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bg1"/>
                </a:solidFill>
                <a:effectLst/>
              </a:rPr>
              <a:t>Hazards</a:t>
            </a:r>
            <a:endParaRPr lang="en-GB" dirty="0">
              <a:solidFill>
                <a:schemeClr val="bg1"/>
              </a:solidFill>
              <a:effectLst/>
            </a:endParaRPr>
          </a:p>
        </p:txBody>
      </p:sp>
      <p:sp>
        <p:nvSpPr>
          <p:cNvPr id="70659" name="Content Placeholder 2"/>
          <p:cNvSpPr>
            <a:spLocks noGrp="1"/>
          </p:cNvSpPr>
          <p:nvPr>
            <p:ph idx="1"/>
          </p:nvPr>
        </p:nvSpPr>
        <p:spPr>
          <a:xfrm>
            <a:off x="533400" y="1600201"/>
            <a:ext cx="8153400" cy="3886200"/>
          </a:xfrm>
          <a:solidFill>
            <a:schemeClr val="tx1">
              <a:lumMod val="95000"/>
            </a:schemeClr>
          </a:solidFill>
        </p:spPr>
        <p:txBody>
          <a:bodyPr/>
          <a:lstStyle/>
          <a:p>
            <a:pPr>
              <a:buClrTx/>
              <a:buFont typeface="Arial" panose="020B0604020202020204" pitchFamily="34" charset="0"/>
              <a:buChar char="•"/>
            </a:pPr>
            <a:r>
              <a:rPr lang="en-GB" altLang="en-US" dirty="0" smtClean="0">
                <a:solidFill>
                  <a:schemeClr val="bg1"/>
                </a:solidFill>
                <a:ea typeface="ＭＳ Ｐゴシック" pitchFamily="34" charset="-128"/>
              </a:rPr>
              <a:t>bacteria readily exchange genetic material. </a:t>
            </a:r>
          </a:p>
          <a:p>
            <a:pPr>
              <a:buClrTx/>
              <a:buFont typeface="Arial" panose="020B0604020202020204" pitchFamily="34" charset="0"/>
              <a:buChar char="•"/>
            </a:pPr>
            <a:r>
              <a:rPr lang="en-GB" altLang="en-US" dirty="0" smtClean="0">
                <a:solidFill>
                  <a:schemeClr val="bg1"/>
                </a:solidFill>
                <a:ea typeface="ＭＳ Ｐゴシック" pitchFamily="34" charset="-128"/>
              </a:rPr>
              <a:t>deliberate use of antibiotic resistant genes in </a:t>
            </a:r>
            <a:r>
              <a:rPr lang="en-GB" altLang="en-US" i="1" dirty="0" smtClean="0">
                <a:solidFill>
                  <a:schemeClr val="bg1"/>
                </a:solidFill>
                <a:ea typeface="ＭＳ Ｐゴシック" pitchFamily="34" charset="-128"/>
              </a:rPr>
              <a:t>E. coli </a:t>
            </a:r>
            <a:r>
              <a:rPr lang="en-GB" altLang="en-US" dirty="0" smtClean="0">
                <a:solidFill>
                  <a:schemeClr val="bg1"/>
                </a:solidFill>
                <a:ea typeface="ＭＳ Ｐゴシック" pitchFamily="34" charset="-128"/>
              </a:rPr>
              <a:t>which lives in the human gut means that these genes could be accidentally transferred to human pathogens</a:t>
            </a:r>
          </a:p>
          <a:p>
            <a:pPr>
              <a:buClrTx/>
              <a:buFont typeface="Arial" panose="020B0604020202020204" pitchFamily="34" charset="0"/>
              <a:buChar char="•"/>
            </a:pPr>
            <a:r>
              <a:rPr lang="en-GB" altLang="en-US" dirty="0" smtClean="0">
                <a:solidFill>
                  <a:schemeClr val="bg1"/>
                </a:solidFill>
                <a:ea typeface="ＭＳ Ｐゴシック" pitchFamily="34" charset="-128"/>
              </a:rPr>
              <a:t>The possibility of transfer of DNA with linked pathogenic genes, for example, oncogenes thus increasing cancer risks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785794"/>
            <a:ext cx="8229600" cy="1828800"/>
          </a:xfrm>
        </p:spPr>
        <p:txBody>
          <a:bodyPr/>
          <a:lstStyle/>
          <a:p>
            <a:pPr eaLnBrk="1" fontAlgn="auto" hangingPunct="1">
              <a:spcAft>
                <a:spcPts val="0"/>
              </a:spcAft>
              <a:defRPr/>
            </a:pPr>
            <a:r>
              <a:rPr lang="en-GB" dirty="0" smtClean="0"/>
              <a:t>PCR – polymerase chain reaction</a:t>
            </a:r>
            <a:endParaRPr lang="en-GB" dirty="0"/>
          </a:p>
        </p:txBody>
      </p:sp>
      <p:sp>
        <p:nvSpPr>
          <p:cNvPr id="81923" name="Subtitle 2"/>
          <p:cNvSpPr>
            <a:spLocks noGrp="1"/>
          </p:cNvSpPr>
          <p:nvPr>
            <p:ph type="subTitle" idx="1"/>
          </p:nvPr>
        </p:nvSpPr>
        <p:spPr>
          <a:xfrm>
            <a:off x="357188" y="3786188"/>
            <a:ext cx="8572500" cy="2643187"/>
          </a:xfrm>
          <a:solidFill>
            <a:srgbClr val="00B0F0">
              <a:alpha val="75000"/>
            </a:srgbClr>
          </a:solidFill>
        </p:spPr>
        <p:txBody>
          <a:bodyPr/>
          <a:lstStyle/>
          <a:p>
            <a:pPr marL="533400" indent="-533400" eaLnBrk="1" hangingPunct="1">
              <a:lnSpc>
                <a:spcPct val="90000"/>
              </a:lnSpc>
            </a:pPr>
            <a:r>
              <a:rPr lang="en-GB" altLang="en-US" sz="2600" dirty="0" smtClean="0">
                <a:solidFill>
                  <a:schemeClr val="bg1"/>
                </a:solidFill>
              </a:rPr>
              <a:t>Objectives – </a:t>
            </a:r>
          </a:p>
          <a:p>
            <a:pPr marL="533400" indent="-533400" eaLnBrk="1" hangingPunct="1">
              <a:lnSpc>
                <a:spcPct val="90000"/>
              </a:lnSpc>
            </a:pPr>
            <a:endParaRPr lang="en-GB" altLang="en-US" sz="2600" dirty="0" smtClean="0">
              <a:solidFill>
                <a:schemeClr val="bg1"/>
              </a:solidFill>
            </a:endParaRPr>
          </a:p>
          <a:p>
            <a:pPr marL="533400" indent="-533400" algn="l" eaLnBrk="1" hangingPunct="1">
              <a:lnSpc>
                <a:spcPct val="90000"/>
              </a:lnSpc>
              <a:buFont typeface="Arial" charset="0"/>
              <a:buAutoNum type="arabicPeriod"/>
            </a:pPr>
            <a:r>
              <a:rPr lang="en-GB" altLang="en-US" sz="2600" dirty="0" smtClean="0">
                <a:solidFill>
                  <a:schemeClr val="bg1"/>
                </a:solidFill>
              </a:rPr>
              <a:t>Describe how PCR is used to amplify a section of DNA</a:t>
            </a:r>
          </a:p>
          <a:p>
            <a:pPr marL="533400" indent="-533400" algn="l" eaLnBrk="1" hangingPunct="1">
              <a:lnSpc>
                <a:spcPct val="90000"/>
              </a:lnSpc>
              <a:buFont typeface="Arial" charset="0"/>
              <a:buAutoNum type="arabicPeriod"/>
            </a:pPr>
            <a:r>
              <a:rPr lang="en-GB" altLang="en-US" sz="2600" dirty="0" smtClean="0">
                <a:solidFill>
                  <a:schemeClr val="bg1"/>
                </a:solidFill>
              </a:rPr>
              <a:t>Describe the role of PCR in genetic fingerprinting in solving a crime or paternity </a:t>
            </a:r>
          </a:p>
          <a:p>
            <a:pPr marL="533400" indent="-533400" eaLnBrk="1" hangingPunct="1">
              <a:lnSpc>
                <a:spcPct val="90000"/>
              </a:lnSpc>
            </a:pPr>
            <a:endParaRPr lang="en-GB" altLang="en-US" sz="2600" dirty="0" smtClean="0"/>
          </a:p>
        </p:txBody>
      </p:sp>
    </p:spTree>
    <p:extLst>
      <p:ext uri="{BB962C8B-B14F-4D97-AF65-F5344CB8AC3E}">
        <p14:creationId xmlns:p14="http://schemas.microsoft.com/office/powerpoint/2010/main" val="2373063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228600"/>
            <a:ext cx="8229600" cy="1143000"/>
          </a:xfrm>
        </p:spPr>
        <p:txBody>
          <a:bodyPr/>
          <a:lstStyle/>
          <a:p>
            <a:r>
              <a:rPr lang="en-GB" dirty="0" smtClean="0"/>
              <a:t>PCR</a:t>
            </a:r>
            <a:endParaRPr lang="en-GB" dirty="0"/>
          </a:p>
        </p:txBody>
      </p:sp>
      <p:sp>
        <p:nvSpPr>
          <p:cNvPr id="3" name="Content Placeholder 2"/>
          <p:cNvSpPr>
            <a:spLocks noGrp="1"/>
          </p:cNvSpPr>
          <p:nvPr>
            <p:ph idx="1"/>
          </p:nvPr>
        </p:nvSpPr>
        <p:spPr>
          <a:xfrm>
            <a:off x="26126" y="645530"/>
            <a:ext cx="8965474" cy="6060070"/>
          </a:xfrm>
        </p:spPr>
        <p:txBody>
          <a:bodyPr>
            <a:normAutofit/>
          </a:bodyPr>
          <a:lstStyle/>
          <a:p>
            <a:r>
              <a:rPr lang="en-GB" dirty="0">
                <a:solidFill>
                  <a:schemeClr val="bg1"/>
                </a:solidFill>
              </a:rPr>
              <a:t>At a crime scene a small sample of DNA may be found, perhaps a single strand of hair or a small spot </a:t>
            </a:r>
            <a:r>
              <a:rPr lang="en-GB" dirty="0" smtClean="0">
                <a:solidFill>
                  <a:schemeClr val="bg1"/>
                </a:solidFill>
              </a:rPr>
              <a:t>of blood</a:t>
            </a:r>
            <a:r>
              <a:rPr lang="en-GB" dirty="0">
                <a:solidFill>
                  <a:schemeClr val="bg1"/>
                </a:solidFill>
              </a:rPr>
              <a:t>. </a:t>
            </a:r>
            <a:endParaRPr lang="en-GB" dirty="0" smtClean="0">
              <a:solidFill>
                <a:schemeClr val="bg1"/>
              </a:solidFill>
            </a:endParaRPr>
          </a:p>
          <a:p>
            <a:r>
              <a:rPr lang="en-GB" dirty="0" smtClean="0">
                <a:solidFill>
                  <a:schemeClr val="bg1"/>
                </a:solidFill>
              </a:rPr>
              <a:t>In </a:t>
            </a:r>
            <a:r>
              <a:rPr lang="en-GB" dirty="0">
                <a:solidFill>
                  <a:schemeClr val="bg1"/>
                </a:solidFill>
              </a:rPr>
              <a:t>order to carry out numerous laboratory tests larger samples are required. </a:t>
            </a:r>
            <a:endParaRPr lang="en-GB" dirty="0" smtClean="0">
              <a:solidFill>
                <a:schemeClr val="bg1"/>
              </a:solidFill>
            </a:endParaRPr>
          </a:p>
          <a:p>
            <a:r>
              <a:rPr lang="en-GB" dirty="0" smtClean="0">
                <a:solidFill>
                  <a:schemeClr val="bg1"/>
                </a:solidFill>
              </a:rPr>
              <a:t>Using </a:t>
            </a:r>
            <a:r>
              <a:rPr lang="en-GB" dirty="0">
                <a:solidFill>
                  <a:schemeClr val="bg1"/>
                </a:solidFill>
              </a:rPr>
              <a:t>the </a:t>
            </a:r>
            <a:r>
              <a:rPr lang="en-GB" dirty="0" smtClean="0">
                <a:solidFill>
                  <a:schemeClr val="bg1"/>
                </a:solidFill>
              </a:rPr>
              <a:t>PCR technique </a:t>
            </a:r>
            <a:r>
              <a:rPr lang="en-GB" dirty="0">
                <a:solidFill>
                  <a:schemeClr val="bg1"/>
                </a:solidFill>
              </a:rPr>
              <a:t>copies of specific fragments of DNA may be made. </a:t>
            </a:r>
            <a:endParaRPr lang="en-GB" dirty="0" smtClean="0">
              <a:solidFill>
                <a:schemeClr val="bg1"/>
              </a:solidFill>
            </a:endParaRPr>
          </a:p>
          <a:p>
            <a:r>
              <a:rPr lang="en-GB" dirty="0" smtClean="0">
                <a:solidFill>
                  <a:schemeClr val="bg1"/>
                </a:solidFill>
              </a:rPr>
              <a:t>PCR </a:t>
            </a:r>
            <a:r>
              <a:rPr lang="en-GB" dirty="0">
                <a:solidFill>
                  <a:schemeClr val="bg1"/>
                </a:solidFill>
              </a:rPr>
              <a:t>rapidly produces many billions </a:t>
            </a:r>
            <a:r>
              <a:rPr lang="en-GB" dirty="0" smtClean="0">
                <a:solidFill>
                  <a:schemeClr val="bg1"/>
                </a:solidFill>
              </a:rPr>
              <a:t>of molecules </a:t>
            </a:r>
            <a:r>
              <a:rPr lang="en-GB" dirty="0">
                <a:solidFill>
                  <a:schemeClr val="bg1"/>
                </a:solidFill>
              </a:rPr>
              <a:t>from a single DNA molecule. </a:t>
            </a:r>
            <a:endParaRPr lang="en-GB" dirty="0" smtClean="0">
              <a:solidFill>
                <a:schemeClr val="bg1"/>
              </a:solidFill>
            </a:endParaRPr>
          </a:p>
          <a:p>
            <a:r>
              <a:rPr lang="en-GB" dirty="0" smtClean="0">
                <a:solidFill>
                  <a:schemeClr val="bg1"/>
                </a:solidFill>
              </a:rPr>
              <a:t>This </a:t>
            </a:r>
            <a:r>
              <a:rPr lang="en-GB" dirty="0">
                <a:solidFill>
                  <a:schemeClr val="bg1"/>
                </a:solidFill>
              </a:rPr>
              <a:t>enables tests to be carried out accurately and more </a:t>
            </a:r>
            <a:r>
              <a:rPr lang="en-GB" dirty="0" smtClean="0">
                <a:solidFill>
                  <a:schemeClr val="bg1"/>
                </a:solidFill>
              </a:rPr>
              <a:t>rapidly regardless </a:t>
            </a:r>
            <a:r>
              <a:rPr lang="en-GB" dirty="0">
                <a:solidFill>
                  <a:schemeClr val="bg1"/>
                </a:solidFill>
              </a:rPr>
              <a:t>of the age of the sample.</a:t>
            </a:r>
          </a:p>
        </p:txBody>
      </p:sp>
    </p:spTree>
    <p:extLst>
      <p:ext uri="{BB962C8B-B14F-4D97-AF65-F5344CB8AC3E}">
        <p14:creationId xmlns:p14="http://schemas.microsoft.com/office/powerpoint/2010/main" val="34807103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778098"/>
          </a:xfrm>
        </p:spPr>
        <p:txBody>
          <a:bodyPr/>
          <a:lstStyle/>
          <a:p>
            <a:r>
              <a:rPr lang="en-GB" dirty="0" smtClean="0"/>
              <a:t>PCR</a:t>
            </a:r>
            <a:endParaRPr lang="en-GB" dirty="0"/>
          </a:p>
        </p:txBody>
      </p:sp>
      <p:sp>
        <p:nvSpPr>
          <p:cNvPr id="3" name="Content Placeholder 2"/>
          <p:cNvSpPr>
            <a:spLocks noGrp="1"/>
          </p:cNvSpPr>
          <p:nvPr>
            <p:ph idx="1"/>
          </p:nvPr>
        </p:nvSpPr>
        <p:spPr>
          <a:xfrm>
            <a:off x="228600" y="1143000"/>
            <a:ext cx="8458200" cy="5165725"/>
          </a:xfrm>
        </p:spPr>
        <p:txBody>
          <a:bodyPr>
            <a:normAutofit fontScale="92500" lnSpcReduction="20000"/>
          </a:bodyPr>
          <a:lstStyle/>
          <a:p>
            <a:pPr marL="0" indent="0">
              <a:buNone/>
            </a:pPr>
            <a:r>
              <a:rPr lang="en-GB" dirty="0">
                <a:solidFill>
                  <a:schemeClr val="bg1"/>
                </a:solidFill>
              </a:rPr>
              <a:t>The stages in the process are as follows:</a:t>
            </a:r>
          </a:p>
          <a:p>
            <a:pPr marL="514350" indent="-514350">
              <a:buFont typeface="+mj-lt"/>
              <a:buAutoNum type="arabicPeriod"/>
            </a:pPr>
            <a:r>
              <a:rPr lang="en-GB" dirty="0" smtClean="0">
                <a:solidFill>
                  <a:schemeClr val="bg1"/>
                </a:solidFill>
              </a:rPr>
              <a:t>The </a:t>
            </a:r>
            <a:r>
              <a:rPr lang="en-GB" dirty="0">
                <a:solidFill>
                  <a:schemeClr val="bg1"/>
                </a:solidFill>
              </a:rPr>
              <a:t>original DNA (target DNA) is denatured by heating to 95</a:t>
            </a:r>
            <a:r>
              <a:rPr lang="en-GB" baseline="30000" dirty="0">
                <a:solidFill>
                  <a:schemeClr val="bg1"/>
                </a:solidFill>
              </a:rPr>
              <a:t>0</a:t>
            </a:r>
            <a:r>
              <a:rPr lang="en-GB" dirty="0">
                <a:solidFill>
                  <a:schemeClr val="bg1"/>
                </a:solidFill>
              </a:rPr>
              <a:t>C and it separates into two </a:t>
            </a:r>
            <a:r>
              <a:rPr lang="en-GB" dirty="0" smtClean="0">
                <a:solidFill>
                  <a:schemeClr val="bg1"/>
                </a:solidFill>
              </a:rPr>
              <a:t>single strands</a:t>
            </a:r>
            <a:r>
              <a:rPr lang="en-GB" dirty="0">
                <a:solidFill>
                  <a:schemeClr val="bg1"/>
                </a:solidFill>
              </a:rPr>
              <a:t>.</a:t>
            </a:r>
          </a:p>
          <a:p>
            <a:pPr marL="514350" indent="-514350">
              <a:buFont typeface="+mj-lt"/>
              <a:buAutoNum type="arabicPeriod"/>
            </a:pPr>
            <a:r>
              <a:rPr lang="en-GB" dirty="0" smtClean="0">
                <a:solidFill>
                  <a:schemeClr val="bg1"/>
                </a:solidFill>
              </a:rPr>
              <a:t>The </a:t>
            </a:r>
            <a:r>
              <a:rPr lang="en-GB" dirty="0">
                <a:solidFill>
                  <a:schemeClr val="bg1"/>
                </a:solidFill>
              </a:rPr>
              <a:t>solution is cooled to 55</a:t>
            </a:r>
            <a:r>
              <a:rPr lang="en-GB" baseline="30000" dirty="0">
                <a:solidFill>
                  <a:schemeClr val="bg1"/>
                </a:solidFill>
              </a:rPr>
              <a:t>0</a:t>
            </a:r>
            <a:r>
              <a:rPr lang="en-GB" dirty="0">
                <a:solidFill>
                  <a:schemeClr val="bg1"/>
                </a:solidFill>
              </a:rPr>
              <a:t>C triggering the primers to join to the complementary </a:t>
            </a:r>
            <a:r>
              <a:rPr lang="en-GB" dirty="0" smtClean="0">
                <a:solidFill>
                  <a:schemeClr val="bg1"/>
                </a:solidFill>
              </a:rPr>
              <a:t>base sequences </a:t>
            </a:r>
            <a:r>
              <a:rPr lang="en-GB" dirty="0">
                <a:solidFill>
                  <a:schemeClr val="bg1"/>
                </a:solidFill>
              </a:rPr>
              <a:t>on each of the single strands of DNA. This in turn triggers DNA replication.</a:t>
            </a:r>
          </a:p>
          <a:p>
            <a:pPr marL="514350" indent="-514350">
              <a:buFont typeface="+mj-lt"/>
              <a:buAutoNum type="arabicPeriod"/>
            </a:pPr>
            <a:r>
              <a:rPr lang="en-GB" dirty="0" smtClean="0">
                <a:solidFill>
                  <a:schemeClr val="bg1"/>
                </a:solidFill>
              </a:rPr>
              <a:t>The </a:t>
            </a:r>
            <a:r>
              <a:rPr lang="en-GB" dirty="0">
                <a:solidFill>
                  <a:schemeClr val="bg1"/>
                </a:solidFill>
              </a:rPr>
              <a:t>solution is heated to 70</a:t>
            </a:r>
            <a:r>
              <a:rPr lang="en-GB" baseline="30000" dirty="0">
                <a:solidFill>
                  <a:schemeClr val="bg1"/>
                </a:solidFill>
              </a:rPr>
              <a:t>0</a:t>
            </a:r>
            <a:r>
              <a:rPr lang="en-GB" dirty="0">
                <a:solidFill>
                  <a:schemeClr val="bg1"/>
                </a:solidFill>
              </a:rPr>
              <a:t>C and DNA polymerase (which is not denatured at </a:t>
            </a:r>
            <a:r>
              <a:rPr lang="en-GB" dirty="0" smtClean="0">
                <a:solidFill>
                  <a:schemeClr val="bg1"/>
                </a:solidFill>
              </a:rPr>
              <a:t>this temperature</a:t>
            </a:r>
            <a:r>
              <a:rPr lang="en-GB" dirty="0">
                <a:solidFill>
                  <a:schemeClr val="bg1"/>
                </a:solidFill>
              </a:rPr>
              <a:t>) catalyses the synthesis of a complementary strand for each of the single strands </a:t>
            </a:r>
            <a:r>
              <a:rPr lang="en-GB" dirty="0" smtClean="0">
                <a:solidFill>
                  <a:schemeClr val="bg1"/>
                </a:solidFill>
              </a:rPr>
              <a:t>of DNA</a:t>
            </a:r>
            <a:r>
              <a:rPr lang="en-GB" dirty="0">
                <a:solidFill>
                  <a:schemeClr val="bg1"/>
                </a:solidFill>
              </a:rPr>
              <a:t>, producing two identical double strands of DNA.</a:t>
            </a:r>
          </a:p>
          <a:p>
            <a:pPr marL="514350" indent="-514350">
              <a:buFont typeface="+mj-lt"/>
              <a:buAutoNum type="arabicPeriod"/>
            </a:pPr>
            <a:r>
              <a:rPr lang="en-GB" dirty="0" smtClean="0">
                <a:solidFill>
                  <a:schemeClr val="bg1"/>
                </a:solidFill>
              </a:rPr>
              <a:t>Steps </a:t>
            </a:r>
            <a:r>
              <a:rPr lang="en-GB" dirty="0">
                <a:solidFill>
                  <a:schemeClr val="bg1"/>
                </a:solidFill>
              </a:rPr>
              <a:t>1-3 are repeated many times, doubling the quantity of DNA produced each time.</a:t>
            </a:r>
          </a:p>
        </p:txBody>
      </p:sp>
    </p:spTree>
    <p:extLst>
      <p:ext uri="{BB962C8B-B14F-4D97-AF65-F5344CB8AC3E}">
        <p14:creationId xmlns:p14="http://schemas.microsoft.com/office/powerpoint/2010/main" val="30789219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30650"/>
            <a:ext cx="4957763"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418138"/>
            <a:ext cx="49577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487613"/>
            <a:ext cx="495776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66675"/>
            <a:ext cx="495776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290638"/>
            <a:ext cx="4957763"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595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Privacy issues</a:t>
            </a:r>
            <a:endParaRPr lang="en-GB" dirty="0"/>
          </a:p>
        </p:txBody>
      </p:sp>
      <p:sp>
        <p:nvSpPr>
          <p:cNvPr id="3" name="Content Placeholder 2"/>
          <p:cNvSpPr>
            <a:spLocks noGrp="1"/>
          </p:cNvSpPr>
          <p:nvPr>
            <p:ph idx="1"/>
          </p:nvPr>
        </p:nvSpPr>
        <p:spPr>
          <a:xfrm>
            <a:off x="251520" y="1268760"/>
            <a:ext cx="8435280" cy="5328592"/>
          </a:xfrm>
        </p:spPr>
        <p:txBody>
          <a:bodyPr>
            <a:normAutofit fontScale="77500" lnSpcReduction="20000"/>
          </a:bodyPr>
          <a:lstStyle/>
          <a:p>
            <a:r>
              <a:rPr lang="en-GB" dirty="0">
                <a:solidFill>
                  <a:schemeClr val="bg1"/>
                </a:solidFill>
              </a:rPr>
              <a:t>Scientists are confronted with vast quantities of data, a large proportion of which is genetic </a:t>
            </a:r>
            <a:r>
              <a:rPr lang="en-GB" dirty="0" smtClean="0">
                <a:solidFill>
                  <a:schemeClr val="bg1"/>
                </a:solidFill>
              </a:rPr>
              <a:t>fingerprinting information</a:t>
            </a:r>
            <a:r>
              <a:rPr lang="en-GB" dirty="0">
                <a:solidFill>
                  <a:schemeClr val="bg1"/>
                </a:solidFill>
              </a:rPr>
              <a:t>. </a:t>
            </a:r>
            <a:endParaRPr lang="en-GB" dirty="0" smtClean="0">
              <a:solidFill>
                <a:schemeClr val="bg1"/>
              </a:solidFill>
            </a:endParaRPr>
          </a:p>
          <a:p>
            <a:r>
              <a:rPr lang="en-GB" dirty="0" smtClean="0">
                <a:solidFill>
                  <a:schemeClr val="bg1"/>
                </a:solidFill>
              </a:rPr>
              <a:t>This </a:t>
            </a:r>
            <a:r>
              <a:rPr lang="en-GB" dirty="0">
                <a:solidFill>
                  <a:schemeClr val="bg1"/>
                </a:solidFill>
              </a:rPr>
              <a:t>information is used for phylogenetic studies, forensic science, paternity studies etc.</a:t>
            </a:r>
          </a:p>
          <a:p>
            <a:r>
              <a:rPr lang="en-GB" dirty="0">
                <a:solidFill>
                  <a:schemeClr val="bg1"/>
                </a:solidFill>
              </a:rPr>
              <a:t>This raises concerns regarding the storage of this information as well as who has access to the data. </a:t>
            </a:r>
            <a:r>
              <a:rPr lang="en-GB" dirty="0" smtClean="0">
                <a:solidFill>
                  <a:schemeClr val="bg1"/>
                </a:solidFill>
              </a:rPr>
              <a:t>Will insurance </a:t>
            </a:r>
            <a:r>
              <a:rPr lang="en-GB" dirty="0">
                <a:solidFill>
                  <a:schemeClr val="bg1"/>
                </a:solidFill>
              </a:rPr>
              <a:t>companies use the data to determine life and health insurance premiums?</a:t>
            </a:r>
          </a:p>
          <a:p>
            <a:r>
              <a:rPr lang="en-GB" dirty="0">
                <a:solidFill>
                  <a:schemeClr val="bg1"/>
                </a:solidFill>
              </a:rPr>
              <a:t>On the wider issue of biodiversity of human beings, efforts are being made to store genetic material </a:t>
            </a:r>
            <a:r>
              <a:rPr lang="en-GB" dirty="0" smtClean="0">
                <a:solidFill>
                  <a:schemeClr val="bg1"/>
                </a:solidFill>
              </a:rPr>
              <a:t>from the </a:t>
            </a:r>
            <a:r>
              <a:rPr lang="en-GB" dirty="0">
                <a:solidFill>
                  <a:schemeClr val="bg1"/>
                </a:solidFill>
              </a:rPr>
              <a:t>many races and tribes of the world before isolated tribes are intermixed and lost</a:t>
            </a:r>
            <a:r>
              <a:rPr lang="en-GB" dirty="0" smtClean="0">
                <a:solidFill>
                  <a:schemeClr val="bg1"/>
                </a:solidFill>
              </a:rPr>
              <a:t>.</a:t>
            </a:r>
          </a:p>
          <a:p>
            <a:r>
              <a:rPr lang="en-GB" dirty="0" smtClean="0">
                <a:solidFill>
                  <a:schemeClr val="bg1"/>
                </a:solidFill>
              </a:rPr>
              <a:t>This </a:t>
            </a:r>
            <a:r>
              <a:rPr lang="en-GB" dirty="0">
                <a:solidFill>
                  <a:schemeClr val="bg1"/>
                </a:solidFill>
              </a:rPr>
              <a:t>is </a:t>
            </a:r>
            <a:r>
              <a:rPr lang="en-GB" dirty="0" smtClean="0">
                <a:solidFill>
                  <a:schemeClr val="bg1"/>
                </a:solidFill>
              </a:rPr>
              <a:t>scientifically useful</a:t>
            </a:r>
            <a:r>
              <a:rPr lang="en-GB" dirty="0">
                <a:solidFill>
                  <a:schemeClr val="bg1"/>
                </a:solidFill>
              </a:rPr>
              <a:t>, but careful ethical standards need to be maintained in order that genetic privacy is </a:t>
            </a:r>
            <a:r>
              <a:rPr lang="en-GB" dirty="0" smtClean="0">
                <a:solidFill>
                  <a:schemeClr val="bg1"/>
                </a:solidFill>
              </a:rPr>
              <a:t>maintained and </a:t>
            </a:r>
            <a:r>
              <a:rPr lang="en-GB" dirty="0">
                <a:solidFill>
                  <a:schemeClr val="bg1"/>
                </a:solidFill>
              </a:rPr>
              <a:t>that no misuse of the information occurs in the future.</a:t>
            </a:r>
          </a:p>
        </p:txBody>
      </p:sp>
    </p:spTree>
    <p:extLst>
      <p:ext uri="{BB962C8B-B14F-4D97-AF65-F5344CB8AC3E}">
        <p14:creationId xmlns:p14="http://schemas.microsoft.com/office/powerpoint/2010/main" val="484262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0170554"/>
              </p:ext>
            </p:extLst>
          </p:nvPr>
        </p:nvGraphicFramePr>
        <p:xfrm>
          <a:off x="118533" y="76200"/>
          <a:ext cx="8991600" cy="6583680"/>
        </p:xfrm>
        <a:graphic>
          <a:graphicData uri="http://schemas.openxmlformats.org/drawingml/2006/table">
            <a:tbl>
              <a:tblPr firstRow="1" bandRow="1">
                <a:tableStyleId>{5C22544A-7EE6-4342-B048-85BDC9FD1C3A}</a:tableStyleId>
              </a:tblPr>
              <a:tblGrid>
                <a:gridCol w="3739869"/>
                <a:gridCol w="5251731"/>
              </a:tblGrid>
              <a:tr h="381000">
                <a:tc>
                  <a:txBody>
                    <a:bodyPr/>
                    <a:lstStyle/>
                    <a:p>
                      <a:r>
                        <a:rPr lang="en-GB" dirty="0" smtClean="0"/>
                        <a:t>Advantages of </a:t>
                      </a:r>
                      <a:r>
                        <a:rPr lang="en-GB" i="1" dirty="0" smtClean="0"/>
                        <a:t>in vitro </a:t>
                      </a:r>
                      <a:r>
                        <a:rPr lang="en-GB" dirty="0" smtClean="0"/>
                        <a:t>gene cloning</a:t>
                      </a:r>
                      <a:endParaRPr lang="en-GB" dirty="0"/>
                    </a:p>
                  </a:txBody>
                  <a:tcPr/>
                </a:tc>
                <a:tc>
                  <a:txBody>
                    <a:bodyPr/>
                    <a:lstStyle/>
                    <a:p>
                      <a:r>
                        <a:rPr lang="en-GB" dirty="0" smtClean="0"/>
                        <a:t>Advantages of</a:t>
                      </a:r>
                      <a:r>
                        <a:rPr lang="en-GB" baseline="0" dirty="0" smtClean="0"/>
                        <a:t> </a:t>
                      </a:r>
                      <a:r>
                        <a:rPr lang="en-GB" i="1" baseline="0" dirty="0" smtClean="0"/>
                        <a:t>in vivo </a:t>
                      </a:r>
                      <a:r>
                        <a:rPr lang="en-GB" baseline="0" dirty="0" smtClean="0"/>
                        <a:t>gene cloning</a:t>
                      </a:r>
                      <a:endParaRPr lang="en-GB" dirty="0"/>
                    </a:p>
                  </a:txBody>
                  <a:tcPr/>
                </a:tc>
              </a:tr>
              <a:tr h="561975">
                <a:tc>
                  <a:txBody>
                    <a:bodyPr/>
                    <a:lstStyle/>
                    <a:p>
                      <a:r>
                        <a:rPr kumimoji="0" lang="en-GB" sz="2000" b="0" i="0" u="none" strike="noStrike" kern="1200" baseline="0" dirty="0" smtClean="0">
                          <a:solidFill>
                            <a:schemeClr val="dk1"/>
                          </a:solidFill>
                          <a:latin typeface="Calibri" panose="020F0502020204030204" pitchFamily="34" charset="0"/>
                          <a:ea typeface="+mn-ea"/>
                          <a:cs typeface="+mn-cs"/>
                        </a:rPr>
                        <a:t>Rapid – within hours 100 billion copies of a gene can be made.</a:t>
                      </a:r>
                    </a:p>
                    <a:p>
                      <a:r>
                        <a:rPr kumimoji="0" lang="en-GB" sz="2000" b="0" i="0" u="none" strike="noStrike" kern="1200" baseline="0" dirty="0" smtClean="0">
                          <a:solidFill>
                            <a:schemeClr val="dk1"/>
                          </a:solidFill>
                          <a:latin typeface="Calibri" panose="020F0502020204030204" pitchFamily="34" charset="0"/>
                          <a:ea typeface="+mn-ea"/>
                          <a:cs typeface="+mn-cs"/>
                        </a:rPr>
                        <a:t>Useful when very minute quantities of DNA available </a:t>
                      </a:r>
                      <a:r>
                        <a:rPr kumimoji="0" lang="en-GB" sz="2000" b="0" i="0" u="none" strike="noStrike" kern="1200" baseline="0" dirty="0" err="1" smtClean="0">
                          <a:solidFill>
                            <a:schemeClr val="dk1"/>
                          </a:solidFill>
                          <a:latin typeface="Calibri" panose="020F0502020204030204" pitchFamily="34" charset="0"/>
                          <a:ea typeface="+mn-ea"/>
                          <a:cs typeface="+mn-cs"/>
                        </a:rPr>
                        <a:t>eg</a:t>
                      </a:r>
                      <a:r>
                        <a:rPr kumimoji="0" lang="en-GB" sz="2000" b="0" i="0" u="none" strike="noStrike" kern="1200" baseline="0" dirty="0" smtClean="0">
                          <a:solidFill>
                            <a:schemeClr val="dk1"/>
                          </a:solidFill>
                          <a:latin typeface="Calibri" panose="020F0502020204030204" pitchFamily="34" charset="0"/>
                          <a:ea typeface="+mn-ea"/>
                          <a:cs typeface="+mn-cs"/>
                        </a:rPr>
                        <a:t> at a crime scene</a:t>
                      </a:r>
                    </a:p>
                  </a:txBody>
                  <a:tcPr/>
                </a:tc>
                <a:tc>
                  <a:txBody>
                    <a:bodyPr/>
                    <a:lstStyle/>
                    <a:p>
                      <a:r>
                        <a:rPr kumimoji="0" lang="en-GB" sz="2000" b="0" i="0" u="none" strike="noStrike" kern="1200" baseline="0" dirty="0" smtClean="0">
                          <a:solidFill>
                            <a:schemeClr val="dk1"/>
                          </a:solidFill>
                          <a:latin typeface="Calibri" panose="020F0502020204030204" pitchFamily="34" charset="0"/>
                          <a:ea typeface="+mn-ea"/>
                          <a:cs typeface="+mn-cs"/>
                        </a:rPr>
                        <a:t>Useful if want to introduce a gene into another species via a plasmid (</a:t>
                      </a:r>
                      <a:r>
                        <a:rPr kumimoji="0" lang="en-GB" sz="2000" b="0" i="0" u="none" strike="noStrike" kern="1200" baseline="0" dirty="0" err="1" smtClean="0">
                          <a:solidFill>
                            <a:schemeClr val="dk1"/>
                          </a:solidFill>
                          <a:latin typeface="Calibri" panose="020F0502020204030204" pitchFamily="34" charset="0"/>
                          <a:ea typeface="+mn-ea"/>
                          <a:cs typeface="+mn-cs"/>
                        </a:rPr>
                        <a:t>eg</a:t>
                      </a:r>
                      <a:r>
                        <a:rPr kumimoji="0" lang="en-GB" sz="2000" b="0" i="0" u="none" strike="noStrike" kern="1200" baseline="0" dirty="0" smtClean="0">
                          <a:solidFill>
                            <a:schemeClr val="dk1"/>
                          </a:solidFill>
                          <a:latin typeface="Calibri" panose="020F0502020204030204" pitchFamily="34" charset="0"/>
                          <a:ea typeface="+mn-ea"/>
                          <a:cs typeface="+mn-cs"/>
                        </a:rPr>
                        <a:t> into a human for gene therapy)</a:t>
                      </a:r>
                    </a:p>
                  </a:txBody>
                  <a:tcPr/>
                </a:tc>
              </a:tr>
              <a:tr h="561975">
                <a:tc>
                  <a:txBody>
                    <a:bodyPr/>
                    <a:lstStyle/>
                    <a:p>
                      <a:r>
                        <a:rPr kumimoji="0" lang="en-GB" sz="2000" b="0" i="0" u="none" strike="noStrike" kern="1200" baseline="0" dirty="0" smtClean="0">
                          <a:solidFill>
                            <a:schemeClr val="dk1"/>
                          </a:solidFill>
                          <a:latin typeface="Calibri" panose="020F0502020204030204" pitchFamily="34" charset="0"/>
                          <a:ea typeface="+mn-ea"/>
                          <a:cs typeface="+mn-cs"/>
                        </a:rPr>
                        <a:t>No live cells needed. No complex culturing techniques</a:t>
                      </a:r>
                    </a:p>
                    <a:p>
                      <a:endParaRPr lang="en-GB" sz="2000" dirty="0">
                        <a:latin typeface="Calibri" panose="020F0502020204030204" pitchFamily="34" charset="0"/>
                      </a:endParaRPr>
                    </a:p>
                  </a:txBody>
                  <a:tcPr/>
                </a:tc>
                <a:tc>
                  <a:txBody>
                    <a:bodyPr/>
                    <a:lstStyle/>
                    <a:p>
                      <a:r>
                        <a:rPr kumimoji="0" lang="en-GB" sz="2000" b="0" i="0" u="none" strike="noStrike" kern="1200" baseline="0" dirty="0" smtClean="0">
                          <a:solidFill>
                            <a:schemeClr val="dk1"/>
                          </a:solidFill>
                          <a:latin typeface="Calibri" panose="020F0502020204030204" pitchFamily="34" charset="0"/>
                          <a:ea typeface="+mn-ea"/>
                          <a:cs typeface="+mn-cs"/>
                        </a:rPr>
                        <a:t>No risk of contamination. As gene cut with restriction endonuclease will have same sticky ends as plasmid. Contaminant DNA will not be taken up by plasmid. Contamination DNA could also be amplified when using PCR</a:t>
                      </a:r>
                    </a:p>
                  </a:txBody>
                  <a:tcPr/>
                </a:tc>
              </a:tr>
              <a:tr h="561975">
                <a:tc>
                  <a:txBody>
                    <a:bodyPr/>
                    <a:lstStyle/>
                    <a:p>
                      <a:endParaRPr lang="en-GB" sz="2000" dirty="0">
                        <a:latin typeface="Calibri" panose="020F0502020204030204" pitchFamily="34" charset="0"/>
                      </a:endParaRPr>
                    </a:p>
                  </a:txBody>
                  <a:tcPr/>
                </a:tc>
                <a:tc>
                  <a:txBody>
                    <a:bodyPr/>
                    <a:lstStyle/>
                    <a:p>
                      <a:r>
                        <a:rPr lang="en-GB" sz="2000" dirty="0" smtClean="0">
                          <a:latin typeface="Calibri" panose="020F0502020204030204" pitchFamily="34" charset="0"/>
                        </a:rPr>
                        <a:t>Very accurate – PCR can make mistakes when copying DNA. Mistakes and mutations very rare</a:t>
                      </a:r>
                      <a:r>
                        <a:rPr lang="en-GB" sz="2000" baseline="0" dirty="0" smtClean="0">
                          <a:latin typeface="Calibri" panose="020F0502020204030204" pitchFamily="34" charset="0"/>
                        </a:rPr>
                        <a:t> </a:t>
                      </a:r>
                      <a:r>
                        <a:rPr lang="en-GB" sz="2000" i="1" baseline="0" dirty="0" smtClean="0">
                          <a:latin typeface="Calibri" panose="020F0502020204030204" pitchFamily="34" charset="0"/>
                        </a:rPr>
                        <a:t>in vivo</a:t>
                      </a:r>
                      <a:endParaRPr lang="en-GB" sz="2000" i="1" dirty="0">
                        <a:latin typeface="Calibri" panose="020F0502020204030204" pitchFamily="34" charset="0"/>
                      </a:endParaRPr>
                    </a:p>
                  </a:txBody>
                  <a:tcPr/>
                </a:tc>
              </a:tr>
              <a:tr h="561975">
                <a:tc>
                  <a:txBody>
                    <a:bodyPr/>
                    <a:lstStyle/>
                    <a:p>
                      <a:endParaRPr lang="en-GB" sz="2000">
                        <a:latin typeface="Calibri" panose="020F0502020204030204" pitchFamily="34" charset="0"/>
                      </a:endParaRPr>
                    </a:p>
                  </a:txBody>
                  <a:tcPr/>
                </a:tc>
                <a:tc>
                  <a:txBody>
                    <a:bodyPr/>
                    <a:lstStyle/>
                    <a:p>
                      <a:r>
                        <a:rPr lang="en-GB" sz="2000" dirty="0" smtClean="0">
                          <a:latin typeface="Calibri" panose="020F0502020204030204" pitchFamily="34" charset="0"/>
                        </a:rPr>
                        <a:t>Cuts out specific gene, PCR</a:t>
                      </a:r>
                      <a:r>
                        <a:rPr lang="en-GB" sz="2000" baseline="0" dirty="0" smtClean="0">
                          <a:latin typeface="Calibri" panose="020F0502020204030204" pitchFamily="34" charset="0"/>
                        </a:rPr>
                        <a:t> amplifies whole DNA sample</a:t>
                      </a:r>
                    </a:p>
                  </a:txBody>
                  <a:tcPr/>
                </a:tc>
              </a:tr>
              <a:tr h="561975">
                <a:tc>
                  <a:txBody>
                    <a:bodyPr/>
                    <a:lstStyle/>
                    <a:p>
                      <a:endParaRPr lang="en-GB" sz="2000" dirty="0">
                        <a:latin typeface="Calibri" panose="020F0502020204030204" pitchFamily="34" charset="0"/>
                      </a:endParaRPr>
                    </a:p>
                  </a:txBody>
                  <a:tcPr/>
                </a:tc>
                <a:tc>
                  <a:txBody>
                    <a:bodyPr/>
                    <a:lstStyle/>
                    <a:p>
                      <a:r>
                        <a:rPr lang="en-GB" sz="2000" baseline="0" dirty="0" smtClean="0">
                          <a:latin typeface="Calibri" panose="020F0502020204030204" pitchFamily="34" charset="0"/>
                        </a:rPr>
                        <a:t>Produces transformed bacteria which can be used to produce large </a:t>
                      </a:r>
                      <a:r>
                        <a:rPr lang="en-GB" sz="2000" baseline="0" dirty="0" err="1" smtClean="0">
                          <a:latin typeface="Calibri" panose="020F0502020204030204" pitchFamily="34" charset="0"/>
                        </a:rPr>
                        <a:t>quantites</a:t>
                      </a:r>
                      <a:r>
                        <a:rPr lang="en-GB" sz="2000" baseline="0" dirty="0" smtClean="0">
                          <a:latin typeface="Calibri" panose="020F0502020204030204" pitchFamily="34" charset="0"/>
                        </a:rPr>
                        <a:t> of gene products </a:t>
                      </a:r>
                      <a:r>
                        <a:rPr lang="en-GB" sz="2000" baseline="0" dirty="0" err="1" smtClean="0">
                          <a:latin typeface="Calibri" panose="020F0502020204030204" pitchFamily="34" charset="0"/>
                        </a:rPr>
                        <a:t>eg</a:t>
                      </a:r>
                      <a:r>
                        <a:rPr lang="en-GB" sz="2000" baseline="0" dirty="0" smtClean="0">
                          <a:latin typeface="Calibri" panose="020F0502020204030204" pitchFamily="34" charset="0"/>
                        </a:rPr>
                        <a:t> insulin</a:t>
                      </a:r>
                    </a:p>
                  </a:txBody>
                  <a:tcPr/>
                </a:tc>
              </a:tr>
            </a:tbl>
          </a:graphicData>
        </a:graphic>
      </p:graphicFrame>
    </p:spTree>
    <p:extLst>
      <p:ext uri="{BB962C8B-B14F-4D97-AF65-F5344CB8AC3E}">
        <p14:creationId xmlns:p14="http://schemas.microsoft.com/office/powerpoint/2010/main" val="31907089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effectLst/>
                <a:latin typeface="Calibri" panose="020F0502020204030204" pitchFamily="34" charset="0"/>
              </a:rPr>
              <a:t>Evaluation of DNA Technology</a:t>
            </a:r>
            <a:endParaRPr lang="en-GB" dirty="0">
              <a:solidFill>
                <a:schemeClr val="bg1"/>
              </a:solidFill>
              <a:effectLst/>
              <a:latin typeface="Calibri" panose="020F0502020204030204" pitchFamily="34" charset="0"/>
            </a:endParaRPr>
          </a:p>
        </p:txBody>
      </p:sp>
      <p:sp>
        <p:nvSpPr>
          <p:cNvPr id="3" name="Content Placeholder 2"/>
          <p:cNvSpPr>
            <a:spLocks noGrp="1"/>
          </p:cNvSpPr>
          <p:nvPr>
            <p:ph idx="1"/>
          </p:nvPr>
        </p:nvSpPr>
        <p:spPr/>
        <p:txBody>
          <a:bodyPr/>
          <a:lstStyle/>
          <a:p>
            <a:r>
              <a:rPr lang="en-GB" dirty="0" smtClean="0">
                <a:solidFill>
                  <a:schemeClr val="bg1"/>
                </a:solidFill>
                <a:latin typeface="Calibri" panose="020F0502020204030204" pitchFamily="34" charset="0"/>
              </a:rPr>
              <a:t>Microorganisms can be modified to produce a wide range of substances</a:t>
            </a:r>
          </a:p>
          <a:p>
            <a:r>
              <a:rPr lang="en-GB" dirty="0" err="1" smtClean="0">
                <a:solidFill>
                  <a:schemeClr val="bg1"/>
                </a:solidFill>
                <a:latin typeface="Calibri" panose="020F0502020204030204" pitchFamily="34" charset="0"/>
              </a:rPr>
              <a:t>Eg</a:t>
            </a:r>
            <a:r>
              <a:rPr lang="en-GB" dirty="0" smtClean="0">
                <a:solidFill>
                  <a:schemeClr val="bg1"/>
                </a:solidFill>
                <a:latin typeface="Calibri" panose="020F0502020204030204" pitchFamily="34" charset="0"/>
              </a:rPr>
              <a:t> – antibiotics, hormones (insulin), enzymes</a:t>
            </a:r>
          </a:p>
          <a:p>
            <a:r>
              <a:rPr lang="en-GB" sz="1600" dirty="0">
                <a:solidFill>
                  <a:schemeClr val="bg1"/>
                </a:solidFill>
                <a:latin typeface="Calibri" panose="020F0502020204030204" pitchFamily="34" charset="0"/>
                <a:hlinkClick r:id="rId2"/>
              </a:rPr>
              <a:t>http://www.prospecbio.com/Recombinant_Proteins</a:t>
            </a:r>
            <a:r>
              <a:rPr lang="en-GB" sz="1600" dirty="0" smtClean="0">
                <a:solidFill>
                  <a:schemeClr val="bg1"/>
                </a:solidFill>
                <a:latin typeface="Calibri" panose="020F0502020204030204" pitchFamily="34" charset="0"/>
                <a:hlinkClick r:id="rId2"/>
              </a:rPr>
              <a:t>/</a:t>
            </a:r>
            <a:endParaRPr lang="en-GB" sz="1600" dirty="0" smtClean="0">
              <a:solidFill>
                <a:schemeClr val="bg1"/>
              </a:solidFill>
              <a:latin typeface="Calibri" panose="020F0502020204030204" pitchFamily="34" charset="0"/>
            </a:endParaRPr>
          </a:p>
          <a:p>
            <a:endParaRPr lang="en-GB" sz="1600" dirty="0">
              <a:solidFill>
                <a:schemeClr val="bg1"/>
              </a:solidFill>
              <a:latin typeface="Calibri" panose="020F0502020204030204" pitchFamily="34" charset="0"/>
            </a:endParaRPr>
          </a:p>
          <a:p>
            <a:r>
              <a:rPr lang="en-GB" dirty="0" smtClean="0">
                <a:solidFill>
                  <a:schemeClr val="bg1"/>
                </a:solidFill>
                <a:latin typeface="Calibri" panose="020F0502020204030204" pitchFamily="34" charset="0"/>
              </a:rPr>
              <a:t>Microorganisms can be used to control pollution </a:t>
            </a:r>
            <a:r>
              <a:rPr lang="en-GB" dirty="0" err="1" smtClean="0">
                <a:solidFill>
                  <a:schemeClr val="bg1"/>
                </a:solidFill>
                <a:latin typeface="Calibri" panose="020F0502020204030204" pitchFamily="34" charset="0"/>
              </a:rPr>
              <a:t>eg</a:t>
            </a:r>
            <a:r>
              <a:rPr lang="en-GB" dirty="0" smtClean="0">
                <a:solidFill>
                  <a:schemeClr val="bg1"/>
                </a:solidFill>
                <a:latin typeface="Calibri" panose="020F0502020204030204" pitchFamily="34" charset="0"/>
              </a:rPr>
              <a:t> Oil and harmful gases</a:t>
            </a:r>
          </a:p>
          <a:p>
            <a:r>
              <a:rPr lang="en-GB" sz="1600" dirty="0">
                <a:solidFill>
                  <a:schemeClr val="bg1"/>
                </a:solidFill>
                <a:latin typeface="Calibri" panose="020F0502020204030204" pitchFamily="34" charset="0"/>
                <a:hlinkClick r:id="rId3"/>
              </a:rPr>
              <a:t>https://</a:t>
            </a:r>
            <a:r>
              <a:rPr lang="en-GB" sz="1600" dirty="0" smtClean="0">
                <a:solidFill>
                  <a:schemeClr val="bg1"/>
                </a:solidFill>
                <a:latin typeface="Calibri" panose="020F0502020204030204" pitchFamily="34" charset="0"/>
                <a:hlinkClick r:id="rId3"/>
              </a:rPr>
              <a:t>www.dti.dk/specialists/using-microorganisms-for-pollution-control-in-soil-and-groundwater/33725</a:t>
            </a:r>
            <a:endParaRPr lang="en-GB" sz="1600" dirty="0" smtClean="0">
              <a:solidFill>
                <a:schemeClr val="bg1"/>
              </a:solidFill>
              <a:latin typeface="Calibri" panose="020F0502020204030204" pitchFamily="34" charset="0"/>
            </a:endParaRPr>
          </a:p>
          <a:p>
            <a:endParaRPr lang="en-GB" sz="1600" dirty="0" smtClean="0">
              <a:solidFill>
                <a:schemeClr val="bg1"/>
              </a:solidFill>
              <a:latin typeface="Calibri" panose="020F0502020204030204" pitchFamily="34" charset="0"/>
            </a:endParaRPr>
          </a:p>
          <a:p>
            <a:endParaRPr lang="en-GB" dirty="0">
              <a:solidFill>
                <a:schemeClr val="bg1"/>
              </a:solidFill>
            </a:endParaRPr>
          </a:p>
        </p:txBody>
      </p:sp>
    </p:spTree>
    <p:extLst>
      <p:ext uri="{BB962C8B-B14F-4D97-AF65-F5344CB8AC3E}">
        <p14:creationId xmlns:p14="http://schemas.microsoft.com/office/powerpoint/2010/main" val="3563580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solidFill>
                  <a:schemeClr val="bg1"/>
                </a:solidFill>
                <a:effectLst/>
                <a:latin typeface="Calibri" panose="020F0502020204030204" pitchFamily="34" charset="0"/>
              </a:rPr>
              <a:t>Pharming</a:t>
            </a:r>
            <a:endParaRPr lang="en-GB" sz="6000" dirty="0">
              <a:solidFill>
                <a:schemeClr val="bg1"/>
              </a:solidFill>
              <a:effectLst/>
              <a:latin typeface="Calibri" panose="020F0502020204030204" pitchFamily="34" charset="0"/>
            </a:endParaRPr>
          </a:p>
        </p:txBody>
      </p:sp>
      <p:sp>
        <p:nvSpPr>
          <p:cNvPr id="3" name="Content Placeholder 2"/>
          <p:cNvSpPr>
            <a:spLocks noGrp="1"/>
          </p:cNvSpPr>
          <p:nvPr>
            <p:ph idx="1"/>
          </p:nvPr>
        </p:nvSpPr>
        <p:spPr/>
        <p:txBody>
          <a:bodyPr/>
          <a:lstStyle/>
          <a:p>
            <a:r>
              <a:rPr lang="en-GB" dirty="0">
                <a:solidFill>
                  <a:schemeClr val="bg1"/>
                </a:solidFill>
              </a:rPr>
              <a:t>Genetically modified plants can be transformed to produce a specific substance in a particular organ of the plant. These organs can then be harvested and the desired substance extracted. If a drug is involved this is called</a:t>
            </a:r>
            <a:r>
              <a:rPr lang="en-GB" b="1" dirty="0">
                <a:solidFill>
                  <a:schemeClr val="bg1"/>
                </a:solidFill>
              </a:rPr>
              <a:t> plant pharming</a:t>
            </a:r>
            <a:r>
              <a:rPr lang="en-GB" b="1" dirty="0" smtClean="0">
                <a:solidFill>
                  <a:schemeClr val="bg1"/>
                </a:solidFill>
              </a:rPr>
              <a:t>.</a:t>
            </a:r>
          </a:p>
          <a:p>
            <a:r>
              <a:rPr lang="en-GB" b="1" dirty="0" smtClean="0">
                <a:solidFill>
                  <a:schemeClr val="bg1"/>
                </a:solidFill>
              </a:rPr>
              <a:t>Produce plants that could manufacture antibodies or antigens</a:t>
            </a:r>
          </a:p>
          <a:p>
            <a:r>
              <a:rPr lang="en-GB" dirty="0">
                <a:solidFill>
                  <a:schemeClr val="bg1"/>
                </a:solidFill>
                <a:hlinkClick r:id="rId2"/>
              </a:rPr>
              <a:t>http://learn.genetics.utah.edu/content/science/pharming</a:t>
            </a:r>
            <a:r>
              <a:rPr lang="en-GB" dirty="0" smtClean="0">
                <a:solidFill>
                  <a:schemeClr val="bg1"/>
                </a:solidFill>
                <a:hlinkClick r:id="rId2"/>
              </a:rPr>
              <a:t>/</a:t>
            </a:r>
            <a:endParaRPr lang="en-GB" dirty="0" smtClean="0">
              <a:solidFill>
                <a:schemeClr val="bg1"/>
              </a:solidFill>
            </a:endParaRPr>
          </a:p>
          <a:p>
            <a:endParaRPr lang="en-GB" dirty="0">
              <a:solidFill>
                <a:schemeClr val="bg1"/>
              </a:solidFill>
            </a:endParaRPr>
          </a:p>
          <a:p>
            <a:endParaRPr lang="en-GB" dirty="0"/>
          </a:p>
        </p:txBody>
      </p:sp>
    </p:spTree>
    <p:extLst>
      <p:ext uri="{BB962C8B-B14F-4D97-AF65-F5344CB8AC3E}">
        <p14:creationId xmlns:p14="http://schemas.microsoft.com/office/powerpoint/2010/main" val="2160819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827088" y="260350"/>
            <a:ext cx="7772400" cy="1470025"/>
          </a:xfrm>
        </p:spPr>
        <p:txBody>
          <a:bodyPr/>
          <a:lstStyle/>
          <a:p>
            <a:pPr eaLnBrk="1" hangingPunct="1"/>
            <a:r>
              <a:rPr lang="en-GB" altLang="en-US" dirty="0" smtClean="0">
                <a:latin typeface="Calibri" panose="020F0502020204030204" pitchFamily="34" charset="0"/>
              </a:rPr>
              <a:t>GMO’s - </a:t>
            </a:r>
            <a:br>
              <a:rPr lang="en-GB" altLang="en-US" dirty="0" smtClean="0">
                <a:latin typeface="Calibri" panose="020F0502020204030204" pitchFamily="34" charset="0"/>
              </a:rPr>
            </a:br>
            <a:r>
              <a:rPr lang="en-GB" altLang="en-US" sz="3200" dirty="0" smtClean="0">
                <a:latin typeface="Calibri" panose="020F0502020204030204" pitchFamily="34" charset="0"/>
              </a:rPr>
              <a:t>genetically modified </a:t>
            </a:r>
            <a:r>
              <a:rPr lang="en-GB" altLang="en-US" sz="3200" dirty="0">
                <a:latin typeface="Calibri" panose="020F0502020204030204" pitchFamily="34" charset="0"/>
              </a:rPr>
              <a:t>organisms</a:t>
            </a:r>
            <a:br>
              <a:rPr lang="en-GB" altLang="en-US" sz="3200" dirty="0">
                <a:latin typeface="Calibri" panose="020F0502020204030204" pitchFamily="34" charset="0"/>
              </a:rPr>
            </a:br>
            <a:r>
              <a:rPr lang="en-GB" altLang="en-US" sz="2400" dirty="0">
                <a:latin typeface="Calibri" panose="020F0502020204030204" pitchFamily="34" charset="0"/>
                <a:hlinkClick r:id="rId2"/>
              </a:rPr>
              <a:t>http://</a:t>
            </a:r>
            <a:r>
              <a:rPr lang="en-GB" altLang="en-US" sz="2400" dirty="0" smtClean="0">
                <a:latin typeface="Calibri" panose="020F0502020204030204" pitchFamily="34" charset="0"/>
                <a:hlinkClick r:id="rId2"/>
              </a:rPr>
              <a:t>www.bbc.co.uk/education/guides/z9mg87h/revision/2</a:t>
            </a:r>
            <a:r>
              <a:rPr lang="en-GB" altLang="en-US" sz="2400" dirty="0" smtClean="0">
                <a:latin typeface="Calibri" panose="020F0502020204030204" pitchFamily="34" charset="0"/>
              </a:rPr>
              <a:t/>
            </a:r>
            <a:br>
              <a:rPr lang="en-GB" altLang="en-US" sz="2400" dirty="0" smtClean="0">
                <a:latin typeface="Calibri" panose="020F0502020204030204" pitchFamily="34" charset="0"/>
              </a:rPr>
            </a:br>
            <a:endParaRPr lang="en-GB" altLang="en-US" sz="2400" dirty="0" smtClean="0">
              <a:latin typeface="Calibri" panose="020F0502020204030204" pitchFamily="34" charset="0"/>
            </a:endParaRPr>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46" y="2209800"/>
            <a:ext cx="4594225"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4" name="Picture 4" descr="http://www.reuters.com/resources/r/?m=02&amp;d=20080918&amp;t=2&amp;i=6054546&amp;w=&amp;r=2008-09-18T194255Z_01_N18395247_RTRUKOP_0_PICTUR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05200"/>
            <a:ext cx="3313112"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proteome</a:t>
            </a:r>
            <a:endParaRPr lang="en-GB" dirty="0"/>
          </a:p>
        </p:txBody>
      </p:sp>
      <p:sp>
        <p:nvSpPr>
          <p:cNvPr id="3" name="Content Placeholder 2"/>
          <p:cNvSpPr>
            <a:spLocks noGrp="1"/>
          </p:cNvSpPr>
          <p:nvPr>
            <p:ph idx="1"/>
          </p:nvPr>
        </p:nvSpPr>
        <p:spPr/>
        <p:txBody>
          <a:bodyPr/>
          <a:lstStyle/>
          <a:p>
            <a:r>
              <a:rPr lang="en-GB" dirty="0" smtClean="0"/>
              <a:t>All the proteins produced by a given type of cell (cellular proteome) at a given time, under specified conditions.</a:t>
            </a:r>
          </a:p>
          <a:p>
            <a:r>
              <a:rPr lang="en-GB" dirty="0" smtClean="0"/>
              <a:t>All the proteins produced by the genome (complete proteome)</a:t>
            </a:r>
            <a:endParaRPr lang="en-GB" dirty="0"/>
          </a:p>
        </p:txBody>
      </p:sp>
    </p:spTree>
    <p:extLst>
      <p:ext uri="{BB962C8B-B14F-4D97-AF65-F5344CB8AC3E}">
        <p14:creationId xmlns:p14="http://schemas.microsoft.com/office/powerpoint/2010/main" val="3070258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100" b="1" dirty="0">
                <a:latin typeface="Calibri" panose="020F0502020204030204" pitchFamily="34" charset="0"/>
              </a:rPr>
              <a:t>Genetic engineering –  GM crops and livestock</a:t>
            </a:r>
            <a:r>
              <a:rPr lang="en-GB" dirty="0"/>
              <a:t/>
            </a:r>
            <a:br>
              <a:rPr lang="en-GB" dirty="0"/>
            </a:br>
            <a:endParaRPr lang="en-GB" dirty="0"/>
          </a:p>
        </p:txBody>
      </p:sp>
      <p:sp>
        <p:nvSpPr>
          <p:cNvPr id="3" name="Content Placeholder 2"/>
          <p:cNvSpPr>
            <a:spLocks noGrp="1"/>
          </p:cNvSpPr>
          <p:nvPr>
            <p:ph idx="1"/>
          </p:nvPr>
        </p:nvSpPr>
        <p:spPr>
          <a:xfrm>
            <a:off x="457200" y="838200"/>
            <a:ext cx="8229600" cy="5287963"/>
          </a:xfrm>
        </p:spPr>
        <p:txBody>
          <a:bodyPr rtlCol="0">
            <a:normAutofit fontScale="92500" lnSpcReduction="10000"/>
          </a:bodyPr>
          <a:lstStyle/>
          <a:p>
            <a:pPr marL="0" indent="0" eaLnBrk="1" fontAlgn="auto" hangingPunct="1">
              <a:spcAft>
                <a:spcPts val="0"/>
              </a:spcAft>
              <a:buFont typeface="Arial" pitchFamily="34" charset="0"/>
              <a:buNone/>
              <a:defRPr/>
            </a:pPr>
            <a:r>
              <a:rPr lang="en-US" sz="2800" dirty="0" smtClean="0">
                <a:latin typeface="Comic Sans MS" pitchFamily="66" charset="0"/>
              </a:rPr>
              <a:t></a:t>
            </a:r>
            <a:r>
              <a:rPr lang="en-US" sz="2800" dirty="0" smtClean="0">
                <a:latin typeface="Calibri" panose="020F0502020204030204" pitchFamily="34" charset="0"/>
              </a:rPr>
              <a:t>Genetic </a:t>
            </a:r>
            <a:r>
              <a:rPr lang="en-US" sz="2800" dirty="0">
                <a:latin typeface="Calibri" panose="020F0502020204030204" pitchFamily="34" charset="0"/>
              </a:rPr>
              <a:t>engineering/</a:t>
            </a:r>
            <a:r>
              <a:rPr lang="en-US" sz="2800" dirty="0" err="1">
                <a:latin typeface="Calibri" panose="020F0502020204030204" pitchFamily="34" charset="0"/>
              </a:rPr>
              <a:t>transgenics</a:t>
            </a:r>
            <a:r>
              <a:rPr lang="en-US" sz="2800" dirty="0">
                <a:latin typeface="Calibri" panose="020F0502020204030204" pitchFamily="34" charset="0"/>
              </a:rPr>
              <a:t>/Genetic Modification (GM) involves the artificial transfer of genes between different species</a:t>
            </a:r>
            <a:r>
              <a:rPr lang="en-US" sz="2800" dirty="0" smtClean="0">
                <a:latin typeface="Calibri" panose="020F0502020204030204" pitchFamily="34" charset="0"/>
              </a:rPr>
              <a:t>.</a:t>
            </a:r>
            <a:br>
              <a:rPr lang="en-US" sz="2800" dirty="0" smtClean="0">
                <a:latin typeface="Calibri" panose="020F0502020204030204" pitchFamily="34" charset="0"/>
              </a:rPr>
            </a:br>
            <a:endParaRPr lang="en-GB" sz="2800" dirty="0">
              <a:latin typeface="Calibri" panose="020F0502020204030204" pitchFamily="34" charset="0"/>
            </a:endParaRPr>
          </a:p>
          <a:p>
            <a:r>
              <a:rPr lang="en-GB" sz="2800" dirty="0"/>
              <a:t>Bacteria are readily introduced into plants. </a:t>
            </a:r>
            <a:endParaRPr lang="en-GB" sz="2800" dirty="0" smtClean="0"/>
          </a:p>
          <a:p>
            <a:r>
              <a:rPr lang="en-GB" sz="2800" dirty="0" smtClean="0"/>
              <a:t>Certain </a:t>
            </a:r>
            <a:r>
              <a:rPr lang="en-GB" sz="2800" dirty="0"/>
              <a:t>species naturally attack damaged plants and </a:t>
            </a:r>
            <a:r>
              <a:rPr lang="en-GB" sz="2800" dirty="0" smtClean="0"/>
              <a:t>cause the </a:t>
            </a:r>
            <a:r>
              <a:rPr lang="en-GB" sz="2800" dirty="0"/>
              <a:t>plant cells to multiply and form a tumour. </a:t>
            </a:r>
            <a:endParaRPr lang="en-GB" sz="2800" dirty="0" smtClean="0"/>
          </a:p>
          <a:p>
            <a:r>
              <a:rPr lang="en-GB" sz="2800" dirty="0" smtClean="0"/>
              <a:t>The </a:t>
            </a:r>
            <a:r>
              <a:rPr lang="en-GB" sz="2800" dirty="0"/>
              <a:t>bacteria do this by inserting genes from their </a:t>
            </a:r>
            <a:r>
              <a:rPr lang="en-GB" sz="2800" dirty="0" smtClean="0"/>
              <a:t>own plasmids </a:t>
            </a:r>
            <a:r>
              <a:rPr lang="en-GB" sz="2800" dirty="0"/>
              <a:t>into one of the plant’s chromosomes. </a:t>
            </a:r>
            <a:endParaRPr lang="en-GB" sz="2800" dirty="0" smtClean="0"/>
          </a:p>
          <a:p>
            <a:r>
              <a:rPr lang="en-GB" sz="2800" dirty="0" smtClean="0"/>
              <a:t>The </a:t>
            </a:r>
            <a:r>
              <a:rPr lang="en-GB" sz="2800" dirty="0"/>
              <a:t>plasmid gene links with the DNA of the plant </a:t>
            </a:r>
            <a:r>
              <a:rPr lang="en-GB" sz="2800" dirty="0" smtClean="0"/>
              <a:t>but stimulates </a:t>
            </a:r>
            <a:r>
              <a:rPr lang="en-GB" sz="2800" dirty="0"/>
              <a:t>the growth of a tumour. </a:t>
            </a:r>
            <a:endParaRPr lang="en-GB" sz="2800" dirty="0" smtClean="0"/>
          </a:p>
          <a:p>
            <a:r>
              <a:rPr lang="en-GB" sz="2800" dirty="0" smtClean="0"/>
              <a:t>Scientists </a:t>
            </a:r>
            <a:r>
              <a:rPr lang="en-GB" sz="2800" dirty="0"/>
              <a:t>can replace the tumour-forming genes in the </a:t>
            </a:r>
            <a:r>
              <a:rPr lang="en-GB" sz="2800" dirty="0" smtClean="0"/>
              <a:t>bacterial plasmids </a:t>
            </a:r>
            <a:r>
              <a:rPr lang="en-GB" sz="2800" dirty="0"/>
              <a:t>with useful genes.</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Genetically modified plants</a:t>
            </a:r>
            <a:endParaRPr lang="en-GB" dirty="0"/>
          </a:p>
        </p:txBody>
      </p:sp>
      <p:sp>
        <p:nvSpPr>
          <p:cNvPr id="3" name="Content Placeholder 2"/>
          <p:cNvSpPr>
            <a:spLocks noGrp="1"/>
          </p:cNvSpPr>
          <p:nvPr>
            <p:ph idx="1"/>
          </p:nvPr>
        </p:nvSpPr>
        <p:spPr/>
        <p:txBody>
          <a:bodyPr/>
          <a:lstStyle/>
          <a:p>
            <a:endParaRPr lang="en-GB"/>
          </a:p>
        </p:txBody>
      </p:sp>
      <p:pic>
        <p:nvPicPr>
          <p:cNvPr id="4098" name="Picture 2" descr="http://classes.midlandstech.edu/carterp/Courses/bio225/chap09/09-18_TiPlasmi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829425"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982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Tomatoes</a:t>
            </a:r>
            <a:endParaRPr lang="en-GB" dirty="0"/>
          </a:p>
        </p:txBody>
      </p:sp>
      <p:sp>
        <p:nvSpPr>
          <p:cNvPr id="3" name="Content Placeholder 2"/>
          <p:cNvSpPr>
            <a:spLocks noGrp="1"/>
          </p:cNvSpPr>
          <p:nvPr>
            <p:ph idx="1"/>
          </p:nvPr>
        </p:nvSpPr>
        <p:spPr/>
        <p:txBody>
          <a:bodyPr/>
          <a:lstStyle/>
          <a:p>
            <a:r>
              <a:rPr lang="en-GB" dirty="0" err="1" smtClean="0"/>
              <a:t>Flavr</a:t>
            </a:r>
            <a:r>
              <a:rPr lang="en-GB" dirty="0" smtClean="0"/>
              <a:t> </a:t>
            </a:r>
            <a:r>
              <a:rPr lang="en-GB" dirty="0" err="1" smtClean="0"/>
              <a:t>Savr</a:t>
            </a:r>
            <a:endParaRPr lang="en-GB" dirty="0" smtClean="0"/>
          </a:p>
          <a:p>
            <a:r>
              <a:rPr lang="en-GB" dirty="0" smtClean="0"/>
              <a:t>Insertion of gene with complementary base sequence to gene of enzyme that breaks down pectin in cell walls causing tomatoes to ripen.</a:t>
            </a:r>
          </a:p>
          <a:p>
            <a:r>
              <a:rPr lang="en-GB" dirty="0" smtClean="0"/>
              <a:t>A double strand of mRNA produced which  </a:t>
            </a:r>
            <a:r>
              <a:rPr lang="en-GB" dirty="0"/>
              <a:t>prevents the production </a:t>
            </a:r>
            <a:r>
              <a:rPr lang="en-GB" dirty="0" smtClean="0"/>
              <a:t>of this enzyme.</a:t>
            </a:r>
          </a:p>
          <a:p>
            <a:r>
              <a:rPr lang="en-GB" dirty="0" smtClean="0"/>
              <a:t>Gives </a:t>
            </a:r>
            <a:r>
              <a:rPr lang="en-GB" dirty="0" err="1" smtClean="0"/>
              <a:t>Flavr</a:t>
            </a:r>
            <a:r>
              <a:rPr lang="en-GB" dirty="0" smtClean="0"/>
              <a:t> </a:t>
            </a:r>
            <a:r>
              <a:rPr lang="en-GB" dirty="0" err="1" smtClean="0"/>
              <a:t>Savr</a:t>
            </a:r>
            <a:r>
              <a:rPr lang="en-GB" dirty="0" smtClean="0"/>
              <a:t> tomatoes a longer half life and better flavour</a:t>
            </a:r>
            <a:endParaRPr lang="en-GB"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
            <a:ext cx="26193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1695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8850" cy="1143000"/>
          </a:xfrm>
        </p:spPr>
        <p:txBody>
          <a:bodyPr rtlCol="0">
            <a:normAutofit fontScale="90000"/>
          </a:bodyPr>
          <a:lstStyle/>
          <a:p>
            <a:pPr eaLnBrk="1" fontAlgn="auto" hangingPunct="1">
              <a:spcAft>
                <a:spcPts val="0"/>
              </a:spcAft>
              <a:defRPr/>
            </a:pPr>
            <a:r>
              <a:rPr lang="en-US" sz="3100" b="1" dirty="0">
                <a:latin typeface="+mn-lt"/>
              </a:rPr>
              <a:t>Genetic engineering </a:t>
            </a:r>
            <a:r>
              <a:rPr lang="en-US" sz="3100" b="1" dirty="0" smtClean="0">
                <a:latin typeface="+mn-lt"/>
              </a:rPr>
              <a:t>–</a:t>
            </a:r>
            <a:r>
              <a:rPr lang="en-US" sz="2800" b="1" dirty="0" smtClean="0">
                <a:latin typeface="+mn-lt"/>
              </a:rPr>
              <a:t>Advantages </a:t>
            </a:r>
            <a:r>
              <a:rPr lang="en-US" sz="2800" b="1" dirty="0">
                <a:latin typeface="+mn-lt"/>
              </a:rPr>
              <a:t>of GM </a:t>
            </a:r>
            <a:r>
              <a:rPr lang="en-US" sz="2800" b="1" dirty="0" smtClean="0">
                <a:latin typeface="+mn-lt"/>
              </a:rPr>
              <a:t>crops</a:t>
            </a:r>
            <a:r>
              <a:rPr lang="en-GB" sz="2800" dirty="0">
                <a:latin typeface="+mn-lt"/>
              </a:rPr>
              <a:t/>
            </a:r>
            <a:br>
              <a:rPr lang="en-GB" sz="2800" dirty="0">
                <a:latin typeface="+mn-lt"/>
              </a:rPr>
            </a:br>
            <a:endParaRPr lang="en-GB" dirty="0">
              <a:latin typeface="+mn-lt"/>
            </a:endParaRPr>
          </a:p>
        </p:txBody>
      </p:sp>
      <p:sp>
        <p:nvSpPr>
          <p:cNvPr id="3" name="Content Placeholder 2"/>
          <p:cNvSpPr>
            <a:spLocks noGrp="1"/>
          </p:cNvSpPr>
          <p:nvPr>
            <p:ph idx="1"/>
          </p:nvPr>
        </p:nvSpPr>
        <p:spPr>
          <a:xfrm>
            <a:off x="304800" y="838200"/>
            <a:ext cx="8731250" cy="5943600"/>
          </a:xfrm>
        </p:spPr>
        <p:txBody>
          <a:bodyPr rtlCol="0">
            <a:normAutofit fontScale="92500"/>
          </a:bodyPr>
          <a:lstStyle/>
          <a:p>
            <a:r>
              <a:rPr lang="en-GB" b="1" dirty="0"/>
              <a:t>Solving food shortages </a:t>
            </a:r>
            <a:r>
              <a:rPr lang="en-GB" dirty="0"/>
              <a:t>in various parts of the world; perhaps also enabling crops to be </a:t>
            </a:r>
            <a:r>
              <a:rPr lang="en-GB" dirty="0" smtClean="0"/>
              <a:t>grown in </a:t>
            </a:r>
            <a:r>
              <a:rPr lang="en-GB" dirty="0"/>
              <a:t>drought areas.</a:t>
            </a:r>
          </a:p>
          <a:p>
            <a:pPr marL="0" indent="0">
              <a:buNone/>
            </a:pPr>
            <a:r>
              <a:rPr lang="en-GB" dirty="0"/>
              <a:t>• </a:t>
            </a:r>
            <a:r>
              <a:rPr lang="en-GB" b="1" dirty="0"/>
              <a:t>Producing improved food </a:t>
            </a:r>
            <a:r>
              <a:rPr lang="en-GB" dirty="0"/>
              <a:t>with improved flavour and better keeping qualities</a:t>
            </a:r>
            <a:r>
              <a:rPr lang="en-GB" dirty="0" smtClean="0"/>
              <a:t>.</a:t>
            </a:r>
          </a:p>
          <a:p>
            <a:r>
              <a:rPr lang="en-GB" dirty="0" smtClean="0"/>
              <a:t>Golden rice – includes gene for vitamin A production. Vitamin A deficiency leads to blindness</a:t>
            </a:r>
            <a:endParaRPr lang="en-GB" dirty="0"/>
          </a:p>
          <a:p>
            <a:pPr marL="0" indent="0">
              <a:buNone/>
            </a:pPr>
            <a:r>
              <a:rPr lang="en-GB" dirty="0"/>
              <a:t>• </a:t>
            </a:r>
            <a:r>
              <a:rPr lang="en-GB" b="1" dirty="0"/>
              <a:t>Reducing the harmful effects of modern farming </a:t>
            </a:r>
            <a:r>
              <a:rPr lang="en-GB" dirty="0"/>
              <a:t>by:</a:t>
            </a:r>
          </a:p>
          <a:p>
            <a:pPr marL="857250" lvl="1" indent="-457200">
              <a:buFont typeface="Wingdings" panose="05000000000000000000" pitchFamily="2" charset="2"/>
              <a:buChar char="q"/>
            </a:pPr>
            <a:r>
              <a:rPr lang="en-GB" dirty="0" smtClean="0"/>
              <a:t>Introducing </a:t>
            </a:r>
            <a:r>
              <a:rPr lang="en-GB" dirty="0"/>
              <a:t>nitrogen-fixing genes into crops such as rice and wheat, reducing the use </a:t>
            </a:r>
            <a:r>
              <a:rPr lang="en-GB" dirty="0" smtClean="0"/>
              <a:t>of artificial </a:t>
            </a:r>
            <a:r>
              <a:rPr lang="en-GB" dirty="0"/>
              <a:t>fertilizers.</a:t>
            </a:r>
          </a:p>
          <a:p>
            <a:pPr marL="857250" lvl="1" indent="-457200">
              <a:buFont typeface="Wingdings" panose="05000000000000000000" pitchFamily="2" charset="2"/>
              <a:buChar char="q"/>
            </a:pPr>
            <a:r>
              <a:rPr lang="en-GB" dirty="0" smtClean="0"/>
              <a:t>Introducing </a:t>
            </a:r>
            <a:r>
              <a:rPr lang="en-GB" dirty="0"/>
              <a:t>genes that confer resistance to insects, weeds and diseases</a:t>
            </a:r>
            <a:r>
              <a:rPr lang="en-GB" dirty="0"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Genetically modified animals</a:t>
            </a:r>
            <a:endParaRPr lang="en-GB" dirty="0"/>
          </a:p>
        </p:txBody>
      </p:sp>
      <p:sp>
        <p:nvSpPr>
          <p:cNvPr id="3" name="Content Placeholder 2"/>
          <p:cNvSpPr>
            <a:spLocks noGrp="1"/>
          </p:cNvSpPr>
          <p:nvPr>
            <p:ph idx="1"/>
          </p:nvPr>
        </p:nvSpPr>
        <p:spPr/>
        <p:txBody>
          <a:bodyPr/>
          <a:lstStyle/>
          <a:p>
            <a:r>
              <a:rPr lang="en-GB" dirty="0" smtClean="0"/>
              <a:t>Can be used to produce expensive drugs, antibiotics, hormones and enzymes relatively cheaply</a:t>
            </a:r>
          </a:p>
          <a:p>
            <a:endParaRPr lang="en-GB" dirty="0" smtClean="0"/>
          </a:p>
        </p:txBody>
      </p:sp>
    </p:spTree>
    <p:extLst>
      <p:ext uri="{BB962C8B-B14F-4D97-AF65-F5344CB8AC3E}">
        <p14:creationId xmlns:p14="http://schemas.microsoft.com/office/powerpoint/2010/main" val="2651215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144000" cy="1143000"/>
          </a:xfrm>
        </p:spPr>
        <p:txBody>
          <a:bodyPr/>
          <a:lstStyle/>
          <a:p>
            <a:r>
              <a:rPr lang="en-GB" dirty="0" smtClean="0"/>
              <a:t>Risks of genetically modified organisms</a:t>
            </a:r>
            <a:endParaRPr lang="en-GB" dirty="0"/>
          </a:p>
        </p:txBody>
      </p:sp>
      <p:sp>
        <p:nvSpPr>
          <p:cNvPr id="3" name="Content Placeholder 2"/>
          <p:cNvSpPr>
            <a:spLocks noGrp="1"/>
          </p:cNvSpPr>
          <p:nvPr>
            <p:ph idx="1"/>
          </p:nvPr>
        </p:nvSpPr>
        <p:spPr>
          <a:xfrm>
            <a:off x="381000" y="990600"/>
            <a:ext cx="8229600" cy="4525963"/>
          </a:xfrm>
        </p:spPr>
        <p:txBody>
          <a:bodyPr/>
          <a:lstStyle/>
          <a:p>
            <a:r>
              <a:rPr lang="en-GB" sz="2000" b="1" u="sng" dirty="0"/>
              <a:t>Risks </a:t>
            </a:r>
            <a:endParaRPr lang="en-GB" sz="2000" dirty="0"/>
          </a:p>
          <a:p>
            <a:pPr lvl="0"/>
            <a:r>
              <a:rPr lang="en-GB" sz="2000" dirty="0" smtClean="0"/>
              <a:t>Impossible </a:t>
            </a:r>
            <a:r>
              <a:rPr lang="en-GB" sz="2000" dirty="0"/>
              <a:t>to predict the ecological impacts of releasing genetically engineered organisms into the environment</a:t>
            </a:r>
          </a:p>
          <a:p>
            <a:pPr lvl="0"/>
            <a:r>
              <a:rPr lang="en-GB" sz="2000" dirty="0"/>
              <a:t>A recombinant gene may pass from the organism it was placed in, to a completely different one</a:t>
            </a:r>
          </a:p>
          <a:p>
            <a:pPr lvl="0"/>
            <a:r>
              <a:rPr lang="en-GB" sz="2000" dirty="0"/>
              <a:t>Manipulation to DNA will affect the metabolic pathways within that cell. Could these metabolic malfunctions cause cancer or create a new form of disease</a:t>
            </a:r>
          </a:p>
          <a:p>
            <a:pPr lvl="0"/>
            <a:r>
              <a:rPr lang="en-GB" sz="2000" dirty="0"/>
              <a:t>Genetically modified bacteria often have antibiotic resistance marker genes which could be spread to harmful bacteria </a:t>
            </a:r>
          </a:p>
          <a:p>
            <a:pPr lvl="0"/>
            <a:r>
              <a:rPr lang="en-GB" sz="2000" dirty="0"/>
              <a:t>What if an engineered gene mutated?</a:t>
            </a:r>
          </a:p>
          <a:p>
            <a:pPr lvl="0"/>
            <a:r>
              <a:rPr lang="en-GB" sz="2000" dirty="0"/>
              <a:t>What are the long term consequences of introducing new gene combinations?</a:t>
            </a:r>
          </a:p>
          <a:p>
            <a:pPr lvl="0"/>
            <a:r>
              <a:rPr lang="en-GB" sz="2000" dirty="0"/>
              <a:t>What are the financial consequences developing plants and animals to grow in new regions?  </a:t>
            </a:r>
          </a:p>
        </p:txBody>
      </p:sp>
    </p:spTree>
    <p:extLst>
      <p:ext uri="{BB962C8B-B14F-4D97-AF65-F5344CB8AC3E}">
        <p14:creationId xmlns:p14="http://schemas.microsoft.com/office/powerpoint/2010/main" val="3169285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 Therapy</a:t>
            </a:r>
            <a:endParaRPr lang="en-GB" dirty="0"/>
          </a:p>
        </p:txBody>
      </p:sp>
      <p:sp>
        <p:nvSpPr>
          <p:cNvPr id="3" name="Content Placeholder 2"/>
          <p:cNvSpPr>
            <a:spLocks noGrp="1"/>
          </p:cNvSpPr>
          <p:nvPr>
            <p:ph idx="1"/>
          </p:nvPr>
        </p:nvSpPr>
        <p:spPr/>
        <p:txBody>
          <a:bodyPr/>
          <a:lstStyle/>
          <a:p>
            <a:r>
              <a:rPr lang="en-GB" sz="2800" dirty="0">
                <a:latin typeface="Calibri" panose="020F0502020204030204" pitchFamily="34" charset="0"/>
              </a:rPr>
              <a:t>There are many diseases that are caused by faulty alleles of </a:t>
            </a:r>
            <a:r>
              <a:rPr lang="en-GB" sz="2800" dirty="0" smtClean="0">
                <a:latin typeface="Calibri" panose="020F0502020204030204" pitchFamily="34" charset="0"/>
              </a:rPr>
              <a:t>genes</a:t>
            </a:r>
          </a:p>
          <a:p>
            <a:r>
              <a:rPr lang="en-GB" sz="2800" dirty="0" smtClean="0">
                <a:latin typeface="Calibri" panose="020F0502020204030204" pitchFamily="34" charset="0"/>
              </a:rPr>
              <a:t>The </a:t>
            </a:r>
            <a:r>
              <a:rPr lang="en-GB" sz="2800" dirty="0">
                <a:latin typeface="Calibri" panose="020F0502020204030204" pitchFamily="34" charset="0"/>
              </a:rPr>
              <a:t>aim of gene therapy is to treat </a:t>
            </a:r>
            <a:r>
              <a:rPr lang="en-GB" sz="2800" dirty="0" smtClean="0">
                <a:latin typeface="Calibri" panose="020F0502020204030204" pitchFamily="34" charset="0"/>
              </a:rPr>
              <a:t>a genetic </a:t>
            </a:r>
            <a:r>
              <a:rPr lang="en-GB" sz="2800" dirty="0">
                <a:latin typeface="Calibri" panose="020F0502020204030204" pitchFamily="34" charset="0"/>
              </a:rPr>
              <a:t>disease by replacing defective genes in the patient’s body with copies of a new DNA sequence.</a:t>
            </a:r>
          </a:p>
          <a:p>
            <a:r>
              <a:rPr lang="en-GB" sz="2800" dirty="0">
                <a:latin typeface="Calibri" panose="020F0502020204030204" pitchFamily="34" charset="0"/>
              </a:rPr>
              <a:t>Advances in gene technology and the success of the Human Genome Project in mapping the </a:t>
            </a:r>
            <a:r>
              <a:rPr lang="en-GB" sz="2800" dirty="0" smtClean="0">
                <a:latin typeface="Calibri" panose="020F0502020204030204" pitchFamily="34" charset="0"/>
              </a:rPr>
              <a:t>human chromosomes </a:t>
            </a:r>
            <a:r>
              <a:rPr lang="en-GB" sz="2800" dirty="0">
                <a:latin typeface="Calibri" panose="020F0502020204030204" pitchFamily="34" charset="0"/>
              </a:rPr>
              <a:t>has enabled scientists to identify precisely many more genes responsible for </a:t>
            </a:r>
            <a:r>
              <a:rPr lang="en-GB" sz="2800" dirty="0" smtClean="0">
                <a:latin typeface="Calibri" panose="020F0502020204030204" pitchFamily="34" charset="0"/>
              </a:rPr>
              <a:t>genetic disease</a:t>
            </a:r>
            <a:r>
              <a:rPr lang="en-GB" sz="2800" dirty="0">
                <a:latin typeface="Calibri" panose="020F0502020204030204" pitchFamily="34" charset="0"/>
              </a:rPr>
              <a:t>.</a:t>
            </a:r>
          </a:p>
        </p:txBody>
      </p:sp>
    </p:spTree>
    <p:extLst>
      <p:ext uri="{BB962C8B-B14F-4D97-AF65-F5344CB8AC3E}">
        <p14:creationId xmlns:p14="http://schemas.microsoft.com/office/powerpoint/2010/main" val="18596348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 of genetic diseases</a:t>
            </a:r>
            <a:endParaRPr lang="en-GB" dirty="0"/>
          </a:p>
        </p:txBody>
      </p:sp>
      <p:sp>
        <p:nvSpPr>
          <p:cNvPr id="3" name="Content Placeholder 2"/>
          <p:cNvSpPr>
            <a:spLocks noGrp="1"/>
          </p:cNvSpPr>
          <p:nvPr>
            <p:ph idx="1"/>
          </p:nvPr>
        </p:nvSpPr>
        <p:spPr/>
        <p:txBody>
          <a:bodyPr/>
          <a:lstStyle/>
          <a:p>
            <a:r>
              <a:rPr lang="en-GB" dirty="0">
                <a:latin typeface="Calibri" panose="020F0502020204030204" pitchFamily="34" charset="0"/>
              </a:rPr>
              <a:t>A mutation of a gene that causes a recessive allele is often the cause (but not always – Huntington’s is caused by a dominant allele</a:t>
            </a:r>
            <a:r>
              <a:rPr lang="en-GB" dirty="0" smtClean="0">
                <a:latin typeface="Calibri" panose="020F0502020204030204" pitchFamily="34" charset="0"/>
              </a:rPr>
              <a:t>).</a:t>
            </a:r>
          </a:p>
          <a:p>
            <a:r>
              <a:rPr lang="en-GB" dirty="0"/>
              <a:t>Defective genes could be replaced to cure certain genetic disorders such as cystic fibrosis and severe combined immunodeficiency (SCID)</a:t>
            </a:r>
          </a:p>
          <a:p>
            <a:endParaRPr lang="en-GB" dirty="0">
              <a:latin typeface="Calibri" panose="020F0502020204030204" pitchFamily="34" charset="0"/>
            </a:endParaRPr>
          </a:p>
          <a:p>
            <a:endParaRPr lang="en-GB" dirty="0"/>
          </a:p>
        </p:txBody>
      </p:sp>
    </p:spTree>
    <p:extLst>
      <p:ext uri="{BB962C8B-B14F-4D97-AF65-F5344CB8AC3E}">
        <p14:creationId xmlns:p14="http://schemas.microsoft.com/office/powerpoint/2010/main" val="19602572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324600"/>
          </a:xfrm>
          <a:noFill/>
        </p:spPr>
        <p:txBody>
          <a:bodyPr/>
          <a:lstStyle/>
          <a:p>
            <a:pPr marL="136525" indent="0">
              <a:buFont typeface="Wingdings 2" pitchFamily="18" charset="2"/>
              <a:buNone/>
              <a:defRPr/>
            </a:pPr>
            <a:r>
              <a:rPr lang="en-GB" dirty="0" smtClean="0">
                <a:latin typeface="Calibri" panose="020F0502020204030204" pitchFamily="34" charset="0"/>
              </a:rPr>
              <a:t>Two possible methods of replacing defective genes;</a:t>
            </a:r>
          </a:p>
          <a:p>
            <a:pPr marL="650875" indent="-514350">
              <a:buClrTx/>
              <a:buFont typeface="+mj-lt"/>
              <a:buAutoNum type="arabicPeriod"/>
              <a:defRPr/>
            </a:pPr>
            <a:r>
              <a:rPr lang="en-GB" sz="2800" dirty="0" smtClean="0">
                <a:latin typeface="Calibri" panose="020F0502020204030204" pitchFamily="34" charset="0"/>
              </a:rPr>
              <a:t>Somatic cell therapy – the therapeutic genes are transferred into the somatic (body) cells, of a patient. Any modifications and effects will be restricted to the individual patient only, and will not be inherited by the patient's  e.g. use of liposomes to treat cystic fibrosis.</a:t>
            </a:r>
            <a:br>
              <a:rPr lang="en-GB" sz="2800" dirty="0" smtClean="0">
                <a:latin typeface="Calibri" panose="020F0502020204030204" pitchFamily="34" charset="0"/>
              </a:rPr>
            </a:br>
            <a:endParaRPr lang="en-GB" sz="2800" dirty="0" smtClean="0">
              <a:latin typeface="Calibri" panose="020F0502020204030204" pitchFamily="34" charset="0"/>
            </a:endParaRPr>
          </a:p>
          <a:p>
            <a:pPr marL="650875" indent="-514350">
              <a:buClrTx/>
              <a:buFont typeface="+mj-lt"/>
              <a:buAutoNum type="arabicPeriod"/>
              <a:defRPr/>
            </a:pPr>
            <a:r>
              <a:rPr lang="en-GB" sz="2800" dirty="0" smtClean="0">
                <a:latin typeface="Calibri" panose="020F0502020204030204" pitchFamily="34" charset="0"/>
              </a:rPr>
              <a:t>Germ line therapy – sperm or eggs, are modified by the introduction of functional genes, which are integrated into their genomes. This would allow the therapy to be heritable and passed on to later generations. This is largely prohibited for ethical reasons</a:t>
            </a:r>
            <a:r>
              <a:rPr lang="en-GB" sz="2800" dirty="0" smtClean="0">
                <a:solidFill>
                  <a:schemeClr val="bg1"/>
                </a:solidFill>
                <a:latin typeface="Calibri" panose="020F0502020204030204" pitchFamily="34" charset="0"/>
              </a:rPr>
              <a:t>.</a:t>
            </a:r>
            <a:endParaRPr lang="en-GB" sz="2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6909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35" y="0"/>
            <a:ext cx="8229600" cy="1143000"/>
          </a:xfrm>
        </p:spPr>
        <p:txBody>
          <a:bodyPr/>
          <a:lstStyle/>
          <a:p>
            <a:r>
              <a:rPr lang="en-GB" dirty="0" smtClean="0"/>
              <a:t>CFTR</a:t>
            </a:r>
            <a:endParaRPr lang="en-GB" dirty="0"/>
          </a:p>
        </p:txBody>
      </p:sp>
      <p:sp>
        <p:nvSpPr>
          <p:cNvPr id="3" name="Content Placeholder 2"/>
          <p:cNvSpPr>
            <a:spLocks noGrp="1"/>
          </p:cNvSpPr>
          <p:nvPr>
            <p:ph idx="1"/>
          </p:nvPr>
        </p:nvSpPr>
        <p:spPr>
          <a:xfrm>
            <a:off x="539552" y="764704"/>
            <a:ext cx="4044627" cy="5760640"/>
          </a:xfrm>
        </p:spPr>
        <p:txBody>
          <a:bodyPr>
            <a:normAutofit fontScale="70000" lnSpcReduction="20000"/>
          </a:bodyPr>
          <a:lstStyle/>
          <a:p>
            <a:r>
              <a:rPr lang="en-GB" sz="3400" dirty="0">
                <a:latin typeface="Calibri" panose="020F0502020204030204" pitchFamily="34" charset="0"/>
              </a:rPr>
              <a:t>A mutation in the cystic </a:t>
            </a:r>
            <a:r>
              <a:rPr lang="en-GB" sz="3400" dirty="0" smtClean="0">
                <a:latin typeface="Calibri" panose="020F0502020204030204" pitchFamily="34" charset="0"/>
              </a:rPr>
              <a:t>fibrosis transmembrane </a:t>
            </a:r>
            <a:r>
              <a:rPr lang="en-GB" sz="3400" dirty="0">
                <a:latin typeface="Calibri" panose="020F0502020204030204" pitchFamily="34" charset="0"/>
              </a:rPr>
              <a:t>regulatory </a:t>
            </a:r>
            <a:r>
              <a:rPr lang="en-GB" sz="3400" dirty="0" smtClean="0">
                <a:latin typeface="Calibri" panose="020F0502020204030204" pitchFamily="34" charset="0"/>
              </a:rPr>
              <a:t>protein.</a:t>
            </a:r>
          </a:p>
          <a:p>
            <a:r>
              <a:rPr lang="en-GB" sz="3400" dirty="0" smtClean="0">
                <a:latin typeface="Calibri" panose="020F0502020204030204" pitchFamily="34" charset="0"/>
              </a:rPr>
              <a:t>This protein transports chloride ions out of cells into mucus.</a:t>
            </a:r>
          </a:p>
          <a:p>
            <a:r>
              <a:rPr lang="en-GB" sz="3400" dirty="0" smtClean="0">
                <a:latin typeface="Calibri" panose="020F0502020204030204" pitchFamily="34" charset="0"/>
              </a:rPr>
              <a:t>Sodium ions follow leading to reduction in water potential of mucus. Water then leaves epithelial cells by osmosis.</a:t>
            </a:r>
          </a:p>
          <a:p>
            <a:r>
              <a:rPr lang="en-GB" sz="3400" dirty="0" smtClean="0">
                <a:latin typeface="Calibri" panose="020F0502020204030204" pitchFamily="34" charset="0"/>
              </a:rPr>
              <a:t>The mutation leads to a protein lacking one amino acid so transmembrane protein cannot perform this function.</a:t>
            </a:r>
          </a:p>
          <a:p>
            <a:r>
              <a:rPr lang="en-GB" sz="3400" dirty="0" smtClean="0">
                <a:latin typeface="Calibri" panose="020F0502020204030204" pitchFamily="34" charset="0"/>
              </a:rPr>
              <a:t>Mucus becomes less watery</a:t>
            </a:r>
            <a:r>
              <a:rPr lang="en-GB" sz="3400" dirty="0">
                <a:latin typeface="Calibri" panose="020F0502020204030204" pitchFamily="34" charset="0"/>
              </a:rPr>
              <a:t/>
            </a:r>
            <a:br>
              <a:rPr lang="en-GB" sz="3400" dirty="0">
                <a:latin typeface="Calibri" panose="020F0502020204030204" pitchFamily="34" charset="0"/>
              </a:rPr>
            </a:br>
            <a:endParaRPr lang="en-GB" sz="3400" dirty="0">
              <a:latin typeface="Calibri" panose="020F0502020204030204" pitchFamily="34" charset="0"/>
            </a:endParaRP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835" y="1909119"/>
            <a:ext cx="45815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50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Determining the proteome of simple organisms</a:t>
            </a:r>
            <a:endParaRPr lang="en-GB" dirty="0"/>
          </a:p>
        </p:txBody>
      </p:sp>
      <p:sp>
        <p:nvSpPr>
          <p:cNvPr id="3" name="Content Placeholder 2"/>
          <p:cNvSpPr>
            <a:spLocks noGrp="1"/>
          </p:cNvSpPr>
          <p:nvPr>
            <p:ph idx="1"/>
          </p:nvPr>
        </p:nvSpPr>
        <p:spPr/>
        <p:txBody>
          <a:bodyPr/>
          <a:lstStyle/>
          <a:p>
            <a:r>
              <a:rPr lang="en-GB" dirty="0" smtClean="0"/>
              <a:t>Relatively easy</a:t>
            </a:r>
          </a:p>
          <a:p>
            <a:r>
              <a:rPr lang="en-GB" dirty="0" smtClean="0"/>
              <a:t>Prokaryotes have one, circular piece of DNA not associated with histones</a:t>
            </a:r>
          </a:p>
          <a:p>
            <a:r>
              <a:rPr lang="en-GB" dirty="0" smtClean="0"/>
              <a:t>No non-coding portions of DNA</a:t>
            </a:r>
          </a:p>
          <a:p>
            <a:endParaRPr lang="en-GB" dirty="0"/>
          </a:p>
        </p:txBody>
      </p:sp>
    </p:spTree>
    <p:extLst>
      <p:ext uri="{BB962C8B-B14F-4D97-AF65-F5344CB8AC3E}">
        <p14:creationId xmlns:p14="http://schemas.microsoft.com/office/powerpoint/2010/main" val="37685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GB" sz="3600" dirty="0">
                <a:effectLst/>
                <a:latin typeface="Calibri" panose="020F0502020204030204" pitchFamily="34" charset="0"/>
              </a:rPr>
              <a:t>The</a:t>
            </a:r>
            <a:br>
              <a:rPr lang="en-GB" sz="3600" dirty="0">
                <a:effectLst/>
                <a:latin typeface="Calibri" panose="020F0502020204030204" pitchFamily="34" charset="0"/>
              </a:rPr>
            </a:br>
            <a:r>
              <a:rPr lang="en-GB" sz="3600" dirty="0">
                <a:effectLst/>
                <a:latin typeface="Calibri" panose="020F0502020204030204" pitchFamily="34" charset="0"/>
              </a:rPr>
              <a:t>gene therapy technique works as follows:</a:t>
            </a:r>
            <a:r>
              <a:rPr lang="en-GB" dirty="0"/>
              <a:t/>
            </a:r>
            <a:br>
              <a:rPr lang="en-GB" dirty="0"/>
            </a:br>
            <a:endParaRPr lang="en-GB" dirty="0"/>
          </a:p>
        </p:txBody>
      </p:sp>
      <p:sp>
        <p:nvSpPr>
          <p:cNvPr id="3" name="Content Placeholder 2"/>
          <p:cNvSpPr>
            <a:spLocks noGrp="1"/>
          </p:cNvSpPr>
          <p:nvPr>
            <p:ph idx="1"/>
          </p:nvPr>
        </p:nvSpPr>
        <p:spPr>
          <a:xfrm>
            <a:off x="76200" y="990600"/>
            <a:ext cx="8610600" cy="5562600"/>
          </a:xfrm>
          <a:solidFill>
            <a:schemeClr val="bg1"/>
          </a:solidFill>
        </p:spPr>
        <p:txBody>
          <a:bodyPr/>
          <a:lstStyle/>
          <a:p>
            <a:r>
              <a:rPr lang="en-GB" sz="2800" dirty="0" smtClean="0">
                <a:latin typeface="Calibri" panose="020F0502020204030204" pitchFamily="34" charset="0"/>
              </a:rPr>
              <a:t>The </a:t>
            </a:r>
            <a:r>
              <a:rPr lang="en-GB" sz="2800" dirty="0">
                <a:latin typeface="Calibri" panose="020F0502020204030204" pitchFamily="34" charset="0"/>
              </a:rPr>
              <a:t>genes are inserted into liposomes (minute spheres of lipid </a:t>
            </a:r>
            <a:r>
              <a:rPr lang="en-GB" sz="2800" dirty="0" smtClean="0">
                <a:latin typeface="Calibri" panose="020F0502020204030204" pitchFamily="34" charset="0"/>
              </a:rPr>
              <a:t>molecules capable of carrying DNA).</a:t>
            </a:r>
            <a:endParaRPr lang="en-GB" sz="2800" dirty="0">
              <a:latin typeface="Calibri" panose="020F0502020204030204" pitchFamily="34" charset="0"/>
            </a:endParaRPr>
          </a:p>
          <a:p>
            <a:r>
              <a:rPr lang="en-GB" sz="2800" dirty="0">
                <a:latin typeface="Calibri" panose="020F0502020204030204" pitchFamily="34" charset="0"/>
              </a:rPr>
              <a:t>This involves wrapping the gene in lipid molecules that can pass through the membranes of </a:t>
            </a:r>
            <a:r>
              <a:rPr lang="en-GB" sz="2800" dirty="0" smtClean="0">
                <a:latin typeface="Calibri" panose="020F0502020204030204" pitchFamily="34" charset="0"/>
              </a:rPr>
              <a:t>lung epithelial </a:t>
            </a:r>
            <a:r>
              <a:rPr lang="en-GB" sz="2800" dirty="0">
                <a:latin typeface="Calibri" panose="020F0502020204030204" pitchFamily="34" charset="0"/>
              </a:rPr>
              <a:t>cells.</a:t>
            </a:r>
          </a:p>
          <a:p>
            <a:r>
              <a:rPr lang="en-GB" sz="2800" dirty="0" smtClean="0">
                <a:latin typeface="Calibri" panose="020F0502020204030204" pitchFamily="34" charset="0"/>
              </a:rPr>
              <a:t>An </a:t>
            </a:r>
            <a:r>
              <a:rPr lang="en-GB" sz="2800" dirty="0">
                <a:latin typeface="Calibri" panose="020F0502020204030204" pitchFamily="34" charset="0"/>
              </a:rPr>
              <a:t>aerosol inhaler is used to add the non-defective gene to the epithelial cells of the lung.</a:t>
            </a:r>
          </a:p>
          <a:p>
            <a:r>
              <a:rPr lang="en-GB" sz="2800" dirty="0" smtClean="0">
                <a:latin typeface="Calibri" panose="020F0502020204030204" pitchFamily="34" charset="0"/>
              </a:rPr>
              <a:t>The </a:t>
            </a:r>
            <a:r>
              <a:rPr lang="en-GB" sz="2800" dirty="0">
                <a:latin typeface="Calibri" panose="020F0502020204030204" pitchFamily="34" charset="0"/>
              </a:rPr>
              <a:t>liposomes fuse with the phospholipid bilayer of the cell membrane and the DNA enters </a:t>
            </a:r>
            <a:r>
              <a:rPr lang="en-GB" sz="2800" dirty="0" smtClean="0">
                <a:latin typeface="Calibri" panose="020F0502020204030204" pitchFamily="34" charset="0"/>
              </a:rPr>
              <a:t>the cells</a:t>
            </a:r>
            <a:r>
              <a:rPr lang="en-GB" sz="2800" dirty="0">
                <a:latin typeface="Calibri" panose="020F0502020204030204" pitchFamily="34" charset="0"/>
              </a:rPr>
              <a:t>. These cells start to express the inserted gene by making the protein CFTR</a:t>
            </a:r>
            <a:r>
              <a:rPr lang="en-GB" sz="2800" dirty="0"/>
              <a:t>.</a:t>
            </a:r>
          </a:p>
        </p:txBody>
      </p:sp>
    </p:spTree>
    <p:extLst>
      <p:ext uri="{BB962C8B-B14F-4D97-AF65-F5344CB8AC3E}">
        <p14:creationId xmlns:p14="http://schemas.microsoft.com/office/powerpoint/2010/main" val="6374969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Gene delivery using a liposome</a:t>
            </a:r>
            <a:endParaRPr lang="en-GB" dirty="0"/>
          </a:p>
        </p:txBody>
      </p:sp>
      <p:pic>
        <p:nvPicPr>
          <p:cNvPr id="757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476613"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065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85775"/>
            <a:ext cx="6092825" cy="673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4900" y="762000"/>
            <a:ext cx="4871900" cy="1077218"/>
          </a:xfrm>
          <a:prstGeom prst="rect">
            <a:avLst/>
          </a:prstGeom>
          <a:noFill/>
        </p:spPr>
        <p:txBody>
          <a:bodyPr wrap="square" rtlCol="0">
            <a:spAutoFit/>
          </a:bodyPr>
          <a:lstStyle/>
          <a:p>
            <a:r>
              <a:rPr lang="en-GB" sz="3200" dirty="0" smtClean="0"/>
              <a:t>Gene delivery with a viral vector</a:t>
            </a:r>
            <a:endParaRPr lang="en-GB" sz="3200" dirty="0"/>
          </a:p>
        </p:txBody>
      </p:sp>
    </p:spTree>
    <p:extLst>
      <p:ext uri="{BB962C8B-B14F-4D97-AF65-F5344CB8AC3E}">
        <p14:creationId xmlns:p14="http://schemas.microsoft.com/office/powerpoint/2010/main" val="3208570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lstStyle/>
          <a:p>
            <a:r>
              <a:rPr lang="en-GB" sz="3600" b="1" u="sng" dirty="0"/>
              <a:t>Treatment of severe combined immunodeficiency (SCID) using gene therapy</a:t>
            </a:r>
            <a:r>
              <a:rPr lang="en-GB" b="1" dirty="0"/>
              <a:t/>
            </a:r>
            <a:br>
              <a:rPr lang="en-GB" b="1" dirty="0"/>
            </a:br>
            <a:endParaRPr lang="en-GB" dirty="0"/>
          </a:p>
        </p:txBody>
      </p:sp>
      <p:sp>
        <p:nvSpPr>
          <p:cNvPr id="3" name="Content Placeholder 2"/>
          <p:cNvSpPr>
            <a:spLocks noGrp="1"/>
          </p:cNvSpPr>
          <p:nvPr>
            <p:ph idx="1"/>
          </p:nvPr>
        </p:nvSpPr>
        <p:spPr>
          <a:xfrm>
            <a:off x="304800" y="1219200"/>
            <a:ext cx="8686800" cy="4525963"/>
          </a:xfrm>
        </p:spPr>
        <p:txBody>
          <a:bodyPr/>
          <a:lstStyle/>
          <a:p>
            <a:r>
              <a:rPr lang="en-GB" dirty="0" smtClean="0"/>
              <a:t>SCID </a:t>
            </a:r>
            <a:r>
              <a:rPr lang="en-GB" dirty="0"/>
              <a:t>is a rare inherited disease. People with this disorder are unable to mount a cell-mediated response. They cannot produce antibodies. The disorder arises when individuals inherit a defect in the gene that codes for the enzyme adenosine deaminase (ADA). This enzyme destroys toxins that would otherwise kill white blood cells. These sufferers need bone marrow transplants and/or injections of ADA.</a:t>
            </a:r>
            <a:endParaRPr lang="en-GB" b="1" dirty="0"/>
          </a:p>
          <a:p>
            <a:endParaRPr lang="en-GB" dirty="0"/>
          </a:p>
        </p:txBody>
      </p:sp>
    </p:spTree>
    <p:extLst>
      <p:ext uri="{BB962C8B-B14F-4D97-AF65-F5344CB8AC3E}">
        <p14:creationId xmlns:p14="http://schemas.microsoft.com/office/powerpoint/2010/main" val="3194598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Gene therapy for SCID</a:t>
            </a:r>
            <a:endParaRPr lang="en-GB" dirty="0"/>
          </a:p>
        </p:txBody>
      </p:sp>
      <p:sp>
        <p:nvSpPr>
          <p:cNvPr id="3" name="Content Placeholder 2"/>
          <p:cNvSpPr>
            <a:spLocks noGrp="1"/>
          </p:cNvSpPr>
          <p:nvPr>
            <p:ph idx="1"/>
          </p:nvPr>
        </p:nvSpPr>
        <p:spPr>
          <a:xfrm>
            <a:off x="381000" y="762000"/>
            <a:ext cx="8229600" cy="4525963"/>
          </a:xfrm>
        </p:spPr>
        <p:txBody>
          <a:bodyPr/>
          <a:lstStyle/>
          <a:p>
            <a:r>
              <a:rPr lang="en-GB" sz="2800" dirty="0" smtClean="0"/>
              <a:t>Normal ADA gene isolated from human tissue</a:t>
            </a:r>
          </a:p>
          <a:p>
            <a:r>
              <a:rPr lang="en-GB" sz="2800" dirty="0" smtClean="0"/>
              <a:t>ADA gene inserted into a retrovirus</a:t>
            </a:r>
          </a:p>
          <a:p>
            <a:r>
              <a:rPr lang="en-GB" sz="2800" dirty="0" smtClean="0"/>
              <a:t>Retrovirus grown in host cells to increase their number</a:t>
            </a:r>
          </a:p>
          <a:p>
            <a:r>
              <a:rPr lang="en-GB" sz="2800" dirty="0" smtClean="0"/>
              <a:t>Retrovirus mixed with the patient’s T cells into which they inject a copy of the normal ADA gene</a:t>
            </a:r>
          </a:p>
          <a:p>
            <a:r>
              <a:rPr lang="en-GB" sz="2800" dirty="0" smtClean="0"/>
              <a:t>The T cells are reintroduced into the patient’s blood</a:t>
            </a:r>
          </a:p>
          <a:p>
            <a:r>
              <a:rPr lang="en-GB" sz="2800" dirty="0" smtClean="0"/>
              <a:t>This lasts for 6-12 months</a:t>
            </a:r>
          </a:p>
          <a:p>
            <a:r>
              <a:rPr lang="en-GB" sz="2800" dirty="0" smtClean="0"/>
              <a:t>Long term treatment could be achieved by introducing the normal gene into bone marrow stem cells</a:t>
            </a:r>
            <a:endParaRPr lang="en-GB" sz="2800" dirty="0"/>
          </a:p>
        </p:txBody>
      </p:sp>
    </p:spTree>
    <p:extLst>
      <p:ext uri="{BB962C8B-B14F-4D97-AF65-F5344CB8AC3E}">
        <p14:creationId xmlns:p14="http://schemas.microsoft.com/office/powerpoint/2010/main" val="1633199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a:t>
            </a:r>
            <a:endParaRPr lang="en-GB" dirty="0"/>
          </a:p>
        </p:txBody>
      </p:sp>
      <p:sp>
        <p:nvSpPr>
          <p:cNvPr id="3" name="Content Placeholder 2"/>
          <p:cNvSpPr>
            <a:spLocks noGrp="1"/>
          </p:cNvSpPr>
          <p:nvPr>
            <p:ph idx="1"/>
          </p:nvPr>
        </p:nvSpPr>
        <p:spPr/>
        <p:txBody>
          <a:bodyPr/>
          <a:lstStyle/>
          <a:p>
            <a:r>
              <a:rPr lang="en-GB" dirty="0" smtClean="0"/>
              <a:t>While it might be acceptable to introduce new genes to cure diseases is it acceptable to introduce new genes for intelligence, cosmetic improvements or different facial features?</a:t>
            </a:r>
          </a:p>
          <a:p>
            <a:r>
              <a:rPr lang="en-GB" dirty="0" smtClean="0"/>
              <a:t>What if this technology gets into the wrong hands?</a:t>
            </a:r>
          </a:p>
          <a:p>
            <a:r>
              <a:rPr lang="en-GB" dirty="0" smtClean="0"/>
              <a:t>Should money be better spent on tackling poverty and hunger?</a:t>
            </a:r>
            <a:endParaRPr lang="en-GB" dirty="0"/>
          </a:p>
        </p:txBody>
      </p:sp>
    </p:spTree>
    <p:extLst>
      <p:ext uri="{BB962C8B-B14F-4D97-AF65-F5344CB8AC3E}">
        <p14:creationId xmlns:p14="http://schemas.microsoft.com/office/powerpoint/2010/main" val="15863157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3.8.4.3 Genetic fingerprinting</a:t>
            </a:r>
            <a:endParaRPr lang="en-GB" dirty="0"/>
          </a:p>
        </p:txBody>
      </p:sp>
      <p:sp>
        <p:nvSpPr>
          <p:cNvPr id="3" name="Content Placeholder 2"/>
          <p:cNvSpPr>
            <a:spLocks noGrp="1"/>
          </p:cNvSpPr>
          <p:nvPr>
            <p:ph idx="1"/>
          </p:nvPr>
        </p:nvSpPr>
        <p:spPr>
          <a:solidFill>
            <a:schemeClr val="accent1">
              <a:alpha val="75000"/>
            </a:schemeClr>
          </a:solidFill>
        </p:spPr>
        <p:txBody>
          <a:bodyPr/>
          <a:lstStyle/>
          <a:p>
            <a:r>
              <a:rPr lang="en-GB" dirty="0" smtClean="0"/>
              <a:t>A person’s DNA is known as their genetic fingerprint</a:t>
            </a:r>
          </a:p>
          <a:p>
            <a:r>
              <a:rPr lang="en-GB" dirty="0" smtClean="0"/>
              <a:t>Unique to individuals</a:t>
            </a:r>
          </a:p>
          <a:p>
            <a:r>
              <a:rPr lang="en-GB" dirty="0" smtClean="0"/>
              <a:t>Used for forensic evidence and paternity cases</a:t>
            </a:r>
          </a:p>
          <a:p>
            <a:r>
              <a:rPr lang="en-GB" dirty="0" smtClean="0"/>
              <a:t>All cells contain same DNA so can use blood, hair, skin cells or semen.</a:t>
            </a:r>
            <a:endParaRPr lang="en-GB" dirty="0"/>
          </a:p>
        </p:txBody>
      </p:sp>
    </p:spTree>
    <p:extLst>
      <p:ext uri="{BB962C8B-B14F-4D97-AF65-F5344CB8AC3E}">
        <p14:creationId xmlns:p14="http://schemas.microsoft.com/office/powerpoint/2010/main" val="16216548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Candidates should..</a:t>
            </a:r>
            <a:endParaRPr lang="en-GB" dirty="0"/>
          </a:p>
        </p:txBody>
      </p:sp>
      <p:sp>
        <p:nvSpPr>
          <p:cNvPr id="3" name="Content Placeholder 2"/>
          <p:cNvSpPr>
            <a:spLocks noGrp="1"/>
          </p:cNvSpPr>
          <p:nvPr>
            <p:ph idx="1"/>
          </p:nvPr>
        </p:nvSpPr>
        <p:spPr>
          <a:solidFill>
            <a:schemeClr val="accent1">
              <a:alpha val="75000"/>
            </a:schemeClr>
          </a:solidFill>
        </p:spPr>
        <p:txBody>
          <a:bodyPr>
            <a:normAutofit fontScale="92500" lnSpcReduction="10000"/>
          </a:bodyPr>
          <a:lstStyle/>
          <a:p>
            <a:r>
              <a:rPr lang="en-GB" dirty="0" smtClean="0"/>
              <a:t>Understand the original genetic fingerprinting technique using restriction enzymes, </a:t>
            </a:r>
          </a:p>
          <a:p>
            <a:r>
              <a:rPr lang="en-GB" dirty="0" smtClean="0"/>
              <a:t>separation of different sized fragments by electrophoresis, </a:t>
            </a:r>
          </a:p>
          <a:p>
            <a:r>
              <a:rPr lang="en-GB" dirty="0" smtClean="0"/>
              <a:t>and radioactive DNA probes which produce banded patterns effectively unique to an individual which can be compared to reference samples.</a:t>
            </a:r>
          </a:p>
          <a:p>
            <a:r>
              <a:rPr lang="en-GB" dirty="0" smtClean="0"/>
              <a:t>Appreciate that there are concerns about the storage of genetic data and its access</a:t>
            </a:r>
            <a:endParaRPr lang="en-GB" dirty="0"/>
          </a:p>
        </p:txBody>
      </p:sp>
    </p:spTree>
    <p:extLst>
      <p:ext uri="{BB962C8B-B14F-4D97-AF65-F5344CB8AC3E}">
        <p14:creationId xmlns:p14="http://schemas.microsoft.com/office/powerpoint/2010/main" val="32107290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 Fingerprinting</a:t>
            </a:r>
            <a:endParaRPr lang="en-GB" dirty="0"/>
          </a:p>
        </p:txBody>
      </p:sp>
      <p:sp>
        <p:nvSpPr>
          <p:cNvPr id="3" name="Content Placeholder 2"/>
          <p:cNvSpPr>
            <a:spLocks noGrp="1"/>
          </p:cNvSpPr>
          <p:nvPr>
            <p:ph idx="1"/>
          </p:nvPr>
        </p:nvSpPr>
        <p:spPr>
          <a:xfrm>
            <a:off x="467544" y="1484784"/>
            <a:ext cx="8600256" cy="5297016"/>
          </a:xfrm>
        </p:spPr>
        <p:txBody>
          <a:bodyPr>
            <a:normAutofit fontScale="85000" lnSpcReduction="20000"/>
          </a:bodyPr>
          <a:lstStyle/>
          <a:p>
            <a:r>
              <a:rPr lang="en-GB" dirty="0"/>
              <a:t>About 90% of the DNA of the human chromosome has no known function. </a:t>
            </a:r>
            <a:endParaRPr lang="en-GB" dirty="0" smtClean="0"/>
          </a:p>
          <a:p>
            <a:r>
              <a:rPr lang="en-GB" dirty="0" smtClean="0"/>
              <a:t>Individuals </a:t>
            </a:r>
            <a:r>
              <a:rPr lang="en-GB" dirty="0"/>
              <a:t>acquire </a:t>
            </a:r>
            <a:r>
              <a:rPr lang="en-GB" dirty="0" smtClean="0"/>
              <a:t>different sequences </a:t>
            </a:r>
            <a:r>
              <a:rPr lang="en-GB" dirty="0"/>
              <a:t>of this </a:t>
            </a:r>
            <a:r>
              <a:rPr lang="en-GB" b="1" dirty="0"/>
              <a:t>non-functional DNA. </a:t>
            </a:r>
            <a:endParaRPr lang="en-GB" b="1" dirty="0" smtClean="0"/>
          </a:p>
          <a:p>
            <a:r>
              <a:rPr lang="en-GB" dirty="0" smtClean="0"/>
              <a:t>They </a:t>
            </a:r>
            <a:r>
              <a:rPr lang="en-GB" dirty="0"/>
              <a:t>vary in length but consist of sequences of bases, </a:t>
            </a:r>
            <a:r>
              <a:rPr lang="en-GB" dirty="0" smtClean="0"/>
              <a:t>20-40 bases </a:t>
            </a:r>
            <a:r>
              <a:rPr lang="en-GB" dirty="0"/>
              <a:t>long, often repeated many times. </a:t>
            </a:r>
            <a:endParaRPr lang="en-GB" dirty="0" smtClean="0"/>
          </a:p>
          <a:p>
            <a:r>
              <a:rPr lang="en-GB" dirty="0" smtClean="0"/>
              <a:t>These </a:t>
            </a:r>
            <a:r>
              <a:rPr lang="en-GB" dirty="0"/>
              <a:t>unique lengths of non-coding DNA, </a:t>
            </a:r>
            <a:r>
              <a:rPr lang="en-GB" dirty="0"/>
              <a:t>Called variable number tandem repeats (</a:t>
            </a:r>
            <a:r>
              <a:rPr lang="en-GB" dirty="0" smtClean="0"/>
              <a:t>VNTRs)</a:t>
            </a:r>
            <a:r>
              <a:rPr lang="en-GB" dirty="0" smtClean="0"/>
              <a:t> </a:t>
            </a:r>
            <a:r>
              <a:rPr lang="en-GB" dirty="0"/>
              <a:t>are passed on to the offspring. </a:t>
            </a:r>
            <a:endParaRPr lang="en-GB" dirty="0" smtClean="0"/>
          </a:p>
          <a:p>
            <a:r>
              <a:rPr lang="en-GB" dirty="0" smtClean="0"/>
              <a:t>It </a:t>
            </a:r>
            <a:r>
              <a:rPr lang="en-GB" dirty="0"/>
              <a:t>is the </a:t>
            </a:r>
            <a:r>
              <a:rPr lang="en-GB" dirty="0" smtClean="0"/>
              <a:t>number of </a:t>
            </a:r>
            <a:r>
              <a:rPr lang="en-GB" dirty="0"/>
              <a:t>times that these lengths of non-coding DNA are repeated that is used to show the differences </a:t>
            </a:r>
            <a:r>
              <a:rPr lang="en-GB" dirty="0" smtClean="0"/>
              <a:t>between individuals</a:t>
            </a:r>
            <a:r>
              <a:rPr lang="en-GB" dirty="0" smtClean="0"/>
              <a:t>.</a:t>
            </a:r>
          </a:p>
          <a:p>
            <a:r>
              <a:rPr lang="en-GB" dirty="0"/>
              <a:t>Mutations within these regions not selected for or against as don’t code for polypeptide (will not affect phenotype)</a:t>
            </a:r>
          </a:p>
          <a:p>
            <a:endParaRPr lang="en-GB" dirty="0"/>
          </a:p>
        </p:txBody>
      </p:sp>
    </p:spTree>
    <p:extLst>
      <p:ext uri="{BB962C8B-B14F-4D97-AF65-F5344CB8AC3E}">
        <p14:creationId xmlns:p14="http://schemas.microsoft.com/office/powerpoint/2010/main" val="24644719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2. Electrophoresis</a:t>
            </a:r>
            <a:endParaRPr lang="en-GB" dirty="0"/>
          </a:p>
        </p:txBody>
      </p:sp>
      <p:sp>
        <p:nvSpPr>
          <p:cNvPr id="3" name="Content Placeholder 2"/>
          <p:cNvSpPr>
            <a:spLocks noGrp="1"/>
          </p:cNvSpPr>
          <p:nvPr>
            <p:ph idx="1"/>
          </p:nvPr>
        </p:nvSpPr>
        <p:spPr>
          <a:xfrm>
            <a:off x="467544" y="1268760"/>
            <a:ext cx="8219256" cy="4857403"/>
          </a:xfrm>
          <a:noFill/>
        </p:spPr>
        <p:txBody>
          <a:bodyPr>
            <a:normAutofit fontScale="92500" lnSpcReduction="20000"/>
          </a:bodyPr>
          <a:lstStyle/>
          <a:p>
            <a:pPr marL="0" indent="0">
              <a:buNone/>
              <a:defRPr/>
            </a:pPr>
            <a:r>
              <a:rPr lang="en-GB" sz="2400" dirty="0"/>
              <a:t>Gel electrophoresis is a method of separating DNA fragments according to size.  </a:t>
            </a:r>
            <a:endParaRPr lang="en-GB" sz="2400" dirty="0" smtClean="0"/>
          </a:p>
          <a:p>
            <a:pPr marL="0" indent="0">
              <a:buNone/>
              <a:defRPr/>
            </a:pPr>
            <a:r>
              <a:rPr lang="en-GB" sz="2400" dirty="0" smtClean="0"/>
              <a:t>The </a:t>
            </a:r>
            <a:r>
              <a:rPr lang="en-GB" sz="2400" dirty="0"/>
              <a:t>gel is made from </a:t>
            </a:r>
            <a:r>
              <a:rPr lang="en-GB" sz="2400" dirty="0" err="1"/>
              <a:t>agarose</a:t>
            </a:r>
            <a:r>
              <a:rPr lang="en-GB" sz="2400" dirty="0"/>
              <a:t> (similar to agar) which contains pores in its matrix</a:t>
            </a:r>
            <a:r>
              <a:rPr lang="en-GB" sz="2400" dirty="0" smtClean="0"/>
              <a:t>.</a:t>
            </a:r>
          </a:p>
          <a:p>
            <a:pPr marL="514350" indent="-514350">
              <a:buFont typeface="+mj-lt"/>
              <a:buAutoNum type="arabicPeriod"/>
            </a:pPr>
            <a:r>
              <a:rPr lang="en-GB" sz="2400" dirty="0"/>
              <a:t>The DNA is extracted from the sample and cut into small fragments using restriction endonucleases.</a:t>
            </a:r>
          </a:p>
          <a:p>
            <a:pPr marL="514350" indent="-514350">
              <a:buFont typeface="+mj-lt"/>
              <a:buAutoNum type="arabicPeriod"/>
            </a:pPr>
            <a:r>
              <a:rPr lang="en-GB" sz="2400" dirty="0"/>
              <a:t>The DNA fragments are separated by a technique known as electrophoresis</a:t>
            </a:r>
            <a:r>
              <a:rPr lang="en-GB" sz="2400" dirty="0" smtClean="0"/>
              <a:t>.</a:t>
            </a:r>
          </a:p>
          <a:p>
            <a:pPr marL="514350" indent="-514350">
              <a:buFont typeface="+mj-lt"/>
              <a:buAutoNum type="arabicPeriod"/>
            </a:pPr>
            <a:r>
              <a:rPr lang="en-GB" sz="2400" dirty="0" smtClean="0"/>
              <a:t> </a:t>
            </a:r>
            <a:r>
              <a:rPr lang="en-GB" sz="2400" dirty="0"/>
              <a:t>The fragments of DNA are placed at one end of a trough containing gel and exposed to an electric current. </a:t>
            </a:r>
            <a:endParaRPr lang="en-GB" sz="2400" dirty="0" smtClean="0"/>
          </a:p>
          <a:p>
            <a:pPr marL="514350" indent="-514350">
              <a:buFont typeface="+mj-lt"/>
              <a:buAutoNum type="arabicPeriod"/>
            </a:pPr>
            <a:r>
              <a:rPr lang="en-GB" sz="2400" dirty="0" smtClean="0"/>
              <a:t>Since </a:t>
            </a:r>
            <a:r>
              <a:rPr lang="en-GB" sz="2400" dirty="0"/>
              <a:t>the fragments are negatively charged they move towards the positive terminal. The smaller the fragment the faster it moves and the DNA becomes separated into bands according to the size of the fragments DNA samples are </a:t>
            </a:r>
            <a:r>
              <a:rPr lang="en-GB" sz="2400" dirty="0" smtClean="0"/>
              <a:t>loaded and a </a:t>
            </a:r>
            <a:r>
              <a:rPr lang="en-GB" sz="2400" dirty="0"/>
              <a:t>voltage is applied across the gel.  </a:t>
            </a:r>
            <a:endParaRPr lang="en-GB" sz="2400" dirty="0" smtClean="0"/>
          </a:p>
          <a:p>
            <a:pPr marL="136525" indent="0">
              <a:buFont typeface="Wingdings 2" pitchFamily="18" charset="2"/>
              <a:buNone/>
              <a:defRPr/>
            </a:pPr>
            <a:endParaRPr lang="en-GB" dirty="0"/>
          </a:p>
        </p:txBody>
      </p:sp>
    </p:spTree>
    <p:extLst>
      <p:ext uri="{BB962C8B-B14F-4D97-AF65-F5344CB8AC3E}">
        <p14:creationId xmlns:p14="http://schemas.microsoft.com/office/powerpoint/2010/main" val="933982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Applications</a:t>
            </a:r>
            <a:endParaRPr lang="en-GB" dirty="0"/>
          </a:p>
        </p:txBody>
      </p:sp>
      <p:sp>
        <p:nvSpPr>
          <p:cNvPr id="3" name="Content Placeholder 2"/>
          <p:cNvSpPr>
            <a:spLocks noGrp="1"/>
          </p:cNvSpPr>
          <p:nvPr>
            <p:ph idx="1"/>
          </p:nvPr>
        </p:nvSpPr>
        <p:spPr/>
        <p:txBody>
          <a:bodyPr/>
          <a:lstStyle/>
          <a:p>
            <a:r>
              <a:rPr lang="en-GB" dirty="0" smtClean="0"/>
              <a:t>Identification of the proteins on pathogens that act as antigens to develop vaccines</a:t>
            </a:r>
          </a:p>
          <a:p>
            <a:r>
              <a:rPr lang="en-GB" dirty="0" smtClean="0"/>
              <a:t>Classification of bacteria</a:t>
            </a:r>
          </a:p>
          <a:p>
            <a:r>
              <a:rPr lang="en-GB" dirty="0" smtClean="0"/>
              <a:t>Understanding metabolism of bacteria</a:t>
            </a:r>
            <a:endParaRPr lang="en-GB" dirty="0"/>
          </a:p>
        </p:txBody>
      </p:sp>
    </p:spTree>
    <p:extLst>
      <p:ext uri="{BB962C8B-B14F-4D97-AF65-F5344CB8AC3E}">
        <p14:creationId xmlns:p14="http://schemas.microsoft.com/office/powerpoint/2010/main" val="40140447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05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6400"/>
            <a:ext cx="35274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88913"/>
            <a:ext cx="3960813"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438" y="3868738"/>
            <a:ext cx="1295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4906963" y="4475163"/>
            <a:ext cx="2265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dirty="0"/>
              <a:t>Final product</a:t>
            </a:r>
          </a:p>
        </p:txBody>
      </p:sp>
    </p:spTree>
    <p:extLst>
      <p:ext uri="{BB962C8B-B14F-4D97-AF65-F5344CB8AC3E}">
        <p14:creationId xmlns:p14="http://schemas.microsoft.com/office/powerpoint/2010/main" val="30493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GB" dirty="0" smtClean="0"/>
              <a:t>Method of DNA fingerprinting</a:t>
            </a:r>
            <a:endParaRPr lang="en-GB" dirty="0"/>
          </a:p>
        </p:txBody>
      </p:sp>
      <p:sp>
        <p:nvSpPr>
          <p:cNvPr id="3" name="Content Placeholder 2"/>
          <p:cNvSpPr>
            <a:spLocks noGrp="1"/>
          </p:cNvSpPr>
          <p:nvPr>
            <p:ph idx="1"/>
          </p:nvPr>
        </p:nvSpPr>
        <p:spPr>
          <a:xfrm>
            <a:off x="381000" y="1219200"/>
            <a:ext cx="8305800" cy="4906963"/>
          </a:xfrm>
          <a:noFill/>
        </p:spPr>
        <p:txBody>
          <a:bodyPr>
            <a:normAutofit fontScale="77500" lnSpcReduction="20000"/>
          </a:bodyPr>
          <a:lstStyle/>
          <a:p>
            <a:pPr marL="514350" indent="-514350">
              <a:buFont typeface="+mj-lt"/>
              <a:buAutoNum type="arabicPeriod" startAt="5"/>
            </a:pPr>
            <a:r>
              <a:rPr lang="en-GB" dirty="0"/>
              <a:t>The trough is covered with a nylon membrane and the fragments are transferred to the membrane by a process called Southern blotting.</a:t>
            </a:r>
          </a:p>
          <a:p>
            <a:pPr marL="514350" indent="-514350">
              <a:buFont typeface="+mj-lt"/>
              <a:buAutoNum type="arabicPeriod" startAt="5"/>
            </a:pPr>
            <a:r>
              <a:rPr lang="en-GB" dirty="0"/>
              <a:t>Radioactive DNA probes (now largely replaced by non-radioactive or </a:t>
            </a:r>
            <a:r>
              <a:rPr lang="en-GB" dirty="0" err="1"/>
              <a:t>chemi</a:t>
            </a:r>
            <a:r>
              <a:rPr lang="en-GB" dirty="0"/>
              <a:t>-luminescent probes) are used to attach to specific parts of the fragments and any unbound fragments are washed off.</a:t>
            </a:r>
          </a:p>
          <a:p>
            <a:pPr marL="514350" indent="-514350">
              <a:buFont typeface="+mj-lt"/>
              <a:buAutoNum type="arabicPeriod" startAt="5"/>
            </a:pPr>
            <a:r>
              <a:rPr lang="en-GB" dirty="0"/>
              <a:t>The nylon membrane with DNA fragments attached is placed under X-ray film and the radioactive probes expose the film.</a:t>
            </a:r>
          </a:p>
          <a:p>
            <a:pPr marL="514350" indent="-514350">
              <a:buFont typeface="+mj-lt"/>
              <a:buAutoNum type="arabicPeriod" startAt="5"/>
            </a:pPr>
            <a:r>
              <a:rPr lang="en-GB" dirty="0"/>
              <a:t>This autoradiograph reveals a pattern of light and dark bands (the dark band indicates where a radioactive probe is present) which are unique to individuals and is called </a:t>
            </a:r>
            <a:r>
              <a:rPr lang="en-GB" b="1" dirty="0"/>
              <a:t>a genetic fingerprint</a:t>
            </a:r>
            <a:r>
              <a:rPr lang="en-GB" dirty="0"/>
              <a:t>.</a:t>
            </a:r>
          </a:p>
          <a:p>
            <a:endParaRPr lang="en-GB" dirty="0" smtClean="0"/>
          </a:p>
          <a:p>
            <a:endParaRPr lang="en-GB" dirty="0"/>
          </a:p>
          <a:p>
            <a:endParaRPr lang="en-GB" dirty="0" smtClean="0"/>
          </a:p>
          <a:p>
            <a:endParaRPr lang="en-GB" dirty="0"/>
          </a:p>
          <a:p>
            <a:endParaRPr lang="en-GB" dirty="0" smtClean="0"/>
          </a:p>
        </p:txBody>
      </p:sp>
    </p:spTree>
    <p:extLst>
      <p:ext uri="{BB962C8B-B14F-4D97-AF65-F5344CB8AC3E}">
        <p14:creationId xmlns:p14="http://schemas.microsoft.com/office/powerpoint/2010/main" val="17723888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Interpreting the results</a:t>
            </a:r>
            <a:endParaRPr lang="en-GB" dirty="0"/>
          </a:p>
        </p:txBody>
      </p:sp>
      <p:sp>
        <p:nvSpPr>
          <p:cNvPr id="3" name="Content Placeholder 2"/>
          <p:cNvSpPr>
            <a:spLocks noGrp="1"/>
          </p:cNvSpPr>
          <p:nvPr>
            <p:ph idx="1"/>
          </p:nvPr>
        </p:nvSpPr>
        <p:spPr>
          <a:xfrm>
            <a:off x="228600" y="762000"/>
            <a:ext cx="8229600" cy="4525963"/>
          </a:xfrm>
        </p:spPr>
        <p:txBody>
          <a:bodyPr/>
          <a:lstStyle/>
          <a:p>
            <a:r>
              <a:rPr lang="en-GB" sz="2800" dirty="0" smtClean="0"/>
              <a:t>DNA fingerprints from two different samples are examined visually. If they match the patterns of bands of each fingerprint is passed through a scanning machine which calculates the length of the DNA fragments</a:t>
            </a:r>
          </a:p>
          <a:p>
            <a:r>
              <a:rPr lang="en-GB" sz="2800" dirty="0" smtClean="0"/>
              <a:t>Different sized bands travel different distances through the electrophoresis gel</a:t>
            </a:r>
          </a:p>
          <a:p>
            <a:r>
              <a:rPr lang="en-GB" sz="2800" dirty="0" smtClean="0"/>
              <a:t> The odds are calculated of someone having an identical fingerprint</a:t>
            </a:r>
          </a:p>
          <a:p>
            <a:r>
              <a:rPr lang="en-GB" sz="2800" dirty="0" smtClean="0"/>
              <a:t>The greater the match between the bands the higher the chance the DNA has come from the same person</a:t>
            </a:r>
            <a:endParaRPr lang="en-GB" sz="2800" dirty="0"/>
          </a:p>
        </p:txBody>
      </p:sp>
    </p:spTree>
    <p:extLst>
      <p:ext uri="{BB962C8B-B14F-4D97-AF65-F5344CB8AC3E}">
        <p14:creationId xmlns:p14="http://schemas.microsoft.com/office/powerpoint/2010/main" val="40350532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of DNA fingerprinting</a:t>
            </a:r>
            <a:endParaRPr lang="en-GB" dirty="0"/>
          </a:p>
        </p:txBody>
      </p:sp>
      <p:sp>
        <p:nvSpPr>
          <p:cNvPr id="3" name="Content Placeholder 2"/>
          <p:cNvSpPr>
            <a:spLocks noGrp="1"/>
          </p:cNvSpPr>
          <p:nvPr>
            <p:ph idx="1"/>
          </p:nvPr>
        </p:nvSpPr>
        <p:spPr/>
        <p:txBody>
          <a:bodyPr/>
          <a:lstStyle/>
          <a:p>
            <a:pPr marL="514350" indent="-514350">
              <a:buAutoNum type="arabicPeriod"/>
            </a:pPr>
            <a:r>
              <a:rPr lang="en-GB" dirty="0" smtClean="0"/>
              <a:t>Genetic relationships and variability</a:t>
            </a:r>
          </a:p>
          <a:p>
            <a:pPr marL="0" indent="0">
              <a:buNone/>
            </a:pPr>
            <a:r>
              <a:rPr lang="en-GB" dirty="0" smtClean="0"/>
              <a:t>Can be used in paternity tests. As we inherit half our DAN from each parent each band on a DNA fingerprint should have a corresponding band in one of the parents’ DNA fingerprint</a:t>
            </a:r>
          </a:p>
          <a:p>
            <a:pPr marL="0" indent="0">
              <a:buNone/>
            </a:pPr>
            <a:r>
              <a:rPr lang="en-GB" dirty="0" smtClean="0"/>
              <a:t>Genetic variability within a population can be assessed as members of a population with similar genetic fingerprints have little genetic variation</a:t>
            </a:r>
          </a:p>
          <a:p>
            <a:endParaRPr lang="en-GB" dirty="0"/>
          </a:p>
        </p:txBody>
      </p:sp>
    </p:spTree>
    <p:extLst>
      <p:ext uri="{BB962C8B-B14F-4D97-AF65-F5344CB8AC3E}">
        <p14:creationId xmlns:p14="http://schemas.microsoft.com/office/powerpoint/2010/main" val="38906169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of DNA fingerprinting</a:t>
            </a:r>
            <a:endParaRPr lang="en-GB" dirty="0"/>
          </a:p>
        </p:txBody>
      </p:sp>
      <p:sp>
        <p:nvSpPr>
          <p:cNvPr id="3" name="Content Placeholder 2"/>
          <p:cNvSpPr>
            <a:spLocks noGrp="1"/>
          </p:cNvSpPr>
          <p:nvPr>
            <p:ph idx="1"/>
          </p:nvPr>
        </p:nvSpPr>
        <p:spPr/>
        <p:txBody>
          <a:bodyPr/>
          <a:lstStyle/>
          <a:p>
            <a:pPr marL="0" indent="0">
              <a:buNone/>
            </a:pPr>
            <a:r>
              <a:rPr lang="en-GB" dirty="0"/>
              <a:t>2</a:t>
            </a:r>
            <a:r>
              <a:rPr lang="en-GB" dirty="0" smtClean="0"/>
              <a:t>. Forensic science</a:t>
            </a:r>
          </a:p>
          <a:p>
            <a:pPr marL="0" indent="0">
              <a:buNone/>
            </a:pPr>
            <a:r>
              <a:rPr lang="en-GB" dirty="0" smtClean="0"/>
              <a:t>Any DNA left at the scene of a crime can be collected and a DNA fingerprint created and compared with suspects. </a:t>
            </a:r>
          </a:p>
          <a:p>
            <a:pPr marL="0" indent="0">
              <a:buNone/>
            </a:pPr>
            <a:r>
              <a:rPr lang="en-GB" dirty="0" smtClean="0"/>
              <a:t>This may only suggest a person was present at the crime scene</a:t>
            </a:r>
          </a:p>
          <a:p>
            <a:endParaRPr lang="en-GB" dirty="0"/>
          </a:p>
        </p:txBody>
      </p:sp>
    </p:spTree>
    <p:extLst>
      <p:ext uri="{BB962C8B-B14F-4D97-AF65-F5344CB8AC3E}">
        <p14:creationId xmlns:p14="http://schemas.microsoft.com/office/powerpoint/2010/main" val="1895652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Uses of DNA fingerprinting</a:t>
            </a:r>
            <a:endParaRPr lang="en-GB" dirty="0"/>
          </a:p>
        </p:txBody>
      </p:sp>
      <p:sp>
        <p:nvSpPr>
          <p:cNvPr id="3" name="Content Placeholder 2"/>
          <p:cNvSpPr>
            <a:spLocks noGrp="1"/>
          </p:cNvSpPr>
          <p:nvPr>
            <p:ph idx="1"/>
          </p:nvPr>
        </p:nvSpPr>
        <p:spPr>
          <a:xfrm>
            <a:off x="304800" y="914400"/>
            <a:ext cx="4776565" cy="4525963"/>
          </a:xfrm>
        </p:spPr>
        <p:txBody>
          <a:bodyPr/>
          <a:lstStyle/>
          <a:p>
            <a:pPr marL="0" indent="0">
              <a:buNone/>
            </a:pPr>
            <a:r>
              <a:rPr lang="en-GB" dirty="0"/>
              <a:t>3</a:t>
            </a:r>
            <a:r>
              <a:rPr lang="en-GB" dirty="0" smtClean="0"/>
              <a:t>. Medical diagnosis</a:t>
            </a:r>
          </a:p>
          <a:p>
            <a:pPr marL="0" indent="0">
              <a:buNone/>
            </a:pPr>
            <a:r>
              <a:rPr lang="en-GB" sz="2800" dirty="0" err="1" smtClean="0"/>
              <a:t>Eg</a:t>
            </a:r>
            <a:r>
              <a:rPr lang="en-GB" sz="2800" dirty="0" smtClean="0"/>
              <a:t>. Huntington’s disease can be detected. </a:t>
            </a:r>
          </a:p>
          <a:p>
            <a:pPr marL="0" indent="0">
              <a:buNone/>
            </a:pPr>
            <a:r>
              <a:rPr lang="en-GB" sz="2800" dirty="0" smtClean="0"/>
              <a:t>It is caused by a genetic disorder on chromosome 4. </a:t>
            </a:r>
          </a:p>
          <a:p>
            <a:pPr marL="0" indent="0">
              <a:buNone/>
            </a:pPr>
            <a:r>
              <a:rPr lang="en-GB" sz="2800" dirty="0" smtClean="0"/>
              <a:t>AGC is repeated over and over</a:t>
            </a:r>
          </a:p>
          <a:p>
            <a:pPr marL="0" indent="0">
              <a:buNone/>
            </a:pPr>
            <a:r>
              <a:rPr lang="en-GB" sz="2800" dirty="0" smtClean="0"/>
              <a:t>People with less than 30 repeats are unlikely to get the disease</a:t>
            </a:r>
          </a:p>
          <a:p>
            <a:pPr marL="0" indent="0">
              <a:buNone/>
            </a:pPr>
            <a:r>
              <a:rPr lang="en-GB" sz="2800" dirty="0" smtClean="0"/>
              <a:t>People with more than 38 repeats almost certain to get disease</a:t>
            </a:r>
          </a:p>
          <a:p>
            <a:endParaRPr lang="en-GB" dirty="0"/>
          </a:p>
        </p:txBody>
      </p:sp>
      <p:pic>
        <p:nvPicPr>
          <p:cNvPr id="4" name="Picture 3"/>
          <p:cNvPicPr>
            <a:picLocks noChangeAspect="1"/>
          </p:cNvPicPr>
          <p:nvPr/>
        </p:nvPicPr>
        <p:blipFill>
          <a:blip r:embed="rId2"/>
          <a:stretch>
            <a:fillRect/>
          </a:stretch>
        </p:blipFill>
        <p:spPr>
          <a:xfrm>
            <a:off x="5081365" y="1524000"/>
            <a:ext cx="4062635" cy="2981325"/>
          </a:xfrm>
          <a:prstGeom prst="rect">
            <a:avLst/>
          </a:prstGeom>
        </p:spPr>
      </p:pic>
    </p:spTree>
    <p:extLst>
      <p:ext uri="{BB962C8B-B14F-4D97-AF65-F5344CB8AC3E}">
        <p14:creationId xmlns:p14="http://schemas.microsoft.com/office/powerpoint/2010/main" val="30062113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of DNA fingerprinting</a:t>
            </a:r>
            <a:endParaRPr lang="en-GB" dirty="0"/>
          </a:p>
        </p:txBody>
      </p:sp>
      <p:sp>
        <p:nvSpPr>
          <p:cNvPr id="3" name="Content Placeholder 2"/>
          <p:cNvSpPr>
            <a:spLocks noGrp="1"/>
          </p:cNvSpPr>
          <p:nvPr>
            <p:ph idx="1"/>
          </p:nvPr>
        </p:nvSpPr>
        <p:spPr/>
        <p:txBody>
          <a:bodyPr/>
          <a:lstStyle/>
          <a:p>
            <a:pPr marL="0" indent="0">
              <a:buNone/>
            </a:pPr>
            <a:r>
              <a:rPr lang="en-GB" dirty="0"/>
              <a:t>4</a:t>
            </a:r>
            <a:r>
              <a:rPr lang="en-GB" dirty="0" smtClean="0"/>
              <a:t>. Plant and animal breeding</a:t>
            </a:r>
          </a:p>
          <a:p>
            <a:pPr marL="0" indent="0">
              <a:buNone/>
            </a:pPr>
            <a:r>
              <a:rPr lang="en-GB" dirty="0"/>
              <a:t>Genetic variability within a population can be assessed as members of a population with similar genetic fingerprints have little genetic </a:t>
            </a:r>
            <a:r>
              <a:rPr lang="en-GB" dirty="0" smtClean="0"/>
              <a:t>variation – used to prevent inbreeding (especially in zoos)</a:t>
            </a:r>
          </a:p>
          <a:p>
            <a:pPr marL="0" indent="0">
              <a:buNone/>
            </a:pPr>
            <a:r>
              <a:rPr lang="en-GB" dirty="0" smtClean="0"/>
              <a:t>Used in selective breeding to identify desirable alleles</a:t>
            </a:r>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144855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Determining the genome and proteome of complex organisms</a:t>
            </a:r>
            <a:endParaRPr lang="en-GB" dirty="0"/>
          </a:p>
        </p:txBody>
      </p:sp>
      <p:sp>
        <p:nvSpPr>
          <p:cNvPr id="3" name="Content Placeholder 2"/>
          <p:cNvSpPr>
            <a:spLocks noGrp="1"/>
          </p:cNvSpPr>
          <p:nvPr>
            <p:ph idx="1"/>
          </p:nvPr>
        </p:nvSpPr>
        <p:spPr/>
        <p:txBody>
          <a:bodyPr/>
          <a:lstStyle/>
          <a:p>
            <a:r>
              <a:rPr lang="en-GB" dirty="0" smtClean="0"/>
              <a:t>More difficult to do as many non-coding genes and regulatory genes</a:t>
            </a:r>
          </a:p>
          <a:p>
            <a:r>
              <a:rPr lang="en-GB" dirty="0" smtClean="0"/>
              <a:t>In humans only 1.5% of genes may </a:t>
            </a:r>
            <a:r>
              <a:rPr lang="en-GB" dirty="0"/>
              <a:t>c</a:t>
            </a:r>
            <a:r>
              <a:rPr lang="en-GB" dirty="0" smtClean="0"/>
              <a:t>ode for proteins</a:t>
            </a:r>
            <a:endParaRPr lang="en-GB" dirty="0"/>
          </a:p>
        </p:txBody>
      </p:sp>
    </p:spTree>
    <p:extLst>
      <p:ext uri="{BB962C8B-B14F-4D97-AF65-F5344CB8AC3E}">
        <p14:creationId xmlns:p14="http://schemas.microsoft.com/office/powerpoint/2010/main" val="263440141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22568</TotalTime>
  <Words>5012</Words>
  <Application>Microsoft Office PowerPoint</Application>
  <PresentationFormat>On-screen Show (4:3)</PresentationFormat>
  <Paragraphs>421</Paragraphs>
  <Slides>86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86</vt:i4>
      </vt:variant>
    </vt:vector>
  </HeadingPairs>
  <TitlesOfParts>
    <vt:vector size="98" baseType="lpstr">
      <vt:lpstr>ＭＳ Ｐゴシック</vt:lpstr>
      <vt:lpstr>Arial</vt:lpstr>
      <vt:lpstr>Book Antiqua</vt:lpstr>
      <vt:lpstr>Calibri</vt:lpstr>
      <vt:lpstr>Comic Sans MS</vt:lpstr>
      <vt:lpstr>Lucida Sans</vt:lpstr>
      <vt:lpstr>Wingdings</vt:lpstr>
      <vt:lpstr>Wingdings 2</vt:lpstr>
      <vt:lpstr>Wingdings 3</vt:lpstr>
      <vt:lpstr>1_Default Design</vt:lpstr>
      <vt:lpstr>1_Apex</vt:lpstr>
      <vt:lpstr>Office Theme</vt:lpstr>
      <vt:lpstr>3.8.3  Using genome projects</vt:lpstr>
      <vt:lpstr>PowerPoint Presentation</vt:lpstr>
      <vt:lpstr>Bioinformatics</vt:lpstr>
      <vt:lpstr>Sequencing genomes</vt:lpstr>
      <vt:lpstr>Medical advances as a result of the human genome project</vt:lpstr>
      <vt:lpstr>The proteome</vt:lpstr>
      <vt:lpstr>Determining the proteome of simple organisms</vt:lpstr>
      <vt:lpstr>Applications</vt:lpstr>
      <vt:lpstr>Determining the genome and proteome of complex organisms</vt:lpstr>
      <vt:lpstr>3.8.4.2  Differences in DNA between individuals of the same species can be exploited for identification and diagnosis of heritable conditions </vt:lpstr>
      <vt:lpstr>PowerPoint Presentation</vt:lpstr>
      <vt:lpstr>DNA Probes</vt:lpstr>
      <vt:lpstr>PowerPoint Presentation</vt:lpstr>
      <vt:lpstr>Locating specific alleles of genes</vt:lpstr>
      <vt:lpstr>Locating specific alleles of genes</vt:lpstr>
      <vt:lpstr>Locating specific alleles of genes</vt:lpstr>
      <vt:lpstr>PowerPoint Presentation</vt:lpstr>
      <vt:lpstr>Uses of genetic testing</vt:lpstr>
      <vt:lpstr>Uses of genetic testing</vt:lpstr>
      <vt:lpstr>Personalised medicine</vt:lpstr>
      <vt:lpstr>Advantages and Limitations of gene testing</vt:lpstr>
      <vt:lpstr>Ethical issues of genomic knowledge</vt:lpstr>
      <vt:lpstr>PowerPoint Presentation</vt:lpstr>
      <vt:lpstr>Recombinant DNA </vt:lpstr>
      <vt:lpstr>3.8.4.1  Recombinant DNA technology </vt:lpstr>
      <vt:lpstr>3.8.4.1  Recombinant DNA technology </vt:lpstr>
      <vt:lpstr>3.8.4.1  Recombinant DNA technology </vt:lpstr>
      <vt:lpstr>Genetic engineering</vt:lpstr>
      <vt:lpstr>Genetic Engineering</vt:lpstr>
      <vt:lpstr>Genetic engineering – Four stagesDNA Technology </vt:lpstr>
      <vt:lpstr>Recombinant DNA Technology key terms</vt:lpstr>
      <vt:lpstr>PowerPoint Presentation</vt:lpstr>
      <vt:lpstr>Genetic engineering</vt:lpstr>
      <vt:lpstr>Preparing the DNA fragment for insertion</vt:lpstr>
      <vt:lpstr>Inserting the gene into vector</vt:lpstr>
      <vt:lpstr>Insertion into plasmids</vt:lpstr>
      <vt:lpstr>Introduction of DNA into host cells – Transformation  https://www.dnalc.org/resources/animations/transformation1.html </vt:lpstr>
      <vt:lpstr>Insertion of gene into a Vector</vt:lpstr>
      <vt:lpstr>Marker Genes</vt:lpstr>
      <vt:lpstr>Fluorescent markers</vt:lpstr>
      <vt:lpstr>Cloning (stage 5) the bacteria</vt:lpstr>
      <vt:lpstr>Doing it in reverse</vt:lpstr>
      <vt:lpstr>Reverse Transcriptase</vt:lpstr>
      <vt:lpstr>Using reverse transcriptase to make the human gene for insulin production</vt:lpstr>
      <vt:lpstr>The ‘gene machine’</vt:lpstr>
      <vt:lpstr>The ‘gene machine’</vt:lpstr>
      <vt:lpstr>The ‘gene machine’</vt:lpstr>
      <vt:lpstr>Manufacture and advantages</vt:lpstr>
      <vt:lpstr>Producing human insulin</vt:lpstr>
      <vt:lpstr>Hazards</vt:lpstr>
      <vt:lpstr>PCR – polymerase chain reaction</vt:lpstr>
      <vt:lpstr>PCR</vt:lpstr>
      <vt:lpstr>PCR</vt:lpstr>
      <vt:lpstr>PowerPoint Presentation</vt:lpstr>
      <vt:lpstr>Privacy issues</vt:lpstr>
      <vt:lpstr>PowerPoint Presentation</vt:lpstr>
      <vt:lpstr>Evaluation of DNA Technology</vt:lpstr>
      <vt:lpstr>Pharming</vt:lpstr>
      <vt:lpstr>GMO’s -  genetically modified organisms http://www.bbc.co.uk/education/guides/z9mg87h/revision/2 </vt:lpstr>
      <vt:lpstr>Genetic engineering –  GM crops and livestock </vt:lpstr>
      <vt:lpstr>Genetically modified plants</vt:lpstr>
      <vt:lpstr>Tomatoes</vt:lpstr>
      <vt:lpstr>Genetic engineering –Advantages of GM crops </vt:lpstr>
      <vt:lpstr>Genetically modified animals</vt:lpstr>
      <vt:lpstr>Risks of genetically modified organisms</vt:lpstr>
      <vt:lpstr>Gene Therapy</vt:lpstr>
      <vt:lpstr>Cause of genetic diseases</vt:lpstr>
      <vt:lpstr>PowerPoint Presentation</vt:lpstr>
      <vt:lpstr>CFTR</vt:lpstr>
      <vt:lpstr>The gene therapy technique works as follows: </vt:lpstr>
      <vt:lpstr>Gene delivery using a liposome</vt:lpstr>
      <vt:lpstr>PowerPoint Presentation</vt:lpstr>
      <vt:lpstr>Treatment of severe combined immunodeficiency (SCID) using gene therapy </vt:lpstr>
      <vt:lpstr>Gene therapy for SCID</vt:lpstr>
      <vt:lpstr>Risks</vt:lpstr>
      <vt:lpstr>3.8.4.3 Genetic fingerprinting</vt:lpstr>
      <vt:lpstr>Candidates should..</vt:lpstr>
      <vt:lpstr>Genetic Fingerprinting</vt:lpstr>
      <vt:lpstr>2. Electrophoresis</vt:lpstr>
      <vt:lpstr>PowerPoint Presentation</vt:lpstr>
      <vt:lpstr>Method of DNA fingerprinting</vt:lpstr>
      <vt:lpstr>Interpreting the results</vt:lpstr>
      <vt:lpstr>Uses of DNA fingerprinting</vt:lpstr>
      <vt:lpstr>Uses of DNA fingerprinting</vt:lpstr>
      <vt:lpstr>Uses of DNA fingerprinting</vt:lpstr>
      <vt:lpstr>Uses of DNA fingerprinting</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Succession</dc:title>
  <dc:creator>User</dc:creator>
  <cp:lastModifiedBy>Deborah Haggar</cp:lastModifiedBy>
  <cp:revision>324</cp:revision>
  <cp:lastPrinted>2013-04-17T07:24:40Z</cp:lastPrinted>
  <dcterms:created xsi:type="dcterms:W3CDTF">2006-05-15T00:33:49Z</dcterms:created>
  <dcterms:modified xsi:type="dcterms:W3CDTF">2017-06-08T14:44:56Z</dcterms:modified>
</cp:coreProperties>
</file>