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327" r:id="rId5"/>
    <p:sldId id="328" r:id="rId6"/>
    <p:sldId id="329" r:id="rId7"/>
    <p:sldId id="264" r:id="rId8"/>
    <p:sldId id="265" r:id="rId9"/>
    <p:sldId id="267" r:id="rId10"/>
    <p:sldId id="313" r:id="rId11"/>
    <p:sldId id="314" r:id="rId12"/>
    <p:sldId id="315" r:id="rId13"/>
    <p:sldId id="316" r:id="rId14"/>
    <p:sldId id="330" r:id="rId15"/>
    <p:sldId id="317" r:id="rId16"/>
    <p:sldId id="318" r:id="rId17"/>
    <p:sldId id="319" r:id="rId18"/>
    <p:sldId id="320" r:id="rId19"/>
    <p:sldId id="266" r:id="rId20"/>
    <p:sldId id="268" r:id="rId21"/>
    <p:sldId id="321" r:id="rId22"/>
    <p:sldId id="322" r:id="rId23"/>
    <p:sldId id="323" r:id="rId24"/>
    <p:sldId id="331" r:id="rId25"/>
    <p:sldId id="269" r:id="rId26"/>
    <p:sldId id="270" r:id="rId27"/>
    <p:sldId id="271" r:id="rId28"/>
    <p:sldId id="324" r:id="rId29"/>
    <p:sldId id="325" r:id="rId30"/>
    <p:sldId id="272" r:id="rId31"/>
    <p:sldId id="275" r:id="rId32"/>
    <p:sldId id="273" r:id="rId33"/>
    <p:sldId id="326" r:id="rId34"/>
    <p:sldId id="33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B37FA5-9F96-4F56-82E9-304091AF5CC0}" type="datetimeFigureOut">
              <a:rPr lang="en-GB" smtClean="0"/>
              <a:t>05/06/2017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CCD7E2-EA4D-4586-8E8D-37B8E71425E3}" type="slidenum">
              <a:rPr lang="en-GB" smtClean="0"/>
              <a:t>‹#›</a:t>
            </a:fld>
            <a:endParaRPr lang="en-GB"/>
          </a:p>
        </p:txBody>
      </p:sp>
    </p:spTree>
    <p:extLst>
      <p:ext uri="{BB962C8B-B14F-4D97-AF65-F5344CB8AC3E}">
        <p14:creationId xmlns:p14="http://schemas.microsoft.com/office/powerpoint/2010/main" val="45401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7F94360-541D-44CB-BF15-FD4A151DB359}" type="slidenum">
              <a:rPr lang="en-GB" smtClean="0"/>
              <a:pPr>
                <a:defRPr/>
              </a:pPr>
              <a:t>15</a:t>
            </a:fld>
            <a:endParaRPr lang="en-GB" smtClean="0"/>
          </a:p>
        </p:txBody>
      </p:sp>
    </p:spTree>
    <p:extLst>
      <p:ext uri="{BB962C8B-B14F-4D97-AF65-F5344CB8AC3E}">
        <p14:creationId xmlns:p14="http://schemas.microsoft.com/office/powerpoint/2010/main" val="3991355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fld id="{564F41EF-B506-4901-8215-68ABC5D6C69D}" type="slidenum">
              <a:rPr lang="en-GB" altLang="en-US">
                <a:latin typeface="Times New Roman" pitchFamily="18" charset="0"/>
              </a:rPr>
              <a:pPr/>
              <a:t>30</a:t>
            </a:fld>
            <a:endParaRPr lang="en-GB" altLang="en-US">
              <a:latin typeface="Times New Roman"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Proteins </a:t>
            </a:r>
            <a:r>
              <a:rPr lang="en-GB" altLang="en-US" smtClean="0">
                <a:sym typeface="Wingdings" pitchFamily="2" charset="2"/>
              </a:rPr>
              <a:t> amino acids</a:t>
            </a:r>
            <a:endParaRPr lang="en-US" altLang="en-US" smtClean="0"/>
          </a:p>
          <a:p>
            <a:pPr eaLnBrk="1" hangingPunct="1"/>
            <a:endParaRPr lang="en-US" altLang="en-US" smtClean="0">
              <a:sym typeface="Wingdings" pitchFamily="2" charset="2"/>
            </a:endParaRPr>
          </a:p>
        </p:txBody>
      </p:sp>
    </p:spTree>
    <p:extLst>
      <p:ext uri="{BB962C8B-B14F-4D97-AF65-F5344CB8AC3E}">
        <p14:creationId xmlns:p14="http://schemas.microsoft.com/office/powerpoint/2010/main" val="56766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7E5E85-E3BE-42DA-8D57-9A79C7E6725E}" type="datetimeFigureOut">
              <a:rPr lang="en-GB" smtClean="0"/>
              <a:t>05/06/2017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728912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7E5E85-E3BE-42DA-8D57-9A79C7E6725E}" type="datetimeFigureOut">
              <a:rPr lang="en-GB" smtClean="0"/>
              <a:t>05/06/2017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564373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7E5E85-E3BE-42DA-8D57-9A79C7E6725E}" type="datetimeFigureOut">
              <a:rPr lang="en-GB" smtClean="0"/>
              <a:t>05/06/2017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420394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7E5E85-E3BE-42DA-8D57-9A79C7E6725E}" type="datetimeFigureOut">
              <a:rPr lang="en-GB" smtClean="0"/>
              <a:t>05/06/2017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90909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7E5E85-E3BE-42DA-8D57-9A79C7E6725E}" type="datetimeFigureOut">
              <a:rPr lang="en-GB" smtClean="0"/>
              <a:t>05/06/2017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36902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F7E5E85-E3BE-42DA-8D57-9A79C7E6725E}" type="datetimeFigureOut">
              <a:rPr lang="en-GB" smtClean="0"/>
              <a:t>05/06/2017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82548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F7E5E85-E3BE-42DA-8D57-9A79C7E6725E}" type="datetimeFigureOut">
              <a:rPr lang="en-GB" smtClean="0"/>
              <a:t>05/06/2017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378859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F7E5E85-E3BE-42DA-8D57-9A79C7E6725E}" type="datetimeFigureOut">
              <a:rPr lang="en-GB" smtClean="0"/>
              <a:t>05/06/2017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64514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E5E85-E3BE-42DA-8D57-9A79C7E6725E}" type="datetimeFigureOut">
              <a:rPr lang="en-GB" smtClean="0"/>
              <a:t>05/06/2017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906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7E5E85-E3BE-42DA-8D57-9A79C7E6725E}" type="datetimeFigureOut">
              <a:rPr lang="en-GB" smtClean="0"/>
              <a:t>05/06/2017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968452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7E5E85-E3BE-42DA-8D57-9A79C7E6725E}" type="datetimeFigureOut">
              <a:rPr lang="en-GB" smtClean="0"/>
              <a:t>05/06/2017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5330C-8D37-45B0-BB6E-06E11F9119D5}" type="slidenum">
              <a:rPr lang="en-GB" smtClean="0"/>
              <a:t>‹#›</a:t>
            </a:fld>
            <a:endParaRPr lang="en-GB"/>
          </a:p>
        </p:txBody>
      </p:sp>
    </p:spTree>
    <p:extLst>
      <p:ext uri="{BB962C8B-B14F-4D97-AF65-F5344CB8AC3E}">
        <p14:creationId xmlns:p14="http://schemas.microsoft.com/office/powerpoint/2010/main" val="280597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E5E85-E3BE-42DA-8D57-9A79C7E6725E}" type="datetimeFigureOut">
              <a:rPr lang="en-GB" smtClean="0"/>
              <a:t>05/06/2017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5330C-8D37-45B0-BB6E-06E11F9119D5}" type="slidenum">
              <a:rPr lang="en-GB" smtClean="0"/>
              <a:t>‹#›</a:t>
            </a:fld>
            <a:endParaRPr lang="en-GB"/>
          </a:p>
        </p:txBody>
      </p:sp>
    </p:spTree>
    <p:extLst>
      <p:ext uri="{BB962C8B-B14F-4D97-AF65-F5344CB8AC3E}">
        <p14:creationId xmlns:p14="http://schemas.microsoft.com/office/powerpoint/2010/main" val="376075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ustincc.edu/emeyerth/krebs1.htm"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uk/url?sa=i&amp;rct=j&amp;q=&amp;esrc=s&amp;source=images&amp;cd=&amp;cad=rja&amp;uact=8&amp;ved=0ahUKEwir4OLu6s3MAhVhLcAKHQU3DakQjRwIBw&amp;url=http://www.nature.com/scitable/topicpage/mitochondria-14053590&amp;psig=AFQjCNHwgGYVYwJCSs3TYkvmruwAdx_s4A&amp;ust=1462912206670219"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uk/url?sa=i&amp;rct=j&amp;q=&amp;esrc=s&amp;source=images&amp;cd=&amp;cad=rja&amp;uact=8&amp;ved=0ahUKEwir4OLu6s3MAhVhLcAKHQU3DakQjRwIBw&amp;url=http://www.nature.com/scitable/topicpage/mitochondria-14053590&amp;psig=AFQjCNHwgGYVYwJCSs3TYkvmruwAdx_s4A&amp;ust=1462912206670219"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www.google.co.uk/url?sa=i&amp;rct=j&amp;q=&amp;esrc=s&amp;source=images&amp;cd=&amp;cad=rja&amp;uact=8&amp;ved=0ahUKEwiq9NSp683MAhUHIsAKHZt4CY0QjRwIBw&amp;url=http://vle.du.ac.in/mod/book/print.php?id%3D10131&amp;psig=AFQjCNE_oJ_n97dfjUgoA0XCHyqs_M-8Ew&amp;ust=146291230860260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highered.mheducation.com/sites/0072507470/student_view0/chapter25/animation__how_glycolysis_works.html" TargetMode="External"/><Relationship Id="rId1" Type="http://schemas.openxmlformats.org/officeDocument/2006/relationships/slideLayout" Target="../slideLayouts/slideLayout7.xml"/><Relationship Id="rId4" Type="http://schemas.openxmlformats.org/officeDocument/2006/relationships/hyperlink" Target="http://www.youtube.com/watch?v=jJvAL-iiLnQ&amp;feature=fvwre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143000"/>
          </a:xfrm>
        </p:spPr>
        <p:txBody>
          <a:bodyPr/>
          <a:lstStyle/>
          <a:p>
            <a:r>
              <a:rPr lang="en-GB" dirty="0"/>
              <a:t>R</a:t>
            </a:r>
            <a:r>
              <a:rPr lang="en-GB" dirty="0" smtClean="0"/>
              <a:t>espiration</a:t>
            </a:r>
            <a:endParaRPr lang="en-GB" dirty="0"/>
          </a:p>
        </p:txBody>
      </p:sp>
      <p:sp>
        <p:nvSpPr>
          <p:cNvPr id="3" name="Content Placeholder 2"/>
          <p:cNvSpPr>
            <a:spLocks noGrp="1"/>
          </p:cNvSpPr>
          <p:nvPr>
            <p:ph idx="1"/>
          </p:nvPr>
        </p:nvSpPr>
        <p:spPr>
          <a:xfrm>
            <a:off x="35496" y="620688"/>
            <a:ext cx="8651304" cy="5505475"/>
          </a:xfrm>
        </p:spPr>
        <p:txBody>
          <a:bodyPr>
            <a:noAutofit/>
          </a:bodyPr>
          <a:lstStyle/>
          <a:p>
            <a:r>
              <a:rPr lang="en-GB" dirty="0"/>
              <a:t>Respiration produces ATP.</a:t>
            </a:r>
          </a:p>
          <a:p>
            <a:r>
              <a:rPr lang="en-GB" dirty="0"/>
              <a:t>Glycolysis is the first stage of anaerobic and aerobic respiration. </a:t>
            </a:r>
            <a:r>
              <a:rPr lang="en-GB" dirty="0" smtClean="0"/>
              <a:t>It occurs </a:t>
            </a:r>
            <a:r>
              <a:rPr lang="en-GB" dirty="0"/>
              <a:t>in the cytoplasm and is an anaerobic process.</a:t>
            </a:r>
          </a:p>
          <a:p>
            <a:r>
              <a:rPr lang="en-GB" dirty="0"/>
              <a:t>Glycolysis involves the following stages:</a:t>
            </a:r>
          </a:p>
          <a:p>
            <a:pPr lvl="1"/>
            <a:r>
              <a:rPr lang="en-GB" dirty="0" smtClean="0"/>
              <a:t>phosphorylation </a:t>
            </a:r>
            <a:r>
              <a:rPr lang="en-GB" dirty="0"/>
              <a:t>of glucose to glucose phosphate, using ATP</a:t>
            </a:r>
          </a:p>
          <a:p>
            <a:pPr lvl="1"/>
            <a:r>
              <a:rPr lang="en-GB" dirty="0" smtClean="0"/>
              <a:t>production </a:t>
            </a:r>
            <a:r>
              <a:rPr lang="en-GB" dirty="0"/>
              <a:t>of triose phosphate</a:t>
            </a:r>
          </a:p>
          <a:p>
            <a:pPr lvl="1"/>
            <a:r>
              <a:rPr lang="en-GB" dirty="0" smtClean="0"/>
              <a:t>oxidation </a:t>
            </a:r>
            <a:r>
              <a:rPr lang="en-GB" dirty="0"/>
              <a:t>of triose phosphate to pyruvate with a net gain of </a:t>
            </a:r>
            <a:r>
              <a:rPr lang="en-GB" dirty="0" smtClean="0"/>
              <a:t>ATP and </a:t>
            </a:r>
            <a:r>
              <a:rPr lang="en-GB" dirty="0"/>
              <a:t>reduced NAD</a:t>
            </a:r>
            <a:r>
              <a:rPr lang="en-GB" dirty="0" smtClean="0"/>
              <a:t>.</a:t>
            </a:r>
            <a:endParaRPr lang="en-GB" dirty="0"/>
          </a:p>
        </p:txBody>
      </p:sp>
    </p:spTree>
    <p:extLst>
      <p:ext uri="{BB962C8B-B14F-4D97-AF65-F5344CB8AC3E}">
        <p14:creationId xmlns:p14="http://schemas.microsoft.com/office/powerpoint/2010/main" val="1136302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860032" y="260648"/>
            <a:ext cx="3960812" cy="5797550"/>
          </a:xfrm>
        </p:spPr>
        <p:txBody>
          <a:bodyPr/>
          <a:lstStyle/>
          <a:p>
            <a:pPr eaLnBrk="1" hangingPunct="1">
              <a:lnSpc>
                <a:spcPct val="90000"/>
              </a:lnSpc>
              <a:spcBef>
                <a:spcPct val="0"/>
              </a:spcBef>
              <a:buFont typeface="Wingdings" pitchFamily="84" charset="2"/>
              <a:buNone/>
              <a:defRPr/>
            </a:pPr>
            <a:r>
              <a:rPr lang="en-GB" sz="2000" dirty="0" smtClean="0">
                <a:effectLst/>
                <a:ea typeface="+mn-ea"/>
                <a:cs typeface="+mn-cs"/>
              </a:rPr>
              <a:t>5:  The </a:t>
            </a:r>
            <a:r>
              <a:rPr lang="en-GB" sz="2000" b="1" dirty="0" smtClean="0">
                <a:solidFill>
                  <a:srgbClr val="0000FF"/>
                </a:solidFill>
                <a:effectLst/>
                <a:ea typeface="+mn-ea"/>
                <a:cs typeface="+mn-cs"/>
              </a:rPr>
              <a:t>Oxidation (dehydrogenation</a:t>
            </a:r>
            <a:r>
              <a:rPr lang="en-GB" sz="2000" dirty="0" smtClean="0">
                <a:effectLst/>
                <a:ea typeface="+mn-ea"/>
                <a:cs typeface="+mn-cs"/>
              </a:rPr>
              <a:t>) of triose phosphate yields enough energy to transfer the phosphate groups from some intermediate compounds, to ADP to produce ATP directly. This is called </a:t>
            </a:r>
            <a:r>
              <a:rPr lang="en-GB" sz="2000" b="1" dirty="0" smtClean="0">
                <a:solidFill>
                  <a:srgbClr val="0000FF"/>
                </a:solidFill>
                <a:effectLst/>
                <a:ea typeface="+mn-ea"/>
                <a:cs typeface="+mn-cs"/>
              </a:rPr>
              <a:t>substrate level  phosphorylation</a:t>
            </a:r>
            <a:r>
              <a:rPr lang="en-GB" sz="2000" dirty="0" smtClean="0">
                <a:solidFill>
                  <a:schemeClr val="tx1">
                    <a:lumMod val="95000"/>
                    <a:lumOff val="5000"/>
                  </a:schemeClr>
                </a:solidFill>
                <a:effectLst/>
                <a:ea typeface="+mn-ea"/>
                <a:cs typeface="+mn-cs"/>
              </a:rPr>
              <a:t>. </a:t>
            </a:r>
            <a:r>
              <a:rPr lang="en-GB" sz="2000" u="sng" dirty="0" smtClean="0">
                <a:solidFill>
                  <a:schemeClr val="tx1">
                    <a:lumMod val="95000"/>
                    <a:lumOff val="5000"/>
                  </a:schemeClr>
                </a:solidFill>
                <a:effectLst/>
                <a:ea typeface="+mn-ea"/>
                <a:cs typeface="+mn-cs"/>
              </a:rPr>
              <a:t>4</a:t>
            </a:r>
            <a:r>
              <a:rPr lang="en-GB" sz="2000" dirty="0" smtClean="0">
                <a:solidFill>
                  <a:schemeClr val="tx1">
                    <a:lumMod val="95000"/>
                    <a:lumOff val="5000"/>
                  </a:schemeClr>
                </a:solidFill>
                <a:effectLst/>
                <a:ea typeface="+mn-ea"/>
                <a:cs typeface="+mn-cs"/>
              </a:rPr>
              <a:t> ATP molecules are produced. </a:t>
            </a:r>
            <a:r>
              <a:rPr lang="en-GB" sz="2000" b="1" dirty="0" smtClean="0">
                <a:solidFill>
                  <a:schemeClr val="tx1">
                    <a:lumMod val="95000"/>
                    <a:lumOff val="5000"/>
                  </a:schemeClr>
                </a:solidFill>
                <a:effectLst/>
                <a:ea typeface="+mn-ea"/>
                <a:cs typeface="+mn-cs"/>
              </a:rPr>
              <a:t>The hydrogen formed is used to reduce NAD to NADH.</a:t>
            </a:r>
          </a:p>
          <a:p>
            <a:pPr eaLnBrk="1" hangingPunct="1">
              <a:lnSpc>
                <a:spcPct val="90000"/>
              </a:lnSpc>
              <a:spcBef>
                <a:spcPct val="0"/>
              </a:spcBef>
              <a:buFont typeface="Wingdings" pitchFamily="84" charset="2"/>
              <a:buNone/>
              <a:defRPr/>
            </a:pPr>
            <a:endParaRPr lang="en-GB" sz="2000" dirty="0" smtClean="0">
              <a:solidFill>
                <a:schemeClr val="tx1">
                  <a:lumMod val="95000"/>
                  <a:lumOff val="5000"/>
                </a:schemeClr>
              </a:solidFill>
              <a:effectLst/>
              <a:ea typeface="+mn-ea"/>
              <a:cs typeface="+mn-cs"/>
            </a:endParaRPr>
          </a:p>
          <a:p>
            <a:pPr eaLnBrk="1" hangingPunct="1">
              <a:lnSpc>
                <a:spcPct val="90000"/>
              </a:lnSpc>
              <a:spcBef>
                <a:spcPct val="0"/>
              </a:spcBef>
              <a:buFont typeface="Wingdings" pitchFamily="84" charset="2"/>
              <a:buNone/>
              <a:defRPr/>
            </a:pPr>
            <a:r>
              <a:rPr lang="en-GB" sz="2000" dirty="0" smtClean="0">
                <a:solidFill>
                  <a:schemeClr val="tx1">
                    <a:lumMod val="95000"/>
                    <a:lumOff val="5000"/>
                  </a:schemeClr>
                </a:solidFill>
                <a:effectLst/>
                <a:ea typeface="+mn-ea"/>
                <a:cs typeface="+mn-cs"/>
              </a:rPr>
              <a:t>6</a:t>
            </a:r>
            <a:r>
              <a:rPr lang="en-GB" sz="2000" b="1" dirty="0" smtClean="0">
                <a:solidFill>
                  <a:schemeClr val="tx1">
                    <a:lumMod val="95000"/>
                    <a:lumOff val="5000"/>
                  </a:schemeClr>
                </a:solidFill>
                <a:effectLst/>
                <a:ea typeface="+mn-ea"/>
                <a:cs typeface="+mn-cs"/>
              </a:rPr>
              <a:t>:   Pyruvate </a:t>
            </a:r>
            <a:r>
              <a:rPr lang="en-GB" sz="2000" dirty="0" smtClean="0">
                <a:solidFill>
                  <a:schemeClr val="tx1">
                    <a:lumMod val="95000"/>
                    <a:lumOff val="5000"/>
                  </a:schemeClr>
                </a:solidFill>
                <a:effectLst/>
                <a:ea typeface="+mn-ea"/>
                <a:cs typeface="+mn-cs"/>
              </a:rPr>
              <a:t>(the ion of pyruvic acid with 3 carbon atoms) is the end product of glycolysis</a:t>
            </a:r>
          </a:p>
        </p:txBody>
      </p:sp>
      <p:pic>
        <p:nvPicPr>
          <p:cNvPr id="56323"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2"/>
            <a:ext cx="4337050" cy="609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677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 calcmode="lin" valueType="num">
                                      <p:cBhvr additive="base">
                                        <p:cTn id="7" dur="500" fill="hold"/>
                                        <p:tgtEl>
                                          <p:spTgt spid="40963"/>
                                        </p:tgtEl>
                                        <p:attrNameLst>
                                          <p:attrName>ppt_x</p:attrName>
                                        </p:attrNameLst>
                                      </p:cBhvr>
                                      <p:tavLst>
                                        <p:tav tm="0">
                                          <p:val>
                                            <p:strVal val="0-#ppt_w/2"/>
                                          </p:val>
                                        </p:tav>
                                        <p:tav tm="100000">
                                          <p:val>
                                            <p:strVal val="#ppt_x"/>
                                          </p:val>
                                        </p:tav>
                                      </p:tavLst>
                                    </p:anim>
                                    <p:anim calcmode="lin" valueType="num">
                                      <p:cBhvr additive="base">
                                        <p:cTn id="8" dur="500" fill="hold"/>
                                        <p:tgtEl>
                                          <p:spTgt spid="409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143000"/>
          </a:xfrm>
        </p:spPr>
        <p:txBody>
          <a:bodyPr/>
          <a:lstStyle/>
          <a:p>
            <a:r>
              <a:rPr lang="en-GB" dirty="0" smtClean="0"/>
              <a:t>Link Reaction</a:t>
            </a:r>
            <a:endParaRPr lang="en-GB" dirty="0"/>
          </a:p>
        </p:txBody>
      </p:sp>
      <p:sp>
        <p:nvSpPr>
          <p:cNvPr id="3" name="Content Placeholder 2"/>
          <p:cNvSpPr>
            <a:spLocks noGrp="1"/>
          </p:cNvSpPr>
          <p:nvPr>
            <p:ph idx="1"/>
          </p:nvPr>
        </p:nvSpPr>
        <p:spPr>
          <a:xfrm>
            <a:off x="251520" y="764704"/>
            <a:ext cx="8712968" cy="5976664"/>
          </a:xfrm>
        </p:spPr>
        <p:txBody>
          <a:bodyPr>
            <a:normAutofit fontScale="77500" lnSpcReduction="20000"/>
          </a:bodyPr>
          <a:lstStyle/>
          <a:p>
            <a:pPr marL="0" indent="0">
              <a:buNone/>
            </a:pPr>
            <a:r>
              <a:rPr lang="en-GB" dirty="0" smtClean="0"/>
              <a:t>Pyruvate </a:t>
            </a:r>
            <a:r>
              <a:rPr lang="en-GB" dirty="0"/>
              <a:t>is oxidised to acetate, producing reduced NAD in </a:t>
            </a:r>
            <a:r>
              <a:rPr lang="en-GB" dirty="0" smtClean="0"/>
              <a:t>the process</a:t>
            </a:r>
          </a:p>
          <a:p>
            <a:pPr marL="0" indent="0">
              <a:buNone/>
            </a:pPr>
            <a:endParaRPr lang="en-GB" dirty="0"/>
          </a:p>
          <a:p>
            <a:pPr marL="0" indent="0">
              <a:buNone/>
            </a:pPr>
            <a:endParaRPr lang="en-GB" dirty="0" smtClean="0"/>
          </a:p>
          <a:p>
            <a:pPr marL="0" indent="0">
              <a:buNone/>
            </a:pPr>
            <a:r>
              <a:rPr lang="en-GB" dirty="0" smtClean="0"/>
              <a:t>					+ reduced NAD</a:t>
            </a:r>
            <a:endParaRPr lang="en-GB" dirty="0"/>
          </a:p>
          <a:p>
            <a:endParaRPr lang="en-GB" dirty="0" smtClean="0"/>
          </a:p>
          <a:p>
            <a:endParaRPr lang="en-GB" dirty="0"/>
          </a:p>
          <a:p>
            <a:endParaRPr lang="en-GB" dirty="0" smtClean="0"/>
          </a:p>
          <a:p>
            <a:r>
              <a:rPr lang="en-GB" dirty="0" smtClean="0"/>
              <a:t>acetate </a:t>
            </a:r>
            <a:r>
              <a:rPr lang="en-GB" dirty="0"/>
              <a:t>combines with coenzyme A in the link reaction to </a:t>
            </a:r>
            <a:r>
              <a:rPr lang="en-GB" dirty="0" smtClean="0"/>
              <a:t>produce </a:t>
            </a:r>
            <a:r>
              <a:rPr lang="en-GB" dirty="0" err="1" smtClean="0"/>
              <a:t>acetylcoenzyme</a:t>
            </a:r>
            <a:r>
              <a:rPr lang="en-GB" dirty="0" smtClean="0"/>
              <a:t> A</a:t>
            </a:r>
          </a:p>
          <a:p>
            <a:endParaRPr lang="en-GB" dirty="0"/>
          </a:p>
          <a:p>
            <a:r>
              <a:rPr lang="en-GB" dirty="0" smtClean="0"/>
              <a:t>Acetate + Coenzyme A                             </a:t>
            </a:r>
            <a:r>
              <a:rPr lang="en-GB" dirty="0" err="1" smtClean="0"/>
              <a:t>acetylcoenzyme</a:t>
            </a:r>
            <a:r>
              <a:rPr lang="en-GB" dirty="0" smtClean="0"/>
              <a:t> A</a:t>
            </a:r>
          </a:p>
          <a:p>
            <a:endParaRPr lang="en-GB" dirty="0"/>
          </a:p>
          <a:p>
            <a:r>
              <a:rPr lang="en-GB" dirty="0" err="1" smtClean="0"/>
              <a:t>acetylcoenzyme</a:t>
            </a:r>
            <a:r>
              <a:rPr lang="en-GB" dirty="0" smtClean="0"/>
              <a:t> </a:t>
            </a:r>
            <a:r>
              <a:rPr lang="en-GB" dirty="0"/>
              <a:t>A reacts with a four-carbon molecule, </a:t>
            </a:r>
            <a:r>
              <a:rPr lang="en-GB" dirty="0" smtClean="0"/>
              <a:t>releasing coenzyme </a:t>
            </a:r>
            <a:r>
              <a:rPr lang="en-GB" dirty="0"/>
              <a:t>A and producing a six-carbon molecule that enters </a:t>
            </a:r>
            <a:r>
              <a:rPr lang="en-GB" dirty="0" smtClean="0"/>
              <a:t>the Krebs </a:t>
            </a:r>
            <a:r>
              <a:rPr lang="en-GB" dirty="0"/>
              <a:t>cycle</a:t>
            </a:r>
          </a:p>
        </p:txBody>
      </p:sp>
      <p:pic>
        <p:nvPicPr>
          <p:cNvPr id="4" name="Picture 3"/>
          <p:cNvPicPr>
            <a:picLocks noChangeAspect="1"/>
          </p:cNvPicPr>
          <p:nvPr/>
        </p:nvPicPr>
        <p:blipFill>
          <a:blip r:embed="rId2"/>
          <a:stretch>
            <a:fillRect/>
          </a:stretch>
        </p:blipFill>
        <p:spPr>
          <a:xfrm>
            <a:off x="179512" y="1051792"/>
            <a:ext cx="4225875" cy="1849542"/>
          </a:xfrm>
          <a:prstGeom prst="rect">
            <a:avLst/>
          </a:prstGeom>
        </p:spPr>
      </p:pic>
      <p:cxnSp>
        <p:nvCxnSpPr>
          <p:cNvPr id="6" name="Straight Arrow Connector 5"/>
          <p:cNvCxnSpPr/>
          <p:nvPr/>
        </p:nvCxnSpPr>
        <p:spPr>
          <a:xfrm>
            <a:off x="3887924" y="4941168"/>
            <a:ext cx="1368152" cy="0"/>
          </a:xfrm>
          <a:prstGeom prst="straightConnector1">
            <a:avLst/>
          </a:prstGeom>
          <a:ln w="22225" cap="rnd">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418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3563938" y="333375"/>
            <a:ext cx="5580062" cy="6265863"/>
          </a:xfrm>
        </p:spPr>
        <p:txBody>
          <a:bodyPr/>
          <a:lstStyle/>
          <a:p>
            <a:pPr eaLnBrk="1" hangingPunct="1">
              <a:lnSpc>
                <a:spcPct val="90000"/>
              </a:lnSpc>
            </a:pPr>
            <a:r>
              <a:rPr lang="en-GB" altLang="en-US" sz="2000" dirty="0" smtClean="0">
                <a:effectLst/>
                <a:latin typeface="Arial" charset="0"/>
              </a:rPr>
              <a:t>Pyruvate is not very reactive so it is made </a:t>
            </a:r>
            <a:r>
              <a:rPr lang="en-GB" altLang="en-US" sz="2000" b="1" dirty="0" smtClean="0">
                <a:effectLst/>
                <a:latin typeface="Arial" charset="0"/>
              </a:rPr>
              <a:t>more reactive</a:t>
            </a:r>
            <a:r>
              <a:rPr lang="en-GB" altLang="en-US" sz="2000" dirty="0" smtClean="0">
                <a:effectLst/>
                <a:latin typeface="Arial" charset="0"/>
              </a:rPr>
              <a:t> by combining with a molecule called </a:t>
            </a:r>
            <a:r>
              <a:rPr lang="en-GB" altLang="en-US" sz="2000" b="1" dirty="0" smtClean="0">
                <a:effectLst/>
                <a:latin typeface="Arial" charset="0"/>
              </a:rPr>
              <a:t>coenzyme A  </a:t>
            </a:r>
            <a:r>
              <a:rPr lang="en-GB" altLang="en-US" sz="2000" b="1" dirty="0" smtClean="0">
                <a:solidFill>
                  <a:srgbClr val="FF0000"/>
                </a:solidFill>
                <a:effectLst/>
                <a:latin typeface="Arial" charset="0"/>
              </a:rPr>
              <a:t>(made from vitamin B3)</a:t>
            </a:r>
          </a:p>
          <a:p>
            <a:pPr eaLnBrk="1" hangingPunct="1">
              <a:lnSpc>
                <a:spcPct val="90000"/>
              </a:lnSpc>
              <a:buFont typeface="Wingdings" pitchFamily="2" charset="2"/>
              <a:buNone/>
            </a:pPr>
            <a:r>
              <a:rPr lang="en-GB" altLang="en-US" sz="2000" dirty="0" smtClean="0">
                <a:solidFill>
                  <a:srgbClr val="FF0000"/>
                </a:solidFill>
                <a:effectLst/>
                <a:latin typeface="Arial" charset="0"/>
              </a:rPr>
              <a:t> </a:t>
            </a:r>
          </a:p>
          <a:p>
            <a:pPr eaLnBrk="1" hangingPunct="1">
              <a:lnSpc>
                <a:spcPct val="90000"/>
              </a:lnSpc>
            </a:pPr>
            <a:r>
              <a:rPr lang="en-GB" altLang="en-US" sz="2000" dirty="0" smtClean="0">
                <a:effectLst/>
                <a:latin typeface="Arial" charset="0"/>
              </a:rPr>
              <a:t>Hydrogen atoms are removed from pyruvate – so  the link reaction is an </a:t>
            </a:r>
            <a:r>
              <a:rPr lang="en-GB" altLang="en-US" sz="2000" b="1" dirty="0" smtClean="0">
                <a:solidFill>
                  <a:srgbClr val="0000FF"/>
                </a:solidFill>
                <a:effectLst/>
                <a:latin typeface="Arial" charset="0"/>
              </a:rPr>
              <a:t>oxidation</a:t>
            </a:r>
            <a:r>
              <a:rPr lang="en-GB" altLang="en-US" sz="2000" u="sng" dirty="0" smtClean="0">
                <a:solidFill>
                  <a:srgbClr val="0D0D0D"/>
                </a:solidFill>
                <a:effectLst/>
                <a:latin typeface="Arial" charset="0"/>
              </a:rPr>
              <a:t> (</a:t>
            </a:r>
            <a:r>
              <a:rPr lang="en-GB" altLang="en-US" sz="2000" u="sng" dirty="0" smtClean="0">
                <a:solidFill>
                  <a:srgbClr val="0070C0"/>
                </a:solidFill>
                <a:effectLst/>
                <a:latin typeface="Arial" charset="0"/>
              </a:rPr>
              <a:t>dehydrogenation</a:t>
            </a:r>
            <a:r>
              <a:rPr lang="en-GB" altLang="en-US" sz="2000" u="sng" dirty="0" smtClean="0">
                <a:solidFill>
                  <a:srgbClr val="0D0D0D"/>
                </a:solidFill>
                <a:effectLst/>
                <a:latin typeface="Arial" charset="0"/>
              </a:rPr>
              <a:t>) </a:t>
            </a:r>
            <a:r>
              <a:rPr lang="en-GB" altLang="en-US" sz="2000" dirty="0" smtClean="0">
                <a:effectLst/>
                <a:latin typeface="Arial" charset="0"/>
              </a:rPr>
              <a:t>reaction.</a:t>
            </a:r>
          </a:p>
          <a:p>
            <a:pPr eaLnBrk="1" hangingPunct="1">
              <a:lnSpc>
                <a:spcPct val="90000"/>
              </a:lnSpc>
            </a:pPr>
            <a:endParaRPr lang="en-GB" altLang="en-US" sz="2000" dirty="0" smtClean="0">
              <a:effectLst/>
              <a:latin typeface="Arial" charset="0"/>
            </a:endParaRPr>
          </a:p>
          <a:p>
            <a:pPr eaLnBrk="1" hangingPunct="1">
              <a:lnSpc>
                <a:spcPct val="90000"/>
              </a:lnSpc>
            </a:pPr>
            <a:r>
              <a:rPr lang="en-GB" altLang="en-US" sz="2000" dirty="0" smtClean="0">
                <a:effectLst/>
                <a:latin typeface="Arial" charset="0"/>
              </a:rPr>
              <a:t> Reduced NAD is produced as it accepts the hydrogen. CO</a:t>
            </a:r>
            <a:r>
              <a:rPr lang="en-GB" altLang="en-US" sz="2000" baseline="-25000" dirty="0" smtClean="0">
                <a:effectLst/>
                <a:latin typeface="Arial" charset="0"/>
              </a:rPr>
              <a:t>2</a:t>
            </a:r>
            <a:r>
              <a:rPr lang="en-GB" altLang="en-US" sz="2000" dirty="0" smtClean="0">
                <a:effectLst/>
                <a:latin typeface="Arial" charset="0"/>
              </a:rPr>
              <a:t> is lost in the link reaction as well (</a:t>
            </a:r>
            <a:r>
              <a:rPr lang="en-GB" altLang="en-US" sz="2000" b="1" dirty="0" smtClean="0">
                <a:solidFill>
                  <a:srgbClr val="0000FF"/>
                </a:solidFill>
                <a:effectLst/>
                <a:latin typeface="Arial" charset="0"/>
              </a:rPr>
              <a:t>decarboxylation</a:t>
            </a:r>
            <a:r>
              <a:rPr lang="en-GB" altLang="en-US" sz="2000" dirty="0" smtClean="0">
                <a:effectLst/>
                <a:latin typeface="Arial" charset="0"/>
              </a:rPr>
              <a:t>). A 2C molecule is formed called </a:t>
            </a:r>
            <a:r>
              <a:rPr lang="en-GB" altLang="en-US" sz="2000" b="1" dirty="0" smtClean="0">
                <a:effectLst/>
                <a:latin typeface="Arial" charset="0"/>
              </a:rPr>
              <a:t>acetate</a:t>
            </a:r>
            <a:r>
              <a:rPr lang="en-GB" altLang="en-US" sz="2000" dirty="0" smtClean="0">
                <a:effectLst/>
                <a:latin typeface="Arial" charset="0"/>
              </a:rPr>
              <a:t>.</a:t>
            </a:r>
          </a:p>
          <a:p>
            <a:pPr eaLnBrk="1" hangingPunct="1">
              <a:lnSpc>
                <a:spcPct val="90000"/>
              </a:lnSpc>
              <a:buFont typeface="Wingdings" pitchFamily="2" charset="2"/>
              <a:buNone/>
            </a:pPr>
            <a:endParaRPr lang="en-GB" altLang="en-US" sz="2000" dirty="0" smtClean="0">
              <a:effectLst/>
              <a:latin typeface="Arial" charset="0"/>
            </a:endParaRPr>
          </a:p>
          <a:p>
            <a:pPr eaLnBrk="1" hangingPunct="1">
              <a:lnSpc>
                <a:spcPct val="90000"/>
              </a:lnSpc>
            </a:pPr>
            <a:r>
              <a:rPr lang="en-GB" altLang="en-US" sz="2000" dirty="0" smtClean="0">
                <a:effectLst/>
                <a:latin typeface="Arial" charset="0"/>
              </a:rPr>
              <a:t>The 2 C acetate combines with coenzyme A to form called </a:t>
            </a:r>
            <a:r>
              <a:rPr lang="en-GB" altLang="en-US" sz="2000" b="1" dirty="0" smtClean="0">
                <a:solidFill>
                  <a:srgbClr val="0D0D0D"/>
                </a:solidFill>
                <a:effectLst/>
                <a:latin typeface="Arial" charset="0"/>
              </a:rPr>
              <a:t>acetyl coenzyme A</a:t>
            </a:r>
            <a:r>
              <a:rPr lang="en-GB" altLang="en-US" sz="2000" dirty="0" smtClean="0">
                <a:solidFill>
                  <a:srgbClr val="0D0D0D"/>
                </a:solidFill>
                <a:effectLst/>
                <a:latin typeface="Arial" charset="0"/>
              </a:rPr>
              <a:t>.  </a:t>
            </a:r>
          </a:p>
          <a:p>
            <a:pPr eaLnBrk="1" hangingPunct="1">
              <a:lnSpc>
                <a:spcPct val="90000"/>
              </a:lnSpc>
            </a:pPr>
            <a:r>
              <a:rPr lang="en-GB" altLang="en-US" sz="2000" dirty="0" smtClean="0">
                <a:solidFill>
                  <a:srgbClr val="0D0D0D"/>
                </a:solidFill>
                <a:effectLst/>
                <a:latin typeface="Arial" charset="0"/>
              </a:rPr>
              <a:t>The acetyl fragment then goes to the Krebs cycle and the </a:t>
            </a:r>
            <a:r>
              <a:rPr lang="en-GB" altLang="en-US" sz="2000" dirty="0" err="1" smtClean="0">
                <a:solidFill>
                  <a:srgbClr val="0D0D0D"/>
                </a:solidFill>
                <a:effectLst/>
                <a:latin typeface="Arial" charset="0"/>
              </a:rPr>
              <a:t>coA</a:t>
            </a:r>
            <a:r>
              <a:rPr lang="en-GB" altLang="en-US" sz="2000" dirty="0" smtClean="0">
                <a:solidFill>
                  <a:srgbClr val="0D0D0D"/>
                </a:solidFill>
                <a:effectLst/>
                <a:latin typeface="Arial" charset="0"/>
              </a:rPr>
              <a:t> is recycled.</a:t>
            </a:r>
          </a:p>
          <a:p>
            <a:pPr eaLnBrk="1" hangingPunct="1">
              <a:lnSpc>
                <a:spcPct val="90000"/>
              </a:lnSpc>
            </a:pPr>
            <a:endParaRPr lang="en-GB" altLang="en-US" sz="2000" dirty="0" smtClean="0">
              <a:effectLst/>
            </a:endParaRPr>
          </a:p>
        </p:txBody>
      </p:sp>
      <p:pic>
        <p:nvPicPr>
          <p:cNvPr id="7065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1300" y="404665"/>
            <a:ext cx="3196397"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43864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down)">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wipe(down)">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wipe(down)">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0179">
                                            <p:txEl>
                                              <p:pRg st="4" end="4"/>
                                            </p:txEl>
                                          </p:spTgt>
                                        </p:tgtEl>
                                        <p:attrNameLst>
                                          <p:attrName>style.visibility</p:attrName>
                                        </p:attrNameLst>
                                      </p:cBhvr>
                                      <p:to>
                                        <p:strVal val="visible"/>
                                      </p:to>
                                    </p:set>
                                    <p:animEffect transition="in" filter="wipe(down)">
                                      <p:cBhvr>
                                        <p:cTn id="22" dur="500"/>
                                        <p:tgtEl>
                                          <p:spTgt spid="5017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0179">
                                            <p:txEl>
                                              <p:pRg st="6" end="6"/>
                                            </p:txEl>
                                          </p:spTgt>
                                        </p:tgtEl>
                                        <p:attrNameLst>
                                          <p:attrName>style.visibility</p:attrName>
                                        </p:attrNameLst>
                                      </p:cBhvr>
                                      <p:to>
                                        <p:strVal val="visible"/>
                                      </p:to>
                                    </p:set>
                                    <p:animEffect transition="in" filter="wipe(down)">
                                      <p:cBhvr>
                                        <p:cTn id="27" dur="500"/>
                                        <p:tgtEl>
                                          <p:spTgt spid="5017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0179">
                                            <p:txEl>
                                              <p:pRg st="7" end="7"/>
                                            </p:txEl>
                                          </p:spTgt>
                                        </p:tgtEl>
                                        <p:attrNameLst>
                                          <p:attrName>style.visibility</p:attrName>
                                        </p:attrNameLst>
                                      </p:cBhvr>
                                      <p:to>
                                        <p:strVal val="visible"/>
                                      </p:to>
                                    </p:set>
                                    <p:animEffect transition="in" filter="wipe(down)">
                                      <p:cBhvr>
                                        <p:cTn id="32" dur="500"/>
                                        <p:tgtEl>
                                          <p:spTgt spid="501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6" name="Rectangle 6"/>
          <p:cNvSpPr>
            <a:spLocks noChangeArrowheads="1"/>
          </p:cNvSpPr>
          <p:nvPr/>
        </p:nvSpPr>
        <p:spPr bwMode="auto">
          <a:xfrm>
            <a:off x="3429000" y="214313"/>
            <a:ext cx="4092575" cy="369887"/>
          </a:xfrm>
          <a:prstGeom prst="rect">
            <a:avLst/>
          </a:prstGeom>
          <a:noFill/>
          <a:ln w="9525">
            <a:noFill/>
            <a:miter lim="800000"/>
            <a:headEnd/>
            <a:tailEnd/>
          </a:ln>
          <a:effectLst/>
        </p:spPr>
        <p:txBody>
          <a:bodyPr wrap="none">
            <a:spAutoFit/>
          </a:bodyPr>
          <a:lstStyle/>
          <a:p>
            <a:pPr>
              <a:defRPr/>
            </a:pPr>
            <a:r>
              <a:rPr lang="en-GB" b="1" u="sng" dirty="0">
                <a:solidFill>
                  <a:schemeClr val="tx2"/>
                </a:solidFill>
                <a:effectLst>
                  <a:outerShdw blurRad="38100" dist="38100" dir="2700000" algn="tl">
                    <a:srgbClr val="C0C0C0"/>
                  </a:outerShdw>
                </a:effectLst>
                <a:latin typeface="Verdana" pitchFamily="84" charset="0"/>
                <a:ea typeface="+mn-ea"/>
              </a:rPr>
              <a:t>The Krebs Cycle Read BFY 288</a:t>
            </a:r>
            <a:endParaRPr lang="en-US" b="1" u="sng" dirty="0">
              <a:solidFill>
                <a:schemeClr val="tx2"/>
              </a:solidFill>
              <a:effectLst>
                <a:outerShdw blurRad="38100" dist="38100" dir="2700000" algn="tl">
                  <a:srgbClr val="C0C0C0"/>
                </a:outerShdw>
              </a:effectLst>
              <a:latin typeface="Verdana" pitchFamily="84" charset="0"/>
              <a:ea typeface="+mn-ea"/>
            </a:endParaRPr>
          </a:p>
        </p:txBody>
      </p:sp>
      <p:sp>
        <p:nvSpPr>
          <p:cNvPr id="75779" name="TextBox 4"/>
          <p:cNvSpPr txBox="1">
            <a:spLocks noChangeArrowheads="1"/>
          </p:cNvSpPr>
          <p:nvPr/>
        </p:nvSpPr>
        <p:spPr bwMode="auto">
          <a:xfrm>
            <a:off x="107950" y="1844675"/>
            <a:ext cx="247801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pitchFamily="34" charset="-128"/>
              </a:defRPr>
            </a:lvl1pPr>
            <a:lvl2pPr marL="742950" indent="-285750">
              <a:spcBef>
                <a:spcPct val="20000"/>
              </a:spcBef>
              <a:buChar char="–"/>
              <a:defRPr sz="2800">
                <a:solidFill>
                  <a:schemeClr val="tx1"/>
                </a:solidFill>
                <a:latin typeface="Arial" charset="0"/>
                <a:ea typeface="MS PGothic" pitchFamily="34" charset="-128"/>
              </a:defRPr>
            </a:lvl2pPr>
            <a:lvl3pPr marL="1143000" indent="-228600">
              <a:spcBef>
                <a:spcPct val="20000"/>
              </a:spcBef>
              <a:buChar char="•"/>
              <a:defRPr sz="2400">
                <a:solidFill>
                  <a:schemeClr val="tx1"/>
                </a:solidFill>
                <a:latin typeface="Arial"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GB" altLang="en-US" sz="1800" b="1" dirty="0">
                <a:solidFill>
                  <a:srgbClr val="0000FF"/>
                </a:solidFill>
                <a:latin typeface="Verdana" pitchFamily="34" charset="0"/>
              </a:rPr>
              <a:t>Focus on the number of carbon atoms in the compounds don’t be distracted by any names.  The names could appear in exam questions in place of the number of carbon atoms but you are not expected to know them.</a:t>
            </a:r>
          </a:p>
        </p:txBody>
      </p:sp>
      <p:pic>
        <p:nvPicPr>
          <p:cNvPr id="75780" name="Picture 1" descr="Screen Shot 2014-08-04 at 10.47.0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5963" y="764704"/>
            <a:ext cx="6337300" cy="553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1" name="TextBox 1"/>
          <p:cNvSpPr txBox="1">
            <a:spLocks noChangeArrowheads="1"/>
          </p:cNvSpPr>
          <p:nvPr/>
        </p:nvSpPr>
        <p:spPr bwMode="auto">
          <a:xfrm>
            <a:off x="228600" y="241300"/>
            <a:ext cx="196691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pitchFamily="34" charset="-128"/>
              </a:defRPr>
            </a:lvl1pPr>
            <a:lvl2pPr marL="742950" indent="-285750">
              <a:spcBef>
                <a:spcPct val="20000"/>
              </a:spcBef>
              <a:buChar char="–"/>
              <a:defRPr sz="2800">
                <a:solidFill>
                  <a:schemeClr val="tx1"/>
                </a:solidFill>
                <a:latin typeface="Arial" charset="0"/>
                <a:ea typeface="MS PGothic" pitchFamily="34" charset="-128"/>
              </a:defRPr>
            </a:lvl2pPr>
            <a:lvl3pPr marL="1143000" indent="-228600">
              <a:spcBef>
                <a:spcPct val="20000"/>
              </a:spcBef>
              <a:buChar char="•"/>
              <a:defRPr sz="2400">
                <a:solidFill>
                  <a:schemeClr val="tx1"/>
                </a:solidFill>
                <a:latin typeface="Arial"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US" altLang="en-US" sz="1800">
                <a:latin typeface="Verdana" pitchFamily="34" charset="0"/>
                <a:hlinkClick r:id="rId3"/>
              </a:rPr>
              <a:t>Chemists: http://www.austincc.edu/emeyerth/krebs1.htm</a:t>
            </a:r>
            <a:endParaRPr lang="en-US" altLang="en-US" sz="1800">
              <a:latin typeface="Verdana" pitchFamily="34" charset="0"/>
            </a:endParaRPr>
          </a:p>
          <a:p>
            <a:pPr>
              <a:spcBef>
                <a:spcPct val="0"/>
              </a:spcBef>
              <a:buFontTx/>
              <a:buNone/>
            </a:pPr>
            <a:endParaRPr lang="en-US" altLang="en-US" sz="1800">
              <a:latin typeface="Verdana" pitchFamily="34" charset="0"/>
            </a:endParaRPr>
          </a:p>
        </p:txBody>
      </p:sp>
    </p:spTree>
    <p:extLst>
      <p:ext uri="{BB962C8B-B14F-4D97-AF65-F5344CB8AC3E}">
        <p14:creationId xmlns:p14="http://schemas.microsoft.com/office/powerpoint/2010/main" val="48087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28625"/>
            <a:ext cx="8229600" cy="1143000"/>
          </a:xfrm>
        </p:spPr>
        <p:txBody>
          <a:bodyPr/>
          <a:lstStyle/>
          <a:p>
            <a:pPr eaLnBrk="1" hangingPunct="1"/>
            <a:r>
              <a:rPr lang="en-GB" altLang="en-US" dirty="0" smtClean="0"/>
              <a:t>DENA DENA…… A FA NA</a:t>
            </a:r>
          </a:p>
        </p:txBody>
      </p:sp>
      <p:sp>
        <p:nvSpPr>
          <p:cNvPr id="21507" name="Content Placeholder 2"/>
          <p:cNvSpPr>
            <a:spLocks noGrp="1"/>
          </p:cNvSpPr>
          <p:nvPr>
            <p:ph idx="1"/>
          </p:nvPr>
        </p:nvSpPr>
        <p:spPr>
          <a:xfrm>
            <a:off x="214313" y="1600200"/>
            <a:ext cx="8777287" cy="4525963"/>
          </a:xfrm>
        </p:spPr>
        <p:txBody>
          <a:bodyPr>
            <a:normAutofit lnSpcReduction="10000"/>
          </a:bodyPr>
          <a:lstStyle/>
          <a:p>
            <a:pPr eaLnBrk="1" hangingPunct="1"/>
            <a:r>
              <a:rPr lang="en-GB" altLang="en-US" dirty="0" smtClean="0"/>
              <a:t>DENA: </a:t>
            </a:r>
            <a:r>
              <a:rPr lang="en-GB" altLang="en-US" sz="2400" dirty="0" smtClean="0">
                <a:solidFill>
                  <a:srgbClr val="FF0000"/>
                </a:solidFill>
              </a:rPr>
              <a:t>De</a:t>
            </a:r>
            <a:r>
              <a:rPr lang="en-GB" altLang="en-US" sz="2400" dirty="0" smtClean="0"/>
              <a:t>carboxylation and production of reduced </a:t>
            </a:r>
            <a:r>
              <a:rPr lang="en-GB" altLang="en-US" sz="2400" dirty="0" smtClean="0">
                <a:solidFill>
                  <a:srgbClr val="FF0000"/>
                </a:solidFill>
              </a:rPr>
              <a:t>NA</a:t>
            </a:r>
            <a:r>
              <a:rPr lang="en-GB" altLang="en-US" sz="2400" dirty="0" smtClean="0"/>
              <a:t>D</a:t>
            </a:r>
          </a:p>
          <a:p>
            <a:pPr eaLnBrk="1" hangingPunct="1">
              <a:buFontTx/>
              <a:buNone/>
            </a:pPr>
            <a:endParaRPr lang="en-GB" altLang="en-US" sz="2400" dirty="0" smtClean="0"/>
          </a:p>
          <a:p>
            <a:pPr eaLnBrk="1" hangingPunct="1"/>
            <a:r>
              <a:rPr lang="en-GB" altLang="en-US" dirty="0" smtClean="0"/>
              <a:t>DENA: </a:t>
            </a:r>
            <a:r>
              <a:rPr lang="en-GB" altLang="en-US" sz="2400" dirty="0" smtClean="0">
                <a:solidFill>
                  <a:srgbClr val="FF0000"/>
                </a:solidFill>
              </a:rPr>
              <a:t>De</a:t>
            </a:r>
            <a:r>
              <a:rPr lang="en-GB" altLang="en-US" sz="2400" dirty="0" smtClean="0"/>
              <a:t>carboxylation and production of reduced </a:t>
            </a:r>
            <a:r>
              <a:rPr lang="en-GB" altLang="en-US" sz="2400" dirty="0" smtClean="0">
                <a:solidFill>
                  <a:srgbClr val="FF0000"/>
                </a:solidFill>
              </a:rPr>
              <a:t>NA</a:t>
            </a:r>
            <a:r>
              <a:rPr lang="en-GB" altLang="en-US" sz="2400" dirty="0" smtClean="0"/>
              <a:t>D</a:t>
            </a:r>
          </a:p>
          <a:p>
            <a:pPr eaLnBrk="1" hangingPunct="1">
              <a:buFontTx/>
              <a:buNone/>
            </a:pPr>
            <a:endParaRPr lang="en-GB" altLang="en-US" sz="2400" dirty="0" smtClean="0"/>
          </a:p>
          <a:p>
            <a:pPr eaLnBrk="1" hangingPunct="1"/>
            <a:r>
              <a:rPr lang="en-GB" altLang="en-US" dirty="0" smtClean="0"/>
              <a:t>A: </a:t>
            </a:r>
            <a:r>
              <a:rPr lang="en-GB" altLang="en-US" sz="2400" dirty="0" smtClean="0"/>
              <a:t>Production of </a:t>
            </a:r>
            <a:r>
              <a:rPr lang="en-GB" altLang="en-US" sz="2400" dirty="0" smtClean="0">
                <a:solidFill>
                  <a:srgbClr val="FF0000"/>
                </a:solidFill>
              </a:rPr>
              <a:t>A</a:t>
            </a:r>
            <a:r>
              <a:rPr lang="en-GB" altLang="en-US" sz="2400" dirty="0" smtClean="0"/>
              <a:t>TP</a:t>
            </a:r>
          </a:p>
          <a:p>
            <a:pPr eaLnBrk="1" hangingPunct="1">
              <a:buFontTx/>
              <a:buNone/>
            </a:pPr>
            <a:endParaRPr lang="en-GB" altLang="en-US" sz="2400" dirty="0" smtClean="0"/>
          </a:p>
          <a:p>
            <a:pPr eaLnBrk="1" hangingPunct="1"/>
            <a:r>
              <a:rPr lang="en-GB" altLang="en-US" dirty="0" smtClean="0"/>
              <a:t>FA... : </a:t>
            </a:r>
            <a:r>
              <a:rPr lang="en-GB" altLang="en-US" sz="2400" dirty="0" smtClean="0"/>
              <a:t>Production of reduced </a:t>
            </a:r>
            <a:r>
              <a:rPr lang="en-GB" altLang="en-US" sz="2400" dirty="0" smtClean="0">
                <a:solidFill>
                  <a:srgbClr val="FF0000"/>
                </a:solidFill>
              </a:rPr>
              <a:t>FA</a:t>
            </a:r>
            <a:r>
              <a:rPr lang="en-GB" altLang="en-US" sz="2400" dirty="0" smtClean="0"/>
              <a:t>D (The space means a gap)</a:t>
            </a:r>
          </a:p>
          <a:p>
            <a:pPr eaLnBrk="1" hangingPunct="1">
              <a:buFontTx/>
              <a:buNone/>
            </a:pPr>
            <a:endParaRPr lang="en-GB" altLang="en-US" sz="2400" dirty="0" smtClean="0"/>
          </a:p>
          <a:p>
            <a:pPr eaLnBrk="1" hangingPunct="1"/>
            <a:r>
              <a:rPr lang="en-GB" altLang="en-US" dirty="0" smtClean="0"/>
              <a:t>NA: </a:t>
            </a:r>
            <a:r>
              <a:rPr lang="en-GB" altLang="en-US" sz="2400" dirty="0" smtClean="0"/>
              <a:t>Production of reduced </a:t>
            </a:r>
            <a:r>
              <a:rPr lang="en-GB" altLang="en-US" sz="2400" dirty="0" smtClean="0">
                <a:solidFill>
                  <a:srgbClr val="FF0000"/>
                </a:solidFill>
              </a:rPr>
              <a:t>NA</a:t>
            </a:r>
            <a:r>
              <a:rPr lang="en-GB" altLang="en-US" sz="2400" dirty="0" smtClean="0"/>
              <a:t>D</a:t>
            </a:r>
          </a:p>
        </p:txBody>
      </p:sp>
    </p:spTree>
    <p:extLst>
      <p:ext uri="{BB962C8B-B14F-4D97-AF65-F5344CB8AC3E}">
        <p14:creationId xmlns:p14="http://schemas.microsoft.com/office/powerpoint/2010/main" val="1729731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28625" y="0"/>
            <a:ext cx="8229600" cy="857250"/>
          </a:xfrm>
        </p:spPr>
        <p:txBody>
          <a:bodyPr/>
          <a:lstStyle/>
          <a:p>
            <a:pPr eaLnBrk="1" hangingPunct="1"/>
            <a:r>
              <a:rPr lang="en-GB" altLang="en-US" sz="3600" smtClean="0">
                <a:solidFill>
                  <a:srgbClr val="FF0000"/>
                </a:solidFill>
              </a:rPr>
              <a:t>The Krebs Cycle: DENA DENA A FA... NA</a:t>
            </a:r>
          </a:p>
        </p:txBody>
      </p:sp>
      <p:sp>
        <p:nvSpPr>
          <p:cNvPr id="4" name="Oval 3"/>
          <p:cNvSpPr/>
          <p:nvPr/>
        </p:nvSpPr>
        <p:spPr>
          <a:xfrm>
            <a:off x="2214563" y="2071688"/>
            <a:ext cx="4143375" cy="4143375"/>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11" name="Elbow Connector 10"/>
          <p:cNvCxnSpPr/>
          <p:nvPr/>
        </p:nvCxnSpPr>
        <p:spPr>
          <a:xfrm>
            <a:off x="6296025" y="3638550"/>
            <a:ext cx="860425" cy="504825"/>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rot="2000197">
            <a:off x="5845175" y="5407025"/>
            <a:ext cx="862013" cy="503238"/>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0"/>
          </p:cNvCxnSpPr>
          <p:nvPr/>
        </p:nvCxnSpPr>
        <p:spPr>
          <a:xfrm rot="5400000">
            <a:off x="3856832" y="1642269"/>
            <a:ext cx="85725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a:off x="4286250" y="1500188"/>
            <a:ext cx="1214438" cy="28575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p:nvPr/>
        </p:nvCxnSpPr>
        <p:spPr>
          <a:xfrm flipH="1">
            <a:off x="1339850" y="4252913"/>
            <a:ext cx="862013" cy="504825"/>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37" name="TextBox 30"/>
          <p:cNvSpPr txBox="1">
            <a:spLocks noChangeArrowheads="1"/>
          </p:cNvSpPr>
          <p:nvPr/>
        </p:nvSpPr>
        <p:spPr bwMode="auto">
          <a:xfrm>
            <a:off x="7072313" y="2928938"/>
            <a:ext cx="12144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NAD</a:t>
            </a:r>
          </a:p>
        </p:txBody>
      </p:sp>
      <p:grpSp>
        <p:nvGrpSpPr>
          <p:cNvPr id="22538" name="Group 39"/>
          <p:cNvGrpSpPr>
            <a:grpSpLocks/>
          </p:cNvGrpSpPr>
          <p:nvPr/>
        </p:nvGrpSpPr>
        <p:grpSpPr bwMode="auto">
          <a:xfrm>
            <a:off x="6715125" y="3214688"/>
            <a:ext cx="428625" cy="430212"/>
            <a:chOff x="6715140" y="3214686"/>
            <a:chExt cx="428628" cy="429422"/>
          </a:xfrm>
        </p:grpSpPr>
        <p:cxnSp>
          <p:nvCxnSpPr>
            <p:cNvPr id="37" name="Straight Connector 36"/>
            <p:cNvCxnSpPr/>
            <p:nvPr/>
          </p:nvCxnSpPr>
          <p:spPr>
            <a:xfrm rot="5400000">
              <a:off x="6514715" y="3429396"/>
              <a:ext cx="42783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6715140" y="3214686"/>
              <a:ext cx="428628" cy="158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2539" name="Group 43"/>
          <p:cNvGrpSpPr>
            <a:grpSpLocks/>
          </p:cNvGrpSpPr>
          <p:nvPr/>
        </p:nvGrpSpPr>
        <p:grpSpPr bwMode="auto">
          <a:xfrm rot="1826389">
            <a:off x="6483350" y="5157788"/>
            <a:ext cx="428625" cy="430212"/>
            <a:chOff x="6715140" y="3214686"/>
            <a:chExt cx="428628" cy="429422"/>
          </a:xfrm>
        </p:grpSpPr>
        <p:cxnSp>
          <p:nvCxnSpPr>
            <p:cNvPr id="45" name="Straight Connector 44"/>
            <p:cNvCxnSpPr/>
            <p:nvPr/>
          </p:nvCxnSpPr>
          <p:spPr>
            <a:xfrm rot="5400000">
              <a:off x="6514591" y="3429758"/>
              <a:ext cx="427838" cy="15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10800000">
              <a:off x="6707026" y="3214652"/>
              <a:ext cx="428628" cy="158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2540" name="Group 49"/>
          <p:cNvGrpSpPr>
            <a:grpSpLocks/>
          </p:cNvGrpSpPr>
          <p:nvPr/>
        </p:nvGrpSpPr>
        <p:grpSpPr bwMode="auto">
          <a:xfrm flipH="1">
            <a:off x="1344613" y="3817938"/>
            <a:ext cx="428625" cy="430212"/>
            <a:chOff x="6715140" y="3214686"/>
            <a:chExt cx="428628" cy="429422"/>
          </a:xfrm>
        </p:grpSpPr>
        <p:cxnSp>
          <p:nvCxnSpPr>
            <p:cNvPr id="51" name="Straight Connector 50"/>
            <p:cNvCxnSpPr/>
            <p:nvPr/>
          </p:nvCxnSpPr>
          <p:spPr>
            <a:xfrm rot="5400000">
              <a:off x="6514716" y="3429396"/>
              <a:ext cx="42783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10800000">
              <a:off x="6715140" y="3214686"/>
              <a:ext cx="428628" cy="158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2541" name="TextBox 55"/>
          <p:cNvSpPr txBox="1">
            <a:spLocks noChangeArrowheads="1"/>
          </p:cNvSpPr>
          <p:nvPr/>
        </p:nvSpPr>
        <p:spPr bwMode="auto">
          <a:xfrm>
            <a:off x="7065963" y="3714750"/>
            <a:ext cx="1577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Reduced</a:t>
            </a:r>
          </a:p>
          <a:p>
            <a:pPr eaLnBrk="1" hangingPunct="1"/>
            <a:r>
              <a:rPr lang="en-GB" altLang="en-US" sz="2400"/>
              <a:t>NAD</a:t>
            </a:r>
          </a:p>
        </p:txBody>
      </p:sp>
      <p:sp>
        <p:nvSpPr>
          <p:cNvPr id="22542" name="TextBox 56"/>
          <p:cNvSpPr txBox="1">
            <a:spLocks noChangeArrowheads="1"/>
          </p:cNvSpPr>
          <p:nvPr/>
        </p:nvSpPr>
        <p:spPr bwMode="auto">
          <a:xfrm rot="1720465">
            <a:off x="6840538" y="5335588"/>
            <a:ext cx="12144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NAD</a:t>
            </a:r>
          </a:p>
        </p:txBody>
      </p:sp>
      <p:sp>
        <p:nvSpPr>
          <p:cNvPr id="22543" name="TextBox 57"/>
          <p:cNvSpPr txBox="1">
            <a:spLocks noChangeArrowheads="1"/>
          </p:cNvSpPr>
          <p:nvPr/>
        </p:nvSpPr>
        <p:spPr bwMode="auto">
          <a:xfrm rot="2010237">
            <a:off x="6448425" y="6049963"/>
            <a:ext cx="1476375" cy="82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Reduced</a:t>
            </a:r>
          </a:p>
          <a:p>
            <a:pPr eaLnBrk="1" hangingPunct="1"/>
            <a:r>
              <a:rPr lang="en-GB" altLang="en-US" sz="2400"/>
              <a:t> NAD</a:t>
            </a:r>
          </a:p>
        </p:txBody>
      </p:sp>
      <p:grpSp>
        <p:nvGrpSpPr>
          <p:cNvPr id="22544" name="Group 83"/>
          <p:cNvGrpSpPr>
            <a:grpSpLocks/>
          </p:cNvGrpSpPr>
          <p:nvPr/>
        </p:nvGrpSpPr>
        <p:grpSpPr bwMode="auto">
          <a:xfrm>
            <a:off x="500063" y="5472113"/>
            <a:ext cx="2459037" cy="1314450"/>
            <a:chOff x="348371" y="5293934"/>
            <a:chExt cx="2458685" cy="1314538"/>
          </a:xfrm>
        </p:grpSpPr>
        <p:cxnSp>
          <p:nvCxnSpPr>
            <p:cNvPr id="23" name="Elbow Connector 22"/>
            <p:cNvCxnSpPr/>
            <p:nvPr/>
          </p:nvCxnSpPr>
          <p:spPr>
            <a:xfrm rot="19771875" flipH="1">
              <a:off x="1945167" y="5554301"/>
              <a:ext cx="861889" cy="504859"/>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2575" name="Group 46"/>
            <p:cNvGrpSpPr>
              <a:grpSpLocks/>
            </p:cNvGrpSpPr>
            <p:nvPr/>
          </p:nvGrpSpPr>
          <p:grpSpPr bwMode="auto">
            <a:xfrm rot="19773611" flipH="1">
              <a:off x="1755083" y="5293934"/>
              <a:ext cx="428628" cy="429422"/>
              <a:chOff x="6715140" y="3214686"/>
              <a:chExt cx="428628" cy="429422"/>
            </a:xfrm>
          </p:grpSpPr>
          <p:cxnSp>
            <p:nvCxnSpPr>
              <p:cNvPr id="48" name="Straight Connector 47"/>
              <p:cNvCxnSpPr/>
              <p:nvPr/>
            </p:nvCxnSpPr>
            <p:spPr>
              <a:xfrm rot="5400000">
                <a:off x="6520126" y="3413440"/>
                <a:ext cx="420716" cy="15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0800000">
                <a:off x="6714711" y="3213902"/>
                <a:ext cx="428564"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2576" name="TextBox 60"/>
            <p:cNvSpPr txBox="1">
              <a:spLocks noChangeArrowheads="1"/>
            </p:cNvSpPr>
            <p:nvPr/>
          </p:nvSpPr>
          <p:spPr bwMode="auto">
            <a:xfrm rot="-1945598">
              <a:off x="348371" y="5585483"/>
              <a:ext cx="14464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ADP + Pi</a:t>
              </a:r>
            </a:p>
          </p:txBody>
        </p:sp>
        <p:sp>
          <p:nvSpPr>
            <p:cNvPr id="22577" name="TextBox 61"/>
            <p:cNvSpPr txBox="1">
              <a:spLocks noChangeArrowheads="1"/>
            </p:cNvSpPr>
            <p:nvPr/>
          </p:nvSpPr>
          <p:spPr bwMode="auto">
            <a:xfrm rot="-1945598">
              <a:off x="1411320" y="6146807"/>
              <a:ext cx="8946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ATP</a:t>
              </a:r>
            </a:p>
          </p:txBody>
        </p:sp>
      </p:grpSp>
      <p:sp>
        <p:nvSpPr>
          <p:cNvPr id="22545" name="TextBox 62"/>
          <p:cNvSpPr txBox="1">
            <a:spLocks noChangeArrowheads="1"/>
          </p:cNvSpPr>
          <p:nvPr/>
        </p:nvSpPr>
        <p:spPr bwMode="auto">
          <a:xfrm>
            <a:off x="506413" y="3565525"/>
            <a:ext cx="850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FAD</a:t>
            </a:r>
          </a:p>
        </p:txBody>
      </p:sp>
      <p:sp>
        <p:nvSpPr>
          <p:cNvPr id="22546" name="TextBox 63"/>
          <p:cNvSpPr txBox="1">
            <a:spLocks noChangeArrowheads="1"/>
          </p:cNvSpPr>
          <p:nvPr/>
        </p:nvSpPr>
        <p:spPr bwMode="auto">
          <a:xfrm>
            <a:off x="285750" y="4313238"/>
            <a:ext cx="1577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Reduced</a:t>
            </a:r>
          </a:p>
          <a:p>
            <a:pPr eaLnBrk="1" hangingPunct="1"/>
            <a:r>
              <a:rPr lang="en-GB" altLang="en-US" sz="2400"/>
              <a:t>FAD</a:t>
            </a:r>
          </a:p>
        </p:txBody>
      </p:sp>
      <p:grpSp>
        <p:nvGrpSpPr>
          <p:cNvPr id="22547" name="Group 84"/>
          <p:cNvGrpSpPr>
            <a:grpSpLocks/>
          </p:cNvGrpSpPr>
          <p:nvPr/>
        </p:nvGrpSpPr>
        <p:grpSpPr bwMode="auto">
          <a:xfrm>
            <a:off x="1790700" y="1246188"/>
            <a:ext cx="1281113" cy="1468437"/>
            <a:chOff x="1363126" y="1655430"/>
            <a:chExt cx="1280730" cy="1467785"/>
          </a:xfrm>
        </p:grpSpPr>
        <p:cxnSp>
          <p:nvCxnSpPr>
            <p:cNvPr id="29" name="Elbow Connector 28"/>
            <p:cNvCxnSpPr/>
            <p:nvPr/>
          </p:nvCxnSpPr>
          <p:spPr>
            <a:xfrm rot="1509643" flipH="1">
              <a:off x="1782101" y="2618614"/>
              <a:ext cx="861755" cy="504601"/>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2570" name="Group 52"/>
            <p:cNvGrpSpPr>
              <a:grpSpLocks/>
            </p:cNvGrpSpPr>
            <p:nvPr/>
          </p:nvGrpSpPr>
          <p:grpSpPr bwMode="auto">
            <a:xfrm rot="1508609" flipH="1">
              <a:off x="2020671" y="2143045"/>
              <a:ext cx="428628" cy="429422"/>
              <a:chOff x="6715140" y="3214686"/>
              <a:chExt cx="428628" cy="429422"/>
            </a:xfrm>
          </p:grpSpPr>
          <p:cxnSp>
            <p:nvCxnSpPr>
              <p:cNvPr id="54" name="Straight Connector 53"/>
              <p:cNvCxnSpPr/>
              <p:nvPr/>
            </p:nvCxnSpPr>
            <p:spPr>
              <a:xfrm rot="5400000">
                <a:off x="6516701" y="3429024"/>
                <a:ext cx="428434"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a:off x="6725973" y="3209100"/>
                <a:ext cx="428497" cy="158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2571" name="TextBox 64"/>
            <p:cNvSpPr txBox="1">
              <a:spLocks noChangeArrowheads="1"/>
            </p:cNvSpPr>
            <p:nvPr/>
          </p:nvSpPr>
          <p:spPr bwMode="auto">
            <a:xfrm rot="1629876">
              <a:off x="1363126" y="1655430"/>
              <a:ext cx="8514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NAD</a:t>
              </a:r>
            </a:p>
          </p:txBody>
        </p:sp>
      </p:grpSp>
      <p:sp>
        <p:nvSpPr>
          <p:cNvPr id="22548" name="TextBox 65"/>
          <p:cNvSpPr txBox="1">
            <a:spLocks noChangeArrowheads="1"/>
          </p:cNvSpPr>
          <p:nvPr/>
        </p:nvSpPr>
        <p:spPr bwMode="auto">
          <a:xfrm rot="1735252">
            <a:off x="749300" y="1901825"/>
            <a:ext cx="15763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Reduced</a:t>
            </a:r>
          </a:p>
          <a:p>
            <a:pPr eaLnBrk="1" hangingPunct="1"/>
            <a:r>
              <a:rPr lang="en-GB" altLang="en-US" sz="2400"/>
              <a:t>NAD</a:t>
            </a:r>
          </a:p>
        </p:txBody>
      </p:sp>
      <p:sp>
        <p:nvSpPr>
          <p:cNvPr id="22549" name="TextBox 66"/>
          <p:cNvSpPr txBox="1">
            <a:spLocks noChangeArrowheads="1"/>
          </p:cNvSpPr>
          <p:nvPr/>
        </p:nvSpPr>
        <p:spPr bwMode="auto">
          <a:xfrm>
            <a:off x="5534025" y="1512888"/>
            <a:ext cx="20383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Coenzyme A</a:t>
            </a:r>
          </a:p>
        </p:txBody>
      </p:sp>
      <p:sp>
        <p:nvSpPr>
          <p:cNvPr id="22550" name="TextBox 67"/>
          <p:cNvSpPr txBox="1">
            <a:spLocks noChangeArrowheads="1"/>
          </p:cNvSpPr>
          <p:nvPr/>
        </p:nvSpPr>
        <p:spPr bwMode="auto">
          <a:xfrm>
            <a:off x="2474913" y="819150"/>
            <a:ext cx="36274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Acetyl Coenzyme A (2C)</a:t>
            </a:r>
          </a:p>
        </p:txBody>
      </p:sp>
      <p:sp>
        <p:nvSpPr>
          <p:cNvPr id="22551" name="TextBox 68"/>
          <p:cNvSpPr txBox="1">
            <a:spLocks noChangeArrowheads="1"/>
          </p:cNvSpPr>
          <p:nvPr/>
        </p:nvSpPr>
        <p:spPr bwMode="auto">
          <a:xfrm>
            <a:off x="3714750" y="1577975"/>
            <a:ext cx="6429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2C</a:t>
            </a:r>
          </a:p>
        </p:txBody>
      </p:sp>
      <p:cxnSp>
        <p:nvCxnSpPr>
          <p:cNvPr id="71" name="Straight Arrow Connector 70"/>
          <p:cNvCxnSpPr/>
          <p:nvPr/>
        </p:nvCxnSpPr>
        <p:spPr>
          <a:xfrm rot="10800000">
            <a:off x="5643563" y="3643313"/>
            <a:ext cx="642937"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53" name="TextBox 71"/>
          <p:cNvSpPr txBox="1">
            <a:spLocks noChangeArrowheads="1"/>
          </p:cNvSpPr>
          <p:nvPr/>
        </p:nvSpPr>
        <p:spPr bwMode="auto">
          <a:xfrm>
            <a:off x="4895850" y="3395663"/>
            <a:ext cx="893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CO</a:t>
            </a:r>
            <a:r>
              <a:rPr lang="en-GB" altLang="en-US" sz="2400" baseline="-25000"/>
              <a:t>2</a:t>
            </a:r>
          </a:p>
        </p:txBody>
      </p:sp>
      <p:cxnSp>
        <p:nvCxnSpPr>
          <p:cNvPr id="74" name="Straight Arrow Connector 73"/>
          <p:cNvCxnSpPr/>
          <p:nvPr/>
        </p:nvCxnSpPr>
        <p:spPr>
          <a:xfrm rot="10800000">
            <a:off x="5500688" y="4929188"/>
            <a:ext cx="571500" cy="2857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55" name="TextBox 74"/>
          <p:cNvSpPr txBox="1">
            <a:spLocks noChangeArrowheads="1"/>
          </p:cNvSpPr>
          <p:nvPr/>
        </p:nvSpPr>
        <p:spPr bwMode="auto">
          <a:xfrm rot="1769866">
            <a:off x="4786313" y="4476750"/>
            <a:ext cx="895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CO</a:t>
            </a:r>
            <a:r>
              <a:rPr lang="en-GB" altLang="en-US" sz="2400" baseline="-25000"/>
              <a:t>2</a:t>
            </a:r>
          </a:p>
        </p:txBody>
      </p:sp>
      <p:sp>
        <p:nvSpPr>
          <p:cNvPr id="22556" name="TextBox 76"/>
          <p:cNvSpPr txBox="1">
            <a:spLocks noChangeArrowheads="1"/>
          </p:cNvSpPr>
          <p:nvPr/>
        </p:nvSpPr>
        <p:spPr bwMode="auto">
          <a:xfrm>
            <a:off x="5286375" y="2038350"/>
            <a:ext cx="184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Citrate (6C)</a:t>
            </a:r>
          </a:p>
        </p:txBody>
      </p:sp>
      <p:sp>
        <p:nvSpPr>
          <p:cNvPr id="22557" name="TextBox 77"/>
          <p:cNvSpPr txBox="1">
            <a:spLocks noChangeArrowheads="1"/>
          </p:cNvSpPr>
          <p:nvPr/>
        </p:nvSpPr>
        <p:spPr bwMode="auto">
          <a:xfrm>
            <a:off x="6000750" y="2609850"/>
            <a:ext cx="928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(6C)</a:t>
            </a:r>
          </a:p>
        </p:txBody>
      </p:sp>
      <p:sp>
        <p:nvSpPr>
          <p:cNvPr id="22558" name="TextBox 78"/>
          <p:cNvSpPr txBox="1">
            <a:spLocks noChangeArrowheads="1"/>
          </p:cNvSpPr>
          <p:nvPr/>
        </p:nvSpPr>
        <p:spPr bwMode="auto">
          <a:xfrm>
            <a:off x="6215063" y="4538663"/>
            <a:ext cx="857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(5C)</a:t>
            </a:r>
          </a:p>
        </p:txBody>
      </p:sp>
      <p:sp>
        <p:nvSpPr>
          <p:cNvPr id="22559" name="TextBox 79"/>
          <p:cNvSpPr txBox="1">
            <a:spLocks noChangeArrowheads="1"/>
          </p:cNvSpPr>
          <p:nvPr/>
        </p:nvSpPr>
        <p:spPr bwMode="auto">
          <a:xfrm>
            <a:off x="5286375" y="5824538"/>
            <a:ext cx="857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(4C)</a:t>
            </a:r>
          </a:p>
        </p:txBody>
      </p:sp>
      <p:sp>
        <p:nvSpPr>
          <p:cNvPr id="22560" name="TextBox 80"/>
          <p:cNvSpPr txBox="1">
            <a:spLocks noChangeArrowheads="1"/>
          </p:cNvSpPr>
          <p:nvPr/>
        </p:nvSpPr>
        <p:spPr bwMode="auto">
          <a:xfrm>
            <a:off x="1643063" y="4786313"/>
            <a:ext cx="857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(4C)</a:t>
            </a:r>
          </a:p>
        </p:txBody>
      </p:sp>
      <p:sp>
        <p:nvSpPr>
          <p:cNvPr id="22561" name="TextBox 81"/>
          <p:cNvSpPr txBox="1">
            <a:spLocks noChangeArrowheads="1"/>
          </p:cNvSpPr>
          <p:nvPr/>
        </p:nvSpPr>
        <p:spPr bwMode="auto">
          <a:xfrm>
            <a:off x="1500188" y="3286125"/>
            <a:ext cx="857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(4C)</a:t>
            </a:r>
          </a:p>
        </p:txBody>
      </p:sp>
      <p:sp>
        <p:nvSpPr>
          <p:cNvPr id="22562" name="TextBox 85"/>
          <p:cNvSpPr txBox="1">
            <a:spLocks noChangeArrowheads="1"/>
          </p:cNvSpPr>
          <p:nvPr/>
        </p:nvSpPr>
        <p:spPr bwMode="auto">
          <a:xfrm>
            <a:off x="1714500" y="2857500"/>
            <a:ext cx="857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2400"/>
              <a:t>(4C)</a:t>
            </a:r>
          </a:p>
        </p:txBody>
      </p:sp>
      <p:sp>
        <p:nvSpPr>
          <p:cNvPr id="87" name="TextBox 86"/>
          <p:cNvSpPr txBox="1">
            <a:spLocks noChangeArrowheads="1"/>
          </p:cNvSpPr>
          <p:nvPr/>
        </p:nvSpPr>
        <p:spPr bwMode="auto">
          <a:xfrm>
            <a:off x="5799138" y="3317875"/>
            <a:ext cx="1500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b="1">
                <a:solidFill>
                  <a:srgbClr val="FF0000"/>
                </a:solidFill>
              </a:rPr>
              <a:t>DENA</a:t>
            </a:r>
          </a:p>
        </p:txBody>
      </p:sp>
      <p:sp>
        <p:nvSpPr>
          <p:cNvPr id="88" name="TextBox 87"/>
          <p:cNvSpPr txBox="1">
            <a:spLocks noChangeArrowheads="1"/>
          </p:cNvSpPr>
          <p:nvPr/>
        </p:nvSpPr>
        <p:spPr bwMode="auto">
          <a:xfrm rot="1806953">
            <a:off x="5489575" y="4976813"/>
            <a:ext cx="15001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b="1">
                <a:solidFill>
                  <a:srgbClr val="FF0000"/>
                </a:solidFill>
              </a:rPr>
              <a:t>DENA</a:t>
            </a:r>
          </a:p>
        </p:txBody>
      </p:sp>
      <p:sp>
        <p:nvSpPr>
          <p:cNvPr id="89" name="TextBox 88"/>
          <p:cNvSpPr txBox="1">
            <a:spLocks noChangeArrowheads="1"/>
          </p:cNvSpPr>
          <p:nvPr/>
        </p:nvSpPr>
        <p:spPr bwMode="auto">
          <a:xfrm rot="-2355891">
            <a:off x="1917700" y="5510213"/>
            <a:ext cx="6429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b="1">
                <a:solidFill>
                  <a:srgbClr val="FF0000"/>
                </a:solidFill>
              </a:rPr>
              <a:t>A</a:t>
            </a:r>
          </a:p>
        </p:txBody>
      </p:sp>
      <p:sp>
        <p:nvSpPr>
          <p:cNvPr id="90" name="TextBox 89"/>
          <p:cNvSpPr txBox="1">
            <a:spLocks noChangeArrowheads="1"/>
          </p:cNvSpPr>
          <p:nvPr/>
        </p:nvSpPr>
        <p:spPr bwMode="auto">
          <a:xfrm>
            <a:off x="1057275" y="3863975"/>
            <a:ext cx="9175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b="1">
                <a:solidFill>
                  <a:srgbClr val="FF0000"/>
                </a:solidFill>
              </a:rPr>
              <a:t>FA</a:t>
            </a:r>
          </a:p>
        </p:txBody>
      </p:sp>
      <p:sp>
        <p:nvSpPr>
          <p:cNvPr id="91" name="TextBox 90"/>
          <p:cNvSpPr txBox="1">
            <a:spLocks noChangeArrowheads="1"/>
          </p:cNvSpPr>
          <p:nvPr/>
        </p:nvSpPr>
        <p:spPr bwMode="auto">
          <a:xfrm rot="1509207">
            <a:off x="1922463" y="1730375"/>
            <a:ext cx="9175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b="1">
                <a:solidFill>
                  <a:srgbClr val="FF0000"/>
                </a:solidFill>
              </a:rPr>
              <a:t>NA</a:t>
            </a:r>
          </a:p>
        </p:txBody>
      </p:sp>
      <p:sp>
        <p:nvSpPr>
          <p:cNvPr id="22568" name="TextBox 76"/>
          <p:cNvSpPr txBox="1">
            <a:spLocks noChangeArrowheads="1"/>
          </p:cNvSpPr>
          <p:nvPr/>
        </p:nvSpPr>
        <p:spPr bwMode="auto">
          <a:xfrm>
            <a:off x="2786063" y="2000250"/>
            <a:ext cx="20002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2400"/>
              <a:t>Oxaloacetate (4C)</a:t>
            </a:r>
          </a:p>
        </p:txBody>
      </p:sp>
    </p:spTree>
    <p:extLst>
      <p:ext uri="{BB962C8B-B14F-4D97-AF65-F5344CB8AC3E}">
        <p14:creationId xmlns:p14="http://schemas.microsoft.com/office/powerpoint/2010/main" val="13035334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dissolve">
                                      <p:cBhvr>
                                        <p:cTn id="7" dur="500"/>
                                        <p:tgtEl>
                                          <p:spTgt spid="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dissolve">
                                      <p:cBhvr>
                                        <p:cTn id="12" dur="500"/>
                                        <p:tgtEl>
                                          <p:spTgt spid="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
                                        </p:tgtEl>
                                        <p:attrNameLst>
                                          <p:attrName>style.visibility</p:attrName>
                                        </p:attrNameLst>
                                      </p:cBhvr>
                                      <p:to>
                                        <p:strVal val="visible"/>
                                      </p:to>
                                    </p:set>
                                    <p:animEffect transition="in" filter="dissolve">
                                      <p:cBhvr>
                                        <p:cTn id="17" dur="500"/>
                                        <p:tgtEl>
                                          <p:spTgt spid="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dissolve">
                                      <p:cBhvr>
                                        <p:cTn id="22" dur="500"/>
                                        <p:tgtEl>
                                          <p:spTgt spid="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1"/>
                                        </p:tgtEl>
                                        <p:attrNameLst>
                                          <p:attrName>style.visibility</p:attrName>
                                        </p:attrNameLst>
                                      </p:cBhvr>
                                      <p:to>
                                        <p:strVal val="visible"/>
                                      </p:to>
                                    </p:set>
                                    <p:animEffect transition="in" filter="dissolve">
                                      <p:cBhvr>
                                        <p:cTn id="27"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89" grpId="0"/>
      <p:bldP spid="90" grpId="0"/>
      <p:bldP spid="9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Dehydrogenation and decarboxylation</a:t>
            </a:r>
            <a:endParaRPr lang="en-GB" dirty="0"/>
          </a:p>
        </p:txBody>
      </p:sp>
      <p:sp>
        <p:nvSpPr>
          <p:cNvPr id="3" name="Content Placeholder 2"/>
          <p:cNvSpPr>
            <a:spLocks noGrp="1"/>
          </p:cNvSpPr>
          <p:nvPr>
            <p:ph idx="1"/>
          </p:nvPr>
        </p:nvSpPr>
        <p:spPr/>
        <p:txBody>
          <a:bodyPr/>
          <a:lstStyle/>
          <a:p>
            <a:r>
              <a:rPr lang="en-GB" dirty="0" smtClean="0"/>
              <a:t>What is the difference between these processes?</a:t>
            </a:r>
          </a:p>
          <a:p>
            <a:r>
              <a:rPr lang="en-GB" dirty="0" smtClean="0"/>
              <a:t>Where do they occur?</a:t>
            </a:r>
            <a:endParaRPr lang="en-GB" dirty="0"/>
          </a:p>
        </p:txBody>
      </p:sp>
    </p:spTree>
    <p:extLst>
      <p:ext uri="{BB962C8B-B14F-4D97-AF65-F5344CB8AC3E}">
        <p14:creationId xmlns:p14="http://schemas.microsoft.com/office/powerpoint/2010/main" val="4190402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Dehydrogenation and decarboxylation</a:t>
            </a:r>
            <a:endParaRPr lang="en-GB" dirty="0"/>
          </a:p>
        </p:txBody>
      </p:sp>
      <p:sp>
        <p:nvSpPr>
          <p:cNvPr id="3" name="Content Placeholder 2"/>
          <p:cNvSpPr>
            <a:spLocks noGrp="1"/>
          </p:cNvSpPr>
          <p:nvPr>
            <p:ph idx="1"/>
          </p:nvPr>
        </p:nvSpPr>
        <p:spPr/>
        <p:txBody>
          <a:bodyPr/>
          <a:lstStyle/>
          <a:p>
            <a:r>
              <a:rPr lang="en-GB" dirty="0" smtClean="0"/>
              <a:t>Dehydrogenation is the removal of hydrogen atoms (NOT gas!) to a coenzyme (FAD or NAD – these are derived from vitamins.  This occurs in the cytoplasm and in the matrix of the mitochondria.</a:t>
            </a:r>
          </a:p>
          <a:p>
            <a:r>
              <a:rPr lang="en-GB" dirty="0" smtClean="0"/>
              <a:t>Decarboxylation is the removal of carbon as carbon dioxide.  This occurs in the matrix of the mitochondria.</a:t>
            </a:r>
          </a:p>
          <a:p>
            <a:endParaRPr lang="en-GB" dirty="0"/>
          </a:p>
          <a:p>
            <a:endParaRPr lang="en-GB" dirty="0"/>
          </a:p>
        </p:txBody>
      </p:sp>
    </p:spTree>
    <p:extLst>
      <p:ext uri="{BB962C8B-B14F-4D97-AF65-F5344CB8AC3E}">
        <p14:creationId xmlns:p14="http://schemas.microsoft.com/office/powerpoint/2010/main" val="3313049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288" y="-531440"/>
            <a:ext cx="8578850" cy="1258888"/>
          </a:xfrm>
        </p:spPr>
        <p:txBody>
          <a:bodyPr/>
          <a:lstStyle/>
          <a:p>
            <a:pPr>
              <a:defRPr/>
            </a:pPr>
            <a:r>
              <a:rPr lang="en-GB" altLang="en-US" sz="3600" dirty="0" smtClean="0"/>
              <a:t>Summary of Krebs (2 Turns of the cycle)</a:t>
            </a:r>
          </a:p>
        </p:txBody>
      </p:sp>
      <p:pic>
        <p:nvPicPr>
          <p:cNvPr id="80899"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l="12357" r="12357"/>
          <a:stretch>
            <a:fillRect/>
          </a:stretch>
        </p:blipFill>
        <p:spPr>
          <a:xfrm>
            <a:off x="683568" y="764704"/>
            <a:ext cx="7475538" cy="4116387"/>
          </a:xfrm>
        </p:spPr>
      </p:pic>
      <p:sp>
        <p:nvSpPr>
          <p:cNvPr id="80900" name="TextBox 5"/>
          <p:cNvSpPr txBox="1">
            <a:spLocks noChangeArrowheads="1"/>
          </p:cNvSpPr>
          <p:nvPr/>
        </p:nvSpPr>
        <p:spPr bwMode="auto">
          <a:xfrm>
            <a:off x="196851" y="4914677"/>
            <a:ext cx="86677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US" altLang="en-US" sz="2000" b="1" dirty="0"/>
              <a:t>Key role: To provide Hydrogen that can be delivered to the electron transport chain to liberate more ATP</a:t>
            </a:r>
          </a:p>
        </p:txBody>
      </p:sp>
    </p:spTree>
    <p:extLst>
      <p:ext uri="{BB962C8B-B14F-4D97-AF65-F5344CB8AC3E}">
        <p14:creationId xmlns:p14="http://schemas.microsoft.com/office/powerpoint/2010/main" val="663767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a:xfrm>
            <a:off x="0" y="-28153"/>
            <a:ext cx="8229600" cy="1258887"/>
          </a:xfrm>
        </p:spPr>
        <p:txBody>
          <a:bodyPr>
            <a:normAutofit fontScale="90000"/>
          </a:bodyPr>
          <a:lstStyle/>
          <a:p>
            <a:pPr eaLnBrk="1" hangingPunct="1">
              <a:defRPr/>
            </a:pPr>
            <a:r>
              <a:rPr lang="en-GB" sz="4000" dirty="0" smtClean="0"/>
              <a:t>How ATP is generated by the </a:t>
            </a:r>
            <a:br>
              <a:rPr lang="en-GB" sz="4000" dirty="0" smtClean="0"/>
            </a:br>
            <a:r>
              <a:rPr lang="en-GB" sz="4000" dirty="0" smtClean="0"/>
              <a:t>electron transport system</a:t>
            </a:r>
            <a:endParaRPr lang="en-US" sz="4000" dirty="0" smtClean="0"/>
          </a:p>
        </p:txBody>
      </p:sp>
      <p:pic>
        <p:nvPicPr>
          <p:cNvPr id="109571" name="Picture 5" descr="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41160"/>
            <a:ext cx="8785225"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2" name="TextBox 1"/>
          <p:cNvSpPr txBox="1">
            <a:spLocks noChangeArrowheads="1"/>
          </p:cNvSpPr>
          <p:nvPr/>
        </p:nvSpPr>
        <p:spPr bwMode="auto">
          <a:xfrm>
            <a:off x="7884368" y="765175"/>
            <a:ext cx="1368425" cy="10144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GB" sz="1200" dirty="0"/>
              <a:t>The protons are pumped across the inner membrane</a:t>
            </a:r>
          </a:p>
        </p:txBody>
      </p:sp>
      <p:sp>
        <p:nvSpPr>
          <p:cNvPr id="2" name="TextBox 1"/>
          <p:cNvSpPr txBox="1"/>
          <p:nvPr/>
        </p:nvSpPr>
        <p:spPr>
          <a:xfrm>
            <a:off x="5364088" y="4509120"/>
            <a:ext cx="1152128" cy="276999"/>
          </a:xfrm>
          <a:prstGeom prst="rect">
            <a:avLst/>
          </a:prstGeom>
          <a:solidFill>
            <a:schemeClr val="accent2">
              <a:lumMod val="20000"/>
              <a:lumOff val="80000"/>
            </a:schemeClr>
          </a:solidFill>
        </p:spPr>
        <p:txBody>
          <a:bodyPr wrap="square" rtlCol="0">
            <a:spAutoFit/>
          </a:bodyPr>
          <a:lstStyle/>
          <a:p>
            <a:r>
              <a:rPr lang="en-GB" sz="1200" dirty="0">
                <a:latin typeface="HelveticaNeueLTStd-Roman"/>
              </a:rPr>
              <a:t>ATP synthase</a:t>
            </a:r>
            <a:endParaRPr lang="en-GB" sz="1200" dirty="0"/>
          </a:p>
        </p:txBody>
      </p:sp>
    </p:spTree>
    <p:extLst>
      <p:ext uri="{BB962C8B-B14F-4D97-AF65-F5344CB8AC3E}">
        <p14:creationId xmlns:p14="http://schemas.microsoft.com/office/powerpoint/2010/main" val="3537524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579296" cy="6081539"/>
          </a:xfrm>
        </p:spPr>
        <p:txBody>
          <a:bodyPr>
            <a:noAutofit/>
          </a:bodyPr>
          <a:lstStyle/>
          <a:p>
            <a:r>
              <a:rPr lang="en-GB" sz="2400" dirty="0"/>
              <a:t>If respiration is only anaerobic, pyruvate can be converted to ethanol or lactate using reduced NAD. The oxidised NAD produced in this way can be used in further glycolysis.</a:t>
            </a:r>
          </a:p>
          <a:p>
            <a:r>
              <a:rPr lang="en-GB" sz="2400" dirty="0"/>
              <a:t>If respiration is aerobic, pyruvate from glycolysis enters the mitochondrial matrix by active transport.</a:t>
            </a:r>
          </a:p>
          <a:p>
            <a:r>
              <a:rPr lang="en-GB" sz="2400" dirty="0"/>
              <a:t>Aerobic respiration in such detail as to show that:</a:t>
            </a:r>
          </a:p>
          <a:p>
            <a:pPr lvl="1"/>
            <a:r>
              <a:rPr lang="en-GB" sz="2400" dirty="0" smtClean="0"/>
              <a:t>pyruvate </a:t>
            </a:r>
            <a:r>
              <a:rPr lang="en-GB" sz="2400" dirty="0"/>
              <a:t>is oxidised to acetate, producing reduced NAD in the</a:t>
            </a:r>
          </a:p>
          <a:p>
            <a:pPr lvl="1"/>
            <a:r>
              <a:rPr lang="en-GB" sz="2400" dirty="0"/>
              <a:t>process</a:t>
            </a:r>
          </a:p>
          <a:p>
            <a:pPr lvl="1"/>
            <a:r>
              <a:rPr lang="en-GB" sz="2400" dirty="0" smtClean="0"/>
              <a:t>acetate </a:t>
            </a:r>
            <a:r>
              <a:rPr lang="en-GB" sz="2400" dirty="0"/>
              <a:t>combines with coenzyme A in the link reaction to </a:t>
            </a:r>
            <a:r>
              <a:rPr lang="en-GB" sz="2400" dirty="0" smtClean="0"/>
              <a:t>produce </a:t>
            </a:r>
            <a:r>
              <a:rPr lang="en-GB" sz="2400" dirty="0" err="1" smtClean="0"/>
              <a:t>acetylcoenzyme</a:t>
            </a:r>
            <a:r>
              <a:rPr lang="en-GB" sz="2400" dirty="0" smtClean="0"/>
              <a:t> </a:t>
            </a:r>
            <a:r>
              <a:rPr lang="en-GB" sz="2400" dirty="0"/>
              <a:t>A</a:t>
            </a:r>
          </a:p>
          <a:p>
            <a:r>
              <a:rPr lang="en-GB" sz="2400" dirty="0" err="1" smtClean="0"/>
              <a:t>acetylcoenzyme</a:t>
            </a:r>
            <a:r>
              <a:rPr lang="en-GB" sz="2400" dirty="0" smtClean="0"/>
              <a:t> </a:t>
            </a:r>
            <a:r>
              <a:rPr lang="en-GB" sz="2400" dirty="0"/>
              <a:t>A reacts with a four-carbon molecule, </a:t>
            </a:r>
            <a:r>
              <a:rPr lang="en-GB" sz="2400" dirty="0" smtClean="0"/>
              <a:t>releasing coenzyme </a:t>
            </a:r>
            <a:r>
              <a:rPr lang="en-GB" sz="2400" dirty="0"/>
              <a:t>A and producing a six-carbon molecule that enters </a:t>
            </a:r>
            <a:r>
              <a:rPr lang="en-GB" sz="2400" dirty="0" smtClean="0"/>
              <a:t>the Krebs </a:t>
            </a:r>
            <a:r>
              <a:rPr lang="en-GB" sz="2400" dirty="0"/>
              <a:t>cycle</a:t>
            </a:r>
          </a:p>
          <a:p>
            <a:pPr lvl="1"/>
            <a:r>
              <a:rPr lang="en-GB" sz="2400" dirty="0" smtClean="0"/>
              <a:t>in </a:t>
            </a:r>
            <a:r>
              <a:rPr lang="en-GB" sz="2400" dirty="0"/>
              <a:t>a series of oxidation-reduction reactions, the Krebs </a:t>
            </a:r>
            <a:r>
              <a:rPr lang="en-GB" sz="2400" dirty="0" smtClean="0"/>
              <a:t>cycle generates </a:t>
            </a:r>
            <a:r>
              <a:rPr lang="en-GB" sz="2400" dirty="0"/>
              <a:t>reduced coenzymes and ATP by </a:t>
            </a:r>
            <a:r>
              <a:rPr lang="en-GB" sz="2400" dirty="0" smtClean="0"/>
              <a:t>substrate-level phosphorylation</a:t>
            </a:r>
            <a:r>
              <a:rPr lang="en-GB" sz="2400" dirty="0"/>
              <a:t>, and carbon dioxide is lost</a:t>
            </a:r>
          </a:p>
          <a:p>
            <a:pPr lvl="1"/>
            <a:r>
              <a:rPr lang="en-GB" sz="2400" dirty="0" smtClean="0"/>
              <a:t>synthesis </a:t>
            </a:r>
            <a:r>
              <a:rPr lang="en-GB" sz="2400" dirty="0"/>
              <a:t>of ATP by oxidative phosphorylation is associated </a:t>
            </a:r>
            <a:r>
              <a:rPr lang="en-GB" sz="2400" dirty="0" smtClean="0"/>
              <a:t>with the </a:t>
            </a:r>
            <a:r>
              <a:rPr lang="en-GB" sz="2400" dirty="0"/>
              <a:t>transfer of electrons down the electron transfer chain </a:t>
            </a:r>
            <a:r>
              <a:rPr lang="en-GB" sz="2400" dirty="0" smtClean="0"/>
              <a:t>and passage </a:t>
            </a:r>
            <a:r>
              <a:rPr lang="en-GB" sz="2400" dirty="0"/>
              <a:t>of protons across inner mitochondrial membranes </a:t>
            </a:r>
            <a:r>
              <a:rPr lang="en-GB" sz="2400" dirty="0" smtClean="0"/>
              <a:t>and is </a:t>
            </a:r>
            <a:r>
              <a:rPr lang="en-GB" sz="2400" dirty="0"/>
              <a:t>catalysed by ATP synthase embedded in these </a:t>
            </a:r>
            <a:r>
              <a:rPr lang="en-GB" sz="2400" dirty="0" smtClean="0"/>
              <a:t>membranes (</a:t>
            </a:r>
            <a:r>
              <a:rPr lang="en-GB" sz="2400" dirty="0" err="1"/>
              <a:t>chemiosomotic</a:t>
            </a:r>
            <a:r>
              <a:rPr lang="en-GB" sz="2400" dirty="0"/>
              <a:t> theory)</a:t>
            </a:r>
          </a:p>
          <a:p>
            <a:endParaRPr lang="en-GB" sz="2400" dirty="0"/>
          </a:p>
        </p:txBody>
      </p:sp>
    </p:spTree>
    <p:extLst>
      <p:ext uri="{BB962C8B-B14F-4D97-AF65-F5344CB8AC3E}">
        <p14:creationId xmlns:p14="http://schemas.microsoft.com/office/powerpoint/2010/main" val="2941858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nature.com/scitable/content/ne0000/ne0000/ne0000/ne0000/14706672/U3CP4-2_RespiratoryChainCo_ksm_1_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764704"/>
            <a:ext cx="9156268" cy="374441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9552" y="4499533"/>
            <a:ext cx="7992888" cy="1200329"/>
          </a:xfrm>
          <a:prstGeom prst="rect">
            <a:avLst/>
          </a:prstGeom>
        </p:spPr>
        <p:txBody>
          <a:bodyPr wrap="square">
            <a:spAutoFit/>
          </a:bodyPr>
          <a:lstStyle/>
          <a:p>
            <a:r>
              <a:rPr lang="en-GB" dirty="0" smtClean="0">
                <a:latin typeface="HelveticaNeueLTStd-Roman"/>
              </a:rPr>
              <a:t>Synthesis </a:t>
            </a:r>
            <a:r>
              <a:rPr lang="en-GB" dirty="0">
                <a:latin typeface="HelveticaNeueLTStd-Roman"/>
              </a:rPr>
              <a:t>of ATP by oxidative phosphorylation is associated </a:t>
            </a:r>
            <a:r>
              <a:rPr lang="en-GB" dirty="0" smtClean="0">
                <a:latin typeface="HelveticaNeueLTStd-Roman"/>
              </a:rPr>
              <a:t>with the </a:t>
            </a:r>
            <a:r>
              <a:rPr lang="en-GB" dirty="0">
                <a:latin typeface="HelveticaNeueLTStd-Roman"/>
              </a:rPr>
              <a:t>transfer of electrons down the electron transfer chain </a:t>
            </a:r>
            <a:r>
              <a:rPr lang="en-GB" dirty="0" smtClean="0">
                <a:latin typeface="HelveticaNeueLTStd-Roman"/>
              </a:rPr>
              <a:t>and passage </a:t>
            </a:r>
            <a:r>
              <a:rPr lang="en-GB" dirty="0">
                <a:latin typeface="HelveticaNeueLTStd-Roman"/>
              </a:rPr>
              <a:t>of protons across inner mitochondrial membranes </a:t>
            </a:r>
            <a:r>
              <a:rPr lang="en-GB" dirty="0" smtClean="0">
                <a:latin typeface="HelveticaNeueLTStd-Roman"/>
              </a:rPr>
              <a:t>and is </a:t>
            </a:r>
            <a:r>
              <a:rPr lang="en-GB" dirty="0">
                <a:latin typeface="HelveticaNeueLTStd-Roman"/>
              </a:rPr>
              <a:t>catalysed by ATP synthase embedded in these </a:t>
            </a:r>
            <a:r>
              <a:rPr lang="en-GB" dirty="0" smtClean="0">
                <a:latin typeface="HelveticaNeueLTStd-Roman"/>
              </a:rPr>
              <a:t>membranes (</a:t>
            </a:r>
            <a:r>
              <a:rPr lang="en-GB" dirty="0" err="1">
                <a:latin typeface="HelveticaNeueLTStd-Roman"/>
              </a:rPr>
              <a:t>chemiosomotic</a:t>
            </a:r>
            <a:r>
              <a:rPr lang="en-GB" dirty="0">
                <a:latin typeface="HelveticaNeueLTStd-Roman"/>
              </a:rPr>
              <a:t> theory)</a:t>
            </a:r>
            <a:endParaRPr lang="en-GB" dirty="0"/>
          </a:p>
        </p:txBody>
      </p:sp>
    </p:spTree>
    <p:extLst>
      <p:ext uri="{BB962C8B-B14F-4D97-AF65-F5344CB8AC3E}">
        <p14:creationId xmlns:p14="http://schemas.microsoft.com/office/powerpoint/2010/main" val="1901481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nature.com/scitable/content/ne0000/ne0000/ne0000/ne0000/14706672/U3CP4-2_RespiratoryChainCo_ksm_1_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659" y="3859185"/>
            <a:ext cx="7366453" cy="301247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apbiologywiki.wikispaces.com/file/view/chemi.jpg/330240152/chemi.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531440"/>
            <a:ext cx="6486525" cy="4038601"/>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179512" y="3645024"/>
            <a:ext cx="8856984"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932040" y="1988840"/>
            <a:ext cx="720080"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804520" y="4581128"/>
            <a:ext cx="720080"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Left Brace 6"/>
          <p:cNvSpPr/>
          <p:nvPr/>
        </p:nvSpPr>
        <p:spPr>
          <a:xfrm>
            <a:off x="1979712" y="4293096"/>
            <a:ext cx="360040" cy="720080"/>
          </a:xfrm>
          <a:prstGeom prst="leftBrace">
            <a:avLst/>
          </a:prstGeom>
          <a:ln w="6032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b="1"/>
          </a:p>
        </p:txBody>
      </p:sp>
      <p:sp>
        <p:nvSpPr>
          <p:cNvPr id="11" name="Left Brace 10"/>
          <p:cNvSpPr/>
          <p:nvPr/>
        </p:nvSpPr>
        <p:spPr>
          <a:xfrm>
            <a:off x="1799692" y="1268760"/>
            <a:ext cx="360040" cy="720080"/>
          </a:xfrm>
          <a:prstGeom prst="leftBrace">
            <a:avLst/>
          </a:prstGeom>
          <a:ln w="6032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b="1"/>
          </a:p>
        </p:txBody>
      </p:sp>
      <p:sp>
        <p:nvSpPr>
          <p:cNvPr id="8" name="Oval 7"/>
          <p:cNvSpPr/>
          <p:nvPr/>
        </p:nvSpPr>
        <p:spPr>
          <a:xfrm>
            <a:off x="3707904" y="1520311"/>
            <a:ext cx="295012" cy="324513"/>
          </a:xfrm>
          <a:prstGeom prst="ellipse">
            <a:avLst/>
          </a:prstGeom>
          <a:noFill/>
          <a:ln w="60325">
            <a:solidFill>
              <a:srgbClr val="C00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4194202" y="4328623"/>
            <a:ext cx="295012" cy="324513"/>
          </a:xfrm>
          <a:prstGeom prst="ellipse">
            <a:avLst/>
          </a:prstGeom>
          <a:noFill/>
          <a:ln w="60325">
            <a:solidFill>
              <a:srgbClr val="C00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906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9"/>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26" presetClass="emph" presetSubtype="0" fill="hold" grpId="0" nodeType="click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fill="hold" grpId="0" nodeType="withEffect">
                                  <p:stCondLst>
                                    <p:cond delay="0"/>
                                  </p:stCondLst>
                                  <p:childTnLst>
                                    <p:animEffect transition="out" filter="fade">
                                      <p:cBhvr>
                                        <p:cTn id="15" dur="500" tmFilter="0, 0; .2, .5; .8, .5; 1, 0"/>
                                        <p:tgtEl>
                                          <p:spTgt spid="7"/>
                                        </p:tgtEl>
                                      </p:cBhvr>
                                    </p:animEffect>
                                    <p:animScale>
                                      <p:cBhvr>
                                        <p:cTn id="16" dur="250" autoRev="1" fill="hold"/>
                                        <p:tgtEl>
                                          <p:spTgt spid="7"/>
                                        </p:tgtEl>
                                      </p:cBhvr>
                                      <p:by x="105000" y="105000"/>
                                    </p:animScale>
                                  </p:childTnLst>
                                </p:cTn>
                              </p:par>
                            </p:childTnLst>
                          </p:cTn>
                        </p:par>
                      </p:childTnLst>
                    </p:cTn>
                  </p:par>
                  <p:par>
                    <p:cTn id="17" fill="hold">
                      <p:stCondLst>
                        <p:cond delay="indefinite"/>
                      </p:stCondLst>
                      <p:childTnLst>
                        <p:par>
                          <p:cTn id="18" fill="hold">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8"/>
                                        </p:tgtEl>
                                        <p:attrNameLst>
                                          <p:attrName>style.color</p:attrName>
                                        </p:attrNameLst>
                                      </p:cBhvr>
                                      <p:by>
                                        <p:hsl h="7200000" s="0" l="0"/>
                                      </p:by>
                                    </p:animClr>
                                    <p:animClr clrSpc="hsl" dir="cw">
                                      <p:cBhvr>
                                        <p:cTn id="21" dur="500" fill="hold"/>
                                        <p:tgtEl>
                                          <p:spTgt spid="8"/>
                                        </p:tgtEl>
                                        <p:attrNameLst>
                                          <p:attrName>fillcolor</p:attrName>
                                        </p:attrNameLst>
                                      </p:cBhvr>
                                      <p:by>
                                        <p:hsl h="7200000" s="0" l="0"/>
                                      </p:by>
                                    </p:animClr>
                                    <p:animClr clrSpc="hsl" dir="cw">
                                      <p:cBhvr>
                                        <p:cTn id="22" dur="500" fill="hold"/>
                                        <p:tgtEl>
                                          <p:spTgt spid="8"/>
                                        </p:tgtEl>
                                        <p:attrNameLst>
                                          <p:attrName>stroke.color</p:attrName>
                                        </p:attrNameLst>
                                      </p:cBhvr>
                                      <p:by>
                                        <p:hsl h="7200000" s="0" l="0"/>
                                      </p:by>
                                    </p:animClr>
                                    <p:set>
                                      <p:cBhvr>
                                        <p:cTn id="23" dur="500" fill="hold"/>
                                        <p:tgtEl>
                                          <p:spTgt spid="8"/>
                                        </p:tgtEl>
                                        <p:attrNameLst>
                                          <p:attrName>fill.type</p:attrName>
                                        </p:attrNameLst>
                                      </p:cBhvr>
                                      <p:to>
                                        <p:strVal val="solid"/>
                                      </p:to>
                                    </p:set>
                                  </p:childTnLst>
                                </p:cTn>
                              </p:par>
                              <p:par>
                                <p:cTn id="24" presetID="21" presetClass="emph" presetSubtype="0" fill="hold" grpId="0" nodeType="withEffect">
                                  <p:stCondLst>
                                    <p:cond delay="0"/>
                                  </p:stCondLst>
                                  <p:childTnLst>
                                    <p:animClr clrSpc="hsl" dir="cw">
                                      <p:cBhvr override="childStyle">
                                        <p:cTn id="25" dur="500" fill="hold"/>
                                        <p:tgtEl>
                                          <p:spTgt spid="13"/>
                                        </p:tgtEl>
                                        <p:attrNameLst>
                                          <p:attrName>style.color</p:attrName>
                                        </p:attrNameLst>
                                      </p:cBhvr>
                                      <p:by>
                                        <p:hsl h="7200000" s="0" l="0"/>
                                      </p:by>
                                    </p:animClr>
                                    <p:animClr clrSpc="hsl" dir="cw">
                                      <p:cBhvr>
                                        <p:cTn id="26" dur="500" fill="hold"/>
                                        <p:tgtEl>
                                          <p:spTgt spid="13"/>
                                        </p:tgtEl>
                                        <p:attrNameLst>
                                          <p:attrName>fillcolor</p:attrName>
                                        </p:attrNameLst>
                                      </p:cBhvr>
                                      <p:by>
                                        <p:hsl h="7200000" s="0" l="0"/>
                                      </p:by>
                                    </p:animClr>
                                    <p:animClr clrSpc="hsl" dir="cw">
                                      <p:cBhvr>
                                        <p:cTn id="27" dur="500" fill="hold"/>
                                        <p:tgtEl>
                                          <p:spTgt spid="13"/>
                                        </p:tgtEl>
                                        <p:attrNameLst>
                                          <p:attrName>stroke.color</p:attrName>
                                        </p:attrNameLst>
                                      </p:cBhvr>
                                      <p:by>
                                        <p:hsl h="7200000" s="0" l="0"/>
                                      </p:by>
                                    </p:animClr>
                                    <p:set>
                                      <p:cBhvr>
                                        <p:cTn id="28"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7" grpId="0" animBg="1"/>
      <p:bldP spid="11" grpId="0" animBg="1"/>
      <p:bldP spid="8"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budget</a:t>
            </a:r>
            <a:endParaRPr lang="en-GB" dirty="0"/>
          </a:p>
        </p:txBody>
      </p:sp>
      <p:sp>
        <p:nvSpPr>
          <p:cNvPr id="3" name="Content Placeholder 2"/>
          <p:cNvSpPr>
            <a:spLocks noGrp="1"/>
          </p:cNvSpPr>
          <p:nvPr>
            <p:ph idx="1"/>
          </p:nvPr>
        </p:nvSpPr>
        <p:spPr/>
        <p:txBody>
          <a:bodyPr>
            <a:normAutofit lnSpcReduction="10000"/>
          </a:bodyPr>
          <a:lstStyle/>
          <a:p>
            <a:r>
              <a:rPr lang="en-GB" dirty="0" smtClean="0"/>
              <a:t>You must make sure you know that 1 reduced NAD yields 3 ATP and 1 reduced FAD yields 2 ATP via the electron transport chain where oxidative phosphorylation occurs.</a:t>
            </a:r>
          </a:p>
          <a:p>
            <a:r>
              <a:rPr lang="en-GB" dirty="0" smtClean="0"/>
              <a:t>Then you must know how many reduced NAD are formed in each stage of respiration.  Don’t forget to notice if the molecule that starts the stage is 6C or 3C.  </a:t>
            </a:r>
          </a:p>
          <a:p>
            <a:r>
              <a:rPr lang="en-GB" dirty="0" smtClean="0"/>
              <a:t>Sometimes you have to multiply by 2.</a:t>
            </a:r>
          </a:p>
        </p:txBody>
      </p:sp>
    </p:spTree>
    <p:extLst>
      <p:ext uri="{BB962C8B-B14F-4D97-AF65-F5344CB8AC3E}">
        <p14:creationId xmlns:p14="http://schemas.microsoft.com/office/powerpoint/2010/main" val="32454936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budget  continued</a:t>
            </a:r>
            <a:endParaRPr lang="en-GB" dirty="0"/>
          </a:p>
        </p:txBody>
      </p:sp>
      <p:sp>
        <p:nvSpPr>
          <p:cNvPr id="3" name="Content Placeholder 2"/>
          <p:cNvSpPr>
            <a:spLocks noGrp="1"/>
          </p:cNvSpPr>
          <p:nvPr>
            <p:ph idx="1"/>
          </p:nvPr>
        </p:nvSpPr>
        <p:spPr/>
        <p:txBody>
          <a:bodyPr>
            <a:normAutofit lnSpcReduction="10000"/>
          </a:bodyPr>
          <a:lstStyle/>
          <a:p>
            <a:r>
              <a:rPr lang="en-GB" dirty="0" smtClean="0"/>
              <a:t>Glycolysis yields 2 reduced NAD</a:t>
            </a:r>
          </a:p>
          <a:p>
            <a:r>
              <a:rPr lang="en-GB" dirty="0" smtClean="0"/>
              <a:t>Link yields 1 reduced NAD for 1 pyruvate but remember there are 2 pyruvate ions produced from one glucose</a:t>
            </a:r>
          </a:p>
          <a:p>
            <a:r>
              <a:rPr lang="en-GB" dirty="0" smtClean="0"/>
              <a:t>Krebs cycle yields 3 reduced NAD and 1 reduced FAD for each acetyl </a:t>
            </a:r>
            <a:r>
              <a:rPr lang="en-GB" dirty="0" err="1" smtClean="0"/>
              <a:t>coA</a:t>
            </a:r>
            <a:r>
              <a:rPr lang="en-GB" dirty="0" smtClean="0"/>
              <a:t> that enter.  Remember that there are 2 acetyl </a:t>
            </a:r>
            <a:r>
              <a:rPr lang="en-GB" dirty="0" err="1" smtClean="0"/>
              <a:t>coA</a:t>
            </a:r>
            <a:r>
              <a:rPr lang="en-GB" dirty="0" smtClean="0"/>
              <a:t> molecule that enters for each glucose molecule.</a:t>
            </a:r>
            <a:endParaRPr lang="en-GB" dirty="0"/>
          </a:p>
        </p:txBody>
      </p:sp>
    </p:spTree>
    <p:extLst>
      <p:ext uri="{BB962C8B-B14F-4D97-AF65-F5344CB8AC3E}">
        <p14:creationId xmlns:p14="http://schemas.microsoft.com/office/powerpoint/2010/main" val="6233321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Therefore:</a:t>
            </a:r>
            <a:endParaRPr lang="en-GB" dirty="0"/>
          </a:p>
        </p:txBody>
      </p:sp>
      <p:sp>
        <p:nvSpPr>
          <p:cNvPr id="3" name="Content Placeholder 2"/>
          <p:cNvSpPr>
            <a:spLocks noGrp="1"/>
          </p:cNvSpPr>
          <p:nvPr>
            <p:ph idx="1"/>
          </p:nvPr>
        </p:nvSpPr>
        <p:spPr>
          <a:xfrm>
            <a:off x="457200" y="1268760"/>
            <a:ext cx="8507288" cy="4857403"/>
          </a:xfrm>
        </p:spPr>
        <p:txBody>
          <a:bodyPr>
            <a:normAutofit fontScale="77500" lnSpcReduction="20000"/>
          </a:bodyPr>
          <a:lstStyle/>
          <a:p>
            <a:r>
              <a:rPr lang="en-GB" dirty="0" smtClean="0"/>
              <a:t>Glycolysis starts with an </a:t>
            </a:r>
            <a:r>
              <a:rPr lang="en-GB" i="1" dirty="0" smtClean="0"/>
              <a:t>investment </a:t>
            </a:r>
            <a:r>
              <a:rPr lang="en-GB" dirty="0" smtClean="0"/>
              <a:t>of 2 ATP (so -2, effectively)</a:t>
            </a:r>
          </a:p>
          <a:p>
            <a:r>
              <a:rPr lang="en-GB" dirty="0" smtClean="0"/>
              <a:t>Glycolysis yields 2 reduced NAD, therefore 2 x 3 = 6 ATP</a:t>
            </a:r>
          </a:p>
          <a:p>
            <a:r>
              <a:rPr lang="en-GB" dirty="0" smtClean="0"/>
              <a:t>Glycolysis yields 4 ATP by </a:t>
            </a:r>
            <a:r>
              <a:rPr lang="en-GB" dirty="0" err="1" smtClean="0"/>
              <a:t>substate</a:t>
            </a:r>
            <a:r>
              <a:rPr lang="en-GB" dirty="0" smtClean="0"/>
              <a:t> level phosphorylation.</a:t>
            </a:r>
          </a:p>
          <a:p>
            <a:r>
              <a:rPr lang="en-GB" dirty="0" smtClean="0"/>
              <a:t>Link reaction X2 as there are 2 pyruvate ions yields 1 reduced NAD, therefore 2 x 3 = 6 ATP</a:t>
            </a:r>
          </a:p>
          <a:p>
            <a:r>
              <a:rPr lang="en-GB" dirty="0" smtClean="0"/>
              <a:t>Krebs cycle yields 1 ATP per Acetyl </a:t>
            </a:r>
            <a:r>
              <a:rPr lang="en-GB" dirty="0" err="1" smtClean="0"/>
              <a:t>coA</a:t>
            </a:r>
            <a:r>
              <a:rPr lang="en-GB" dirty="0" smtClean="0"/>
              <a:t> by Substrate level phosphorylation, 2 cycles = 2 ATP</a:t>
            </a:r>
          </a:p>
          <a:p>
            <a:r>
              <a:rPr lang="en-GB" dirty="0" smtClean="0"/>
              <a:t>Krebs cycle yield 3 reduced NAD per acetyl </a:t>
            </a:r>
            <a:r>
              <a:rPr lang="en-GB" dirty="0" err="1" smtClean="0"/>
              <a:t>coA</a:t>
            </a:r>
            <a:r>
              <a:rPr lang="en-GB" dirty="0" smtClean="0"/>
              <a:t>, therefore 2 x 3 x 3 =18 ATP</a:t>
            </a:r>
          </a:p>
          <a:p>
            <a:r>
              <a:rPr lang="en-GB" dirty="0" smtClean="0"/>
              <a:t>Krebs cycle yield 1 reduced FAD per acetyl </a:t>
            </a:r>
            <a:r>
              <a:rPr lang="en-GB" dirty="0" err="1" smtClean="0"/>
              <a:t>coA</a:t>
            </a:r>
            <a:r>
              <a:rPr lang="en-GB" dirty="0" smtClean="0"/>
              <a:t> therefore 2 x 1 x 2 = 4 ATP</a:t>
            </a:r>
          </a:p>
          <a:p>
            <a:r>
              <a:rPr lang="en-GB" dirty="0" smtClean="0"/>
              <a:t>4 + 6 + 6 + 2 + 18 + 4 -2 = net gain of 38</a:t>
            </a:r>
            <a:endParaRPr lang="en-GB" dirty="0"/>
          </a:p>
        </p:txBody>
      </p:sp>
    </p:spTree>
    <p:extLst>
      <p:ext uri="{BB962C8B-B14F-4D97-AF65-F5344CB8AC3E}">
        <p14:creationId xmlns:p14="http://schemas.microsoft.com/office/powerpoint/2010/main" val="3376744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95679827"/>
              </p:ext>
            </p:extLst>
          </p:nvPr>
        </p:nvGraphicFramePr>
        <p:xfrm>
          <a:off x="1524000" y="1397000"/>
          <a:ext cx="6096000" cy="29667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GB" dirty="0"/>
                    </a:p>
                  </a:txBody>
                  <a:tcPr/>
                </a:tc>
                <a:tc>
                  <a:txBody>
                    <a:bodyPr/>
                    <a:lstStyle/>
                    <a:p>
                      <a:r>
                        <a:rPr lang="en-GB" dirty="0" smtClean="0"/>
                        <a:t>ATP in</a:t>
                      </a:r>
                      <a:endParaRPr lang="en-GB" dirty="0"/>
                    </a:p>
                  </a:txBody>
                  <a:tcPr/>
                </a:tc>
                <a:tc>
                  <a:txBody>
                    <a:bodyPr/>
                    <a:lstStyle/>
                    <a:p>
                      <a:r>
                        <a:rPr lang="en-GB" dirty="0" smtClean="0"/>
                        <a:t>ATP out</a:t>
                      </a:r>
                      <a:endParaRPr lang="en-GB" dirty="0"/>
                    </a:p>
                  </a:txBody>
                  <a:tcPr/>
                </a:tc>
                <a:tc>
                  <a:txBody>
                    <a:bodyPr/>
                    <a:lstStyle/>
                    <a:p>
                      <a:r>
                        <a:rPr lang="en-GB" dirty="0" smtClean="0"/>
                        <a:t>NAD</a:t>
                      </a:r>
                      <a:endParaRPr lang="en-GB" dirty="0"/>
                    </a:p>
                  </a:txBody>
                  <a:tcPr/>
                </a:tc>
                <a:tc>
                  <a:txBody>
                    <a:bodyPr/>
                    <a:lstStyle/>
                    <a:p>
                      <a:r>
                        <a:rPr lang="en-GB" dirty="0" smtClean="0"/>
                        <a:t>FAD</a:t>
                      </a:r>
                      <a:endParaRPr lang="en-GB" dirty="0"/>
                    </a:p>
                  </a:txBody>
                  <a:tcPr/>
                </a:tc>
              </a:tr>
              <a:tr h="370840">
                <a:tc>
                  <a:txBody>
                    <a:bodyPr/>
                    <a:lstStyle/>
                    <a:p>
                      <a:r>
                        <a:rPr lang="en-GB" dirty="0" smtClean="0"/>
                        <a:t>Glycolysis</a:t>
                      </a:r>
                      <a:endParaRPr lang="en-GB" dirty="0"/>
                    </a:p>
                  </a:txBody>
                  <a:tcPr/>
                </a:tc>
                <a:tc>
                  <a:txBody>
                    <a:bodyPr/>
                    <a:lstStyle/>
                    <a:p>
                      <a:r>
                        <a:rPr lang="en-GB" dirty="0" smtClean="0"/>
                        <a:t>2</a:t>
                      </a:r>
                      <a:endParaRPr lang="en-GB" dirty="0"/>
                    </a:p>
                  </a:txBody>
                  <a:tcPr/>
                </a:tc>
                <a:tc>
                  <a:txBody>
                    <a:bodyPr/>
                    <a:lstStyle/>
                    <a:p>
                      <a:r>
                        <a:rPr lang="en-GB" dirty="0" smtClean="0"/>
                        <a:t>4</a:t>
                      </a:r>
                      <a:endParaRPr lang="en-GB" dirty="0"/>
                    </a:p>
                  </a:txBody>
                  <a:tcPr/>
                </a:tc>
                <a:tc>
                  <a:txBody>
                    <a:bodyPr/>
                    <a:lstStyle/>
                    <a:p>
                      <a:r>
                        <a:rPr lang="en-GB" dirty="0" smtClean="0"/>
                        <a:t>2</a:t>
                      </a:r>
                      <a:endParaRPr lang="en-GB" dirty="0"/>
                    </a:p>
                  </a:txBody>
                  <a:tcPr/>
                </a:tc>
                <a:tc>
                  <a:txBody>
                    <a:bodyPr/>
                    <a:lstStyle/>
                    <a:p>
                      <a:r>
                        <a:rPr lang="en-GB" dirty="0" smtClean="0"/>
                        <a:t>0</a:t>
                      </a:r>
                      <a:endParaRPr lang="en-GB" dirty="0"/>
                    </a:p>
                  </a:txBody>
                  <a:tcPr/>
                </a:tc>
              </a:tr>
              <a:tr h="370840">
                <a:tc>
                  <a:txBody>
                    <a:bodyPr/>
                    <a:lstStyle/>
                    <a:p>
                      <a:r>
                        <a:rPr lang="en-GB" dirty="0" smtClean="0"/>
                        <a:t>Link</a:t>
                      </a:r>
                      <a:endParaRPr lang="en-GB" dirty="0"/>
                    </a:p>
                  </a:txBody>
                  <a:tcPr/>
                </a:tc>
                <a:tc>
                  <a:txBody>
                    <a:bodyPr/>
                    <a:lstStyle/>
                    <a:p>
                      <a:r>
                        <a:rPr lang="en-GB" dirty="0" smtClean="0"/>
                        <a:t>0</a:t>
                      </a:r>
                      <a:endParaRPr lang="en-GB" dirty="0"/>
                    </a:p>
                  </a:txBody>
                  <a:tcPr/>
                </a:tc>
                <a:tc>
                  <a:txBody>
                    <a:bodyPr/>
                    <a:lstStyle/>
                    <a:p>
                      <a:r>
                        <a:rPr lang="en-GB" dirty="0" smtClean="0"/>
                        <a:t>0</a:t>
                      </a:r>
                      <a:endParaRPr lang="en-GB" dirty="0"/>
                    </a:p>
                  </a:txBody>
                  <a:tcPr/>
                </a:tc>
                <a:tc>
                  <a:txBody>
                    <a:bodyPr/>
                    <a:lstStyle/>
                    <a:p>
                      <a:r>
                        <a:rPr lang="en-GB" dirty="0" smtClean="0"/>
                        <a:t>2</a:t>
                      </a:r>
                      <a:endParaRPr lang="en-GB" dirty="0"/>
                    </a:p>
                  </a:txBody>
                  <a:tcPr/>
                </a:tc>
                <a:tc>
                  <a:txBody>
                    <a:bodyPr/>
                    <a:lstStyle/>
                    <a:p>
                      <a:r>
                        <a:rPr lang="en-GB" dirty="0" smtClean="0"/>
                        <a:t>0</a:t>
                      </a:r>
                      <a:endParaRPr lang="en-GB" dirty="0"/>
                    </a:p>
                  </a:txBody>
                  <a:tcPr/>
                </a:tc>
              </a:tr>
              <a:tr h="370840">
                <a:tc>
                  <a:txBody>
                    <a:bodyPr/>
                    <a:lstStyle/>
                    <a:p>
                      <a:r>
                        <a:rPr lang="en-GB" dirty="0" smtClean="0"/>
                        <a:t>Krebs</a:t>
                      </a:r>
                      <a:endParaRPr lang="en-GB" dirty="0"/>
                    </a:p>
                  </a:txBody>
                  <a:tcPr/>
                </a:tc>
                <a:tc>
                  <a:txBody>
                    <a:bodyPr/>
                    <a:lstStyle/>
                    <a:p>
                      <a:r>
                        <a:rPr lang="en-GB" dirty="0" smtClean="0"/>
                        <a:t>0</a:t>
                      </a:r>
                      <a:endParaRPr lang="en-GB" dirty="0"/>
                    </a:p>
                  </a:txBody>
                  <a:tcPr/>
                </a:tc>
                <a:tc>
                  <a:txBody>
                    <a:bodyPr/>
                    <a:lstStyle/>
                    <a:p>
                      <a:r>
                        <a:rPr lang="en-GB" dirty="0" smtClean="0"/>
                        <a:t>2</a:t>
                      </a:r>
                      <a:endParaRPr lang="en-GB" dirty="0"/>
                    </a:p>
                  </a:txBody>
                  <a:tcPr/>
                </a:tc>
                <a:tc>
                  <a:txBody>
                    <a:bodyPr/>
                    <a:lstStyle/>
                    <a:p>
                      <a:r>
                        <a:rPr lang="en-GB" dirty="0" smtClean="0"/>
                        <a:t>6</a:t>
                      </a:r>
                      <a:endParaRPr lang="en-GB" dirty="0"/>
                    </a:p>
                  </a:txBody>
                  <a:tcPr/>
                </a:tc>
                <a:tc>
                  <a:txBody>
                    <a:bodyPr/>
                    <a:lstStyle/>
                    <a:p>
                      <a:r>
                        <a:rPr lang="en-GB" dirty="0" smtClean="0"/>
                        <a:t>2</a:t>
                      </a:r>
                      <a:endParaRPr lang="en-GB" dirty="0"/>
                    </a:p>
                  </a:txBody>
                  <a:tcPr/>
                </a:tc>
              </a:tr>
              <a:tr h="370840">
                <a:tc>
                  <a:txBody>
                    <a:bodyPr/>
                    <a:lstStyle/>
                    <a:p>
                      <a:r>
                        <a:rPr lang="en-GB" dirty="0" smtClean="0"/>
                        <a:t>Total</a:t>
                      </a:r>
                      <a:endParaRPr lang="en-GB" dirty="0"/>
                    </a:p>
                  </a:txBody>
                  <a:tcPr/>
                </a:tc>
                <a:tc>
                  <a:txBody>
                    <a:bodyPr/>
                    <a:lstStyle/>
                    <a:p>
                      <a:r>
                        <a:rPr lang="en-GB" dirty="0" smtClean="0"/>
                        <a:t>2</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r>
                        <a:rPr lang="en-GB" dirty="0" smtClean="0"/>
                        <a:t>No</a:t>
                      </a:r>
                      <a:r>
                        <a:rPr lang="en-GB" baseline="0" dirty="0" smtClean="0"/>
                        <a:t> ATP</a:t>
                      </a:r>
                      <a:endParaRPr lang="en-GB" dirty="0"/>
                    </a:p>
                  </a:txBody>
                  <a:tcPr/>
                </a:tc>
                <a:tc>
                  <a:txBody>
                    <a:bodyPr/>
                    <a:lstStyle/>
                    <a:p>
                      <a:r>
                        <a:rPr lang="en-GB" dirty="0" smtClean="0"/>
                        <a:t>-2</a:t>
                      </a:r>
                      <a:endParaRPr lang="en-GB" dirty="0"/>
                    </a:p>
                  </a:txBody>
                  <a:tcPr/>
                </a:tc>
                <a:tc>
                  <a:txBody>
                    <a:bodyPr/>
                    <a:lstStyle/>
                    <a:p>
                      <a:r>
                        <a:rPr lang="en-GB" dirty="0" smtClean="0"/>
                        <a:t>6</a:t>
                      </a:r>
                      <a:endParaRPr lang="en-GB" dirty="0"/>
                    </a:p>
                  </a:txBody>
                  <a:tcPr/>
                </a:tc>
                <a:tc>
                  <a:txBody>
                    <a:bodyPr/>
                    <a:lstStyle/>
                    <a:p>
                      <a:r>
                        <a:rPr lang="en-GB" dirty="0" smtClean="0"/>
                        <a:t>30</a:t>
                      </a:r>
                      <a:endParaRPr lang="en-GB" dirty="0"/>
                    </a:p>
                  </a:txBody>
                  <a:tcPr/>
                </a:tc>
                <a:tc>
                  <a:txBody>
                    <a:bodyPr/>
                    <a:lstStyle/>
                    <a:p>
                      <a:r>
                        <a:rPr lang="en-GB" dirty="0" smtClean="0"/>
                        <a:t>4</a:t>
                      </a:r>
                      <a:endParaRPr lang="en-GB" dirty="0"/>
                    </a:p>
                  </a:txBody>
                  <a:tcPr/>
                </a:tc>
              </a:tr>
              <a:tr h="370840">
                <a:tc>
                  <a:txBody>
                    <a:bodyPr/>
                    <a:lstStyle/>
                    <a:p>
                      <a:endParaRPr lang="en-GB" dirty="0"/>
                    </a:p>
                  </a:txBody>
                  <a:tcPr/>
                </a:tc>
                <a:tc gridSpan="4">
                  <a:txBody>
                    <a:bodyPr/>
                    <a:lstStyle/>
                    <a:p>
                      <a:r>
                        <a:rPr lang="en-GB" dirty="0" smtClean="0"/>
                        <a:t>6+30+4-3</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a:txBody>
                    <a:bodyPr/>
                    <a:lstStyle/>
                    <a:p>
                      <a:r>
                        <a:rPr lang="en-GB" dirty="0" smtClean="0"/>
                        <a:t>Net Gain</a:t>
                      </a:r>
                      <a:endParaRPr lang="en-GB" dirty="0"/>
                    </a:p>
                  </a:txBody>
                  <a:tcPr/>
                </a:tc>
                <a:tc gridSpan="4">
                  <a:txBody>
                    <a:bodyPr/>
                    <a:lstStyle/>
                    <a:p>
                      <a:r>
                        <a:rPr lang="en-GB" dirty="0" smtClean="0"/>
                        <a:t>38</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bl>
          </a:graphicData>
        </a:graphic>
      </p:graphicFrame>
    </p:spTree>
    <p:extLst>
      <p:ext uri="{BB962C8B-B14F-4D97-AF65-F5344CB8AC3E}">
        <p14:creationId xmlns:p14="http://schemas.microsoft.com/office/powerpoint/2010/main" val="3432488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Box 1"/>
          <p:cNvSpPr txBox="1">
            <a:spLocks noChangeArrowheads="1"/>
          </p:cNvSpPr>
          <p:nvPr/>
        </p:nvSpPr>
        <p:spPr bwMode="auto">
          <a:xfrm>
            <a:off x="323850" y="404813"/>
            <a:ext cx="8280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ea typeface="MS PGothic" pitchFamily="34" charset="-128"/>
              </a:defRPr>
            </a:lvl9pPr>
          </a:lstStyle>
          <a:p>
            <a:pPr algn="ctr">
              <a:spcBef>
                <a:spcPct val="0"/>
              </a:spcBef>
              <a:buClrTx/>
              <a:buFontTx/>
              <a:buNone/>
            </a:pPr>
            <a:r>
              <a:rPr lang="en-US" altLang="en-US" sz="3600" dirty="0">
                <a:solidFill>
                  <a:srgbClr val="0000FF"/>
                </a:solidFill>
              </a:rPr>
              <a:t>ANAEROBIC </a:t>
            </a:r>
            <a:r>
              <a:rPr lang="en-US" altLang="en-US" sz="3600" dirty="0" smtClean="0">
                <a:solidFill>
                  <a:srgbClr val="0000FF"/>
                </a:solidFill>
              </a:rPr>
              <a:t>RESPIRATION</a:t>
            </a:r>
            <a:endParaRPr lang="en-US" altLang="en-US" dirty="0"/>
          </a:p>
          <a:p>
            <a:pPr>
              <a:spcBef>
                <a:spcPct val="0"/>
              </a:spcBef>
              <a:buClrTx/>
              <a:buFontTx/>
              <a:buNone/>
            </a:pPr>
            <a:r>
              <a:rPr lang="en-US" altLang="en-US" sz="2800" dirty="0">
                <a:solidFill>
                  <a:srgbClr val="0000FF"/>
                </a:solidFill>
              </a:rPr>
              <a:t>Definition:</a:t>
            </a:r>
            <a:r>
              <a:rPr lang="en-US" altLang="en-US" sz="2800" dirty="0"/>
              <a:t> A form of incomplete intracellular breakdown of glucose or other organic compounds in the absence of oxygen that releases energy.</a:t>
            </a:r>
          </a:p>
          <a:p>
            <a:pPr>
              <a:spcBef>
                <a:spcPct val="0"/>
              </a:spcBef>
              <a:buClrTx/>
              <a:buFontTx/>
              <a:buNone/>
            </a:pPr>
            <a:endParaRPr lang="en-US" altLang="en-US" sz="3600" dirty="0" smtClean="0"/>
          </a:p>
          <a:p>
            <a:pPr>
              <a:spcBef>
                <a:spcPct val="0"/>
              </a:spcBef>
              <a:buClrTx/>
              <a:buFontTx/>
              <a:buNone/>
            </a:pPr>
            <a:endParaRPr lang="en-US" altLang="en-US" sz="3600" dirty="0"/>
          </a:p>
          <a:p>
            <a:pPr>
              <a:spcBef>
                <a:spcPct val="0"/>
              </a:spcBef>
              <a:buClrTx/>
              <a:buFontTx/>
              <a:buNone/>
            </a:pPr>
            <a:endParaRPr lang="en-US" altLang="en-US" sz="3600" dirty="0"/>
          </a:p>
        </p:txBody>
      </p:sp>
    </p:spTree>
    <p:extLst>
      <p:ext uri="{BB962C8B-B14F-4D97-AF65-F5344CB8AC3E}">
        <p14:creationId xmlns:p14="http://schemas.microsoft.com/office/powerpoint/2010/main" val="411204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Anaerobic respiration – yeast and fungi</a:t>
            </a:r>
            <a:endParaRPr lang="en-GB" dirty="0"/>
          </a:p>
        </p:txBody>
      </p:sp>
      <p:sp>
        <p:nvSpPr>
          <p:cNvPr id="3" name="Content Placeholder 2"/>
          <p:cNvSpPr>
            <a:spLocks noGrp="1"/>
          </p:cNvSpPr>
          <p:nvPr>
            <p:ph idx="1"/>
          </p:nvPr>
        </p:nvSpPr>
        <p:spPr/>
        <p:txBody>
          <a:bodyPr/>
          <a:lstStyle/>
          <a:p>
            <a:r>
              <a:rPr lang="en-GB" dirty="0" smtClean="0"/>
              <a:t>Fungi and yeast carry out anaerobic respiration using pyruvate and producing ethanol and carbon dioxide and 1 carbon dioxide.  There will be 2 pyruvate from 1 glucose so double the products.  Reduced NAD will be oxidised so it can be used in glycolysis again.</a:t>
            </a:r>
          </a:p>
          <a:p>
            <a:endParaRPr lang="en-GB" dirty="0" smtClean="0"/>
          </a:p>
        </p:txBody>
      </p:sp>
    </p:spTree>
    <p:extLst>
      <p:ext uri="{BB962C8B-B14F-4D97-AF65-F5344CB8AC3E}">
        <p14:creationId xmlns:p14="http://schemas.microsoft.com/office/powerpoint/2010/main" val="4921881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Ethanal</a:t>
            </a:r>
            <a:endParaRPr lang="en-GB" dirty="0"/>
          </a:p>
        </p:txBody>
      </p:sp>
      <p:sp>
        <p:nvSpPr>
          <p:cNvPr id="4" name="Content Placeholder 3"/>
          <p:cNvSpPr>
            <a:spLocks noGrp="1"/>
          </p:cNvSpPr>
          <p:nvPr>
            <p:ph idx="1"/>
          </p:nvPr>
        </p:nvSpPr>
        <p:spPr/>
        <p:txBody>
          <a:bodyPr/>
          <a:lstStyle/>
          <a:p>
            <a:r>
              <a:rPr lang="en-GB" dirty="0" smtClean="0"/>
              <a:t>What chemical reaction occurs to convert </a:t>
            </a:r>
            <a:r>
              <a:rPr lang="en-GB" dirty="0" err="1" smtClean="0"/>
              <a:t>ethanal</a:t>
            </a:r>
            <a:r>
              <a:rPr lang="en-GB" dirty="0" smtClean="0"/>
              <a:t> to ethanol?</a:t>
            </a:r>
          </a:p>
          <a:p>
            <a:endParaRPr lang="en-GB"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179118"/>
            <a:ext cx="7027569" cy="2947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32695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Anaerobic respiration in animals</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412776"/>
            <a:ext cx="691544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004048" y="4293096"/>
            <a:ext cx="2520280" cy="369332"/>
          </a:xfrm>
          <a:prstGeom prst="rect">
            <a:avLst/>
          </a:prstGeom>
          <a:solidFill>
            <a:schemeClr val="bg1"/>
          </a:solidFill>
        </p:spPr>
        <p:txBody>
          <a:bodyPr wrap="square" rtlCol="0">
            <a:spAutoFit/>
          </a:bodyPr>
          <a:lstStyle/>
          <a:p>
            <a:r>
              <a:rPr lang="en-GB" dirty="0" smtClean="0"/>
              <a:t>Reduced         Oxidised</a:t>
            </a:r>
            <a:endParaRPr lang="en-GB" dirty="0"/>
          </a:p>
        </p:txBody>
      </p:sp>
    </p:spTree>
    <p:extLst>
      <p:ext uri="{BB962C8B-B14F-4D97-AF65-F5344CB8AC3E}">
        <p14:creationId xmlns:p14="http://schemas.microsoft.com/office/powerpoint/2010/main" val="1291668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229600" cy="4525963"/>
          </a:xfrm>
        </p:spPr>
        <p:txBody>
          <a:bodyPr>
            <a:normAutofit lnSpcReduction="10000"/>
          </a:bodyPr>
          <a:lstStyle/>
          <a:p>
            <a:r>
              <a:rPr lang="en-GB" dirty="0" smtClean="0"/>
              <a:t>other </a:t>
            </a:r>
            <a:r>
              <a:rPr lang="en-GB" dirty="0"/>
              <a:t>respiratory substrates include the breakdown products </a:t>
            </a:r>
            <a:r>
              <a:rPr lang="en-GB" dirty="0" smtClean="0"/>
              <a:t>of lipids </a:t>
            </a:r>
            <a:r>
              <a:rPr lang="en-GB" dirty="0"/>
              <a:t>and amino acids, which enter the Krebs cycle.</a:t>
            </a:r>
          </a:p>
          <a:p>
            <a:r>
              <a:rPr lang="en-GB" dirty="0"/>
              <a:t>Students could use a redox indicator to investigate dehydrogenase activity.</a:t>
            </a:r>
          </a:p>
          <a:p>
            <a:r>
              <a:rPr lang="en-GB" dirty="0"/>
              <a:t>Required practical 9: Investigation into the effect of a </a:t>
            </a:r>
            <a:r>
              <a:rPr lang="en-GB" dirty="0" smtClean="0"/>
              <a:t>named variable </a:t>
            </a:r>
            <a:r>
              <a:rPr lang="en-GB" dirty="0"/>
              <a:t>on the rate of respiration of cultures of </a:t>
            </a:r>
            <a:r>
              <a:rPr lang="en-GB" dirty="0" smtClean="0"/>
              <a:t>single-celled organisms</a:t>
            </a:r>
            <a:r>
              <a:rPr lang="en-GB" dirty="0"/>
              <a:t>.</a:t>
            </a:r>
          </a:p>
          <a:p>
            <a:endParaRPr lang="en-GB" dirty="0"/>
          </a:p>
        </p:txBody>
      </p:sp>
    </p:spTree>
    <p:extLst>
      <p:ext uri="{BB962C8B-B14F-4D97-AF65-F5344CB8AC3E}">
        <p14:creationId xmlns:p14="http://schemas.microsoft.com/office/powerpoint/2010/main" val="1989727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ChangeArrowheads="1"/>
          </p:cNvSpPr>
          <p:nvPr/>
        </p:nvSpPr>
        <p:spPr bwMode="auto">
          <a:xfrm>
            <a:off x="755650" y="404813"/>
            <a:ext cx="68405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eaLnBrk="1" hangingPunct="1">
              <a:spcBef>
                <a:spcPct val="30000"/>
              </a:spcBef>
              <a:buClrTx/>
              <a:buFontTx/>
              <a:buNone/>
            </a:pPr>
            <a:r>
              <a:rPr lang="en-GB" altLang="en-US" sz="1800"/>
              <a:t>Other molecules can be used as energy sources because they can feed into glycolysis and the Krebs cycle</a:t>
            </a:r>
            <a:endParaRPr lang="en-US" altLang="en-US" sz="1800"/>
          </a:p>
        </p:txBody>
      </p:sp>
      <p:sp>
        <p:nvSpPr>
          <p:cNvPr id="125955" name="Rectangle 5"/>
          <p:cNvSpPr>
            <a:spLocks noChangeArrowheads="1"/>
          </p:cNvSpPr>
          <p:nvPr/>
        </p:nvSpPr>
        <p:spPr bwMode="auto">
          <a:xfrm>
            <a:off x="3851275" y="1412875"/>
            <a:ext cx="1047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eaLnBrk="1" hangingPunct="1">
              <a:spcBef>
                <a:spcPct val="30000"/>
              </a:spcBef>
              <a:buClrTx/>
              <a:buFontTx/>
              <a:buNone/>
            </a:pPr>
            <a:r>
              <a:rPr lang="en-GB" altLang="en-US" sz="1800"/>
              <a:t>glucose</a:t>
            </a:r>
            <a:endParaRPr lang="en-US" altLang="en-US" sz="1800"/>
          </a:p>
        </p:txBody>
      </p:sp>
      <p:sp>
        <p:nvSpPr>
          <p:cNvPr id="125956" name="Rectangle 7"/>
          <p:cNvSpPr>
            <a:spLocks noChangeArrowheads="1"/>
          </p:cNvSpPr>
          <p:nvPr/>
        </p:nvSpPr>
        <p:spPr bwMode="auto">
          <a:xfrm>
            <a:off x="3779838" y="2205038"/>
            <a:ext cx="1201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GB" altLang="en-US" sz="1800"/>
              <a:t>pyruvate</a:t>
            </a:r>
            <a:endParaRPr lang="en-US" altLang="en-US" sz="1800"/>
          </a:p>
        </p:txBody>
      </p:sp>
      <p:sp>
        <p:nvSpPr>
          <p:cNvPr id="125957" name="Rectangle 8"/>
          <p:cNvSpPr>
            <a:spLocks noChangeArrowheads="1"/>
          </p:cNvSpPr>
          <p:nvPr/>
        </p:nvSpPr>
        <p:spPr bwMode="auto">
          <a:xfrm>
            <a:off x="3635375" y="3141663"/>
            <a:ext cx="14001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eaLnBrk="1" hangingPunct="1">
              <a:spcBef>
                <a:spcPct val="30000"/>
              </a:spcBef>
              <a:buClrTx/>
              <a:buFontTx/>
              <a:buNone/>
            </a:pPr>
            <a:r>
              <a:rPr lang="en-GB" altLang="en-US" sz="1800"/>
              <a:t>acetyl CoA</a:t>
            </a:r>
            <a:endParaRPr lang="en-US" altLang="en-US" sz="1800"/>
          </a:p>
        </p:txBody>
      </p:sp>
      <p:sp>
        <p:nvSpPr>
          <p:cNvPr id="125958" name="Oval 9"/>
          <p:cNvSpPr>
            <a:spLocks noChangeArrowheads="1"/>
          </p:cNvSpPr>
          <p:nvPr/>
        </p:nvSpPr>
        <p:spPr bwMode="auto">
          <a:xfrm>
            <a:off x="3635375" y="4149725"/>
            <a:ext cx="1562100" cy="1346200"/>
          </a:xfrm>
          <a:prstGeom prst="ellipse">
            <a:avLst/>
          </a:prstGeom>
          <a:solidFill>
            <a:schemeClr val="bg1"/>
          </a:solidFill>
          <a:ln w="9525">
            <a:solidFill>
              <a:schemeClr val="tx1"/>
            </a:solidFill>
            <a:round/>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lgn="ctr">
              <a:spcBef>
                <a:spcPct val="0"/>
              </a:spcBef>
              <a:buClrTx/>
              <a:buFontTx/>
              <a:buNone/>
            </a:pPr>
            <a:r>
              <a:rPr lang="en-GB" altLang="en-US" sz="1800"/>
              <a:t>Krebs cycle</a:t>
            </a:r>
            <a:endParaRPr lang="en-US" altLang="en-US" sz="1800"/>
          </a:p>
        </p:txBody>
      </p:sp>
      <p:sp>
        <p:nvSpPr>
          <p:cNvPr id="125959" name="Line 11"/>
          <p:cNvSpPr>
            <a:spLocks noChangeShapeType="1"/>
          </p:cNvSpPr>
          <p:nvPr/>
        </p:nvSpPr>
        <p:spPr bwMode="auto">
          <a:xfrm>
            <a:off x="4284663" y="1773238"/>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25960" name="Line 12"/>
          <p:cNvSpPr>
            <a:spLocks noChangeShapeType="1"/>
          </p:cNvSpPr>
          <p:nvPr/>
        </p:nvSpPr>
        <p:spPr bwMode="auto">
          <a:xfrm>
            <a:off x="4356100" y="2708275"/>
            <a:ext cx="0" cy="4333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25961" name="Line 13"/>
          <p:cNvSpPr>
            <a:spLocks noChangeShapeType="1"/>
          </p:cNvSpPr>
          <p:nvPr/>
        </p:nvSpPr>
        <p:spPr bwMode="auto">
          <a:xfrm>
            <a:off x="4356100" y="3573463"/>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9822" name="AutoShape 14"/>
          <p:cNvSpPr>
            <a:spLocks noChangeArrowheads="1"/>
          </p:cNvSpPr>
          <p:nvPr/>
        </p:nvSpPr>
        <p:spPr bwMode="auto">
          <a:xfrm>
            <a:off x="3924300" y="5876925"/>
            <a:ext cx="914400" cy="765175"/>
          </a:xfrm>
          <a:prstGeom prst="irregularSeal2">
            <a:avLst/>
          </a:prstGeom>
          <a:solidFill>
            <a:srgbClr val="FF3300"/>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lgn="ctr">
              <a:spcBef>
                <a:spcPct val="0"/>
              </a:spcBef>
              <a:buClrTx/>
              <a:buFontTx/>
              <a:buNone/>
            </a:pPr>
            <a:r>
              <a:rPr lang="en-GB" altLang="en-US" sz="1800">
                <a:solidFill>
                  <a:srgbClr val="FFFF00"/>
                </a:solidFill>
              </a:rPr>
              <a:t>ATP</a:t>
            </a:r>
            <a:endParaRPr lang="en-US" altLang="en-US" sz="1800">
              <a:solidFill>
                <a:srgbClr val="FFFF00"/>
              </a:solidFill>
            </a:endParaRPr>
          </a:p>
        </p:txBody>
      </p:sp>
      <p:sp>
        <p:nvSpPr>
          <p:cNvPr id="119824" name="Line 16"/>
          <p:cNvSpPr>
            <a:spLocks noChangeShapeType="1"/>
          </p:cNvSpPr>
          <p:nvPr/>
        </p:nvSpPr>
        <p:spPr bwMode="auto">
          <a:xfrm>
            <a:off x="4427538" y="5661025"/>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9825" name="Rectangle 17"/>
          <p:cNvSpPr>
            <a:spLocks noChangeArrowheads="1"/>
          </p:cNvSpPr>
          <p:nvPr/>
        </p:nvSpPr>
        <p:spPr bwMode="auto">
          <a:xfrm>
            <a:off x="684213" y="1425575"/>
            <a:ext cx="2162175" cy="366713"/>
          </a:xfrm>
          <a:prstGeom prst="rect">
            <a:avLst/>
          </a:prstGeom>
          <a:noFill/>
          <a:ln>
            <a:noFill/>
          </a:ln>
          <a:extLst/>
        </p:spPr>
        <p:txBody>
          <a:bodyPr wrap="none">
            <a:spAutoFit/>
          </a:bodyPr>
          <a:lstStyle/>
          <a:p>
            <a:pPr eaLnBrk="1" hangingPunct="1">
              <a:spcBef>
                <a:spcPct val="30000"/>
              </a:spcBef>
              <a:defRPr/>
            </a:pPr>
            <a:r>
              <a:rPr lang="en-GB" dirty="0">
                <a:solidFill>
                  <a:schemeClr val="tx1">
                    <a:lumMod val="95000"/>
                    <a:lumOff val="5000"/>
                  </a:schemeClr>
                </a:solidFill>
                <a:latin typeface="Arial Black" pitchFamily="34" charset="0"/>
                <a:ea typeface="+mn-ea"/>
              </a:rPr>
              <a:t>Glycogen</a:t>
            </a:r>
            <a:r>
              <a:rPr lang="en-GB" dirty="0">
                <a:solidFill>
                  <a:schemeClr val="tx1">
                    <a:lumMod val="95000"/>
                    <a:lumOff val="5000"/>
                  </a:schemeClr>
                </a:solidFill>
                <a:ea typeface="+mn-ea"/>
              </a:rPr>
              <a:t>/starch</a:t>
            </a:r>
            <a:endParaRPr lang="en-US" dirty="0">
              <a:solidFill>
                <a:schemeClr val="tx1">
                  <a:lumMod val="95000"/>
                  <a:lumOff val="5000"/>
                </a:schemeClr>
              </a:solidFill>
              <a:ea typeface="+mn-ea"/>
            </a:endParaRPr>
          </a:p>
        </p:txBody>
      </p:sp>
      <p:sp>
        <p:nvSpPr>
          <p:cNvPr id="119826" name="Rectangle 18"/>
          <p:cNvSpPr>
            <a:spLocks noChangeArrowheads="1"/>
          </p:cNvSpPr>
          <p:nvPr/>
        </p:nvSpPr>
        <p:spPr bwMode="auto">
          <a:xfrm>
            <a:off x="5940425" y="1412875"/>
            <a:ext cx="1671638" cy="366713"/>
          </a:xfrm>
          <a:prstGeom prst="rect">
            <a:avLst/>
          </a:prstGeom>
          <a:noFill/>
          <a:ln>
            <a:noFill/>
          </a:ln>
          <a:extLst/>
        </p:spPr>
        <p:txBody>
          <a:bodyPr wrap="none">
            <a:spAutoFit/>
          </a:bodyPr>
          <a:lstStyle/>
          <a:p>
            <a:pPr eaLnBrk="1" hangingPunct="1">
              <a:spcBef>
                <a:spcPct val="30000"/>
              </a:spcBef>
              <a:defRPr/>
            </a:pPr>
            <a:r>
              <a:rPr lang="en-GB" dirty="0">
                <a:solidFill>
                  <a:schemeClr val="tx1">
                    <a:lumMod val="95000"/>
                    <a:lumOff val="5000"/>
                  </a:schemeClr>
                </a:solidFill>
                <a:ea typeface="+mn-ea"/>
              </a:rPr>
              <a:t>Other sugars</a:t>
            </a:r>
            <a:endParaRPr lang="en-US" dirty="0">
              <a:solidFill>
                <a:schemeClr val="tx1">
                  <a:lumMod val="95000"/>
                  <a:lumOff val="5000"/>
                </a:schemeClr>
              </a:solidFill>
              <a:ea typeface="+mn-ea"/>
            </a:endParaRPr>
          </a:p>
        </p:txBody>
      </p:sp>
      <p:sp>
        <p:nvSpPr>
          <p:cNvPr id="119828" name="Rectangle 20"/>
          <p:cNvSpPr>
            <a:spLocks noChangeArrowheads="1"/>
          </p:cNvSpPr>
          <p:nvPr/>
        </p:nvSpPr>
        <p:spPr bwMode="auto">
          <a:xfrm>
            <a:off x="179388" y="2217738"/>
            <a:ext cx="3009900" cy="369887"/>
          </a:xfrm>
          <a:prstGeom prst="rect">
            <a:avLst/>
          </a:prstGeom>
          <a:noFill/>
          <a:ln>
            <a:noFill/>
          </a:ln>
          <a:extLst/>
        </p:spPr>
        <p:txBody>
          <a:bodyPr wrap="none">
            <a:spAutoFit/>
          </a:bodyPr>
          <a:lstStyle/>
          <a:p>
            <a:pPr>
              <a:defRPr/>
            </a:pPr>
            <a:r>
              <a:rPr lang="en-GB" dirty="0">
                <a:solidFill>
                  <a:schemeClr val="tx1">
                    <a:lumMod val="95000"/>
                    <a:lumOff val="5000"/>
                  </a:schemeClr>
                </a:solidFill>
                <a:latin typeface="Arial Black" pitchFamily="34" charset="0"/>
                <a:ea typeface="+mn-ea"/>
              </a:rPr>
              <a:t>Proteins</a:t>
            </a:r>
            <a:r>
              <a:rPr lang="en-GB" dirty="0">
                <a:solidFill>
                  <a:schemeClr val="tx1">
                    <a:lumMod val="95000"/>
                    <a:lumOff val="5000"/>
                  </a:schemeClr>
                </a:solidFill>
                <a:ea typeface="+mn-ea"/>
              </a:rPr>
              <a:t> </a:t>
            </a:r>
            <a:r>
              <a:rPr lang="en-GB" dirty="0">
                <a:solidFill>
                  <a:schemeClr val="tx1">
                    <a:lumMod val="95000"/>
                    <a:lumOff val="5000"/>
                  </a:schemeClr>
                </a:solidFill>
                <a:ea typeface="+mn-ea"/>
                <a:sym typeface="Wingdings" pitchFamily="2" charset="2"/>
              </a:rPr>
              <a:t> amino acids</a:t>
            </a:r>
            <a:endParaRPr lang="en-US" dirty="0">
              <a:solidFill>
                <a:schemeClr val="tx1">
                  <a:lumMod val="95000"/>
                  <a:lumOff val="5000"/>
                </a:schemeClr>
              </a:solidFill>
              <a:ea typeface="+mn-ea"/>
              <a:sym typeface="Wingdings" pitchFamily="2" charset="2"/>
            </a:endParaRPr>
          </a:p>
        </p:txBody>
      </p:sp>
      <p:sp>
        <p:nvSpPr>
          <p:cNvPr id="119829" name="Rectangle 21"/>
          <p:cNvSpPr>
            <a:spLocks noChangeArrowheads="1"/>
          </p:cNvSpPr>
          <p:nvPr/>
        </p:nvSpPr>
        <p:spPr bwMode="auto">
          <a:xfrm>
            <a:off x="5940425" y="3154363"/>
            <a:ext cx="2514600" cy="366712"/>
          </a:xfrm>
          <a:prstGeom prst="rect">
            <a:avLst/>
          </a:prstGeom>
          <a:noFill/>
          <a:ln>
            <a:noFill/>
          </a:ln>
          <a:extLst/>
        </p:spPr>
        <p:txBody>
          <a:bodyPr wrap="none">
            <a:spAutoFit/>
          </a:bodyPr>
          <a:lstStyle/>
          <a:p>
            <a:pPr>
              <a:defRPr/>
            </a:pPr>
            <a:r>
              <a:rPr lang="en-GB" dirty="0">
                <a:solidFill>
                  <a:schemeClr val="tx1">
                    <a:lumMod val="95000"/>
                    <a:lumOff val="5000"/>
                  </a:schemeClr>
                </a:solidFill>
                <a:ea typeface="+mn-ea"/>
                <a:sym typeface="Wingdings" pitchFamily="2" charset="2"/>
              </a:rPr>
              <a:t>fatty acids  </a:t>
            </a:r>
            <a:r>
              <a:rPr lang="en-GB" dirty="0">
                <a:solidFill>
                  <a:schemeClr val="tx1">
                    <a:lumMod val="95000"/>
                    <a:lumOff val="5000"/>
                  </a:schemeClr>
                </a:solidFill>
                <a:latin typeface="Arial Black" pitchFamily="34" charset="0"/>
                <a:ea typeface="+mn-ea"/>
                <a:sym typeface="Wingdings" pitchFamily="2" charset="2"/>
              </a:rPr>
              <a:t>Lipids</a:t>
            </a:r>
            <a:endParaRPr lang="en-US" dirty="0">
              <a:solidFill>
                <a:schemeClr val="tx1">
                  <a:lumMod val="95000"/>
                  <a:lumOff val="5000"/>
                </a:schemeClr>
              </a:solidFill>
              <a:latin typeface="Arial Black" pitchFamily="34" charset="0"/>
              <a:ea typeface="+mn-ea"/>
              <a:sym typeface="Wingdings" pitchFamily="2" charset="2"/>
            </a:endParaRPr>
          </a:p>
        </p:txBody>
      </p:sp>
      <p:sp>
        <p:nvSpPr>
          <p:cNvPr id="119830" name="AutoShape 22"/>
          <p:cNvSpPr>
            <a:spLocks noChangeArrowheads="1"/>
          </p:cNvSpPr>
          <p:nvPr/>
        </p:nvSpPr>
        <p:spPr bwMode="auto">
          <a:xfrm>
            <a:off x="2843213" y="1557338"/>
            <a:ext cx="976312" cy="144462"/>
          </a:xfrm>
          <a:prstGeom prst="rightArrow">
            <a:avLst>
              <a:gd name="adj1" fmla="val 50000"/>
              <a:gd name="adj2" fmla="val 168957"/>
            </a:avLst>
          </a:prstGeom>
          <a:solidFill>
            <a:srgbClr val="99FF33"/>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119831" name="AutoShape 23"/>
          <p:cNvSpPr>
            <a:spLocks noChangeArrowheads="1"/>
          </p:cNvSpPr>
          <p:nvPr/>
        </p:nvSpPr>
        <p:spPr bwMode="auto">
          <a:xfrm>
            <a:off x="4932363" y="1557338"/>
            <a:ext cx="976312" cy="142875"/>
          </a:xfrm>
          <a:prstGeom prst="leftArrow">
            <a:avLst>
              <a:gd name="adj1" fmla="val 50000"/>
              <a:gd name="adj2" fmla="val 170833"/>
            </a:avLst>
          </a:prstGeom>
          <a:solidFill>
            <a:srgbClr val="99FF33"/>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119832" name="AutoShape 24"/>
          <p:cNvSpPr>
            <a:spLocks noChangeArrowheads="1"/>
          </p:cNvSpPr>
          <p:nvPr/>
        </p:nvSpPr>
        <p:spPr bwMode="auto">
          <a:xfrm>
            <a:off x="3132138" y="2349500"/>
            <a:ext cx="647700" cy="142875"/>
          </a:xfrm>
          <a:prstGeom prst="rightArrow">
            <a:avLst>
              <a:gd name="adj1" fmla="val 50000"/>
              <a:gd name="adj2" fmla="val 113333"/>
            </a:avLst>
          </a:prstGeom>
          <a:solidFill>
            <a:srgbClr val="FFFF00"/>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119834" name="AutoShape 26"/>
          <p:cNvSpPr>
            <a:spLocks noChangeArrowheads="1"/>
          </p:cNvSpPr>
          <p:nvPr/>
        </p:nvSpPr>
        <p:spPr bwMode="auto">
          <a:xfrm>
            <a:off x="5219700" y="3284538"/>
            <a:ext cx="576263" cy="144462"/>
          </a:xfrm>
          <a:prstGeom prst="leftArrow">
            <a:avLst>
              <a:gd name="adj1" fmla="val 50000"/>
              <a:gd name="adj2" fmla="val 99726"/>
            </a:avLst>
          </a:prstGeom>
          <a:solidFill>
            <a:srgbClr val="FF3300"/>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119835" name="Line 27"/>
          <p:cNvSpPr>
            <a:spLocks noChangeShapeType="1"/>
          </p:cNvSpPr>
          <p:nvPr/>
        </p:nvSpPr>
        <p:spPr bwMode="auto">
          <a:xfrm>
            <a:off x="2339975" y="2636838"/>
            <a:ext cx="1439863" cy="16557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57150">
                <a:solidFill>
                  <a:srgbClr val="000000"/>
                </a:solidFill>
                <a:round/>
                <a:headEnd/>
                <a:tailEnd type="triangle" w="med" len="med"/>
              </a14:hiddenLine>
            </a:ext>
          </a:extLst>
        </p:spPr>
        <p:txBody>
          <a:bodyPr/>
          <a:lstStyle/>
          <a:p>
            <a:endParaRPr lang="en-GB"/>
          </a:p>
        </p:txBody>
      </p:sp>
      <p:sp>
        <p:nvSpPr>
          <p:cNvPr id="21" name="AutoShape 24"/>
          <p:cNvSpPr>
            <a:spLocks noChangeArrowheads="1"/>
          </p:cNvSpPr>
          <p:nvPr/>
        </p:nvSpPr>
        <p:spPr bwMode="auto">
          <a:xfrm rot="2169815">
            <a:off x="2817813" y="2844800"/>
            <a:ext cx="1119187" cy="166688"/>
          </a:xfrm>
          <a:prstGeom prst="rightArrow">
            <a:avLst>
              <a:gd name="adj1" fmla="val 50000"/>
              <a:gd name="adj2" fmla="val 112992"/>
            </a:avLst>
          </a:prstGeom>
          <a:solidFill>
            <a:srgbClr val="FFFF00"/>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22" name="AutoShape 26"/>
          <p:cNvSpPr>
            <a:spLocks noChangeArrowheads="1"/>
          </p:cNvSpPr>
          <p:nvPr/>
        </p:nvSpPr>
        <p:spPr bwMode="auto">
          <a:xfrm rot="1701738">
            <a:off x="4500563" y="2335213"/>
            <a:ext cx="1798637" cy="149225"/>
          </a:xfrm>
          <a:prstGeom prst="leftArrow">
            <a:avLst>
              <a:gd name="adj1" fmla="val 50000"/>
              <a:gd name="adj2" fmla="val 100164"/>
            </a:avLst>
          </a:prstGeom>
          <a:solidFill>
            <a:srgbClr val="FF3300"/>
          </a:solidFill>
          <a:ln w="9525">
            <a:solidFill>
              <a:schemeClr val="tx1"/>
            </a:solidFill>
            <a:miter lim="800000"/>
            <a:headEnd/>
            <a:tailEnd/>
          </a:ln>
        </p:spPr>
        <p:txBody>
          <a:bodyPr wrap="none" anchor="ct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endParaRPr lang="en-US" altLang="en-US" sz="1800"/>
          </a:p>
        </p:txBody>
      </p:sp>
      <p:sp>
        <p:nvSpPr>
          <p:cNvPr id="125975" name="TextBox 1"/>
          <p:cNvSpPr txBox="1">
            <a:spLocks noChangeArrowheads="1"/>
          </p:cNvSpPr>
          <p:nvPr/>
        </p:nvSpPr>
        <p:spPr bwMode="auto">
          <a:xfrm>
            <a:off x="6262688" y="2743200"/>
            <a:ext cx="12239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GB" altLang="en-US" sz="1800"/>
              <a:t>Glycerol </a:t>
            </a:r>
          </a:p>
        </p:txBody>
      </p:sp>
      <p:sp>
        <p:nvSpPr>
          <p:cNvPr id="3" name="Rectangle 2"/>
          <p:cNvSpPr/>
          <p:nvPr/>
        </p:nvSpPr>
        <p:spPr>
          <a:xfrm rot="898558">
            <a:off x="7262813" y="2833688"/>
            <a:ext cx="487362" cy="369887"/>
          </a:xfrm>
          <a:prstGeom prst="rect">
            <a:avLst/>
          </a:prstGeom>
        </p:spPr>
        <p:txBody>
          <a:bodyPr>
            <a:spAutoFit/>
          </a:bodyPr>
          <a:lstStyle/>
          <a:p>
            <a:pPr>
              <a:defRPr/>
            </a:pPr>
            <a:r>
              <a:rPr lang="en-GB" dirty="0">
                <a:solidFill>
                  <a:schemeClr val="tx1">
                    <a:lumMod val="95000"/>
                    <a:lumOff val="5000"/>
                  </a:schemeClr>
                </a:solidFill>
                <a:ea typeface="+mn-ea"/>
                <a:sym typeface="Wingdings" pitchFamily="2" charset="2"/>
              </a:rPr>
              <a:t></a:t>
            </a:r>
            <a:endParaRPr lang="en-GB" dirty="0">
              <a:ea typeface="+mn-ea"/>
            </a:endParaRPr>
          </a:p>
        </p:txBody>
      </p:sp>
      <p:sp>
        <p:nvSpPr>
          <p:cNvPr id="125977" name="TextBox 3"/>
          <p:cNvSpPr txBox="1">
            <a:spLocks noChangeArrowheads="1"/>
          </p:cNvSpPr>
          <p:nvPr/>
        </p:nvSpPr>
        <p:spPr bwMode="auto">
          <a:xfrm>
            <a:off x="5421313" y="1989138"/>
            <a:ext cx="1598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GB" altLang="en-US" sz="1800"/>
              <a:t>Via TP</a:t>
            </a:r>
          </a:p>
        </p:txBody>
      </p:sp>
      <p:sp>
        <p:nvSpPr>
          <p:cNvPr id="125978" name="TextBox 1"/>
          <p:cNvSpPr txBox="1">
            <a:spLocks noChangeArrowheads="1"/>
          </p:cNvSpPr>
          <p:nvPr/>
        </p:nvSpPr>
        <p:spPr bwMode="auto">
          <a:xfrm>
            <a:off x="7235825" y="3716338"/>
            <a:ext cx="14398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GB" altLang="en-US" sz="1800" b="1"/>
              <a:t>First choice when glucose is depleted</a:t>
            </a:r>
          </a:p>
        </p:txBody>
      </p:sp>
      <p:sp>
        <p:nvSpPr>
          <p:cNvPr id="125979" name="TextBox 3"/>
          <p:cNvSpPr txBox="1">
            <a:spLocks noChangeArrowheads="1"/>
          </p:cNvSpPr>
          <p:nvPr/>
        </p:nvSpPr>
        <p:spPr bwMode="auto">
          <a:xfrm>
            <a:off x="323850" y="2776538"/>
            <a:ext cx="13604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ea typeface="MS PGothic" pitchFamily="34" charset="-128"/>
              </a:defRPr>
            </a:lvl1pPr>
            <a:lvl2pPr marL="742950" indent="-285750">
              <a:spcBef>
                <a:spcPct val="20000"/>
              </a:spcBef>
              <a:buChar char="–"/>
              <a:defRPr sz="2800">
                <a:solidFill>
                  <a:schemeClr val="tx1"/>
                </a:solidFill>
                <a:latin typeface="Verdana" pitchFamily="34" charset="0"/>
                <a:ea typeface="MS PGothic" pitchFamily="34" charset="-128"/>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ea typeface="MS PGothic" pitchFamily="34" charset="-128"/>
              </a:defRPr>
            </a:lvl3pPr>
            <a:lvl4pPr marL="1600200" indent="-228600">
              <a:spcBef>
                <a:spcPct val="20000"/>
              </a:spcBef>
              <a:buChar char="–"/>
              <a:defRPr sz="2000">
                <a:solidFill>
                  <a:schemeClr val="tx1"/>
                </a:solidFill>
                <a:latin typeface="Verdana" pitchFamily="34" charset="0"/>
                <a:ea typeface="MS PGothic" pitchFamily="34" charset="-128"/>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ea typeface="MS PGothic" pitchFamily="34" charset="-128"/>
              </a:defRPr>
            </a:lvl9pPr>
          </a:lstStyle>
          <a:p>
            <a:pPr>
              <a:spcBef>
                <a:spcPct val="0"/>
              </a:spcBef>
              <a:buClrTx/>
              <a:buFontTx/>
              <a:buNone/>
            </a:pPr>
            <a:r>
              <a:rPr lang="en-GB" altLang="en-US" sz="1800"/>
              <a:t>Necessary during starvation</a:t>
            </a:r>
          </a:p>
        </p:txBody>
      </p:sp>
    </p:spTree>
    <p:extLst>
      <p:ext uri="{BB962C8B-B14F-4D97-AF65-F5344CB8AC3E}">
        <p14:creationId xmlns:p14="http://schemas.microsoft.com/office/powerpoint/2010/main" val="38978375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119826">
                                            <p:txEl>
                                              <p:pRg st="0" end="0"/>
                                            </p:txEl>
                                          </p:spTgt>
                                        </p:tgtEl>
                                        <p:attrNameLst>
                                          <p:attrName>style.visibility</p:attrName>
                                        </p:attrNameLst>
                                      </p:cBhvr>
                                      <p:to>
                                        <p:strVal val="visible"/>
                                      </p:to>
                                    </p:set>
                                    <p:anim calcmode="lin" valueType="num">
                                      <p:cBhvr>
                                        <p:cTn id="7" dur="500" fill="hold"/>
                                        <p:tgtEl>
                                          <p:spTgt spid="1198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982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19826">
                                            <p:txEl>
                                              <p:pRg st="0" end="0"/>
                                            </p:txEl>
                                          </p:spTgt>
                                        </p:tgtEl>
                                      </p:cBhvr>
                                    </p:animEffect>
                                  </p:childTnLst>
                                </p:cTn>
                              </p:par>
                            </p:childTnLst>
                          </p:cTn>
                        </p:par>
                        <p:par>
                          <p:cTn id="10" fill="hold" nodeType="afterGroup">
                            <p:stCondLst>
                              <p:cond delay="500"/>
                            </p:stCondLst>
                            <p:childTnLst>
                              <p:par>
                                <p:cTn id="11" presetID="1" presetClass="entr" presetSubtype="0" fill="hold" grpId="0" nodeType="afterEffect">
                                  <p:stCondLst>
                                    <p:cond delay="0"/>
                                  </p:stCondLst>
                                  <p:childTnLst>
                                    <p:set>
                                      <p:cBhvr>
                                        <p:cTn id="12" dur="1" fill="hold">
                                          <p:stCondLst>
                                            <p:cond delay="0"/>
                                          </p:stCondLst>
                                        </p:cTn>
                                        <p:tgtEl>
                                          <p:spTgt spid="119831"/>
                                        </p:tgtEl>
                                        <p:attrNameLst>
                                          <p:attrName>style.visibility</p:attrName>
                                        </p:attrNameLst>
                                      </p:cBhvr>
                                      <p:to>
                                        <p:strVal val="visible"/>
                                      </p:to>
                                    </p:set>
                                  </p:childTnLst>
                                </p:cTn>
                              </p:par>
                            </p:childTnLst>
                          </p:cTn>
                        </p:par>
                        <p:par>
                          <p:cTn id="13" fill="hold" nodeType="afterGroup">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119822"/>
                                        </p:tgtEl>
                                        <p:attrNameLst>
                                          <p:attrName>style.visibility</p:attrName>
                                        </p:attrNameLst>
                                      </p:cBhvr>
                                      <p:to>
                                        <p:strVal val="visible"/>
                                      </p:to>
                                    </p:set>
                                    <p:anim calcmode="lin" valueType="num">
                                      <p:cBhvr>
                                        <p:cTn id="16" dur="500" fill="hold"/>
                                        <p:tgtEl>
                                          <p:spTgt spid="119822"/>
                                        </p:tgtEl>
                                        <p:attrNameLst>
                                          <p:attrName>ppt_w</p:attrName>
                                        </p:attrNameLst>
                                      </p:cBhvr>
                                      <p:tavLst>
                                        <p:tav tm="0">
                                          <p:val>
                                            <p:fltVal val="0"/>
                                          </p:val>
                                        </p:tav>
                                        <p:tav tm="100000">
                                          <p:val>
                                            <p:strVal val="#ppt_w"/>
                                          </p:val>
                                        </p:tav>
                                      </p:tavLst>
                                    </p:anim>
                                    <p:anim calcmode="lin" valueType="num">
                                      <p:cBhvr>
                                        <p:cTn id="17" dur="500" fill="hold"/>
                                        <p:tgtEl>
                                          <p:spTgt spid="119822"/>
                                        </p:tgtEl>
                                        <p:attrNameLst>
                                          <p:attrName>ppt_h</p:attrName>
                                        </p:attrNameLst>
                                      </p:cBhvr>
                                      <p:tavLst>
                                        <p:tav tm="0">
                                          <p:val>
                                            <p:fltVal val="0"/>
                                          </p:val>
                                        </p:tav>
                                        <p:tav tm="100000">
                                          <p:val>
                                            <p:strVal val="#ppt_h"/>
                                          </p:val>
                                        </p:tav>
                                      </p:tavLst>
                                    </p:anim>
                                    <p:animEffect transition="in" filter="fade">
                                      <p:cBhvr>
                                        <p:cTn id="18" dur="500"/>
                                        <p:tgtEl>
                                          <p:spTgt spid="119822"/>
                                        </p:tgtEl>
                                      </p:cBhvr>
                                    </p:animEffect>
                                  </p:childTnLst>
                                </p:cTn>
                              </p:par>
                            </p:childTnLst>
                          </p:cTn>
                        </p:par>
                        <p:par>
                          <p:cTn id="19" fill="hold" nodeType="afterGroup">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1982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nodeType="clickEffect">
                                  <p:stCondLst>
                                    <p:cond delay="0"/>
                                  </p:stCondLst>
                                  <p:childTnLst>
                                    <p:set>
                                      <p:cBhvr>
                                        <p:cTn id="25" dur="1" fill="hold">
                                          <p:stCondLst>
                                            <p:cond delay="0"/>
                                          </p:stCondLst>
                                        </p:cTn>
                                        <p:tgtEl>
                                          <p:spTgt spid="119825">
                                            <p:txEl>
                                              <p:pRg st="0" end="0"/>
                                            </p:txEl>
                                          </p:spTgt>
                                        </p:tgtEl>
                                        <p:attrNameLst>
                                          <p:attrName>style.visibility</p:attrName>
                                        </p:attrNameLst>
                                      </p:cBhvr>
                                      <p:to>
                                        <p:strVal val="visible"/>
                                      </p:to>
                                    </p:set>
                                    <p:anim calcmode="lin" valueType="num">
                                      <p:cBhvr>
                                        <p:cTn id="26" dur="500" fill="hold"/>
                                        <p:tgtEl>
                                          <p:spTgt spid="119825">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119825">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119825">
                                            <p:txEl>
                                              <p:pRg st="0" end="0"/>
                                            </p:txEl>
                                          </p:spTgt>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119830"/>
                                        </p:tgtEl>
                                        <p:attrNameLst>
                                          <p:attrName>style.visibility</p:attrName>
                                        </p:attrNameLst>
                                      </p:cBhvr>
                                      <p:to>
                                        <p:strVal val="visible"/>
                                      </p:to>
                                    </p:set>
                                  </p:childTnLst>
                                </p:cTn>
                              </p:par>
                            </p:childTnLst>
                          </p:cTn>
                        </p:par>
                        <p:par>
                          <p:cTn id="32" fill="hold" nodeType="afterGroup">
                            <p:stCondLst>
                              <p:cond delay="500"/>
                            </p:stCondLst>
                            <p:childTnLst>
                              <p:par>
                                <p:cTn id="33" presetID="53" presetClass="entr" presetSubtype="0" fill="hold" grpId="1" nodeType="afterEffect">
                                  <p:stCondLst>
                                    <p:cond delay="0"/>
                                  </p:stCondLst>
                                  <p:childTnLst>
                                    <p:set>
                                      <p:cBhvr>
                                        <p:cTn id="34" dur="1" fill="hold">
                                          <p:stCondLst>
                                            <p:cond delay="0"/>
                                          </p:stCondLst>
                                        </p:cTn>
                                        <p:tgtEl>
                                          <p:spTgt spid="119822"/>
                                        </p:tgtEl>
                                        <p:attrNameLst>
                                          <p:attrName>style.visibility</p:attrName>
                                        </p:attrNameLst>
                                      </p:cBhvr>
                                      <p:to>
                                        <p:strVal val="visible"/>
                                      </p:to>
                                    </p:set>
                                    <p:anim calcmode="lin" valueType="num">
                                      <p:cBhvr>
                                        <p:cTn id="35" dur="500" fill="hold"/>
                                        <p:tgtEl>
                                          <p:spTgt spid="119822"/>
                                        </p:tgtEl>
                                        <p:attrNameLst>
                                          <p:attrName>ppt_w</p:attrName>
                                        </p:attrNameLst>
                                      </p:cBhvr>
                                      <p:tavLst>
                                        <p:tav tm="0">
                                          <p:val>
                                            <p:fltVal val="0"/>
                                          </p:val>
                                        </p:tav>
                                        <p:tav tm="100000">
                                          <p:val>
                                            <p:strVal val="#ppt_w"/>
                                          </p:val>
                                        </p:tav>
                                      </p:tavLst>
                                    </p:anim>
                                    <p:anim calcmode="lin" valueType="num">
                                      <p:cBhvr>
                                        <p:cTn id="36" dur="500" fill="hold"/>
                                        <p:tgtEl>
                                          <p:spTgt spid="119822"/>
                                        </p:tgtEl>
                                        <p:attrNameLst>
                                          <p:attrName>ppt_h</p:attrName>
                                        </p:attrNameLst>
                                      </p:cBhvr>
                                      <p:tavLst>
                                        <p:tav tm="0">
                                          <p:val>
                                            <p:fltVal val="0"/>
                                          </p:val>
                                        </p:tav>
                                        <p:tav tm="100000">
                                          <p:val>
                                            <p:strVal val="#ppt_h"/>
                                          </p:val>
                                        </p:tav>
                                      </p:tavLst>
                                    </p:anim>
                                    <p:animEffect transition="in" filter="fade">
                                      <p:cBhvr>
                                        <p:cTn id="37" dur="500"/>
                                        <p:tgtEl>
                                          <p:spTgt spid="119822"/>
                                        </p:tgtEl>
                                      </p:cBhvr>
                                    </p:animEffect>
                                  </p:childTnLst>
                                </p:cTn>
                              </p:par>
                            </p:childTnLst>
                          </p:cTn>
                        </p:par>
                        <p:par>
                          <p:cTn id="38" fill="hold" nodeType="afterGroup">
                            <p:stCondLst>
                              <p:cond delay="1000"/>
                            </p:stCondLst>
                            <p:childTnLst>
                              <p:par>
                                <p:cTn id="39" presetID="1" presetClass="entr" presetSubtype="0" fill="hold" grpId="1" nodeType="afterEffect">
                                  <p:stCondLst>
                                    <p:cond delay="0"/>
                                  </p:stCondLst>
                                  <p:childTnLst>
                                    <p:set>
                                      <p:cBhvr>
                                        <p:cTn id="40" dur="1" fill="hold">
                                          <p:stCondLst>
                                            <p:cond delay="0"/>
                                          </p:stCondLst>
                                        </p:cTn>
                                        <p:tgtEl>
                                          <p:spTgt spid="11982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53" presetClass="entr" presetSubtype="0" fill="hold" nodeType="clickEffect">
                                  <p:stCondLst>
                                    <p:cond delay="0"/>
                                  </p:stCondLst>
                                  <p:childTnLst>
                                    <p:set>
                                      <p:cBhvr>
                                        <p:cTn id="44" dur="1" fill="hold">
                                          <p:stCondLst>
                                            <p:cond delay="0"/>
                                          </p:stCondLst>
                                        </p:cTn>
                                        <p:tgtEl>
                                          <p:spTgt spid="119828">
                                            <p:txEl>
                                              <p:pRg st="0" end="0"/>
                                            </p:txEl>
                                          </p:spTgt>
                                        </p:tgtEl>
                                        <p:attrNameLst>
                                          <p:attrName>style.visibility</p:attrName>
                                        </p:attrNameLst>
                                      </p:cBhvr>
                                      <p:to>
                                        <p:strVal val="visible"/>
                                      </p:to>
                                    </p:set>
                                    <p:anim calcmode="lin" valueType="num">
                                      <p:cBhvr>
                                        <p:cTn id="45" dur="500" fill="hold"/>
                                        <p:tgtEl>
                                          <p:spTgt spid="119828">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119828">
                                            <p:txEl>
                                              <p:pRg st="0" end="0"/>
                                            </p:txEl>
                                          </p:spTgt>
                                        </p:tgtEl>
                                        <p:attrNameLst>
                                          <p:attrName>ppt_h</p:attrName>
                                        </p:attrNameLst>
                                      </p:cBhvr>
                                      <p:tavLst>
                                        <p:tav tm="0">
                                          <p:val>
                                            <p:fltVal val="0"/>
                                          </p:val>
                                        </p:tav>
                                        <p:tav tm="100000">
                                          <p:val>
                                            <p:strVal val="#ppt_h"/>
                                          </p:val>
                                        </p:tav>
                                      </p:tavLst>
                                    </p:anim>
                                    <p:animEffect transition="in" filter="fade">
                                      <p:cBhvr>
                                        <p:cTn id="47" dur="500"/>
                                        <p:tgtEl>
                                          <p:spTgt spid="119828">
                                            <p:txEl>
                                              <p:pRg st="0" end="0"/>
                                            </p:txEl>
                                          </p:spTgt>
                                        </p:tgtEl>
                                      </p:cBhvr>
                                    </p:animEffect>
                                  </p:childTnLst>
                                </p:cTn>
                              </p:par>
                            </p:childTnLst>
                          </p:cTn>
                        </p:par>
                        <p:par>
                          <p:cTn id="48" fill="hold" nodeType="afterGroup">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19832"/>
                                        </p:tgtEl>
                                        <p:attrNameLst>
                                          <p:attrName>style.visibility</p:attrName>
                                        </p:attrNameLst>
                                      </p:cBhvr>
                                      <p:to>
                                        <p:strVal val="visible"/>
                                      </p:to>
                                    </p:set>
                                  </p:childTnLst>
                                </p:cTn>
                              </p:par>
                              <p:par>
                                <p:cTn id="51" presetID="1" presetClass="entr" presetSubtype="0" fill="hold" grpId="0" nodeType="withEffect" nodePh="1">
                                  <p:stCondLst>
                                    <p:cond delay="0"/>
                                  </p:stCondLst>
                                  <p:endCondLst>
                                    <p:cond evt="begin" delay="0">
                                      <p:tn val="51"/>
                                    </p:cond>
                                  </p:endCondLst>
                                  <p:childTnLst>
                                    <p:set>
                                      <p:cBhvr>
                                        <p:cTn id="52" dur="1" fill="hold">
                                          <p:stCondLst>
                                            <p:cond delay="0"/>
                                          </p:stCondLst>
                                        </p:cTn>
                                        <p:tgtEl>
                                          <p:spTgt spid="119835"/>
                                        </p:tgtEl>
                                        <p:attrNameLst>
                                          <p:attrName>style.visibility</p:attrName>
                                        </p:attrNameLst>
                                      </p:cBhvr>
                                      <p:to>
                                        <p:strVal val="visible"/>
                                      </p:to>
                                    </p:set>
                                  </p:childTnLst>
                                </p:cTn>
                              </p:par>
                            </p:childTnLst>
                          </p:cTn>
                        </p:par>
                        <p:par>
                          <p:cTn id="53" fill="hold" nodeType="afterGroup">
                            <p:stCondLst>
                              <p:cond delay="500"/>
                            </p:stCondLst>
                            <p:childTnLst>
                              <p:par>
                                <p:cTn id="54" presetID="53" presetClass="entr" presetSubtype="0" fill="hold" grpId="2" nodeType="afterEffect">
                                  <p:stCondLst>
                                    <p:cond delay="0"/>
                                  </p:stCondLst>
                                  <p:childTnLst>
                                    <p:set>
                                      <p:cBhvr>
                                        <p:cTn id="55" dur="1" fill="hold">
                                          <p:stCondLst>
                                            <p:cond delay="0"/>
                                          </p:stCondLst>
                                        </p:cTn>
                                        <p:tgtEl>
                                          <p:spTgt spid="119822"/>
                                        </p:tgtEl>
                                        <p:attrNameLst>
                                          <p:attrName>style.visibility</p:attrName>
                                        </p:attrNameLst>
                                      </p:cBhvr>
                                      <p:to>
                                        <p:strVal val="visible"/>
                                      </p:to>
                                    </p:set>
                                    <p:anim calcmode="lin" valueType="num">
                                      <p:cBhvr>
                                        <p:cTn id="56" dur="500" fill="hold"/>
                                        <p:tgtEl>
                                          <p:spTgt spid="119822"/>
                                        </p:tgtEl>
                                        <p:attrNameLst>
                                          <p:attrName>ppt_w</p:attrName>
                                        </p:attrNameLst>
                                      </p:cBhvr>
                                      <p:tavLst>
                                        <p:tav tm="0">
                                          <p:val>
                                            <p:fltVal val="0"/>
                                          </p:val>
                                        </p:tav>
                                        <p:tav tm="100000">
                                          <p:val>
                                            <p:strVal val="#ppt_w"/>
                                          </p:val>
                                        </p:tav>
                                      </p:tavLst>
                                    </p:anim>
                                    <p:anim calcmode="lin" valueType="num">
                                      <p:cBhvr>
                                        <p:cTn id="57" dur="500" fill="hold"/>
                                        <p:tgtEl>
                                          <p:spTgt spid="119822"/>
                                        </p:tgtEl>
                                        <p:attrNameLst>
                                          <p:attrName>ppt_h</p:attrName>
                                        </p:attrNameLst>
                                      </p:cBhvr>
                                      <p:tavLst>
                                        <p:tav tm="0">
                                          <p:val>
                                            <p:fltVal val="0"/>
                                          </p:val>
                                        </p:tav>
                                        <p:tav tm="100000">
                                          <p:val>
                                            <p:strVal val="#ppt_h"/>
                                          </p:val>
                                        </p:tav>
                                      </p:tavLst>
                                    </p:anim>
                                    <p:animEffect transition="in" filter="fade">
                                      <p:cBhvr>
                                        <p:cTn id="58" dur="500"/>
                                        <p:tgtEl>
                                          <p:spTgt spid="119822"/>
                                        </p:tgtEl>
                                      </p:cBhvr>
                                    </p:animEffect>
                                  </p:childTnLst>
                                </p:cTn>
                              </p:par>
                            </p:childTnLst>
                          </p:cTn>
                        </p:par>
                        <p:par>
                          <p:cTn id="59" fill="hold" nodeType="afterGroup">
                            <p:stCondLst>
                              <p:cond delay="1000"/>
                            </p:stCondLst>
                            <p:childTnLst>
                              <p:par>
                                <p:cTn id="60" presetID="1" presetClass="entr" presetSubtype="0" fill="hold" grpId="2" nodeType="afterEffect">
                                  <p:stCondLst>
                                    <p:cond delay="0"/>
                                  </p:stCondLst>
                                  <p:childTnLst>
                                    <p:set>
                                      <p:cBhvr>
                                        <p:cTn id="61" dur="1" fill="hold">
                                          <p:stCondLst>
                                            <p:cond delay="0"/>
                                          </p:stCondLst>
                                        </p:cTn>
                                        <p:tgtEl>
                                          <p:spTgt spid="119824"/>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53" presetClass="entr" presetSubtype="0" fill="hold" nodeType="clickEffect">
                                  <p:stCondLst>
                                    <p:cond delay="0"/>
                                  </p:stCondLst>
                                  <p:childTnLst>
                                    <p:set>
                                      <p:cBhvr>
                                        <p:cTn id="65" dur="1" fill="hold">
                                          <p:stCondLst>
                                            <p:cond delay="0"/>
                                          </p:stCondLst>
                                        </p:cTn>
                                        <p:tgtEl>
                                          <p:spTgt spid="119829">
                                            <p:txEl>
                                              <p:pRg st="0" end="0"/>
                                            </p:txEl>
                                          </p:spTgt>
                                        </p:tgtEl>
                                        <p:attrNameLst>
                                          <p:attrName>style.visibility</p:attrName>
                                        </p:attrNameLst>
                                      </p:cBhvr>
                                      <p:to>
                                        <p:strVal val="visible"/>
                                      </p:to>
                                    </p:set>
                                    <p:anim calcmode="lin" valueType="num">
                                      <p:cBhvr>
                                        <p:cTn id="66" dur="500" fill="hold"/>
                                        <p:tgtEl>
                                          <p:spTgt spid="119829">
                                            <p:txEl>
                                              <p:pRg st="0" end="0"/>
                                            </p:txEl>
                                          </p:spTgt>
                                        </p:tgtEl>
                                        <p:attrNameLst>
                                          <p:attrName>ppt_w</p:attrName>
                                        </p:attrNameLst>
                                      </p:cBhvr>
                                      <p:tavLst>
                                        <p:tav tm="0">
                                          <p:val>
                                            <p:fltVal val="0"/>
                                          </p:val>
                                        </p:tav>
                                        <p:tav tm="100000">
                                          <p:val>
                                            <p:strVal val="#ppt_w"/>
                                          </p:val>
                                        </p:tav>
                                      </p:tavLst>
                                    </p:anim>
                                    <p:anim calcmode="lin" valueType="num">
                                      <p:cBhvr>
                                        <p:cTn id="67" dur="500" fill="hold"/>
                                        <p:tgtEl>
                                          <p:spTgt spid="119829">
                                            <p:txEl>
                                              <p:pRg st="0" end="0"/>
                                            </p:txEl>
                                          </p:spTgt>
                                        </p:tgtEl>
                                        <p:attrNameLst>
                                          <p:attrName>ppt_h</p:attrName>
                                        </p:attrNameLst>
                                      </p:cBhvr>
                                      <p:tavLst>
                                        <p:tav tm="0">
                                          <p:val>
                                            <p:fltVal val="0"/>
                                          </p:val>
                                        </p:tav>
                                        <p:tav tm="100000">
                                          <p:val>
                                            <p:strVal val="#ppt_h"/>
                                          </p:val>
                                        </p:tav>
                                      </p:tavLst>
                                    </p:anim>
                                    <p:animEffect transition="in" filter="fade">
                                      <p:cBhvr>
                                        <p:cTn id="68" dur="500"/>
                                        <p:tgtEl>
                                          <p:spTgt spid="119829">
                                            <p:txEl>
                                              <p:pRg st="0" end="0"/>
                                            </p:txEl>
                                          </p:spTgt>
                                        </p:tgtEl>
                                      </p:cBhvr>
                                    </p:animEffect>
                                  </p:childTnLst>
                                </p:cTn>
                              </p:par>
                            </p:childTnLst>
                          </p:cTn>
                        </p:par>
                        <p:par>
                          <p:cTn id="69" fill="hold" nodeType="afterGroup">
                            <p:stCondLst>
                              <p:cond delay="500"/>
                            </p:stCondLst>
                            <p:childTnLst>
                              <p:par>
                                <p:cTn id="70" presetID="1" presetClass="entr" presetSubtype="0" fill="hold" grpId="0" nodeType="afterEffect">
                                  <p:stCondLst>
                                    <p:cond delay="0"/>
                                  </p:stCondLst>
                                  <p:childTnLst>
                                    <p:set>
                                      <p:cBhvr>
                                        <p:cTn id="71" dur="1" fill="hold">
                                          <p:stCondLst>
                                            <p:cond delay="0"/>
                                          </p:stCondLst>
                                        </p:cTn>
                                        <p:tgtEl>
                                          <p:spTgt spid="119834"/>
                                        </p:tgtEl>
                                        <p:attrNameLst>
                                          <p:attrName>style.visibility</p:attrName>
                                        </p:attrNameLst>
                                      </p:cBhvr>
                                      <p:to>
                                        <p:strVal val="visible"/>
                                      </p:to>
                                    </p:set>
                                  </p:childTnLst>
                                </p:cTn>
                              </p:par>
                            </p:childTnLst>
                          </p:cTn>
                        </p:par>
                        <p:par>
                          <p:cTn id="72" fill="hold" nodeType="afterGroup">
                            <p:stCondLst>
                              <p:cond delay="500"/>
                            </p:stCondLst>
                            <p:childTnLst>
                              <p:par>
                                <p:cTn id="73" presetID="53" presetClass="entr" presetSubtype="0" fill="hold" grpId="3" nodeType="afterEffect">
                                  <p:stCondLst>
                                    <p:cond delay="0"/>
                                  </p:stCondLst>
                                  <p:childTnLst>
                                    <p:set>
                                      <p:cBhvr>
                                        <p:cTn id="74" dur="1" fill="hold">
                                          <p:stCondLst>
                                            <p:cond delay="0"/>
                                          </p:stCondLst>
                                        </p:cTn>
                                        <p:tgtEl>
                                          <p:spTgt spid="119822"/>
                                        </p:tgtEl>
                                        <p:attrNameLst>
                                          <p:attrName>style.visibility</p:attrName>
                                        </p:attrNameLst>
                                      </p:cBhvr>
                                      <p:to>
                                        <p:strVal val="visible"/>
                                      </p:to>
                                    </p:set>
                                    <p:anim calcmode="lin" valueType="num">
                                      <p:cBhvr>
                                        <p:cTn id="75" dur="500" fill="hold"/>
                                        <p:tgtEl>
                                          <p:spTgt spid="119822"/>
                                        </p:tgtEl>
                                        <p:attrNameLst>
                                          <p:attrName>ppt_w</p:attrName>
                                        </p:attrNameLst>
                                      </p:cBhvr>
                                      <p:tavLst>
                                        <p:tav tm="0">
                                          <p:val>
                                            <p:fltVal val="0"/>
                                          </p:val>
                                        </p:tav>
                                        <p:tav tm="100000">
                                          <p:val>
                                            <p:strVal val="#ppt_w"/>
                                          </p:val>
                                        </p:tav>
                                      </p:tavLst>
                                    </p:anim>
                                    <p:anim calcmode="lin" valueType="num">
                                      <p:cBhvr>
                                        <p:cTn id="76" dur="500" fill="hold"/>
                                        <p:tgtEl>
                                          <p:spTgt spid="119822"/>
                                        </p:tgtEl>
                                        <p:attrNameLst>
                                          <p:attrName>ppt_h</p:attrName>
                                        </p:attrNameLst>
                                      </p:cBhvr>
                                      <p:tavLst>
                                        <p:tav tm="0">
                                          <p:val>
                                            <p:fltVal val="0"/>
                                          </p:val>
                                        </p:tav>
                                        <p:tav tm="100000">
                                          <p:val>
                                            <p:strVal val="#ppt_h"/>
                                          </p:val>
                                        </p:tav>
                                      </p:tavLst>
                                    </p:anim>
                                    <p:animEffect transition="in" filter="fade">
                                      <p:cBhvr>
                                        <p:cTn id="77" dur="500"/>
                                        <p:tgtEl>
                                          <p:spTgt spid="119822"/>
                                        </p:tgtEl>
                                      </p:cBhvr>
                                    </p:animEffect>
                                  </p:childTnLst>
                                </p:cTn>
                              </p:par>
                            </p:childTnLst>
                          </p:cTn>
                        </p:par>
                        <p:par>
                          <p:cTn id="78" fill="hold" nodeType="afterGroup">
                            <p:stCondLst>
                              <p:cond delay="1000"/>
                            </p:stCondLst>
                            <p:childTnLst>
                              <p:par>
                                <p:cTn id="79" presetID="1" presetClass="entr" presetSubtype="0" fill="hold" grpId="3" nodeType="afterEffect">
                                  <p:stCondLst>
                                    <p:cond delay="0"/>
                                  </p:stCondLst>
                                  <p:childTnLst>
                                    <p:set>
                                      <p:cBhvr>
                                        <p:cTn id="80" dur="1" fill="hold">
                                          <p:stCondLst>
                                            <p:cond delay="0"/>
                                          </p:stCondLst>
                                        </p:cTn>
                                        <p:tgtEl>
                                          <p:spTgt spid="119824"/>
                                        </p:tgtEl>
                                        <p:attrNameLst>
                                          <p:attrName>style.visibility</p:attrName>
                                        </p:attrNameLst>
                                      </p:cBhvr>
                                      <p:to>
                                        <p:strVal val="visible"/>
                                      </p:to>
                                    </p:set>
                                  </p:childTnLst>
                                </p:cTn>
                              </p:par>
                            </p:childTnLst>
                          </p:cTn>
                        </p:par>
                        <p:par>
                          <p:cTn id="81" fill="hold" nodeType="afterGroup">
                            <p:stCondLst>
                              <p:cond delay="1000"/>
                            </p:stCondLst>
                            <p:childTnLst>
                              <p:par>
                                <p:cTn id="82" presetID="1"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childTnLst>
                                </p:cTn>
                              </p:par>
                            </p:childTnLst>
                          </p:cTn>
                        </p:par>
                        <p:par>
                          <p:cTn id="84" fill="hold" nodeType="afterGroup">
                            <p:stCondLst>
                              <p:cond delay="1000"/>
                            </p:stCondLst>
                            <p:childTnLst>
                              <p:par>
                                <p:cTn id="85" presetID="1" presetClass="entr" presetSubtype="0" fill="hold" grpId="0" nodeType="afterEffect">
                                  <p:stCondLst>
                                    <p:cond delay="0"/>
                                  </p:stCondLst>
                                  <p:childTnLst>
                                    <p:set>
                                      <p:cBhvr>
                                        <p:cTn id="8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22" grpId="0" animBg="1"/>
      <p:bldP spid="119822" grpId="1" animBg="1"/>
      <p:bldP spid="119822" grpId="2" animBg="1"/>
      <p:bldP spid="119822" grpId="3" animBg="1"/>
      <p:bldP spid="119824" grpId="0" animBg="1"/>
      <p:bldP spid="119824" grpId="1" animBg="1"/>
      <p:bldP spid="119824" grpId="2" animBg="1"/>
      <p:bldP spid="119824" grpId="3" animBg="1"/>
      <p:bldP spid="119830" grpId="0" animBg="1"/>
      <p:bldP spid="119831" grpId="0" animBg="1"/>
      <p:bldP spid="119832" grpId="0" animBg="1"/>
      <p:bldP spid="119834" grpId="0" animBg="1"/>
      <p:bldP spid="119835" grpId="0" animBg="1"/>
      <p:bldP spid="21" grpId="0" animBg="1"/>
      <p:bldP spid="2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A-level Biology required practical No. 9</a:t>
            </a:r>
            <a:r>
              <a:rPr lang="en-GB" dirty="0"/>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GB" b="1" dirty="0" smtClean="0"/>
              <a:t>Investigation </a:t>
            </a:r>
            <a:r>
              <a:rPr lang="en-GB" b="1" dirty="0"/>
              <a:t>into the effect of a named variable on the rate of respiration of cultures of </a:t>
            </a:r>
            <a:endParaRPr lang="en-GB" dirty="0"/>
          </a:p>
          <a:p>
            <a:pPr marL="0" indent="0">
              <a:buNone/>
            </a:pPr>
            <a:r>
              <a:rPr lang="en-GB" b="1" dirty="0"/>
              <a:t> </a:t>
            </a:r>
            <a:endParaRPr lang="en-GB" dirty="0"/>
          </a:p>
          <a:p>
            <a:r>
              <a:rPr lang="en-GB" b="1" dirty="0"/>
              <a:t>An investigation of the effect of temperature on respiration in yeast</a:t>
            </a:r>
            <a:endParaRPr lang="en-GB" dirty="0"/>
          </a:p>
          <a:p>
            <a:endParaRPr lang="en-GB" dirty="0"/>
          </a:p>
          <a:p>
            <a:r>
              <a:rPr lang="en-GB" dirty="0"/>
              <a:t>Yeast is a single-celled fungus.  It can respire aerobically and anaerobically.  During aerobic respiration, the transport of electrons is linked to the synthesis of ATP.  In this investigation these electrons will be accepted by a substance called methylene blue.  When methylene blue accepts electrons, it changes from blue to colourless.</a:t>
            </a:r>
          </a:p>
          <a:p>
            <a:endParaRPr lang="en-GB" dirty="0"/>
          </a:p>
        </p:txBody>
      </p:sp>
    </p:spTree>
    <p:extLst>
      <p:ext uri="{BB962C8B-B14F-4D97-AF65-F5344CB8AC3E}">
        <p14:creationId xmlns:p14="http://schemas.microsoft.com/office/powerpoint/2010/main" val="2976321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Respiration</a:t>
            </a:r>
            <a:endParaRPr lang="en-GB" dirty="0"/>
          </a:p>
        </p:txBody>
      </p:sp>
      <p:sp>
        <p:nvSpPr>
          <p:cNvPr id="3" name="Content Placeholder 2"/>
          <p:cNvSpPr>
            <a:spLocks noGrp="1"/>
          </p:cNvSpPr>
          <p:nvPr>
            <p:ph idx="1"/>
          </p:nvPr>
        </p:nvSpPr>
        <p:spPr/>
        <p:txBody>
          <a:bodyPr/>
          <a:lstStyle/>
          <a:p>
            <a:r>
              <a:rPr lang="en-GB" dirty="0" smtClean="0"/>
              <a:t>You must know Aerobic respiration and Anaerobic respiration.  There are two different types of anaerobic respiration: in fungi </a:t>
            </a:r>
            <a:r>
              <a:rPr lang="en-GB" dirty="0" err="1" smtClean="0"/>
              <a:t>eg</a:t>
            </a:r>
            <a:r>
              <a:rPr lang="en-GB" dirty="0" smtClean="0"/>
              <a:t> yeast and plants </a:t>
            </a:r>
            <a:r>
              <a:rPr lang="en-GB" dirty="0" err="1" smtClean="0"/>
              <a:t>eg</a:t>
            </a:r>
            <a:r>
              <a:rPr lang="en-GB" dirty="0" smtClean="0"/>
              <a:t> rice, and in animals.  The end products of anaerobic respiration in plants/fungi and animals are different.</a:t>
            </a:r>
          </a:p>
          <a:p>
            <a:endParaRPr lang="en-GB" dirty="0"/>
          </a:p>
          <a:p>
            <a:endParaRPr lang="en-GB" dirty="0" smtClean="0"/>
          </a:p>
        </p:txBody>
      </p:sp>
    </p:spTree>
    <p:extLst>
      <p:ext uri="{BB962C8B-B14F-4D97-AF65-F5344CB8AC3E}">
        <p14:creationId xmlns:p14="http://schemas.microsoft.com/office/powerpoint/2010/main" val="2302000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Aerobic respiration</a:t>
            </a:r>
            <a:endParaRPr lang="en-GB" dirty="0"/>
          </a:p>
        </p:txBody>
      </p:sp>
      <p:sp>
        <p:nvSpPr>
          <p:cNvPr id="3" name="Content Placeholder 2"/>
          <p:cNvSpPr>
            <a:spLocks noGrp="1"/>
          </p:cNvSpPr>
          <p:nvPr>
            <p:ph idx="1"/>
          </p:nvPr>
        </p:nvSpPr>
        <p:spPr/>
        <p:txBody>
          <a:bodyPr/>
          <a:lstStyle/>
          <a:p>
            <a:r>
              <a:rPr lang="en-GB" dirty="0" smtClean="0"/>
              <a:t>There are four stages:</a:t>
            </a:r>
          </a:p>
          <a:p>
            <a:pPr marL="0" indent="0">
              <a:buNone/>
            </a:pPr>
            <a:r>
              <a:rPr lang="en-GB" dirty="0" smtClean="0"/>
              <a:t>Glycolysis</a:t>
            </a:r>
          </a:p>
          <a:p>
            <a:pPr marL="0" indent="0">
              <a:buNone/>
            </a:pPr>
            <a:r>
              <a:rPr lang="en-GB" dirty="0" smtClean="0"/>
              <a:t>Link reaction</a:t>
            </a:r>
          </a:p>
          <a:p>
            <a:pPr marL="0" indent="0">
              <a:buNone/>
            </a:pPr>
            <a:r>
              <a:rPr lang="en-GB" dirty="0" smtClean="0"/>
              <a:t>Krebs cycle</a:t>
            </a:r>
          </a:p>
          <a:p>
            <a:pPr marL="0" indent="0">
              <a:buNone/>
            </a:pPr>
            <a:r>
              <a:rPr lang="en-GB" dirty="0" smtClean="0"/>
              <a:t>Oxidative phosphorylation / electron transport chain.</a:t>
            </a:r>
          </a:p>
          <a:p>
            <a:pPr marL="0" indent="0">
              <a:buNone/>
            </a:pPr>
            <a:r>
              <a:rPr lang="en-GB" dirty="0" smtClean="0"/>
              <a:t>Where do these take place and what are the reactants and products of each stage?</a:t>
            </a:r>
            <a:endParaRPr lang="en-GB" dirty="0"/>
          </a:p>
        </p:txBody>
      </p:sp>
    </p:spTree>
    <p:extLst>
      <p:ext uri="{BB962C8B-B14F-4D97-AF65-F5344CB8AC3E}">
        <p14:creationId xmlns:p14="http://schemas.microsoft.com/office/powerpoint/2010/main" val="2314825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of respiration</a:t>
            </a:r>
            <a:endParaRPr lang="en-GB" dirty="0"/>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r>
              <a:rPr lang="en-GB" dirty="0" smtClean="0"/>
              <a:t>Glycolysis – in the cytoplasm, starts with glucose and ATP ends with pyruvate and ATP and reduced NAD.</a:t>
            </a:r>
          </a:p>
          <a:p>
            <a:r>
              <a:rPr lang="en-GB" dirty="0" smtClean="0"/>
              <a:t>Link reaction – in the matrix of the mitochondria, starts with pyruvate (3C) and ends with Acetate (2C) , produces carbon dioxide and reduced NAD,</a:t>
            </a:r>
          </a:p>
          <a:p>
            <a:r>
              <a:rPr lang="en-GB" dirty="0" smtClean="0"/>
              <a:t>Krebs cycle – in the matrix of the mitochondria, starts with acetyl </a:t>
            </a:r>
            <a:r>
              <a:rPr lang="en-GB" dirty="0" err="1" smtClean="0"/>
              <a:t>coA</a:t>
            </a:r>
            <a:r>
              <a:rPr lang="en-GB" dirty="0" smtClean="0"/>
              <a:t> and oxaloacetate ends with oxaloacetate and carbon dioxide and reduced NAD, and reduced FAD.</a:t>
            </a:r>
          </a:p>
          <a:p>
            <a:r>
              <a:rPr lang="en-GB" dirty="0" smtClean="0"/>
              <a:t>Electron transport chain on the cristae of the mitochondria, starts with reduced NAD and reduced FAD needs oxygen to complete and ends with ATP, and water</a:t>
            </a:r>
            <a:endParaRPr lang="en-GB" dirty="0"/>
          </a:p>
        </p:txBody>
      </p:sp>
    </p:spTree>
    <p:extLst>
      <p:ext uri="{BB962C8B-B14F-4D97-AF65-F5344CB8AC3E}">
        <p14:creationId xmlns:p14="http://schemas.microsoft.com/office/powerpoint/2010/main" val="238346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Rectangle 6"/>
          <p:cNvSpPr>
            <a:spLocks noChangeArrowheads="1"/>
          </p:cNvSpPr>
          <p:nvPr/>
        </p:nvSpPr>
        <p:spPr bwMode="auto">
          <a:xfrm>
            <a:off x="2411413" y="328613"/>
            <a:ext cx="6081712" cy="738187"/>
          </a:xfrm>
          <a:prstGeom prst="rect">
            <a:avLst/>
          </a:prstGeom>
          <a:noFill/>
          <a:ln w="9525">
            <a:noFill/>
            <a:miter lim="800000"/>
            <a:headEnd/>
            <a:tailEnd/>
          </a:ln>
          <a:effectLst/>
        </p:spPr>
        <p:txBody>
          <a:bodyPr>
            <a:spAutoFit/>
          </a:bodyPr>
          <a:lstStyle/>
          <a:p>
            <a:pPr>
              <a:defRPr/>
            </a:pPr>
            <a:r>
              <a:rPr lang="en-GB" sz="2400" b="1" dirty="0">
                <a:effectLst>
                  <a:outerShdw blurRad="38100" dist="38100" dir="2700000" algn="tl">
                    <a:srgbClr val="C0C0C0"/>
                  </a:outerShdw>
                </a:effectLst>
                <a:latin typeface="Verdana" pitchFamily="84" charset="0"/>
                <a:ea typeface="+mn-ea"/>
              </a:rPr>
              <a:t>Glycolysis (in the cytoplasm)</a:t>
            </a:r>
            <a:r>
              <a:rPr lang="en-GB" b="1" dirty="0">
                <a:effectLst>
                  <a:outerShdw blurRad="38100" dist="38100" dir="2700000" algn="tl">
                    <a:srgbClr val="C0C0C0"/>
                  </a:outerShdw>
                </a:effectLst>
                <a:latin typeface="Verdana" pitchFamily="84" charset="0"/>
                <a:ea typeface="+mn-ea"/>
              </a:rPr>
              <a:t/>
            </a:r>
            <a:br>
              <a:rPr lang="en-GB" b="1" dirty="0">
                <a:effectLst>
                  <a:outerShdw blurRad="38100" dist="38100" dir="2700000" algn="tl">
                    <a:srgbClr val="C0C0C0"/>
                  </a:outerShdw>
                </a:effectLst>
                <a:latin typeface="Verdana" pitchFamily="84" charset="0"/>
                <a:ea typeface="+mn-ea"/>
              </a:rPr>
            </a:br>
            <a:endParaRPr lang="en-US" b="1" dirty="0">
              <a:effectLst>
                <a:outerShdw blurRad="38100" dist="38100" dir="2700000" algn="tl">
                  <a:srgbClr val="C0C0C0"/>
                </a:outerShdw>
              </a:effectLst>
              <a:latin typeface="Verdana" pitchFamily="84" charset="0"/>
              <a:ea typeface="+mn-ea"/>
            </a:endParaRPr>
          </a:p>
        </p:txBody>
      </p:sp>
      <p:sp>
        <p:nvSpPr>
          <p:cNvPr id="53251" name="Rectangle 7"/>
          <p:cNvSpPr>
            <a:spLocks noChangeArrowheads="1"/>
          </p:cNvSpPr>
          <p:nvPr/>
        </p:nvSpPr>
        <p:spPr bwMode="auto">
          <a:xfrm>
            <a:off x="514350" y="5511800"/>
            <a:ext cx="8629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pitchFamily="34" charset="-128"/>
              </a:defRPr>
            </a:lvl1pPr>
            <a:lvl2pPr marL="742950" indent="-285750">
              <a:spcBef>
                <a:spcPct val="20000"/>
              </a:spcBef>
              <a:buChar char="–"/>
              <a:defRPr sz="2800">
                <a:solidFill>
                  <a:schemeClr val="tx1"/>
                </a:solidFill>
                <a:latin typeface="Arial" charset="0"/>
                <a:ea typeface="MS PGothic" pitchFamily="34" charset="-128"/>
              </a:defRPr>
            </a:lvl2pPr>
            <a:lvl3pPr marL="1143000" indent="-228600">
              <a:spcBef>
                <a:spcPct val="20000"/>
              </a:spcBef>
              <a:buChar char="•"/>
              <a:defRPr sz="2400">
                <a:solidFill>
                  <a:schemeClr val="tx1"/>
                </a:solidFill>
                <a:latin typeface="Arial"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US" altLang="en-US" sz="1200">
                <a:latin typeface="Verdana" pitchFamily="34" charset="0"/>
                <a:hlinkClick r:id="rId2"/>
              </a:rPr>
              <a:t>http://highered.mheducation.com/sites/0072507470/student_view0/chapter25/animation__how_glycolysis_works.html</a:t>
            </a:r>
            <a:endParaRPr lang="en-US" altLang="en-US" sz="1200">
              <a:latin typeface="Verdana" pitchFamily="34" charset="0"/>
            </a:endParaRPr>
          </a:p>
          <a:p>
            <a:pPr>
              <a:spcBef>
                <a:spcPct val="0"/>
              </a:spcBef>
              <a:buFontTx/>
              <a:buNone/>
            </a:pPr>
            <a:endParaRPr lang="en-US" altLang="en-US" sz="1200">
              <a:latin typeface="Verdana" pitchFamily="34" charset="0"/>
            </a:endParaRPr>
          </a:p>
        </p:txBody>
      </p:sp>
      <p:pic>
        <p:nvPicPr>
          <p:cNvPr id="53252" name="Picture 5" descr="http://click4biology.info/c4b/8/images/8.1/glycolysi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981075"/>
            <a:ext cx="3586163"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TextBox 1"/>
          <p:cNvSpPr txBox="1">
            <a:spLocks noChangeArrowheads="1"/>
          </p:cNvSpPr>
          <p:nvPr/>
        </p:nvSpPr>
        <p:spPr bwMode="auto">
          <a:xfrm>
            <a:off x="6516688" y="1341438"/>
            <a:ext cx="1871662"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pitchFamily="34" charset="-128"/>
              </a:defRPr>
            </a:lvl1pPr>
            <a:lvl2pPr marL="742950" indent="-285750">
              <a:spcBef>
                <a:spcPct val="20000"/>
              </a:spcBef>
              <a:buChar char="–"/>
              <a:defRPr sz="2800">
                <a:solidFill>
                  <a:schemeClr val="tx1"/>
                </a:solidFill>
                <a:latin typeface="Arial" charset="0"/>
                <a:ea typeface="MS PGothic" pitchFamily="34" charset="-128"/>
              </a:defRPr>
            </a:lvl2pPr>
            <a:lvl3pPr marL="1143000" indent="-228600">
              <a:spcBef>
                <a:spcPct val="20000"/>
              </a:spcBef>
              <a:buChar char="•"/>
              <a:defRPr sz="2400">
                <a:solidFill>
                  <a:schemeClr val="tx1"/>
                </a:solidFill>
                <a:latin typeface="Arial"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US" altLang="en-US" sz="2000" b="1">
                <a:latin typeface="Verdana" pitchFamily="34" charset="0"/>
              </a:rPr>
              <a:t>Glucose (hexose)</a:t>
            </a:r>
          </a:p>
          <a:p>
            <a:pPr>
              <a:spcBef>
                <a:spcPct val="0"/>
              </a:spcBef>
              <a:buFontTx/>
              <a:buNone/>
            </a:pPr>
            <a:r>
              <a:rPr lang="en-US" altLang="en-US" sz="2000" b="1">
                <a:latin typeface="Verdana" pitchFamily="34" charset="0"/>
              </a:rPr>
              <a:t>= the main respiratory substrate, a store of chemical energy</a:t>
            </a:r>
          </a:p>
        </p:txBody>
      </p:sp>
      <p:sp>
        <p:nvSpPr>
          <p:cNvPr id="53254" name="Rectangle 1"/>
          <p:cNvSpPr>
            <a:spLocks noChangeArrowheads="1"/>
          </p:cNvSpPr>
          <p:nvPr/>
        </p:nvSpPr>
        <p:spPr bwMode="auto">
          <a:xfrm>
            <a:off x="179388" y="981075"/>
            <a:ext cx="20891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pitchFamily="34" charset="-128"/>
              </a:defRPr>
            </a:lvl1pPr>
            <a:lvl2pPr marL="742950" indent="-285750">
              <a:spcBef>
                <a:spcPct val="20000"/>
              </a:spcBef>
              <a:buChar char="–"/>
              <a:defRPr sz="2800">
                <a:solidFill>
                  <a:schemeClr val="tx1"/>
                </a:solidFill>
                <a:latin typeface="Arial" charset="0"/>
                <a:ea typeface="MS PGothic" pitchFamily="34" charset="-128"/>
              </a:defRPr>
            </a:lvl2pPr>
            <a:lvl3pPr marL="1143000" indent="-228600">
              <a:spcBef>
                <a:spcPct val="20000"/>
              </a:spcBef>
              <a:buChar char="•"/>
              <a:defRPr sz="2400">
                <a:solidFill>
                  <a:schemeClr val="tx1"/>
                </a:solidFill>
                <a:latin typeface="Arial" charset="0"/>
                <a:ea typeface="MS PGothic" pitchFamily="34" charset="-128"/>
              </a:defRPr>
            </a:lvl3pPr>
            <a:lvl4pPr marL="1600200" indent="-228600">
              <a:spcBef>
                <a:spcPct val="20000"/>
              </a:spcBef>
              <a:buChar char="–"/>
              <a:defRPr sz="2000">
                <a:solidFill>
                  <a:schemeClr val="tx1"/>
                </a:solidFill>
                <a:latin typeface="Arial" charset="0"/>
                <a:ea typeface="MS PGothic" pitchFamily="34" charset="-128"/>
              </a:defRPr>
            </a:lvl4pPr>
            <a:lvl5pPr marL="2057400" indent="-22860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GB" altLang="en-US" sz="1800" b="1">
                <a:latin typeface="Verdana" pitchFamily="34" charset="0"/>
                <a:hlinkClick r:id="rId4"/>
              </a:rPr>
              <a:t>glycolysis song</a:t>
            </a:r>
            <a:r>
              <a:rPr lang="en-GB" altLang="en-US" sz="2800" b="1">
                <a:latin typeface="Verdana" pitchFamily="34" charset="0"/>
              </a:rPr>
              <a:t/>
            </a:r>
            <a:br>
              <a:rPr lang="en-GB" altLang="en-US" sz="2800" b="1">
                <a:latin typeface="Verdana" pitchFamily="34" charset="0"/>
              </a:rPr>
            </a:br>
            <a:endParaRPr lang="en-US" altLang="en-US" sz="1800">
              <a:latin typeface="Verdana" pitchFamily="34" charset="0"/>
            </a:endParaRPr>
          </a:p>
        </p:txBody>
      </p:sp>
    </p:spTree>
    <p:extLst>
      <p:ext uri="{BB962C8B-B14F-4D97-AF65-F5344CB8AC3E}">
        <p14:creationId xmlns:p14="http://schemas.microsoft.com/office/powerpoint/2010/main" val="3566944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11560" y="-531440"/>
            <a:ext cx="8229600" cy="1258888"/>
          </a:xfrm>
        </p:spPr>
        <p:txBody>
          <a:bodyPr/>
          <a:lstStyle/>
          <a:p>
            <a:pPr eaLnBrk="1" hangingPunct="1">
              <a:defRPr/>
            </a:pPr>
            <a:r>
              <a:rPr lang="en-GB" sz="4000" b="1" dirty="0" smtClean="0">
                <a:solidFill>
                  <a:schemeClr val="tx1"/>
                </a:solidFill>
                <a:effectLst/>
                <a:ea typeface="+mj-ea"/>
                <a:cs typeface="+mj-cs"/>
              </a:rPr>
              <a:t>Glycolysis</a:t>
            </a:r>
          </a:p>
        </p:txBody>
      </p:sp>
      <p:sp>
        <p:nvSpPr>
          <p:cNvPr id="37891" name="Rectangle 3"/>
          <p:cNvSpPr>
            <a:spLocks noGrp="1" noChangeArrowheads="1"/>
          </p:cNvSpPr>
          <p:nvPr>
            <p:ph type="body" idx="1"/>
          </p:nvPr>
        </p:nvSpPr>
        <p:spPr>
          <a:xfrm>
            <a:off x="3162300" y="908720"/>
            <a:ext cx="5761038" cy="4968875"/>
          </a:xfrm>
        </p:spPr>
        <p:txBody>
          <a:bodyPr>
            <a:normAutofit/>
          </a:bodyPr>
          <a:lstStyle/>
          <a:p>
            <a:pPr algn="just">
              <a:spcBef>
                <a:spcPct val="0"/>
              </a:spcBef>
              <a:buFont typeface="Wingdings" pitchFamily="2" charset="2"/>
              <a:buNone/>
              <a:defRPr/>
            </a:pPr>
            <a:r>
              <a:rPr lang="en-GB" altLang="en-US" sz="2800" dirty="0" smtClean="0">
                <a:effectLst/>
              </a:rPr>
              <a:t>1</a:t>
            </a:r>
            <a:r>
              <a:rPr lang="en-GB" altLang="en-US" sz="2000" dirty="0" smtClean="0">
                <a:effectLst/>
              </a:rPr>
              <a:t>.</a:t>
            </a:r>
            <a:r>
              <a:rPr lang="en-GB" altLang="en-US" sz="2000" b="1" dirty="0" smtClean="0">
                <a:effectLst/>
              </a:rPr>
              <a:t>Glucose</a:t>
            </a:r>
            <a:r>
              <a:rPr lang="en-GB" altLang="en-US" sz="2000" dirty="0" smtClean="0">
                <a:effectLst/>
              </a:rPr>
              <a:t>: (</a:t>
            </a:r>
            <a:r>
              <a:rPr lang="en-GB" altLang="en-US" sz="2000" b="1" dirty="0" smtClean="0">
                <a:solidFill>
                  <a:srgbClr val="FF0000"/>
                </a:solidFill>
                <a:effectLst/>
              </a:rPr>
              <a:t>6C)</a:t>
            </a:r>
            <a:r>
              <a:rPr lang="en-GB" altLang="en-US" sz="2000" dirty="0" smtClean="0">
                <a:effectLst/>
              </a:rPr>
              <a:t>: contains a lot of stored chemical potential energy but is not very reactive.</a:t>
            </a:r>
          </a:p>
          <a:p>
            <a:pPr algn="just">
              <a:spcBef>
                <a:spcPct val="0"/>
              </a:spcBef>
              <a:buFont typeface="Wingdings" pitchFamily="2" charset="2"/>
              <a:buNone/>
              <a:defRPr/>
            </a:pPr>
            <a:endParaRPr lang="en-GB" altLang="en-US" sz="2000" dirty="0" smtClean="0">
              <a:effectLst/>
            </a:endParaRPr>
          </a:p>
          <a:p>
            <a:pPr algn="just">
              <a:spcBef>
                <a:spcPct val="0"/>
              </a:spcBef>
              <a:buFont typeface="Wingdings" pitchFamily="2" charset="2"/>
              <a:buNone/>
              <a:defRPr/>
            </a:pPr>
            <a:r>
              <a:rPr lang="en-GB" altLang="en-US" sz="2000" dirty="0" smtClean="0">
                <a:effectLst/>
              </a:rPr>
              <a:t>2. Addition of 2 phosphate groups from the hydrolysis of 2 ATP: </a:t>
            </a:r>
            <a:r>
              <a:rPr lang="en-GB" altLang="en-US" sz="2000" b="1" dirty="0" smtClean="0">
                <a:effectLst/>
              </a:rPr>
              <a:t>phosphorylation</a:t>
            </a:r>
            <a:r>
              <a:rPr lang="en-GB" altLang="en-US" sz="2000" dirty="0" smtClean="0">
                <a:solidFill>
                  <a:srgbClr val="0D0D0D"/>
                </a:solidFill>
                <a:effectLst/>
              </a:rPr>
              <a:t> of glucose </a:t>
            </a:r>
            <a:r>
              <a:rPr lang="en-GB" sz="1800" dirty="0"/>
              <a:t>to </a:t>
            </a:r>
            <a:r>
              <a:rPr lang="en-GB" sz="1800" b="1" dirty="0"/>
              <a:t>glucose phosphate</a:t>
            </a:r>
            <a:r>
              <a:rPr lang="en-GB" altLang="en-US" sz="2000" dirty="0" smtClean="0">
                <a:solidFill>
                  <a:srgbClr val="0D0D0D"/>
                </a:solidFill>
                <a:effectLst/>
              </a:rPr>
              <a:t>. This</a:t>
            </a:r>
            <a:r>
              <a:rPr lang="en-GB" altLang="en-US" sz="2000" dirty="0" smtClean="0">
                <a:effectLst/>
              </a:rPr>
              <a:t> lowers the activation energy of glucose making it more reactive.</a:t>
            </a:r>
          </a:p>
          <a:p>
            <a:pPr algn="just">
              <a:spcBef>
                <a:spcPct val="0"/>
              </a:spcBef>
              <a:buFont typeface="Wingdings" pitchFamily="2" charset="2"/>
              <a:buNone/>
              <a:defRPr/>
            </a:pPr>
            <a:endParaRPr lang="en-GB" altLang="en-US" sz="2000" dirty="0" smtClean="0">
              <a:effectLst/>
            </a:endParaRPr>
          </a:p>
          <a:p>
            <a:pPr algn="just">
              <a:spcBef>
                <a:spcPct val="0"/>
              </a:spcBef>
              <a:buFont typeface="Wingdings" pitchFamily="2" charset="2"/>
              <a:buNone/>
              <a:defRPr/>
            </a:pPr>
            <a:r>
              <a:rPr lang="en-GB" altLang="en-US" sz="2000" dirty="0" smtClean="0">
                <a:effectLst/>
              </a:rPr>
              <a:t>3.The </a:t>
            </a:r>
            <a:r>
              <a:rPr lang="en-GB" sz="1800" dirty="0"/>
              <a:t>to </a:t>
            </a:r>
            <a:r>
              <a:rPr lang="en-GB" sz="1800" b="1" dirty="0"/>
              <a:t>glucose phosphate </a:t>
            </a:r>
            <a:r>
              <a:rPr lang="en-GB" altLang="en-US" sz="2000" dirty="0" smtClean="0">
                <a:effectLst/>
              </a:rPr>
              <a:t>molecule now undergoes lysis (splitting) and 2 molecules of </a:t>
            </a:r>
            <a:r>
              <a:rPr lang="en-GB" altLang="en-US" sz="2000" b="1" dirty="0" smtClean="0">
                <a:solidFill>
                  <a:srgbClr val="0D0D0D"/>
                </a:solidFill>
                <a:effectLst/>
              </a:rPr>
              <a:t>triose phosphate </a:t>
            </a:r>
            <a:r>
              <a:rPr lang="en-GB" altLang="en-US" sz="2000" b="1" dirty="0" smtClean="0">
                <a:solidFill>
                  <a:srgbClr val="FF0000"/>
                </a:solidFill>
                <a:effectLst/>
              </a:rPr>
              <a:t>(3C) </a:t>
            </a:r>
            <a:r>
              <a:rPr lang="en-GB" altLang="en-US" sz="2000" dirty="0" smtClean="0">
                <a:solidFill>
                  <a:srgbClr val="0D0D0D"/>
                </a:solidFill>
                <a:effectLst/>
              </a:rPr>
              <a:t>are formed (also known as G3P – glyceraldehyde 3 phosphate)</a:t>
            </a:r>
            <a:endParaRPr lang="en-GB" altLang="en-US" sz="2000" dirty="0" smtClean="0">
              <a:effectLst>
                <a:outerShdw blurRad="38100" dist="38100" dir="2700000" algn="tl">
                  <a:srgbClr val="FFFFFF"/>
                </a:outerShdw>
              </a:effectLst>
            </a:endParaRPr>
          </a:p>
          <a:p>
            <a:pPr algn="just">
              <a:spcBef>
                <a:spcPct val="0"/>
              </a:spcBef>
              <a:buFont typeface="Wingdings" pitchFamily="2" charset="2"/>
              <a:buNone/>
              <a:defRPr/>
            </a:pPr>
            <a:endParaRPr lang="en-GB" altLang="en-US" sz="2400" dirty="0" smtClean="0">
              <a:effectLst>
                <a:outerShdw blurRad="38100" dist="38100" dir="2700000" algn="tl">
                  <a:srgbClr val="FFFFFF"/>
                </a:outerShdw>
              </a:effectLst>
            </a:endParaRPr>
          </a:p>
          <a:p>
            <a:pPr eaLnBrk="1" hangingPunct="1">
              <a:defRPr/>
            </a:pPr>
            <a:endParaRPr lang="en-GB" altLang="en-US" sz="2400" dirty="0" smtClean="0">
              <a:effectLst>
                <a:outerShdw blurRad="38100" dist="38100" dir="2700000" algn="tl">
                  <a:srgbClr val="FFFFFF"/>
                </a:outerShdw>
              </a:effectLst>
            </a:endParaRPr>
          </a:p>
        </p:txBody>
      </p:sp>
      <p:pic>
        <p:nvPicPr>
          <p:cNvPr id="54276" name="Picture 5" descr="http://click4biology.info/c4b/8/images/8.1/glycolysi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908720"/>
            <a:ext cx="2767012" cy="508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82217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dissolve">
                                      <p:cBhvr>
                                        <p:cTn id="7" dur="5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7891"/>
                                        </p:tgtEl>
                                        <p:attrNameLst>
                                          <p:attrName>style.visibility</p:attrName>
                                        </p:attrNameLst>
                                      </p:cBhvr>
                                      <p:to>
                                        <p:strVal val="visible"/>
                                      </p:to>
                                    </p:set>
                                    <p:anim calcmode="lin" valueType="num">
                                      <p:cBhvr additive="base">
                                        <p:cTn id="12" dur="500" fill="hold"/>
                                        <p:tgtEl>
                                          <p:spTgt spid="37891"/>
                                        </p:tgtEl>
                                        <p:attrNameLst>
                                          <p:attrName>ppt_x</p:attrName>
                                        </p:attrNameLst>
                                      </p:cBhvr>
                                      <p:tavLst>
                                        <p:tav tm="0">
                                          <p:val>
                                            <p:strVal val="0-#ppt_w/2"/>
                                          </p:val>
                                        </p:tav>
                                        <p:tav tm="100000">
                                          <p:val>
                                            <p:strVal val="#ppt_x"/>
                                          </p:val>
                                        </p:tav>
                                      </p:tavLst>
                                    </p:anim>
                                    <p:anim calcmode="lin" valueType="num">
                                      <p:cBhvr additive="base">
                                        <p:cTn id="13" dur="500" fill="hold"/>
                                        <p:tgtEl>
                                          <p:spTgt spid="37891"/>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3429000" y="360363"/>
            <a:ext cx="5618163" cy="6354762"/>
          </a:xfrm>
        </p:spPr>
        <p:txBody>
          <a:bodyPr/>
          <a:lstStyle/>
          <a:p>
            <a:pPr eaLnBrk="1" hangingPunct="1">
              <a:buFont typeface="Wingdings" charset="0"/>
              <a:buBlip>
                <a:blip r:embed="rId2"/>
              </a:buBlip>
              <a:defRPr/>
            </a:pPr>
            <a:r>
              <a:rPr lang="en-GB" sz="2400" dirty="0" smtClean="0">
                <a:effectLst/>
                <a:ea typeface="ＭＳ Ｐゴシック" charset="0"/>
                <a:cs typeface="+mn-cs"/>
              </a:rPr>
              <a:t>4:  </a:t>
            </a:r>
            <a:r>
              <a:rPr lang="en-GB" sz="2400" b="1" dirty="0" smtClean="0">
                <a:effectLst/>
                <a:ea typeface="ＭＳ Ｐゴシック" charset="0"/>
                <a:cs typeface="+mn-cs"/>
              </a:rPr>
              <a:t>Triose Phosphate </a:t>
            </a:r>
            <a:r>
              <a:rPr lang="en-GB" sz="2400" dirty="0" smtClean="0">
                <a:effectLst/>
                <a:ea typeface="ＭＳ Ｐゴシック" charset="0"/>
                <a:cs typeface="+mn-cs"/>
              </a:rPr>
              <a:t>(</a:t>
            </a:r>
            <a:r>
              <a:rPr lang="en-GB" sz="2400" b="1" dirty="0" smtClean="0">
                <a:solidFill>
                  <a:srgbClr val="FF0000"/>
                </a:solidFill>
                <a:effectLst/>
                <a:ea typeface="ＭＳ Ｐゴシック" charset="0"/>
                <a:cs typeface="+mn-cs"/>
              </a:rPr>
              <a:t>3C</a:t>
            </a:r>
            <a:r>
              <a:rPr lang="en-GB" sz="2400" dirty="0" smtClean="0">
                <a:effectLst/>
                <a:ea typeface="ＭＳ Ｐゴシック" charset="0"/>
                <a:cs typeface="+mn-cs"/>
              </a:rPr>
              <a:t>) is oxidised to </a:t>
            </a:r>
            <a:r>
              <a:rPr lang="en-GB" sz="2400" b="1" dirty="0" smtClean="0">
                <a:solidFill>
                  <a:srgbClr val="0D0D0D"/>
                </a:solidFill>
                <a:effectLst/>
                <a:ea typeface="ＭＳ Ｐゴシック" charset="0"/>
                <a:cs typeface="+mn-cs"/>
              </a:rPr>
              <a:t>pyruvate</a:t>
            </a:r>
            <a:r>
              <a:rPr lang="en-GB" sz="2400" u="sng" dirty="0">
                <a:solidFill>
                  <a:srgbClr val="0D0D0D"/>
                </a:solidFill>
                <a:effectLst/>
                <a:ea typeface="ＭＳ Ｐゴシック" charset="0"/>
                <a:cs typeface="+mn-cs"/>
              </a:rPr>
              <a:t> </a:t>
            </a:r>
            <a:r>
              <a:rPr lang="en-GB" sz="2400" dirty="0" smtClean="0">
                <a:effectLst/>
                <a:ea typeface="ＭＳ Ｐゴシック" charset="0"/>
                <a:cs typeface="+mn-cs"/>
              </a:rPr>
              <a:t>(</a:t>
            </a:r>
            <a:r>
              <a:rPr lang="en-GB" sz="2400" b="1" dirty="0" smtClean="0">
                <a:solidFill>
                  <a:srgbClr val="FF0000"/>
                </a:solidFill>
                <a:effectLst/>
                <a:ea typeface="ＭＳ Ｐゴシック" charset="0"/>
                <a:cs typeface="+mn-cs"/>
              </a:rPr>
              <a:t>3C</a:t>
            </a:r>
            <a:r>
              <a:rPr lang="en-GB" sz="2400" dirty="0" smtClean="0">
                <a:effectLst/>
                <a:ea typeface="ＭＳ Ｐゴシック" charset="0"/>
                <a:cs typeface="+mn-cs"/>
              </a:rPr>
              <a:t>)</a:t>
            </a:r>
          </a:p>
          <a:p>
            <a:pPr eaLnBrk="1" hangingPunct="1">
              <a:buFont typeface="Wingdings" charset="0"/>
              <a:buNone/>
              <a:defRPr/>
            </a:pPr>
            <a:endParaRPr lang="en-GB" sz="2400" dirty="0" smtClean="0">
              <a:effectLst/>
              <a:ea typeface="ＭＳ Ｐゴシック" charset="0"/>
              <a:cs typeface="+mn-cs"/>
            </a:endParaRPr>
          </a:p>
          <a:p>
            <a:pPr eaLnBrk="1" hangingPunct="1">
              <a:buFont typeface="Wingdings" charset="0"/>
              <a:buBlip>
                <a:blip r:embed="rId2"/>
              </a:buBlip>
              <a:defRPr/>
            </a:pPr>
            <a:r>
              <a:rPr lang="en-GB" sz="2400" dirty="0" smtClean="0">
                <a:solidFill>
                  <a:srgbClr val="0D0D0D"/>
                </a:solidFill>
                <a:effectLst/>
                <a:ea typeface="ＭＳ Ｐゴシック" charset="0"/>
                <a:cs typeface="+mn-cs"/>
              </a:rPr>
              <a:t>Hydrogen atoms (</a:t>
            </a:r>
            <a:r>
              <a:rPr lang="en-GB" sz="2400" dirty="0" smtClean="0">
                <a:solidFill>
                  <a:srgbClr val="0000FF"/>
                </a:solidFill>
                <a:effectLst/>
                <a:ea typeface="ＭＳ Ｐゴシック" charset="0"/>
                <a:cs typeface="+mn-cs"/>
              </a:rPr>
              <a:t>oxidation</a:t>
            </a:r>
            <a:r>
              <a:rPr lang="en-GB" sz="2400" dirty="0" smtClean="0">
                <a:solidFill>
                  <a:srgbClr val="0D0D0D"/>
                </a:solidFill>
                <a:effectLst/>
                <a:ea typeface="ＭＳ Ｐゴシック" charset="0"/>
                <a:cs typeface="+mn-cs"/>
              </a:rPr>
              <a:t>, specifically </a:t>
            </a:r>
            <a:r>
              <a:rPr lang="en-GB" sz="2400" dirty="0" smtClean="0">
                <a:solidFill>
                  <a:srgbClr val="0000FF"/>
                </a:solidFill>
                <a:effectLst/>
                <a:ea typeface="ＭＳ Ｐゴシック" charset="0"/>
                <a:cs typeface="+mn-cs"/>
              </a:rPr>
              <a:t>dehydrogenation</a:t>
            </a:r>
            <a:r>
              <a:rPr lang="en-GB" sz="2400" dirty="0" smtClean="0">
                <a:solidFill>
                  <a:srgbClr val="0D0D0D"/>
                </a:solidFill>
                <a:effectLst/>
                <a:ea typeface="ＭＳ Ｐゴシック" charset="0"/>
                <a:cs typeface="+mn-cs"/>
              </a:rPr>
              <a:t>) are removed from Triose phosphate. The hydrogen atoms  are transferred to a carrier molecule, a </a:t>
            </a:r>
            <a:r>
              <a:rPr lang="en-GB" sz="2400" u="sng" dirty="0" smtClean="0">
                <a:solidFill>
                  <a:srgbClr val="0D0D0D"/>
                </a:solidFill>
                <a:effectLst/>
                <a:ea typeface="ＭＳ Ｐゴシック" charset="0"/>
                <a:cs typeface="+mn-cs"/>
              </a:rPr>
              <a:t>coenzyme called </a:t>
            </a:r>
            <a:r>
              <a:rPr lang="en-GB" sz="2400" u="sng" dirty="0" smtClean="0">
                <a:solidFill>
                  <a:srgbClr val="0D0D0D"/>
                </a:solidFill>
                <a:effectLst/>
                <a:latin typeface="Arial Black" charset="0"/>
                <a:ea typeface="ＭＳ Ｐゴシック" charset="0"/>
                <a:cs typeface="+mn-cs"/>
              </a:rPr>
              <a:t>NAD</a:t>
            </a:r>
            <a:r>
              <a:rPr lang="en-GB" sz="2400" u="sng" dirty="0" smtClean="0">
                <a:solidFill>
                  <a:srgbClr val="0D0D0D"/>
                </a:solidFill>
                <a:effectLst/>
                <a:ea typeface="ＭＳ Ｐゴシック" charset="0"/>
                <a:cs typeface="+mn-cs"/>
              </a:rPr>
              <a:t> </a:t>
            </a:r>
            <a:r>
              <a:rPr lang="en-GB" sz="2400" dirty="0" smtClean="0">
                <a:solidFill>
                  <a:srgbClr val="0D0D0D"/>
                </a:solidFill>
                <a:effectLst/>
                <a:ea typeface="ＭＳ Ｐゴシック" charset="0"/>
                <a:cs typeface="+mn-cs"/>
              </a:rPr>
              <a:t>(</a:t>
            </a:r>
            <a:r>
              <a:rPr lang="en-GB" sz="2400" dirty="0" err="1" smtClean="0">
                <a:solidFill>
                  <a:srgbClr val="0D0D0D"/>
                </a:solidFill>
                <a:effectLst/>
                <a:ea typeface="ＭＳ Ｐゴシック" charset="0"/>
                <a:cs typeface="+mn-cs"/>
              </a:rPr>
              <a:t>nicotinamide</a:t>
            </a:r>
            <a:r>
              <a:rPr lang="en-GB" sz="2400" dirty="0" smtClean="0">
                <a:solidFill>
                  <a:srgbClr val="0D0D0D"/>
                </a:solidFill>
                <a:effectLst/>
                <a:ea typeface="ＭＳ Ｐゴシック" charset="0"/>
                <a:cs typeface="+mn-cs"/>
              </a:rPr>
              <a:t> adenine dinucleotide) which becomes </a:t>
            </a:r>
            <a:r>
              <a:rPr lang="en-GB" sz="2400" dirty="0" smtClean="0">
                <a:solidFill>
                  <a:srgbClr val="0000FF"/>
                </a:solidFill>
                <a:effectLst/>
                <a:ea typeface="ＭＳ Ｐゴシック" charset="0"/>
                <a:cs typeface="+mn-cs"/>
              </a:rPr>
              <a:t>reduced. </a:t>
            </a:r>
            <a:endParaRPr lang="en-GB" sz="2400" dirty="0" smtClean="0">
              <a:solidFill>
                <a:srgbClr val="000000"/>
              </a:solidFill>
              <a:effectLst/>
              <a:ea typeface="ＭＳ Ｐゴシック" charset="0"/>
              <a:cs typeface="+mn-cs"/>
            </a:endParaRPr>
          </a:p>
          <a:p>
            <a:pPr eaLnBrk="1" hangingPunct="1">
              <a:buFont typeface="Wingdings" charset="0"/>
              <a:buBlip>
                <a:blip r:embed="rId2"/>
              </a:buBlip>
              <a:defRPr/>
            </a:pPr>
            <a:endParaRPr lang="en-GB" sz="2400" dirty="0" smtClean="0">
              <a:solidFill>
                <a:srgbClr val="0D0D0D"/>
              </a:solidFill>
              <a:effectLst/>
              <a:ea typeface="ＭＳ Ｐゴシック" charset="0"/>
              <a:cs typeface="+mn-cs"/>
            </a:endParaRPr>
          </a:p>
          <a:p>
            <a:pPr algn="just" eaLnBrk="1" hangingPunct="1">
              <a:spcBef>
                <a:spcPct val="0"/>
              </a:spcBef>
              <a:buFont typeface="Wingdings" charset="0"/>
              <a:buNone/>
              <a:defRPr/>
            </a:pPr>
            <a:endParaRPr lang="en-GB" sz="2800" dirty="0" smtClean="0">
              <a:effectLst>
                <a:outerShdw blurRad="38100" dist="38100" dir="2700000" algn="tl">
                  <a:srgbClr val="FFFFFF"/>
                </a:outerShdw>
              </a:effectLst>
              <a:ea typeface="ＭＳ Ｐゴシック" charset="0"/>
              <a:cs typeface="+mn-cs"/>
            </a:endParaRPr>
          </a:p>
          <a:p>
            <a:pPr marL="0" indent="0" eaLnBrk="1" hangingPunct="1">
              <a:buNone/>
              <a:defRPr/>
            </a:pPr>
            <a:endParaRPr lang="en-GB" sz="2800" dirty="0">
              <a:effectLst>
                <a:outerShdw blurRad="38100" dist="38100" dir="2700000" algn="tl">
                  <a:srgbClr val="FFFFFF"/>
                </a:outerShdw>
              </a:effectLst>
              <a:ea typeface="ＭＳ Ｐゴシック" charset="0"/>
              <a:cs typeface="+mn-cs"/>
            </a:endParaRPr>
          </a:p>
        </p:txBody>
      </p:sp>
      <p:pic>
        <p:nvPicPr>
          <p:cNvPr id="55299" name="Picture 5" descr="http://click4biology.info/c4b/8/images/8.1/glycolysi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038" y="188640"/>
            <a:ext cx="3224212" cy="592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03705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F1BA999DC5044AABA3F6C766A53CBA" ma:contentTypeVersion="1" ma:contentTypeDescription="Create a new document." ma:contentTypeScope="" ma:versionID="1a7056195e1fab4308c83d9ea1a6fbeb">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B92990-F712-462E-8A75-FB042A9DC0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627323-519A-4DF9-A01A-87AB90EF5A12}">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www.w3.org/XML/1998/namespace"/>
    <ds:schemaRef ds:uri="http://purl.org/dc/dcmitype/"/>
    <ds:schemaRef ds:uri="http://schemas.microsoft.com/office/infopath/2007/PartnerControls"/>
    <ds:schemaRef ds:uri="http://schemas.microsoft.com/sharepoint/v3"/>
    <ds:schemaRef ds:uri="http://purl.org/dc/terms/"/>
  </ds:schemaRefs>
</ds:datastoreItem>
</file>

<file path=customXml/itemProps3.xml><?xml version="1.0" encoding="utf-8"?>
<ds:datastoreItem xmlns:ds="http://schemas.openxmlformats.org/officeDocument/2006/customXml" ds:itemID="{9C84CF8C-A8D5-4B0F-AC46-0F15A279F7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1617</TotalTime>
  <Words>1633</Words>
  <Application>Microsoft Office PowerPoint</Application>
  <PresentationFormat>On-screen Show (4:3)</PresentationFormat>
  <Paragraphs>209</Paragraphs>
  <Slides>31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PGothic</vt:lpstr>
      <vt:lpstr>MS PGothic</vt:lpstr>
      <vt:lpstr>Arial</vt:lpstr>
      <vt:lpstr>Arial Black</vt:lpstr>
      <vt:lpstr>Calibri</vt:lpstr>
      <vt:lpstr>HelveticaNeueLTStd-Roman</vt:lpstr>
      <vt:lpstr>Times New Roman</vt:lpstr>
      <vt:lpstr>Verdana</vt:lpstr>
      <vt:lpstr>Wingdings</vt:lpstr>
      <vt:lpstr>Office Theme</vt:lpstr>
      <vt:lpstr>Respiration</vt:lpstr>
      <vt:lpstr>PowerPoint Presentation</vt:lpstr>
      <vt:lpstr>PowerPoint Presentation</vt:lpstr>
      <vt:lpstr>Respiration</vt:lpstr>
      <vt:lpstr>Aerobic respiration</vt:lpstr>
      <vt:lpstr>Stages of respiration</vt:lpstr>
      <vt:lpstr>PowerPoint Presentation</vt:lpstr>
      <vt:lpstr>Glycolysis</vt:lpstr>
      <vt:lpstr>PowerPoint Presentation</vt:lpstr>
      <vt:lpstr>PowerPoint Presentation</vt:lpstr>
      <vt:lpstr>Link Reaction</vt:lpstr>
      <vt:lpstr>PowerPoint Presentation</vt:lpstr>
      <vt:lpstr>PowerPoint Presentation</vt:lpstr>
      <vt:lpstr>DENA DENA…… A FA NA</vt:lpstr>
      <vt:lpstr>The Krebs Cycle: DENA DENA A FA... NA</vt:lpstr>
      <vt:lpstr>Dehydrogenation and decarboxylation</vt:lpstr>
      <vt:lpstr>Dehydrogenation and decarboxylation</vt:lpstr>
      <vt:lpstr>Summary of Krebs (2 Turns of the cycle)</vt:lpstr>
      <vt:lpstr>How ATP is generated by the  electron transport system</vt:lpstr>
      <vt:lpstr>PowerPoint Presentation</vt:lpstr>
      <vt:lpstr>PowerPoint Presentation</vt:lpstr>
      <vt:lpstr>Energy budget</vt:lpstr>
      <vt:lpstr>Energy budget  continued</vt:lpstr>
      <vt:lpstr>Therefore:</vt:lpstr>
      <vt:lpstr>PowerPoint Presentation</vt:lpstr>
      <vt:lpstr>PowerPoint Presentation</vt:lpstr>
      <vt:lpstr>Anaerobic respiration – yeast and fungi</vt:lpstr>
      <vt:lpstr>Ethanal</vt:lpstr>
      <vt:lpstr>Anaerobic respiration in animals</vt:lpstr>
      <vt:lpstr>PowerPoint Presentation</vt:lpstr>
      <vt:lpstr>A-level Biology required practical No. 9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 Revision Day</dc:title>
  <dc:creator>Kathy Wright</dc:creator>
  <cp:lastModifiedBy>Deborah Haggar</cp:lastModifiedBy>
  <cp:revision>59</cp:revision>
  <dcterms:created xsi:type="dcterms:W3CDTF">2015-04-28T12:59:48Z</dcterms:created>
  <dcterms:modified xsi:type="dcterms:W3CDTF">2017-06-05T12:44:18Z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0x0101000BF1BA999DC5044AABA3F6C766A53CBA</vt:lpwstr>
  </property>
</Properties>
</file>