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456" r:id="rId2"/>
    <p:sldId id="509" r:id="rId3"/>
    <p:sldId id="557" r:id="rId4"/>
    <p:sldId id="497" r:id="rId5"/>
    <p:sldId id="499" r:id="rId6"/>
    <p:sldId id="500" r:id="rId7"/>
    <p:sldId id="558" r:id="rId8"/>
    <p:sldId id="559" r:id="rId9"/>
    <p:sldId id="490" r:id="rId10"/>
    <p:sldId id="561" r:id="rId11"/>
    <p:sldId id="560" r:id="rId12"/>
    <p:sldId id="489" r:id="rId13"/>
    <p:sldId id="502" r:id="rId14"/>
    <p:sldId id="504" r:id="rId15"/>
    <p:sldId id="503" r:id="rId16"/>
    <p:sldId id="505" r:id="rId17"/>
    <p:sldId id="562" r:id="rId18"/>
    <p:sldId id="506"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413"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21/04/2020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4/21/2020</a:t>
            </a:fld>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bing.com/videos/search?q=using+quadrats&amp;&amp;view=detail&amp;mid=45D8E03FDC5EF69EC1E545D8E03FDC5EF69EC1E5&amp;FORM=VRDGAR"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bing.com/videos/search?q=using+quadrats&amp;&amp;view=detail&amp;mid=45D8E03FDC5EF69EC1E545D8E03FDC5EF69EC1E5&amp;FORM=VRDGA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videos/search?q=using+quadrats&amp;&amp;view=detail&amp;mid=48C6E5A75A89FB9823BB48C6E5A75A89FB9823BB&amp;FORM=VRDGAR"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759"/>
            <a:ext cx="8343046" cy="1143000"/>
          </a:xfrm>
        </p:spPr>
        <p:txBody>
          <a:bodyPr/>
          <a:lstStyle/>
          <a:p>
            <a:r>
              <a:rPr lang="en-GB" dirty="0"/>
              <a:t>Investigating Populations</a:t>
            </a:r>
          </a:p>
        </p:txBody>
      </p:sp>
      <p:sp>
        <p:nvSpPr>
          <p:cNvPr id="3" name="Content Placeholder 2"/>
          <p:cNvSpPr>
            <a:spLocks noGrp="1"/>
          </p:cNvSpPr>
          <p:nvPr>
            <p:ph idx="1"/>
          </p:nvPr>
        </p:nvSpPr>
        <p:spPr>
          <a:xfrm>
            <a:off x="172872" y="1330300"/>
            <a:ext cx="8466161" cy="4525963"/>
          </a:xfrm>
        </p:spPr>
        <p:txBody>
          <a:bodyPr/>
          <a:lstStyle/>
          <a:p>
            <a:pPr marL="0" indent="0">
              <a:buNone/>
            </a:pPr>
            <a:r>
              <a:rPr lang="en-GB" sz="2800" dirty="0"/>
              <a:t>Objectives:</a:t>
            </a:r>
          </a:p>
          <a:p>
            <a:r>
              <a:rPr lang="en-GB" sz="2800" dirty="0"/>
              <a:t>To describe the techniques of </a:t>
            </a:r>
            <a:r>
              <a:rPr lang="en-GB" sz="2800" dirty="0">
                <a:solidFill>
                  <a:srgbClr val="C00000"/>
                </a:solidFill>
              </a:rPr>
              <a:t>random</a:t>
            </a:r>
            <a:r>
              <a:rPr lang="en-GB" sz="2800" dirty="0"/>
              <a:t> sampling using quadrats and </a:t>
            </a:r>
            <a:r>
              <a:rPr lang="en-GB" sz="2800" dirty="0">
                <a:solidFill>
                  <a:srgbClr val="C00000"/>
                </a:solidFill>
              </a:rPr>
              <a:t>systemic</a:t>
            </a:r>
            <a:r>
              <a:rPr lang="en-GB" sz="2800" dirty="0"/>
              <a:t> sampling using transects and explain when are the appropriate use of these techniques  </a:t>
            </a:r>
          </a:p>
          <a:p>
            <a:r>
              <a:rPr lang="en-GB" sz="2800" dirty="0"/>
              <a:t>To describe measures of </a:t>
            </a:r>
            <a:r>
              <a:rPr lang="en-GB" sz="2800" dirty="0">
                <a:solidFill>
                  <a:srgbClr val="C00000"/>
                </a:solidFill>
              </a:rPr>
              <a:t>abundance</a:t>
            </a:r>
            <a:r>
              <a:rPr lang="en-GB" sz="2800" dirty="0"/>
              <a:t> and explain how to ensure that estimates are </a:t>
            </a:r>
            <a:r>
              <a:rPr lang="en-GB" sz="2800" dirty="0">
                <a:solidFill>
                  <a:srgbClr val="C00000"/>
                </a:solidFill>
              </a:rPr>
              <a:t>reliable</a:t>
            </a:r>
          </a:p>
          <a:p>
            <a:r>
              <a:rPr lang="en-GB" sz="2800" dirty="0"/>
              <a:t>To explain how random sampling </a:t>
            </a:r>
            <a:r>
              <a:rPr lang="en-GB" sz="2800" dirty="0">
                <a:solidFill>
                  <a:srgbClr val="C00000"/>
                </a:solidFill>
              </a:rPr>
              <a:t>avoids bias</a:t>
            </a:r>
            <a:endParaRPr lang="en-GB" sz="2800"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646" y="4290656"/>
            <a:ext cx="3109055" cy="234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107" y="274342"/>
            <a:ext cx="3691594" cy="336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38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9097-453F-4437-91B9-1E42192ED305}"/>
              </a:ext>
            </a:extLst>
          </p:cNvPr>
          <p:cNvSpPr>
            <a:spLocks noGrp="1"/>
          </p:cNvSpPr>
          <p:nvPr>
            <p:ph type="title"/>
          </p:nvPr>
        </p:nvSpPr>
        <p:spPr/>
        <p:txBody>
          <a:bodyPr/>
          <a:lstStyle/>
          <a:p>
            <a:r>
              <a:rPr lang="en-GB" dirty="0"/>
              <a:t>Quadrats</a:t>
            </a:r>
          </a:p>
        </p:txBody>
      </p:sp>
      <p:sp>
        <p:nvSpPr>
          <p:cNvPr id="3" name="Content Placeholder 2">
            <a:extLst>
              <a:ext uri="{FF2B5EF4-FFF2-40B4-BE49-F238E27FC236}">
                <a16:creationId xmlns:a16="http://schemas.microsoft.com/office/drawing/2014/main" id="{03704B80-05B9-4676-8DAA-0E3B64E79920}"/>
              </a:ext>
            </a:extLst>
          </p:cNvPr>
          <p:cNvSpPr>
            <a:spLocks noGrp="1"/>
          </p:cNvSpPr>
          <p:nvPr>
            <p:ph idx="1"/>
          </p:nvPr>
        </p:nvSpPr>
        <p:spPr>
          <a:xfrm>
            <a:off x="689987" y="1071418"/>
            <a:ext cx="10972800" cy="4987738"/>
          </a:xfrm>
        </p:spPr>
        <p:txBody>
          <a:bodyPr>
            <a:normAutofit fontScale="92500" lnSpcReduction="20000"/>
          </a:bodyPr>
          <a:lstStyle/>
          <a:p>
            <a:pPr marL="0" indent="0">
              <a:buNone/>
            </a:pPr>
            <a:r>
              <a:rPr lang="en-GB" b="1" dirty="0"/>
              <a:t>Standardising</a:t>
            </a:r>
          </a:p>
          <a:p>
            <a:r>
              <a:rPr lang="en-GB" dirty="0"/>
              <a:t>Use quadrats of the same size (depending on what you are sampling)</a:t>
            </a:r>
          </a:p>
          <a:p>
            <a:pPr lvl="1"/>
            <a:r>
              <a:rPr lang="en-GB" dirty="0"/>
              <a:t>Typical sizes include:</a:t>
            </a:r>
          </a:p>
          <a:p>
            <a:pPr lvl="1"/>
            <a:r>
              <a:rPr lang="en-GB" dirty="0"/>
              <a:t>Lichens: 10cm x 10cm</a:t>
            </a:r>
          </a:p>
          <a:p>
            <a:pPr lvl="1"/>
            <a:r>
              <a:rPr lang="en-GB" dirty="0"/>
              <a:t>Ground flora:  0.5m x 0.5m</a:t>
            </a:r>
          </a:p>
          <a:p>
            <a:pPr lvl="1"/>
            <a:r>
              <a:rPr lang="en-GB" dirty="0"/>
              <a:t>Trees in a woodland:  100m x 100m</a:t>
            </a:r>
          </a:p>
          <a:p>
            <a:pPr lvl="1"/>
            <a:r>
              <a:rPr lang="en-GB" dirty="0"/>
              <a:t>Bird survey:  10km x 10km</a:t>
            </a:r>
          </a:p>
          <a:p>
            <a:pPr lvl="1"/>
            <a:endParaRPr lang="en-GB" dirty="0"/>
          </a:p>
          <a:p>
            <a:pPr marL="0" lvl="0" indent="0">
              <a:buNone/>
            </a:pPr>
            <a:r>
              <a:rPr lang="en-GB" b="1" dirty="0"/>
              <a:t>Limitations</a:t>
            </a:r>
          </a:p>
          <a:p>
            <a:pPr lvl="1"/>
            <a:r>
              <a:rPr lang="en-GB" dirty="0"/>
              <a:t>Often subjective judgement when estimating percentage cover</a:t>
            </a:r>
          </a:p>
          <a:p>
            <a:pPr lvl="1"/>
            <a:r>
              <a:rPr lang="en-GB" dirty="0"/>
              <a:t>Quadrat frames may flatten or move plants</a:t>
            </a:r>
          </a:p>
          <a:p>
            <a:pPr lvl="1"/>
            <a:endParaRPr lang="en-GB" dirty="0"/>
          </a:p>
          <a:p>
            <a:pPr lvl="1"/>
            <a:endParaRPr lang="en-GB" dirty="0"/>
          </a:p>
        </p:txBody>
      </p:sp>
    </p:spTree>
    <p:extLst>
      <p:ext uri="{BB962C8B-B14F-4D97-AF65-F5344CB8AC3E}">
        <p14:creationId xmlns:p14="http://schemas.microsoft.com/office/powerpoint/2010/main" val="68590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27795"/>
          </a:xfrm>
        </p:spPr>
        <p:txBody>
          <a:bodyPr>
            <a:normAutofit fontScale="90000"/>
          </a:bodyPr>
          <a:lstStyle/>
          <a:p>
            <a:r>
              <a:rPr lang="en-GB" dirty="0"/>
              <a:t>Point Quadrats</a:t>
            </a:r>
          </a:p>
        </p:txBody>
      </p:sp>
      <p:sp>
        <p:nvSpPr>
          <p:cNvPr id="3" name="Content Placeholder 2"/>
          <p:cNvSpPr>
            <a:spLocks noGrp="1"/>
          </p:cNvSpPr>
          <p:nvPr>
            <p:ph idx="1"/>
          </p:nvPr>
        </p:nvSpPr>
        <p:spPr>
          <a:xfrm>
            <a:off x="330514" y="802433"/>
            <a:ext cx="11530972" cy="2029902"/>
          </a:xfrm>
        </p:spPr>
        <p:txBody>
          <a:bodyPr>
            <a:noAutofit/>
          </a:bodyPr>
          <a:lstStyle/>
          <a:p>
            <a:r>
              <a:rPr lang="en-GB" sz="2000" dirty="0"/>
              <a:t>This quadrat is made of a horizontal bar with 10 holes that a long pin can be dropped through.  </a:t>
            </a:r>
          </a:p>
          <a:p>
            <a:r>
              <a:rPr lang="en-GB" sz="2000" dirty="0"/>
              <a:t>Each species the pin touches is recorded (hit). </a:t>
            </a:r>
          </a:p>
          <a:p>
            <a:r>
              <a:rPr lang="en-US" sz="2000" dirty="0"/>
              <a:t>Useful when plants are living in a mixed community and it is hard to identify distinct individuals.</a:t>
            </a:r>
          </a:p>
          <a:p>
            <a:r>
              <a:rPr lang="en-GB" sz="2000" dirty="0"/>
              <a:t>Used to estimate percentage cover where there is short vegetation (becomes difficult with long vegetation).  </a:t>
            </a:r>
          </a:p>
          <a:p>
            <a:r>
              <a:rPr lang="en-GB" sz="2000" dirty="0"/>
              <a:t>It is less subjective than using frame quadrat so gives more reliable results </a:t>
            </a:r>
            <a:r>
              <a:rPr lang="en-US" sz="2000" dirty="0"/>
              <a:t>but you may miss rare or small plants as you are sampling a very small proportion of the population. </a:t>
            </a:r>
            <a:r>
              <a:rPr lang="en-GB" sz="2000"/>
              <a:t> </a:t>
            </a:r>
            <a:endParaRPr lang="en-GB" sz="2000" dirty="0"/>
          </a:p>
          <a:p>
            <a:r>
              <a:rPr lang="en-GB" sz="2000" dirty="0"/>
              <a:t>To calculate percentage cover =      </a:t>
            </a:r>
            <a:r>
              <a:rPr lang="en-GB" sz="2000" u="sng" dirty="0"/>
              <a:t>number of hits</a:t>
            </a:r>
            <a:r>
              <a:rPr lang="en-GB" sz="2000" dirty="0"/>
              <a:t>      x  100</a:t>
            </a:r>
          </a:p>
          <a:p>
            <a:pPr marL="0" indent="0">
              <a:buNone/>
            </a:pPr>
            <a:r>
              <a:rPr lang="en-GB" sz="2000" dirty="0"/>
              <a:t>			                   total number of pins</a:t>
            </a:r>
          </a:p>
        </p:txBody>
      </p:sp>
      <p:pic>
        <p:nvPicPr>
          <p:cNvPr id="5" name="Picture 4"/>
          <p:cNvPicPr>
            <a:picLocks noChangeAspect="1"/>
          </p:cNvPicPr>
          <p:nvPr/>
        </p:nvPicPr>
        <p:blipFill rotWithShape="1">
          <a:blip r:embed="rId2"/>
          <a:srcRect l="12002" t="8208" r="12909" b="11731"/>
          <a:stretch/>
        </p:blipFill>
        <p:spPr>
          <a:xfrm>
            <a:off x="7846588" y="3563938"/>
            <a:ext cx="4014898" cy="3019424"/>
          </a:xfrm>
          <a:prstGeom prst="rect">
            <a:avLst/>
          </a:prstGeom>
        </p:spPr>
      </p:pic>
      <p:pic>
        <p:nvPicPr>
          <p:cNvPr id="6" name="Picture 5"/>
          <p:cNvPicPr>
            <a:picLocks noChangeAspect="1"/>
          </p:cNvPicPr>
          <p:nvPr/>
        </p:nvPicPr>
        <p:blipFill rotWithShape="1">
          <a:blip r:embed="rId3"/>
          <a:srcRect r="50000"/>
          <a:stretch/>
        </p:blipFill>
        <p:spPr>
          <a:xfrm>
            <a:off x="1113453" y="3810869"/>
            <a:ext cx="2814713" cy="2772493"/>
          </a:xfrm>
          <a:prstGeom prst="rect">
            <a:avLst/>
          </a:prstGeom>
        </p:spPr>
      </p:pic>
    </p:spTree>
    <p:extLst>
      <p:ext uri="{BB962C8B-B14F-4D97-AF65-F5344CB8AC3E}">
        <p14:creationId xmlns:p14="http://schemas.microsoft.com/office/powerpoint/2010/main" val="31784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40928"/>
          </a:xfrm>
        </p:spPr>
        <p:txBody>
          <a:bodyPr/>
          <a:lstStyle/>
          <a:p>
            <a:r>
              <a:rPr lang="en-GB" dirty="0"/>
              <a:t>Frame Quadrats</a:t>
            </a:r>
          </a:p>
        </p:txBody>
      </p:sp>
      <p:sp>
        <p:nvSpPr>
          <p:cNvPr id="3" name="Content Placeholder 2"/>
          <p:cNvSpPr>
            <a:spLocks noGrp="1"/>
          </p:cNvSpPr>
          <p:nvPr>
            <p:ph idx="1"/>
          </p:nvPr>
        </p:nvSpPr>
        <p:spPr>
          <a:xfrm>
            <a:off x="769183" y="1115566"/>
            <a:ext cx="10242946" cy="2256044"/>
          </a:xfrm>
        </p:spPr>
        <p:txBody>
          <a:bodyPr>
            <a:normAutofit/>
          </a:bodyPr>
          <a:lstStyle/>
          <a:p>
            <a:r>
              <a:rPr lang="en-GB" sz="2000" dirty="0"/>
              <a:t>Square of different sizes used to look at plant communities and small slow moving invertebrates.  </a:t>
            </a:r>
          </a:p>
          <a:p>
            <a:r>
              <a:rPr lang="en-GB" sz="2000" dirty="0"/>
              <a:t>Can be used to look at abundance of species or simply species diversity</a:t>
            </a:r>
          </a:p>
          <a:p>
            <a:r>
              <a:rPr lang="en-GB" sz="2000" dirty="0"/>
              <a:t>It is assumed that the contents of a quadrat is representative of the whole sampling area</a:t>
            </a:r>
          </a:p>
          <a:p>
            <a:r>
              <a:rPr lang="en-GB" sz="2000" dirty="0"/>
              <a:t>Placed in different locations and abundance of each species recorded.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526" y="3676649"/>
            <a:ext cx="379183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294"/>
          <a:stretch/>
        </p:blipFill>
        <p:spPr bwMode="auto">
          <a:xfrm>
            <a:off x="385741" y="3676649"/>
            <a:ext cx="3657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571" y="3676649"/>
            <a:ext cx="35147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886950" y="2723910"/>
            <a:ext cx="2034540" cy="1015663"/>
          </a:xfrm>
          <a:prstGeom prst="rect">
            <a:avLst/>
          </a:prstGeom>
        </p:spPr>
        <p:txBody>
          <a:bodyPr wrap="square">
            <a:spAutoFit/>
          </a:bodyPr>
          <a:lstStyle/>
          <a:p>
            <a:r>
              <a:rPr lang="en-GB" sz="1400" b="1" dirty="0">
                <a:solidFill>
                  <a:srgbClr val="FF0000"/>
                </a:solidFill>
              </a:rPr>
              <a:t>Random sampling with a frame quadrat video</a:t>
            </a:r>
          </a:p>
          <a:p>
            <a:r>
              <a:rPr lang="en-GB" sz="800" dirty="0">
                <a:hlinkClick r:id="rId5"/>
              </a:rPr>
              <a:t>http://www.bing.com/videos/search?q=using+quadrats&amp;&amp;view=detail&amp;mid=45D8E03FDC5EF69EC1E545D8E03FDC5EF69EC1E5&amp;FORM=VRDGAR</a:t>
            </a:r>
            <a:endParaRPr lang="en-GB" sz="800" dirty="0"/>
          </a:p>
        </p:txBody>
      </p:sp>
    </p:spTree>
    <p:extLst>
      <p:ext uri="{BB962C8B-B14F-4D97-AF65-F5344CB8AC3E}">
        <p14:creationId xmlns:p14="http://schemas.microsoft.com/office/powerpoint/2010/main" val="5030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Abundance</a:t>
            </a:r>
          </a:p>
        </p:txBody>
      </p:sp>
      <p:sp>
        <p:nvSpPr>
          <p:cNvPr id="3" name="Content Placeholder 2"/>
          <p:cNvSpPr>
            <a:spLocks noGrp="1"/>
          </p:cNvSpPr>
          <p:nvPr>
            <p:ph idx="1"/>
          </p:nvPr>
        </p:nvSpPr>
        <p:spPr/>
        <p:txBody>
          <a:bodyPr>
            <a:normAutofit lnSpcReduction="10000"/>
          </a:bodyPr>
          <a:lstStyle/>
          <a:p>
            <a:r>
              <a:rPr lang="en-GB" sz="2400" dirty="0"/>
              <a:t>Abundance =  the number of individuals of a species in a given area.  </a:t>
            </a:r>
          </a:p>
          <a:p>
            <a:r>
              <a:rPr lang="en-GB" sz="2400" dirty="0"/>
              <a:t>Using quadrats for sessile organisms, abundance can be measured in different ways.</a:t>
            </a:r>
          </a:p>
          <a:p>
            <a:endParaRPr lang="en-GB" sz="2400" dirty="0"/>
          </a:p>
          <a:p>
            <a:pPr marL="514350" indent="-514350">
              <a:buFont typeface="+mj-lt"/>
              <a:buAutoNum type="arabicPeriod"/>
            </a:pPr>
            <a:r>
              <a:rPr lang="en-GB" sz="2400" dirty="0"/>
              <a:t>Density* </a:t>
            </a:r>
          </a:p>
          <a:p>
            <a:pPr marL="514350" indent="-514350">
              <a:buFont typeface="+mj-lt"/>
              <a:buAutoNum type="arabicPeriod"/>
            </a:pPr>
            <a:r>
              <a:rPr lang="en-GB" sz="2400" dirty="0"/>
              <a:t>Frequency</a:t>
            </a:r>
          </a:p>
          <a:p>
            <a:pPr marL="514350" indent="-514350">
              <a:buFont typeface="+mj-lt"/>
              <a:buAutoNum type="arabicPeriod"/>
            </a:pPr>
            <a:r>
              <a:rPr lang="en-GB" sz="2400" dirty="0"/>
              <a:t>Percentage cover</a:t>
            </a:r>
          </a:p>
          <a:p>
            <a:pPr marL="514350" indent="-514350">
              <a:buFont typeface="+mj-lt"/>
              <a:buAutoNum type="arabicPeriod"/>
            </a:pPr>
            <a:r>
              <a:rPr lang="en-GB" sz="2400" dirty="0"/>
              <a:t>Biomass*			</a:t>
            </a:r>
          </a:p>
          <a:p>
            <a:pPr marL="514350" indent="-514350">
              <a:buFont typeface="+mj-lt"/>
              <a:buAutoNum type="arabicPeriod"/>
            </a:pPr>
            <a:endParaRPr lang="en-GB" sz="2400" dirty="0"/>
          </a:p>
          <a:p>
            <a:pPr marL="0" indent="0">
              <a:buNone/>
            </a:pPr>
            <a:r>
              <a:rPr lang="en-GB" sz="2000" i="1" dirty="0"/>
              <a:t>*Your specification does not state the need for knowing density or biomass but it is useful to know these as they come up in other parts of the environment topic</a:t>
            </a:r>
          </a:p>
          <a:p>
            <a:endParaRPr lang="en-GB" dirty="0"/>
          </a:p>
        </p:txBody>
      </p:sp>
    </p:spTree>
    <p:extLst>
      <p:ext uri="{BB962C8B-B14F-4D97-AF65-F5344CB8AC3E}">
        <p14:creationId xmlns:p14="http://schemas.microsoft.com/office/powerpoint/2010/main" val="427659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Density</a:t>
            </a:r>
          </a:p>
        </p:txBody>
      </p:sp>
      <p:sp>
        <p:nvSpPr>
          <p:cNvPr id="3" name="Content Placeholder 2"/>
          <p:cNvSpPr>
            <a:spLocks noGrp="1"/>
          </p:cNvSpPr>
          <p:nvPr>
            <p:ph idx="1"/>
          </p:nvPr>
        </p:nvSpPr>
        <p:spPr/>
        <p:txBody>
          <a:bodyPr>
            <a:normAutofit/>
          </a:bodyPr>
          <a:lstStyle/>
          <a:p>
            <a:pPr marL="0" indent="0">
              <a:buNone/>
            </a:pPr>
            <a:r>
              <a:rPr lang="en-GB" sz="2400" b="1" dirty="0"/>
              <a:t>Density = the mean number of individual per unit area.</a:t>
            </a:r>
          </a:p>
          <a:p>
            <a:pPr marL="0" indent="0">
              <a:buNone/>
            </a:pPr>
            <a:r>
              <a:rPr lang="en-GB" sz="2400" dirty="0"/>
              <a:t> Achieved by counting numbers of organisms within a quadrat</a:t>
            </a:r>
          </a:p>
          <a:p>
            <a:pPr marL="0" indent="0">
              <a:buNone/>
            </a:pPr>
            <a:endParaRPr lang="en-GB" sz="2400" dirty="0"/>
          </a:p>
          <a:p>
            <a:pPr marL="0" indent="0">
              <a:buNone/>
            </a:pPr>
            <a:r>
              <a:rPr lang="en-GB" sz="2400" dirty="0"/>
              <a:t>Advantage:	objective measure</a:t>
            </a:r>
          </a:p>
          <a:p>
            <a:pPr marL="0" indent="0">
              <a:buNone/>
            </a:pPr>
            <a:r>
              <a:rPr lang="en-GB" sz="2400" dirty="0"/>
              <a:t>Disadvantage:   time consuming if the size or number of sampling units is large</a:t>
            </a:r>
          </a:p>
        </p:txBody>
      </p:sp>
    </p:spTree>
    <p:extLst>
      <p:ext uri="{BB962C8B-B14F-4D97-AF65-F5344CB8AC3E}">
        <p14:creationId xmlns:p14="http://schemas.microsoft.com/office/powerpoint/2010/main" val="24545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2304"/>
          </a:xfrm>
        </p:spPr>
        <p:txBody>
          <a:bodyPr>
            <a:normAutofit fontScale="90000"/>
          </a:bodyPr>
          <a:lstStyle/>
          <a:p>
            <a:r>
              <a:rPr lang="en-GB" dirty="0"/>
              <a:t>Frequency</a:t>
            </a:r>
          </a:p>
        </p:txBody>
      </p:sp>
      <p:sp>
        <p:nvSpPr>
          <p:cNvPr id="3" name="Content Placeholder 2"/>
          <p:cNvSpPr>
            <a:spLocks noGrp="1"/>
          </p:cNvSpPr>
          <p:nvPr>
            <p:ph idx="1"/>
          </p:nvPr>
        </p:nvSpPr>
        <p:spPr>
          <a:xfrm>
            <a:off x="485115" y="1026942"/>
            <a:ext cx="10972800" cy="4525963"/>
          </a:xfrm>
        </p:spPr>
        <p:txBody>
          <a:bodyPr>
            <a:normAutofit/>
          </a:bodyPr>
          <a:lstStyle/>
          <a:p>
            <a:pPr marL="0" indent="0">
              <a:buNone/>
            </a:pPr>
            <a:r>
              <a:rPr lang="en-GB" sz="2400" b="1" dirty="0"/>
              <a:t>Frequency = likelihood of a particular species occurring in a quadrat.</a:t>
            </a:r>
          </a:p>
          <a:p>
            <a:pPr marL="0" indent="0">
              <a:buNone/>
            </a:pPr>
            <a:endParaRPr lang="en-GB" sz="2400" dirty="0"/>
          </a:p>
          <a:p>
            <a:pPr marL="0" indent="0">
              <a:buNone/>
            </a:pPr>
            <a:r>
              <a:rPr lang="en-GB" sz="2400" dirty="0"/>
              <a:t>If a species is present in 15 out of 30 quadrats then the frequency of its occurrence is 50%.  </a:t>
            </a:r>
          </a:p>
          <a:p>
            <a:pPr marL="0" indent="0">
              <a:buNone/>
            </a:pPr>
            <a:endParaRPr lang="en-GB" sz="2400" dirty="0"/>
          </a:p>
          <a:p>
            <a:pPr marL="0" indent="0">
              <a:buNone/>
            </a:pPr>
            <a:r>
              <a:rPr lang="en-GB" sz="2400" dirty="0"/>
              <a:t>Advantage:	good method to use for species are hard to count </a:t>
            </a:r>
            <a:r>
              <a:rPr lang="en-GB" sz="2400" dirty="0" err="1"/>
              <a:t>e.g</a:t>
            </a:r>
            <a:r>
              <a:rPr lang="en-GB" sz="2400" dirty="0"/>
              <a:t> grass</a:t>
            </a:r>
          </a:p>
          <a:p>
            <a:pPr marL="0" indent="0">
              <a:buNone/>
            </a:pPr>
            <a:r>
              <a:rPr lang="en-GB" sz="2400" dirty="0"/>
              <a:t>		quick assessment of general distribution</a:t>
            </a:r>
          </a:p>
          <a:p>
            <a:pPr marL="2152650" indent="-2152650">
              <a:buNone/>
            </a:pPr>
            <a:r>
              <a:rPr lang="en-GB" sz="2400" dirty="0"/>
              <a:t>Disadvantage:  no information about density and detail distribution of a species</a:t>
            </a:r>
          </a:p>
          <a:p>
            <a:pPr marL="2152650" indent="-2152650">
              <a:buNone/>
            </a:pPr>
            <a:r>
              <a:rPr lang="en-GB" sz="2400" dirty="0"/>
              <a:t>	no measure of actual numbers of species          </a:t>
            </a:r>
          </a:p>
          <a:p>
            <a:endParaRPr lang="en-GB" b="1" dirty="0"/>
          </a:p>
          <a:p>
            <a:endParaRPr lang="en-GB" dirty="0"/>
          </a:p>
        </p:txBody>
      </p:sp>
      <p:pic>
        <p:nvPicPr>
          <p:cNvPr id="4" name="Picture 2" descr="http://biologymad.com/Ecology/ecolog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15" y="5133975"/>
            <a:ext cx="5153025"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5368239"/>
            <a:ext cx="5361915" cy="707886"/>
          </a:xfrm>
          <a:prstGeom prst="rect">
            <a:avLst/>
          </a:prstGeom>
          <a:noFill/>
        </p:spPr>
        <p:txBody>
          <a:bodyPr wrap="square" rtlCol="0">
            <a:spAutoFit/>
          </a:bodyPr>
          <a:lstStyle/>
          <a:p>
            <a:r>
              <a:rPr lang="en-GB" sz="2000" dirty="0">
                <a:solidFill>
                  <a:srgbClr val="0000CC"/>
                </a:solidFill>
                <a:latin typeface="Arial" panose="020B0604020202020204" pitchFamily="34" charset="0"/>
                <a:cs typeface="Arial" panose="020B0604020202020204" pitchFamily="34" charset="0"/>
              </a:rPr>
              <a:t>This diagram shows how species may be distributed in different ways</a:t>
            </a:r>
          </a:p>
        </p:txBody>
      </p:sp>
    </p:spTree>
    <p:extLst>
      <p:ext uri="{BB962C8B-B14F-4D97-AF65-F5344CB8AC3E}">
        <p14:creationId xmlns:p14="http://schemas.microsoft.com/office/powerpoint/2010/main" val="23085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2980"/>
          </a:xfrm>
        </p:spPr>
        <p:txBody>
          <a:bodyPr>
            <a:normAutofit/>
          </a:bodyPr>
          <a:lstStyle/>
          <a:p>
            <a:r>
              <a:rPr lang="en-GB" sz="4000" dirty="0"/>
              <a:t>Percentage Cover</a:t>
            </a:r>
          </a:p>
        </p:txBody>
      </p:sp>
      <p:sp>
        <p:nvSpPr>
          <p:cNvPr id="3" name="Content Placeholder 2"/>
          <p:cNvSpPr>
            <a:spLocks noGrp="1"/>
          </p:cNvSpPr>
          <p:nvPr>
            <p:ph idx="1"/>
          </p:nvPr>
        </p:nvSpPr>
        <p:spPr>
          <a:xfrm>
            <a:off x="555009" y="1122529"/>
            <a:ext cx="10972800" cy="4525963"/>
          </a:xfrm>
        </p:spPr>
        <p:txBody>
          <a:bodyPr>
            <a:normAutofit/>
          </a:bodyPr>
          <a:lstStyle/>
          <a:p>
            <a:pPr marL="0" indent="0">
              <a:buNone/>
            </a:pPr>
            <a:r>
              <a:rPr lang="en-GB" sz="2400" b="1" dirty="0"/>
              <a:t>Percentage cover = estimate of the area within a quadrat that a particular species covers</a:t>
            </a:r>
            <a:endParaRPr lang="en-GB" sz="2400" dirty="0"/>
          </a:p>
          <a:p>
            <a:pPr marL="0" indent="0">
              <a:buNone/>
            </a:pPr>
            <a:endParaRPr lang="en-GB" sz="2400" b="1" dirty="0"/>
          </a:p>
          <a:p>
            <a:pPr marL="0" indent="0">
              <a:buNone/>
            </a:pPr>
            <a:r>
              <a:rPr lang="en-GB" sz="2400" dirty="0"/>
              <a:t>Advantages:	avoid needing to count individuals so is faster</a:t>
            </a:r>
          </a:p>
          <a:p>
            <a:pPr marL="0" indent="0">
              <a:buNone/>
            </a:pPr>
            <a:r>
              <a:rPr lang="en-GB" sz="2400" dirty="0"/>
              <a:t>		useful for identifying species where its hard to see individuals e.g. 		mosses, lichens and sponges</a:t>
            </a:r>
          </a:p>
          <a:p>
            <a:pPr marL="0" indent="0">
              <a:buNone/>
            </a:pPr>
            <a:r>
              <a:rPr lang="en-GB" sz="2400" dirty="0"/>
              <a:t>Disadvantages:  it can be difficult to do with overlapping organisms (plants)</a:t>
            </a:r>
          </a:p>
        </p:txBody>
      </p:sp>
      <p:pic>
        <p:nvPicPr>
          <p:cNvPr id="4" name="Picture 3"/>
          <p:cNvPicPr>
            <a:picLocks noChangeAspect="1"/>
          </p:cNvPicPr>
          <p:nvPr/>
        </p:nvPicPr>
        <p:blipFill>
          <a:blip r:embed="rId2"/>
          <a:stretch>
            <a:fillRect/>
          </a:stretch>
        </p:blipFill>
        <p:spPr>
          <a:xfrm>
            <a:off x="3626535" y="4215930"/>
            <a:ext cx="4811552" cy="2369690"/>
          </a:xfrm>
          <a:prstGeom prst="rect">
            <a:avLst/>
          </a:prstGeom>
        </p:spPr>
      </p:pic>
    </p:spTree>
    <p:extLst>
      <p:ext uri="{BB962C8B-B14F-4D97-AF65-F5344CB8AC3E}">
        <p14:creationId xmlns:p14="http://schemas.microsoft.com/office/powerpoint/2010/main" val="20301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466"/>
          </a:xfrm>
        </p:spPr>
        <p:txBody>
          <a:bodyPr>
            <a:noAutofit/>
          </a:bodyPr>
          <a:lstStyle/>
          <a:p>
            <a:r>
              <a:rPr lang="en-GB" sz="3200" dirty="0"/>
              <a:t>Calculating Percentage Cover Using a Frame Quadrat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544" y="1067370"/>
            <a:ext cx="25241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3616657" y="1232808"/>
            <a:ext cx="8103620" cy="203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To record percentage cover of species in a quadrat, look down on the quadrat from above and estimate the percentage cover occupied by each species (e.g. species A - D </a:t>
            </a:r>
            <a:r>
              <a:rPr kumimoji="0" lang="en-US" altLang="en-US" sz="1800" b="0" i="1" u="none" strike="noStrike" cap="none" normalizeH="0" baseline="0" dirty="0">
                <a:ln>
                  <a:noFill/>
                </a:ln>
                <a:solidFill>
                  <a:srgbClr val="0000CC"/>
                </a:solidFill>
                <a:effectLst/>
                <a:latin typeface="Times New Roman" pitchFamily="18" charset="0"/>
                <a:cs typeface="Times New Roman" pitchFamily="18" charset="0"/>
              </a:rPr>
              <a:t>left</a:t>
            </a:r>
            <a:r>
              <a:rPr kumimoji="0" lang="en-US" altLang="en-US" sz="1800" b="0" i="0" u="none" strike="noStrike" cap="none" normalizeH="0" baseline="0" dirty="0">
                <a:ln>
                  <a:noFill/>
                </a:ln>
                <a:solidFill>
                  <a:srgbClr val="0000CC"/>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dirty="0">
              <a:solidFill>
                <a:srgbClr val="0000CC"/>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Species often overlap and there may be several different vertical layers. Percentage cover may therefore add up to well over 100% for an individual quadrat. </a:t>
            </a:r>
          </a:p>
        </p:txBody>
      </p:sp>
      <p:sp>
        <p:nvSpPr>
          <p:cNvPr id="7" name="Rectangle 5"/>
          <p:cNvSpPr>
            <a:spLocks noChangeArrowheads="1"/>
          </p:cNvSpPr>
          <p:nvPr/>
        </p:nvSpPr>
        <p:spPr bwMode="auto">
          <a:xfrm>
            <a:off x="3616657" y="3933907"/>
            <a:ext cx="8103620" cy="203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The estimation can be improved by dividing the quadrat into a grid of 100 squares each representing 1% cover. If</a:t>
            </a:r>
            <a:r>
              <a:rPr kumimoji="0" lang="en-US" altLang="en-US" sz="1800" b="0" i="0" u="none" strike="noStrike" cap="none" normalizeH="0" dirty="0">
                <a:ln>
                  <a:noFill/>
                </a:ln>
                <a:solidFill>
                  <a:srgbClr val="0000CC"/>
                </a:solidFill>
                <a:effectLst/>
                <a:latin typeface="Arial" pitchFamily="34" charset="0"/>
                <a:cs typeface="Arial" pitchFamily="34" charset="0"/>
              </a:rPr>
              <a:t> the plant takes up a </a:t>
            </a:r>
            <a:r>
              <a:rPr lang="en-US" altLang="en-US" dirty="0">
                <a:solidFill>
                  <a:srgbClr val="0000CC"/>
                </a:solidFill>
                <a:latin typeface="Arial" pitchFamily="34" charset="0"/>
                <a:cs typeface="Arial" pitchFamily="34" charset="0"/>
              </a:rPr>
              <a:t>more than half od a </a:t>
            </a:r>
            <a:r>
              <a:rPr kumimoji="0" lang="en-US" altLang="en-US" sz="1800" b="0" i="0" u="none" strike="noStrike" cap="none" normalizeH="0" dirty="0">
                <a:ln>
                  <a:noFill/>
                </a:ln>
                <a:solidFill>
                  <a:srgbClr val="0000CC"/>
                </a:solidFill>
                <a:effectLst/>
                <a:latin typeface="Arial" pitchFamily="34" charset="0"/>
                <a:cs typeface="Arial" pitchFamily="34" charset="0"/>
              </a:rPr>
              <a:t>square that will represent 1% cover.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baseline="0" dirty="0">
              <a:solidFill>
                <a:srgbClr val="0000CC"/>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This is only practical if the vegetation in the area to be sampled is very short, otherwise the string/wire will impede the laying down of the quadrat over the vegetation. </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44" y="3660181"/>
            <a:ext cx="25050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85D0AA7-E13D-4E8A-A59C-B5E531292150}"/>
              </a:ext>
            </a:extLst>
          </p:cNvPr>
          <p:cNvPicPr>
            <a:picLocks noChangeAspect="1"/>
          </p:cNvPicPr>
          <p:nvPr/>
        </p:nvPicPr>
        <p:blipFill rotWithShape="1">
          <a:blip r:embed="rId4"/>
          <a:srcRect r="36231"/>
          <a:stretch/>
        </p:blipFill>
        <p:spPr>
          <a:xfrm>
            <a:off x="694544" y="3660181"/>
            <a:ext cx="2505075" cy="2598770"/>
          </a:xfrm>
          <a:prstGeom prst="rect">
            <a:avLst/>
          </a:prstGeom>
        </p:spPr>
      </p:pic>
    </p:spTree>
    <p:extLst>
      <p:ext uri="{BB962C8B-B14F-4D97-AF65-F5344CB8AC3E}">
        <p14:creationId xmlns:p14="http://schemas.microsoft.com/office/powerpoint/2010/main" val="112275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Biomass</a:t>
            </a:r>
          </a:p>
        </p:txBody>
      </p:sp>
      <p:sp>
        <p:nvSpPr>
          <p:cNvPr id="3" name="Content Placeholder 2"/>
          <p:cNvSpPr>
            <a:spLocks noGrp="1"/>
          </p:cNvSpPr>
          <p:nvPr>
            <p:ph idx="1"/>
          </p:nvPr>
        </p:nvSpPr>
        <p:spPr/>
        <p:txBody>
          <a:bodyPr>
            <a:normAutofit/>
          </a:bodyPr>
          <a:lstStyle/>
          <a:p>
            <a:pPr marL="0" indent="0">
              <a:buNone/>
            </a:pPr>
            <a:r>
              <a:rPr lang="en-GB" sz="2400" b="1" dirty="0"/>
              <a:t>Biomass = measure of the dry weight of plants and animals in a certain area</a:t>
            </a:r>
            <a:endParaRPr lang="en-GB" sz="2400" dirty="0"/>
          </a:p>
          <a:p>
            <a:pPr marL="0" indent="0">
              <a:buNone/>
            </a:pPr>
            <a:endParaRPr lang="en-GB" sz="2400" b="1" dirty="0"/>
          </a:p>
          <a:p>
            <a:pPr marL="0" indent="0">
              <a:buNone/>
            </a:pPr>
            <a:r>
              <a:rPr lang="en-GB" sz="2400" dirty="0"/>
              <a:t>Advantage</a:t>
            </a:r>
            <a:r>
              <a:rPr lang="en-GB" sz="2400" b="1" dirty="0"/>
              <a:t>:	</a:t>
            </a:r>
            <a:r>
              <a:rPr lang="en-GB" sz="2400" dirty="0"/>
              <a:t>Biomass can reflect the amount of energy stored in the 			vegetation, which can indicate the potential productivity at the site.</a:t>
            </a:r>
          </a:p>
          <a:p>
            <a:pPr marL="2152650" indent="-2152650">
              <a:buNone/>
            </a:pPr>
            <a:r>
              <a:rPr lang="en-GB" sz="2400" dirty="0"/>
              <a:t>Disadvantage:	Need to harvest organisms which is disruptive</a:t>
            </a:r>
          </a:p>
          <a:p>
            <a:pPr marL="2152650" indent="-2152650">
              <a:buNone/>
            </a:pPr>
            <a:r>
              <a:rPr lang="en-GB" sz="2400" dirty="0"/>
              <a:t>	Time consuming </a:t>
            </a:r>
            <a:endParaRPr lang="en-GB" sz="2400" b="1" dirty="0"/>
          </a:p>
        </p:txBody>
      </p:sp>
    </p:spTree>
    <p:extLst>
      <p:ext uri="{BB962C8B-B14F-4D97-AF65-F5344CB8AC3E}">
        <p14:creationId xmlns:p14="http://schemas.microsoft.com/office/powerpoint/2010/main" val="16570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from investigations</a:t>
            </a:r>
          </a:p>
        </p:txBody>
      </p:sp>
      <p:sp>
        <p:nvSpPr>
          <p:cNvPr id="4" name="Content Placeholder 3">
            <a:extLst>
              <a:ext uri="{FF2B5EF4-FFF2-40B4-BE49-F238E27FC236}">
                <a16:creationId xmlns:a16="http://schemas.microsoft.com/office/drawing/2014/main" id="{AE58A855-BAC5-4FA8-8B45-8B93252F42A2}"/>
              </a:ext>
            </a:extLst>
          </p:cNvPr>
          <p:cNvSpPr>
            <a:spLocks noGrp="1"/>
          </p:cNvSpPr>
          <p:nvPr>
            <p:ph sz="half" idx="2"/>
          </p:nvPr>
        </p:nvSpPr>
        <p:spPr>
          <a:xfrm>
            <a:off x="609600" y="1417638"/>
            <a:ext cx="10972800" cy="4525963"/>
          </a:xfrm>
        </p:spPr>
        <p:txBody>
          <a:bodyPr>
            <a:normAutofit/>
          </a:bodyPr>
          <a:lstStyle/>
          <a:p>
            <a:r>
              <a:rPr lang="en-GB" sz="2400" dirty="0"/>
              <a:t>When designing an investigation, data collected must be relied upon to be able to draw valid conclusions.  </a:t>
            </a:r>
          </a:p>
          <a:p>
            <a:endParaRPr lang="en-GB" sz="2400" dirty="0"/>
          </a:p>
          <a:p>
            <a:r>
              <a:rPr lang="en-GB" sz="2400" dirty="0"/>
              <a:t>The table on the next slide outlines the various qualities that a good investigation must have taken into account.</a:t>
            </a:r>
          </a:p>
          <a:p>
            <a:endParaRPr lang="en-GB" sz="2400" dirty="0"/>
          </a:p>
          <a:p>
            <a:r>
              <a:rPr lang="en-GB" sz="2400" dirty="0"/>
              <a:t>Most environmental investigations will need to measure both biotic and abiotic factors.</a:t>
            </a:r>
          </a:p>
          <a:p>
            <a:endParaRPr lang="en-GB" sz="2400" dirty="0"/>
          </a:p>
          <a:p>
            <a:r>
              <a:rPr lang="en-GB" sz="2400" dirty="0"/>
              <a:t>All investigations must have an appropriate risk management.</a:t>
            </a:r>
          </a:p>
        </p:txBody>
      </p:sp>
    </p:spTree>
    <p:extLst>
      <p:ext uri="{BB962C8B-B14F-4D97-AF65-F5344CB8AC3E}">
        <p14:creationId xmlns:p14="http://schemas.microsoft.com/office/powerpoint/2010/main" val="30674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394A-714E-4DAD-AEF7-66637B3C9342}"/>
              </a:ext>
            </a:extLst>
          </p:cNvPr>
          <p:cNvSpPr>
            <a:spLocks noGrp="1"/>
          </p:cNvSpPr>
          <p:nvPr>
            <p:ph type="title"/>
          </p:nvPr>
        </p:nvSpPr>
        <p:spPr/>
        <p:txBody>
          <a:bodyPr/>
          <a:lstStyle/>
          <a:p>
            <a:endParaRPr lang="en-GB"/>
          </a:p>
        </p:txBody>
      </p:sp>
      <p:graphicFrame>
        <p:nvGraphicFramePr>
          <p:cNvPr id="5" name="Table 5">
            <a:extLst>
              <a:ext uri="{FF2B5EF4-FFF2-40B4-BE49-F238E27FC236}">
                <a16:creationId xmlns:a16="http://schemas.microsoft.com/office/drawing/2014/main" id="{1953955E-D23F-49F7-A4E9-29116B39F041}"/>
              </a:ext>
            </a:extLst>
          </p:cNvPr>
          <p:cNvGraphicFramePr>
            <a:graphicFrameLocks noGrp="1"/>
          </p:cNvGraphicFramePr>
          <p:nvPr>
            <p:ph sz="half" idx="1"/>
          </p:nvPr>
        </p:nvGraphicFramePr>
        <p:xfrm>
          <a:off x="261257" y="274638"/>
          <a:ext cx="11513975" cy="4413062"/>
        </p:xfrm>
        <a:graphic>
          <a:graphicData uri="http://schemas.openxmlformats.org/drawingml/2006/table">
            <a:tbl>
              <a:tblPr firstRow="1" bandRow="1">
                <a:tableStyleId>{5C22544A-7EE6-4342-B048-85BDC9FD1C3A}</a:tableStyleId>
              </a:tblPr>
              <a:tblGrid>
                <a:gridCol w="1855185">
                  <a:extLst>
                    <a:ext uri="{9D8B030D-6E8A-4147-A177-3AD203B41FA5}">
                      <a16:colId xmlns:a16="http://schemas.microsoft.com/office/drawing/2014/main" val="3690798436"/>
                    </a:ext>
                  </a:extLst>
                </a:gridCol>
                <a:gridCol w="9658790">
                  <a:extLst>
                    <a:ext uri="{9D8B030D-6E8A-4147-A177-3AD203B41FA5}">
                      <a16:colId xmlns:a16="http://schemas.microsoft.com/office/drawing/2014/main" val="1310976535"/>
                    </a:ext>
                  </a:extLst>
                </a:gridCol>
              </a:tblGrid>
              <a:tr h="370840">
                <a:tc>
                  <a:txBody>
                    <a:bodyPr/>
                    <a:lstStyle/>
                    <a:p>
                      <a:r>
                        <a:rPr lang="en-GB" dirty="0"/>
                        <a:t>Quality </a:t>
                      </a:r>
                    </a:p>
                  </a:txBody>
                  <a:tcPr/>
                </a:tc>
                <a:tc>
                  <a:txBody>
                    <a:bodyPr/>
                    <a:lstStyle/>
                    <a:p>
                      <a:r>
                        <a:rPr lang="en-GB" dirty="0"/>
                        <a:t>Explanation</a:t>
                      </a:r>
                    </a:p>
                  </a:txBody>
                  <a:tcPr/>
                </a:tc>
                <a:extLst>
                  <a:ext uri="{0D108BD9-81ED-4DB2-BD59-A6C34878D82A}">
                    <a16:rowId xmlns:a16="http://schemas.microsoft.com/office/drawing/2014/main" val="527253879"/>
                  </a:ext>
                </a:extLst>
              </a:tr>
              <a:tr h="370840">
                <a:tc>
                  <a:txBody>
                    <a:bodyPr/>
                    <a:lstStyle/>
                    <a:p>
                      <a:r>
                        <a:rPr lang="en-GB" dirty="0"/>
                        <a:t>Accuracy</a:t>
                      </a:r>
                    </a:p>
                  </a:txBody>
                  <a:tcPr/>
                </a:tc>
                <a:tc>
                  <a:txBody>
                    <a:bodyPr/>
                    <a:lstStyle/>
                    <a:p>
                      <a:r>
                        <a:rPr lang="en-GB" dirty="0"/>
                        <a:t>A measure of how close to the true/real value the recorded data is</a:t>
                      </a:r>
                    </a:p>
                  </a:txBody>
                  <a:tcPr/>
                </a:tc>
                <a:extLst>
                  <a:ext uri="{0D108BD9-81ED-4DB2-BD59-A6C34878D82A}">
                    <a16:rowId xmlns:a16="http://schemas.microsoft.com/office/drawing/2014/main" val="3664515647"/>
                  </a:ext>
                </a:extLst>
              </a:tr>
              <a:tr h="370840">
                <a:tc>
                  <a:txBody>
                    <a:bodyPr/>
                    <a:lstStyle/>
                    <a:p>
                      <a:r>
                        <a:rPr lang="en-GB" dirty="0"/>
                        <a:t>Bias</a:t>
                      </a:r>
                    </a:p>
                  </a:txBody>
                  <a:tcPr/>
                </a:tc>
                <a:tc>
                  <a:txBody>
                    <a:bodyPr/>
                    <a:lstStyle/>
                    <a:p>
                      <a:r>
                        <a:rPr lang="en-GB" dirty="0"/>
                        <a:t>Deviation from results either due to systematic errors or flaws in study design leading to </a:t>
                      </a:r>
                      <a:r>
                        <a:rPr lang="en-GB" sz="1800" dirty="0"/>
                        <a:t>flawed data or data collection</a:t>
                      </a:r>
                      <a:r>
                        <a:rPr lang="en-GB" dirty="0"/>
                        <a:t> </a:t>
                      </a:r>
                    </a:p>
                  </a:txBody>
                  <a:tcPr/>
                </a:tc>
                <a:extLst>
                  <a:ext uri="{0D108BD9-81ED-4DB2-BD59-A6C34878D82A}">
                    <a16:rowId xmlns:a16="http://schemas.microsoft.com/office/drawing/2014/main" val="531608908"/>
                  </a:ext>
                </a:extLst>
              </a:tr>
              <a:tr h="470982">
                <a:tc>
                  <a:txBody>
                    <a:bodyPr/>
                    <a:lstStyle/>
                    <a:p>
                      <a:r>
                        <a:rPr lang="en-GB" dirty="0"/>
                        <a:t>Precision</a:t>
                      </a:r>
                    </a:p>
                  </a:txBody>
                  <a:tcPr/>
                </a:tc>
                <a:tc>
                  <a:txBody>
                    <a:bodyPr/>
                    <a:lstStyle/>
                    <a:p>
                      <a:r>
                        <a:rPr lang="en-GB" dirty="0"/>
                        <a:t>Intervals  between possible recorded results.  E.g. measuring in milligrams rather than grams</a:t>
                      </a:r>
                    </a:p>
                  </a:txBody>
                  <a:tcPr/>
                </a:tc>
                <a:extLst>
                  <a:ext uri="{0D108BD9-81ED-4DB2-BD59-A6C34878D82A}">
                    <a16:rowId xmlns:a16="http://schemas.microsoft.com/office/drawing/2014/main" val="1209157924"/>
                  </a:ext>
                </a:extLst>
              </a:tr>
              <a:tr h="370840">
                <a:tc>
                  <a:txBody>
                    <a:bodyPr/>
                    <a:lstStyle/>
                    <a:p>
                      <a:r>
                        <a:rPr lang="en-GB" dirty="0"/>
                        <a:t>Representative data</a:t>
                      </a:r>
                    </a:p>
                  </a:txBody>
                  <a:tcPr/>
                </a:tc>
                <a:tc>
                  <a:txBody>
                    <a:bodyPr/>
                    <a:lstStyle/>
                    <a:p>
                      <a:r>
                        <a:rPr lang="en-GB" dirty="0"/>
                        <a:t>Data that accurately reflects the complete data set</a:t>
                      </a:r>
                    </a:p>
                  </a:txBody>
                  <a:tcPr/>
                </a:tc>
                <a:extLst>
                  <a:ext uri="{0D108BD9-81ED-4DB2-BD59-A6C34878D82A}">
                    <a16:rowId xmlns:a16="http://schemas.microsoft.com/office/drawing/2014/main" val="1239255136"/>
                  </a:ext>
                </a:extLst>
              </a:tr>
              <a:tr h="370840">
                <a:tc>
                  <a:txBody>
                    <a:bodyPr/>
                    <a:lstStyle/>
                    <a:p>
                      <a:r>
                        <a:rPr lang="en-GB" dirty="0"/>
                        <a:t>Reliable data</a:t>
                      </a:r>
                    </a:p>
                  </a:txBody>
                  <a:tcPr/>
                </a:tc>
                <a:tc>
                  <a:txBody>
                    <a:bodyPr/>
                    <a:lstStyle/>
                    <a:p>
                      <a:r>
                        <a:rPr lang="en-GB" dirty="0"/>
                        <a:t>Provides consistent results that are repeatable.  Reliability can be achieved with repeat measurements</a:t>
                      </a:r>
                    </a:p>
                  </a:txBody>
                  <a:tcPr/>
                </a:tc>
                <a:extLst>
                  <a:ext uri="{0D108BD9-81ED-4DB2-BD59-A6C34878D82A}">
                    <a16:rowId xmlns:a16="http://schemas.microsoft.com/office/drawing/2014/main" val="3589064516"/>
                  </a:ext>
                </a:extLst>
              </a:tr>
              <a:tr h="370840">
                <a:tc>
                  <a:txBody>
                    <a:bodyPr/>
                    <a:lstStyle/>
                    <a:p>
                      <a:r>
                        <a:rPr lang="en-GB" dirty="0"/>
                        <a:t>Anomalous results</a:t>
                      </a:r>
                    </a:p>
                  </a:txBody>
                  <a:tcPr/>
                </a:tc>
                <a:tc>
                  <a:txBody>
                    <a:bodyPr/>
                    <a:lstStyle/>
                    <a:p>
                      <a:r>
                        <a:rPr lang="en-GB" dirty="0"/>
                        <a:t>A result that differs from other results in a data set.  Repetition of the study will identify anomalous results</a:t>
                      </a:r>
                    </a:p>
                  </a:txBody>
                  <a:tcPr/>
                </a:tc>
                <a:extLst>
                  <a:ext uri="{0D108BD9-81ED-4DB2-BD59-A6C34878D82A}">
                    <a16:rowId xmlns:a16="http://schemas.microsoft.com/office/drawing/2014/main" val="4108924206"/>
                  </a:ext>
                </a:extLst>
              </a:tr>
              <a:tr h="370840">
                <a:tc>
                  <a:txBody>
                    <a:bodyPr/>
                    <a:lstStyle/>
                    <a:p>
                      <a:r>
                        <a:rPr lang="en-GB" dirty="0"/>
                        <a:t>Validity</a:t>
                      </a:r>
                    </a:p>
                  </a:txBody>
                  <a:tcPr/>
                </a:tc>
                <a:tc>
                  <a:txBody>
                    <a:bodyPr/>
                    <a:lstStyle/>
                    <a:p>
                      <a:r>
                        <a:rPr lang="en-GB" dirty="0"/>
                        <a:t>If accurate, precise and reliable data is collected then it is valid and conclusions can be based on results.</a:t>
                      </a:r>
                    </a:p>
                  </a:txBody>
                  <a:tcPr/>
                </a:tc>
                <a:extLst>
                  <a:ext uri="{0D108BD9-81ED-4DB2-BD59-A6C34878D82A}">
                    <a16:rowId xmlns:a16="http://schemas.microsoft.com/office/drawing/2014/main" val="621585663"/>
                  </a:ext>
                </a:extLst>
              </a:tr>
            </a:tbl>
          </a:graphicData>
        </a:graphic>
      </p:graphicFrame>
      <p:pic>
        <p:nvPicPr>
          <p:cNvPr id="1026" name="Picture 2">
            <a:extLst>
              <a:ext uri="{FF2B5EF4-FFF2-40B4-BE49-F238E27FC236}">
                <a16:creationId xmlns:a16="http://schemas.microsoft.com/office/drawing/2014/main" id="{DB3BB0C2-5634-494D-A947-2C2C40684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4862212"/>
            <a:ext cx="4932173" cy="1870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25B30B-E82A-4253-979D-9DAD217DEF78}"/>
              </a:ext>
            </a:extLst>
          </p:cNvPr>
          <p:cNvSpPr txBox="1"/>
          <p:nvPr/>
        </p:nvSpPr>
        <p:spPr>
          <a:xfrm>
            <a:off x="5542384" y="5141166"/>
            <a:ext cx="5673012" cy="646331"/>
          </a:xfrm>
          <a:prstGeom prst="rect">
            <a:avLst/>
          </a:prstGeom>
          <a:noFill/>
        </p:spPr>
        <p:txBody>
          <a:bodyPr wrap="square" rtlCol="0">
            <a:spAutoFit/>
          </a:bodyPr>
          <a:lstStyle/>
          <a:p>
            <a:r>
              <a:rPr lang="en-GB" dirty="0"/>
              <a:t>Dart board analogy to explain reliable, precise, accurate and valid results</a:t>
            </a:r>
          </a:p>
        </p:txBody>
      </p:sp>
    </p:spTree>
    <p:extLst>
      <p:ext uri="{BB962C8B-B14F-4D97-AF65-F5344CB8AC3E}">
        <p14:creationId xmlns:p14="http://schemas.microsoft.com/office/powerpoint/2010/main" val="228883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5694"/>
          </a:xfrm>
        </p:spPr>
        <p:txBody>
          <a:bodyPr>
            <a:normAutofit fontScale="90000"/>
          </a:bodyPr>
          <a:lstStyle/>
          <a:p>
            <a:r>
              <a:rPr lang="en-GB" dirty="0"/>
              <a:t>Investigating populations – why?</a:t>
            </a:r>
          </a:p>
        </p:txBody>
      </p:sp>
      <p:sp>
        <p:nvSpPr>
          <p:cNvPr id="3" name="Content Placeholder 2"/>
          <p:cNvSpPr>
            <a:spLocks noGrp="1"/>
          </p:cNvSpPr>
          <p:nvPr>
            <p:ph idx="1"/>
          </p:nvPr>
        </p:nvSpPr>
        <p:spPr>
          <a:xfrm>
            <a:off x="609600" y="1005841"/>
            <a:ext cx="10972800" cy="5600699"/>
          </a:xfrm>
        </p:spPr>
        <p:txBody>
          <a:bodyPr>
            <a:normAutofit fontScale="55000" lnSpcReduction="20000"/>
          </a:bodyPr>
          <a:lstStyle/>
          <a:p>
            <a:pPr marL="0" indent="0">
              <a:buNone/>
            </a:pPr>
            <a:r>
              <a:rPr lang="en-GB" b="1" dirty="0"/>
              <a:t>WHY?  </a:t>
            </a:r>
          </a:p>
          <a:p>
            <a:pPr marL="0" indent="0">
              <a:buNone/>
            </a:pPr>
            <a:r>
              <a:rPr lang="en-GB" dirty="0"/>
              <a:t>Ecologists need to know population sizes (i.e. counting numbers of individuals from samples) to:</a:t>
            </a:r>
          </a:p>
          <a:p>
            <a:r>
              <a:rPr lang="en-GB" dirty="0"/>
              <a:t>Study the dynamics of a population</a:t>
            </a:r>
          </a:p>
          <a:p>
            <a:r>
              <a:rPr lang="en-GB" dirty="0"/>
              <a:t>Look at the distribution of the members of a population to see if they are influenced by a biotic or an abiotic factors</a:t>
            </a:r>
          </a:p>
          <a:p>
            <a:r>
              <a:rPr lang="en-GB" dirty="0"/>
              <a:t>Compare differences between communities and species</a:t>
            </a:r>
          </a:p>
          <a:p>
            <a:r>
              <a:rPr lang="en-GB" dirty="0"/>
              <a:t>Impact assessments (measuring effects of disturbance from changes in ecosystems)</a:t>
            </a:r>
          </a:p>
          <a:p>
            <a:r>
              <a:rPr lang="en-GB" dirty="0"/>
              <a:t>Restoration ecology (restoring ecological systems that have been damaged)</a:t>
            </a:r>
          </a:p>
          <a:p>
            <a:r>
              <a:rPr lang="en-GB" dirty="0"/>
              <a:t>Set harvest limits on commercial and game species (e.g. fish, deer, etc.)</a:t>
            </a:r>
          </a:p>
          <a:p>
            <a:r>
              <a:rPr lang="en-GB" dirty="0"/>
              <a:t>Controlling pest populations</a:t>
            </a:r>
          </a:p>
          <a:p>
            <a:pPr marL="0" indent="0">
              <a:buNone/>
            </a:pPr>
            <a:endParaRPr lang="en-GB" dirty="0"/>
          </a:p>
          <a:p>
            <a:pPr marL="0" indent="0">
              <a:buNone/>
            </a:pPr>
            <a:r>
              <a:rPr lang="en-GB" b="1" dirty="0"/>
              <a:t>DIFFICULTIES </a:t>
            </a:r>
            <a:r>
              <a:rPr lang="en-GB" dirty="0"/>
              <a:t> </a:t>
            </a:r>
          </a:p>
          <a:p>
            <a:pPr marL="0" indent="0">
              <a:buNone/>
            </a:pPr>
            <a:r>
              <a:rPr lang="en-GB" dirty="0"/>
              <a:t>It can be difficult or simply not possible to count all of the individuals in the target area. </a:t>
            </a:r>
          </a:p>
          <a:p>
            <a:pPr marL="0" indent="0">
              <a:buNone/>
            </a:pPr>
            <a:endParaRPr lang="en-GB" dirty="0"/>
          </a:p>
          <a:p>
            <a:pPr marL="0" indent="0">
              <a:buNone/>
            </a:pPr>
            <a:r>
              <a:rPr lang="en-GB" b="1" dirty="0"/>
              <a:t>SOLUTIONS</a:t>
            </a:r>
          </a:p>
          <a:p>
            <a:pPr marL="0" indent="0">
              <a:buNone/>
            </a:pPr>
            <a:r>
              <a:rPr lang="en-GB" dirty="0"/>
              <a:t>Need to estimate population size using some form of sampling technique.  </a:t>
            </a:r>
          </a:p>
          <a:p>
            <a:pPr marL="0" indent="0">
              <a:buNone/>
            </a:pPr>
            <a:r>
              <a:rPr lang="en-GB" dirty="0"/>
              <a:t>There are numerous types of sampling techniques.  Some are designed for specific types of organisms (e.g. non-mobile vs. mobile animals).  </a:t>
            </a:r>
          </a:p>
          <a:p>
            <a:pPr marL="723900" indent="-273050">
              <a:buFont typeface="+mj-lt"/>
              <a:buAutoNum type="arabicPeriod"/>
            </a:pPr>
            <a:r>
              <a:rPr lang="en-GB" b="1" dirty="0">
                <a:solidFill>
                  <a:srgbClr val="FF0000"/>
                </a:solidFill>
              </a:rPr>
              <a:t>Quadrats</a:t>
            </a:r>
            <a:r>
              <a:rPr lang="en-GB" dirty="0"/>
              <a:t> – used for non-mobile/sessile organisms (plants and </a:t>
            </a:r>
            <a:r>
              <a:rPr lang="en-GB" dirty="0" err="1"/>
              <a:t>inverterbates</a:t>
            </a:r>
            <a:r>
              <a:rPr lang="en-GB" dirty="0"/>
              <a:t>)</a:t>
            </a:r>
          </a:p>
          <a:p>
            <a:pPr marL="723900" indent="-273050">
              <a:buFont typeface="+mj-lt"/>
              <a:buAutoNum type="arabicPeriod"/>
            </a:pPr>
            <a:r>
              <a:rPr lang="en-GB" b="1" dirty="0">
                <a:solidFill>
                  <a:srgbClr val="FF0000"/>
                </a:solidFill>
              </a:rPr>
              <a:t>Mark-release-recapture</a:t>
            </a:r>
            <a:r>
              <a:rPr lang="en-GB" dirty="0"/>
              <a:t> – used for motile animals (covered in another lesson)</a:t>
            </a:r>
          </a:p>
        </p:txBody>
      </p:sp>
    </p:spTree>
    <p:extLst>
      <p:ext uri="{BB962C8B-B14F-4D97-AF65-F5344CB8AC3E}">
        <p14:creationId xmlns:p14="http://schemas.microsoft.com/office/powerpoint/2010/main" val="150882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Sampling</a:t>
            </a:r>
          </a:p>
        </p:txBody>
      </p:sp>
      <p:sp>
        <p:nvSpPr>
          <p:cNvPr id="3" name="Content Placeholder 2"/>
          <p:cNvSpPr>
            <a:spLocks noGrp="1"/>
          </p:cNvSpPr>
          <p:nvPr>
            <p:ph idx="1"/>
          </p:nvPr>
        </p:nvSpPr>
        <p:spPr/>
        <p:txBody>
          <a:bodyPr>
            <a:normAutofit/>
          </a:bodyPr>
          <a:lstStyle/>
          <a:p>
            <a:pPr marL="0" indent="0">
              <a:buNone/>
            </a:pPr>
            <a:r>
              <a:rPr lang="en-GB" sz="2000" dirty="0"/>
              <a:t>The object is to collect as many randomly selected samples as possible (so as to increase the proportion of the total population sampled).  </a:t>
            </a:r>
          </a:p>
          <a:p>
            <a:pPr marL="0" indent="0">
              <a:buNone/>
            </a:pPr>
            <a:endParaRPr lang="en-GB" sz="2000" dirty="0"/>
          </a:p>
          <a:p>
            <a:pPr marL="0" indent="0">
              <a:buNone/>
            </a:pPr>
            <a:r>
              <a:rPr lang="en-GB" sz="2000" dirty="0"/>
              <a:t>The accuracy of an estimate increases with the number of samples taken.  This is because the number of individuals found in any given sample will vary from the number found in other samples. By collecting numerous samples, the effect of these variations can be averaged out.  </a:t>
            </a:r>
          </a:p>
          <a:p>
            <a:pPr marL="0" indent="0">
              <a:buNone/>
            </a:pPr>
            <a:endParaRPr lang="en-GB" sz="2000" dirty="0"/>
          </a:p>
          <a:p>
            <a:pPr marL="0" indent="0">
              <a:buNone/>
            </a:pPr>
            <a:r>
              <a:rPr lang="en-GB" sz="2000" dirty="0"/>
              <a:t>The purpose for collecting the samples randomly is to avoid biasing the data.  Data can become biased when individuals of some species are sampled more frequently, or less frequently, than expected at random.  Such biases can cause the population size to be either over estimated or under estimated, and can lead to erroneous estimates of population size.  </a:t>
            </a:r>
          </a:p>
          <a:p>
            <a:endParaRPr lang="en-GB" dirty="0"/>
          </a:p>
          <a:p>
            <a:endParaRPr lang="en-GB" dirty="0"/>
          </a:p>
        </p:txBody>
      </p:sp>
    </p:spTree>
    <p:extLst>
      <p:ext uri="{BB962C8B-B14F-4D97-AF65-F5344CB8AC3E}">
        <p14:creationId xmlns:p14="http://schemas.microsoft.com/office/powerpoint/2010/main" val="39631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need to know</a:t>
            </a:r>
          </a:p>
        </p:txBody>
      </p:sp>
      <p:sp>
        <p:nvSpPr>
          <p:cNvPr id="3" name="Content Placeholder 2"/>
          <p:cNvSpPr>
            <a:spLocks noGrp="1"/>
          </p:cNvSpPr>
          <p:nvPr>
            <p:ph idx="1"/>
          </p:nvPr>
        </p:nvSpPr>
        <p:spPr/>
        <p:txBody>
          <a:bodyPr/>
          <a:lstStyle/>
          <a:p>
            <a:r>
              <a:rPr lang="en-GB" dirty="0"/>
              <a:t>Sampling techniques - random vs systematic </a:t>
            </a:r>
          </a:p>
          <a:p>
            <a:r>
              <a:rPr lang="en-GB" dirty="0"/>
              <a:t>Quadrats - frame vs point </a:t>
            </a:r>
          </a:p>
          <a:p>
            <a:r>
              <a:rPr lang="en-GB" dirty="0"/>
              <a:t>Measuring abundance – frequency vs percentage cover</a:t>
            </a:r>
          </a:p>
        </p:txBody>
      </p:sp>
    </p:spTree>
    <p:extLst>
      <p:ext uri="{BB962C8B-B14F-4D97-AF65-F5344CB8AC3E}">
        <p14:creationId xmlns:p14="http://schemas.microsoft.com/office/powerpoint/2010/main" val="232959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885"/>
            <a:ext cx="10972800" cy="524148"/>
          </a:xfrm>
        </p:spPr>
        <p:txBody>
          <a:bodyPr>
            <a:normAutofit fontScale="90000"/>
          </a:bodyPr>
          <a:lstStyle/>
          <a:p>
            <a:r>
              <a:rPr lang="en-GB" dirty="0"/>
              <a:t>Random Sampling</a:t>
            </a:r>
          </a:p>
        </p:txBody>
      </p:sp>
      <p:sp>
        <p:nvSpPr>
          <p:cNvPr id="3" name="Content Placeholder 2"/>
          <p:cNvSpPr>
            <a:spLocks noGrp="1"/>
          </p:cNvSpPr>
          <p:nvPr>
            <p:ph idx="1"/>
          </p:nvPr>
        </p:nvSpPr>
        <p:spPr>
          <a:xfrm>
            <a:off x="367439" y="644636"/>
            <a:ext cx="10972800" cy="857573"/>
          </a:xfrm>
        </p:spPr>
        <p:txBody>
          <a:bodyPr>
            <a:normAutofit/>
          </a:bodyPr>
          <a:lstStyle/>
          <a:p>
            <a:r>
              <a:rPr lang="en-GB" sz="2000" dirty="0"/>
              <a:t>The principal assumptions of this technique are that samples taken are representative of the population as a whole.  </a:t>
            </a:r>
            <a:endParaRPr lang="en-GB" sz="2400" dirty="0"/>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8239545" y="1166949"/>
            <a:ext cx="3810000" cy="2457450"/>
          </a:xfrm>
          <a:prstGeom prst="rect">
            <a:avLst/>
          </a:prstGeom>
        </p:spPr>
      </p:pic>
      <p:sp>
        <p:nvSpPr>
          <p:cNvPr id="6" name="TextBox 5"/>
          <p:cNvSpPr txBox="1"/>
          <p:nvPr/>
        </p:nvSpPr>
        <p:spPr>
          <a:xfrm>
            <a:off x="367439" y="1573812"/>
            <a:ext cx="7627033" cy="3785652"/>
          </a:xfrm>
          <a:prstGeom prst="rect">
            <a:avLst/>
          </a:prstGeom>
          <a:noFill/>
        </p:spPr>
        <p:txBody>
          <a:bodyPr wrap="square" rtlCol="0">
            <a:spAutoFit/>
          </a:bodyPr>
          <a:lstStyle/>
          <a:p>
            <a:r>
              <a:rPr lang="en-GB" sz="2000" b="1" dirty="0">
                <a:solidFill>
                  <a:srgbClr val="0000CC"/>
                </a:solidFill>
                <a:latin typeface="Arial" panose="020B0604020202020204" pitchFamily="34" charset="0"/>
                <a:cs typeface="Arial" panose="020B0604020202020204" pitchFamily="34" charset="0"/>
              </a:rPr>
              <a:t>Method</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Lay out 2 long tapes at right angles in the study area</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Obtain a series of coordinates by using randomly generated numbers taken from a table or computer</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Place a quadrat at the intersection of each pair of coordinates and the number of individuals of the target species is then counted in each of the chosen quadrats. </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Different ‘axes’ made with tapes may be done in different areas to collect more samples</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If the sample area is an irregular shape then numbers can be allocated and then chosen at random with a random number generator</a:t>
            </a:r>
          </a:p>
        </p:txBody>
      </p:sp>
      <p:pic>
        <p:nvPicPr>
          <p:cNvPr id="4" name="Picture 3">
            <a:extLst>
              <a:ext uri="{FF2B5EF4-FFF2-40B4-BE49-F238E27FC236}">
                <a16:creationId xmlns:a16="http://schemas.microsoft.com/office/drawing/2014/main" id="{AA0BC95F-2ABA-4980-8C94-97F53D83D859}"/>
              </a:ext>
            </a:extLst>
          </p:cNvPr>
          <p:cNvPicPr>
            <a:picLocks noChangeAspect="1"/>
          </p:cNvPicPr>
          <p:nvPr/>
        </p:nvPicPr>
        <p:blipFill>
          <a:blip r:embed="rId3"/>
          <a:stretch>
            <a:fillRect/>
          </a:stretch>
        </p:blipFill>
        <p:spPr>
          <a:xfrm>
            <a:off x="8905875" y="3873083"/>
            <a:ext cx="2676525" cy="2590800"/>
          </a:xfrm>
          <a:prstGeom prst="rect">
            <a:avLst/>
          </a:prstGeom>
        </p:spPr>
      </p:pic>
      <p:sp>
        <p:nvSpPr>
          <p:cNvPr id="7" name="Rectangle 6">
            <a:extLst>
              <a:ext uri="{FF2B5EF4-FFF2-40B4-BE49-F238E27FC236}">
                <a16:creationId xmlns:a16="http://schemas.microsoft.com/office/drawing/2014/main" id="{D2E4C498-089F-4EB1-AB36-07D38B3AD58A}"/>
              </a:ext>
            </a:extLst>
          </p:cNvPr>
          <p:cNvSpPr/>
          <p:nvPr/>
        </p:nvSpPr>
        <p:spPr>
          <a:xfrm>
            <a:off x="367439" y="5812343"/>
            <a:ext cx="11551376" cy="584775"/>
          </a:xfrm>
          <a:prstGeom prst="rect">
            <a:avLst/>
          </a:prstGeom>
        </p:spPr>
        <p:txBody>
          <a:bodyPr wrap="square">
            <a:spAutoFit/>
          </a:bodyPr>
          <a:lstStyle/>
          <a:p>
            <a:r>
              <a:rPr lang="en-GB" sz="2400" b="1" dirty="0">
                <a:solidFill>
                  <a:srgbClr val="FF0000"/>
                </a:solidFill>
              </a:rPr>
              <a:t>Random sampling with a frame quadrat video</a:t>
            </a:r>
          </a:p>
          <a:p>
            <a:r>
              <a:rPr lang="en-GB" sz="800" dirty="0">
                <a:hlinkClick r:id="rId4"/>
              </a:rPr>
              <a:t>http://www.bing.com/videos/search?q=using+quadrats&amp;&amp;view=detail&amp;mid=45D8E03FDC5EF69EC1E545D8E03FDC5EF69EC1E5&amp;FORM=VRDGAR</a:t>
            </a:r>
            <a:endParaRPr lang="en-GB" sz="800" dirty="0"/>
          </a:p>
        </p:txBody>
      </p:sp>
    </p:spTree>
    <p:extLst>
      <p:ext uri="{BB962C8B-B14F-4D97-AF65-F5344CB8AC3E}">
        <p14:creationId xmlns:p14="http://schemas.microsoft.com/office/powerpoint/2010/main" val="32924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65" y="0"/>
            <a:ext cx="10972800" cy="752304"/>
          </a:xfrm>
        </p:spPr>
        <p:txBody>
          <a:bodyPr>
            <a:normAutofit fontScale="90000"/>
          </a:bodyPr>
          <a:lstStyle/>
          <a:p>
            <a:r>
              <a:rPr lang="en-GB"/>
              <a:t>Systematic </a:t>
            </a:r>
            <a:r>
              <a:rPr lang="en-GB" dirty="0"/>
              <a:t>sampling</a:t>
            </a:r>
          </a:p>
        </p:txBody>
      </p:sp>
      <p:sp>
        <p:nvSpPr>
          <p:cNvPr id="3" name="Content Placeholder 2"/>
          <p:cNvSpPr>
            <a:spLocks noGrp="1"/>
          </p:cNvSpPr>
          <p:nvPr>
            <p:ph idx="1"/>
          </p:nvPr>
        </p:nvSpPr>
        <p:spPr>
          <a:xfrm>
            <a:off x="310783" y="675663"/>
            <a:ext cx="8897220" cy="4525963"/>
          </a:xfrm>
        </p:spPr>
        <p:txBody>
          <a:bodyPr>
            <a:normAutofit/>
          </a:bodyPr>
          <a:lstStyle/>
          <a:p>
            <a:pPr marL="0" indent="0">
              <a:buNone/>
            </a:pPr>
            <a:r>
              <a:rPr lang="en-GB" sz="2000" dirty="0"/>
              <a:t>To investigate changes in habitats (where there is an environmental gradient) or along lines of succession (sand dunes, rocky shores) systemic sampling is more appropriate.  </a:t>
            </a:r>
          </a:p>
          <a:p>
            <a:pPr marL="0" indent="0">
              <a:buNone/>
            </a:pPr>
            <a:endParaRPr lang="en-GB" sz="2000" dirty="0"/>
          </a:p>
          <a:p>
            <a:pPr marL="0" indent="0">
              <a:buNone/>
            </a:pPr>
            <a:r>
              <a:rPr lang="en-GB" sz="2000" dirty="0"/>
              <a:t>Transects are used:</a:t>
            </a:r>
          </a:p>
          <a:p>
            <a:pPr marL="0" indent="0">
              <a:buNone/>
            </a:pPr>
            <a:r>
              <a:rPr lang="en-GB" sz="2000" b="1" dirty="0"/>
              <a:t>Line transect </a:t>
            </a:r>
            <a:r>
              <a:rPr lang="en-GB" sz="2000" dirty="0"/>
              <a:t>- records all of the species which actually touch the rope or tape stretched across the habitat.  A lot of organisms could be missed out = less representative.</a:t>
            </a:r>
          </a:p>
          <a:p>
            <a:pPr marL="0" indent="0">
              <a:buNone/>
            </a:pPr>
            <a:r>
              <a:rPr lang="en-GB" sz="2000" b="1" dirty="0"/>
              <a:t>Belt transect </a:t>
            </a:r>
            <a:r>
              <a:rPr lang="en-GB" sz="2000" dirty="0"/>
              <a:t>– a frame quadrat is laid down along a straight line and species recorded in the transect</a:t>
            </a:r>
          </a:p>
          <a:p>
            <a:pPr marL="0" indent="0">
              <a:buNone/>
            </a:pPr>
            <a:r>
              <a:rPr lang="en-GB" sz="2000" b="1" dirty="0"/>
              <a:t>Interrupted belt transect </a:t>
            </a:r>
            <a:r>
              <a:rPr lang="en-GB" sz="2000" dirty="0"/>
              <a:t>- records all those species present in a number of quadrats places at fixed points along a line stretched across the habitat. </a:t>
            </a:r>
          </a:p>
          <a:p>
            <a:endParaRPr lang="en-GB" dirty="0"/>
          </a:p>
        </p:txBody>
      </p:sp>
      <p:pic>
        <p:nvPicPr>
          <p:cNvPr id="5" name="Picture 4"/>
          <p:cNvPicPr>
            <a:picLocks noChangeAspect="1"/>
          </p:cNvPicPr>
          <p:nvPr/>
        </p:nvPicPr>
        <p:blipFill rotWithShape="1">
          <a:blip r:embed="rId2"/>
          <a:srcRect t="51873"/>
          <a:stretch/>
        </p:blipFill>
        <p:spPr>
          <a:xfrm>
            <a:off x="210316" y="4844954"/>
            <a:ext cx="6071573" cy="1890215"/>
          </a:xfrm>
          <a:prstGeom prst="rect">
            <a:avLst/>
          </a:prstGeom>
        </p:spPr>
      </p:pic>
      <p:sp>
        <p:nvSpPr>
          <p:cNvPr id="6" name="Rectangle 5"/>
          <p:cNvSpPr/>
          <p:nvPr/>
        </p:nvSpPr>
        <p:spPr>
          <a:xfrm>
            <a:off x="6627102" y="5323291"/>
            <a:ext cx="5354581" cy="1077218"/>
          </a:xfrm>
          <a:prstGeom prst="rect">
            <a:avLst/>
          </a:prstGeom>
        </p:spPr>
        <p:txBody>
          <a:bodyPr wrap="square">
            <a:spAutoFit/>
          </a:bodyPr>
          <a:lstStyle/>
          <a:p>
            <a:r>
              <a:rPr lang="en-GB" sz="2800" b="1" dirty="0">
                <a:solidFill>
                  <a:srgbClr val="FF0000"/>
                </a:solidFill>
              </a:rPr>
              <a:t>Line transect video</a:t>
            </a:r>
          </a:p>
          <a:p>
            <a:r>
              <a:rPr lang="en-GB" sz="900" dirty="0">
                <a:hlinkClick r:id="rId3"/>
              </a:rPr>
              <a:t>http://www.bing.com/videos/search?q=using+quadrats&amp;&amp;view=detail&amp;mid=48C6E5A75A89FB9823BB48C6E5A75A89FB9823BB&amp;FORM=VRDGAR</a:t>
            </a:r>
            <a:endParaRPr lang="en-GB" sz="1200" dirty="0"/>
          </a:p>
          <a:p>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140" y="1094213"/>
            <a:ext cx="2305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502139" y="704957"/>
            <a:ext cx="2453299" cy="369332"/>
          </a:xfrm>
          <a:prstGeom prst="rect">
            <a:avLst/>
          </a:prstGeom>
          <a:noFill/>
        </p:spPr>
        <p:txBody>
          <a:bodyPr wrap="square" rtlCol="0">
            <a:spAutoFit/>
          </a:bodyPr>
          <a:lstStyle/>
          <a:p>
            <a:r>
              <a:rPr lang="en-GB" dirty="0"/>
              <a:t>Line Transects</a:t>
            </a:r>
          </a:p>
        </p:txBody>
      </p:sp>
      <p:sp>
        <p:nvSpPr>
          <p:cNvPr id="8" name="TextBox 7"/>
          <p:cNvSpPr txBox="1"/>
          <p:nvPr/>
        </p:nvSpPr>
        <p:spPr>
          <a:xfrm>
            <a:off x="9502140" y="4904213"/>
            <a:ext cx="2453299" cy="369332"/>
          </a:xfrm>
          <a:prstGeom prst="rect">
            <a:avLst/>
          </a:prstGeom>
          <a:noFill/>
        </p:spPr>
        <p:txBody>
          <a:bodyPr wrap="square" rtlCol="0">
            <a:spAutoFit/>
          </a:bodyPr>
          <a:lstStyle/>
          <a:p>
            <a:r>
              <a:rPr lang="en-GB" dirty="0"/>
              <a:t>Belt Transects</a:t>
            </a:r>
          </a:p>
        </p:txBody>
      </p:sp>
    </p:spTree>
    <p:extLst>
      <p:ext uri="{BB962C8B-B14F-4D97-AF65-F5344CB8AC3E}">
        <p14:creationId xmlns:p14="http://schemas.microsoft.com/office/powerpoint/2010/main" val="271816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66371"/>
          </a:xfrm>
        </p:spPr>
        <p:txBody>
          <a:bodyPr/>
          <a:lstStyle/>
          <a:p>
            <a:r>
              <a:rPr lang="en-GB" dirty="0"/>
              <a:t>Using quadrats</a:t>
            </a:r>
          </a:p>
        </p:txBody>
      </p:sp>
      <p:sp>
        <p:nvSpPr>
          <p:cNvPr id="3" name="Content Placeholder 2"/>
          <p:cNvSpPr>
            <a:spLocks noGrp="1"/>
          </p:cNvSpPr>
          <p:nvPr>
            <p:ph idx="1"/>
          </p:nvPr>
        </p:nvSpPr>
        <p:spPr>
          <a:xfrm>
            <a:off x="609600" y="1234441"/>
            <a:ext cx="10972800" cy="5124156"/>
          </a:xfrm>
        </p:spPr>
        <p:txBody>
          <a:bodyPr>
            <a:normAutofit fontScale="92500" lnSpcReduction="10000"/>
          </a:bodyPr>
          <a:lstStyle/>
          <a:p>
            <a:pPr marL="0" indent="0">
              <a:buNone/>
            </a:pPr>
            <a:r>
              <a:rPr lang="en-GB" sz="2400" dirty="0"/>
              <a:t>The quadrat method is used primarily in studies of plant populations, or where animals are immobile.</a:t>
            </a:r>
          </a:p>
          <a:p>
            <a:pPr marL="0" indent="0">
              <a:buNone/>
            </a:pPr>
            <a:endParaRPr lang="en-GB" sz="2400" dirty="0"/>
          </a:p>
          <a:p>
            <a:r>
              <a:rPr lang="en-GB" sz="2400" b="1" dirty="0"/>
              <a:t>Size of quadrat </a:t>
            </a:r>
            <a:r>
              <a:rPr lang="en-GB" sz="2400" dirty="0"/>
              <a:t>– depends on size of plants/animals and their distribution.</a:t>
            </a:r>
          </a:p>
          <a:p>
            <a:pPr marL="457200" lvl="1" indent="0">
              <a:buNone/>
            </a:pPr>
            <a:r>
              <a:rPr lang="en-GB" sz="2400" dirty="0"/>
              <a:t>	Larger species = larger quadrats</a:t>
            </a:r>
          </a:p>
          <a:p>
            <a:pPr marL="457200" lvl="1" indent="0">
              <a:buNone/>
            </a:pPr>
            <a:r>
              <a:rPr lang="en-GB" sz="2400" dirty="0"/>
              <a:t>	Species not evenly distributed = larger number of smaller quadrats</a:t>
            </a:r>
          </a:p>
          <a:p>
            <a:pPr marL="457200" lvl="1" indent="0">
              <a:buNone/>
            </a:pPr>
            <a:endParaRPr lang="en-GB" sz="2400" dirty="0"/>
          </a:p>
          <a:p>
            <a:pPr marL="457200" lvl="1" indent="-457200">
              <a:buFont typeface="Arial" panose="020B0604020202020204" pitchFamily="34" charset="0"/>
              <a:buChar char="•"/>
            </a:pPr>
            <a:r>
              <a:rPr lang="en-GB" sz="2400" b="1" dirty="0"/>
              <a:t>Number of sample quadrats taken</a:t>
            </a:r>
            <a:r>
              <a:rPr lang="en-GB" sz="2400" dirty="0"/>
              <a:t> </a:t>
            </a:r>
          </a:p>
          <a:p>
            <a:pPr marL="0" lvl="1" indent="0">
              <a:buNone/>
            </a:pPr>
            <a:r>
              <a:rPr lang="en-GB" sz="2400" dirty="0"/>
              <a:t>	More </a:t>
            </a:r>
            <a:r>
              <a:rPr lang="en-GB" sz="2400"/>
              <a:t>sample quadrat </a:t>
            </a:r>
            <a:r>
              <a:rPr lang="en-GB" sz="2400" dirty="0"/>
              <a:t>= more reliable results</a:t>
            </a:r>
          </a:p>
          <a:p>
            <a:pPr marL="0" lvl="1" indent="0">
              <a:buNone/>
            </a:pPr>
            <a:r>
              <a:rPr lang="en-GB" sz="2400" dirty="0"/>
              <a:t>	Greater number of species present = more quadrats samples needed</a:t>
            </a:r>
          </a:p>
          <a:p>
            <a:pPr marL="0" lvl="1" indent="0">
              <a:buNone/>
            </a:pPr>
            <a:endParaRPr lang="en-GB" sz="2400" dirty="0"/>
          </a:p>
          <a:p>
            <a:pPr marL="342900" lvl="1" indent="-342900">
              <a:buFont typeface="Arial" panose="020B0604020202020204" pitchFamily="34" charset="0"/>
              <a:buChar char="•"/>
            </a:pPr>
            <a:r>
              <a:rPr lang="en-GB" sz="2400" b="1" dirty="0"/>
              <a:t>Position of quadrat</a:t>
            </a:r>
          </a:p>
          <a:p>
            <a:pPr marL="0" lvl="1" indent="0">
              <a:buNone/>
            </a:pPr>
            <a:r>
              <a:rPr lang="en-GB" sz="2400" dirty="0"/>
              <a:t>	To produce statistically significant data random sampling used</a:t>
            </a:r>
          </a:p>
        </p:txBody>
      </p:sp>
    </p:spTree>
    <p:extLst>
      <p:ext uri="{BB962C8B-B14F-4D97-AF65-F5344CB8AC3E}">
        <p14:creationId xmlns:p14="http://schemas.microsoft.com/office/powerpoint/2010/main" val="25228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8997</TotalTime>
  <Words>1740</Words>
  <Application>Microsoft Office PowerPoint</Application>
  <PresentationFormat>Widescreen</PresentationFormat>
  <Paragraphs>166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1_Office Theme</vt:lpstr>
      <vt:lpstr>Investigating Populations</vt:lpstr>
      <vt:lpstr>Data from investigations</vt:lpstr>
      <vt:lpstr>PowerPoint Presentation</vt:lpstr>
      <vt:lpstr>Investigating populations – why?</vt:lpstr>
      <vt:lpstr>Sampling</vt:lpstr>
      <vt:lpstr>What you need to know</vt:lpstr>
      <vt:lpstr>Random Sampling</vt:lpstr>
      <vt:lpstr>Systematic sampling</vt:lpstr>
      <vt:lpstr>Using quadrats</vt:lpstr>
      <vt:lpstr>Quadrats</vt:lpstr>
      <vt:lpstr>Point Quadrats</vt:lpstr>
      <vt:lpstr>Frame Quadrats</vt:lpstr>
      <vt:lpstr>Measuring Abundance</vt:lpstr>
      <vt:lpstr>Density</vt:lpstr>
      <vt:lpstr>Frequency</vt:lpstr>
      <vt:lpstr>Percentage Cover</vt:lpstr>
      <vt:lpstr>Calculating Percentage Cover Using a Frame Quadrat</vt:lpstr>
      <vt:lpstr>Biomass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86</cp:revision>
  <cp:lastPrinted>2016-03-08T14:55:05Z</cp:lastPrinted>
  <dcterms:created xsi:type="dcterms:W3CDTF">2016-03-07T13:38:24Z</dcterms:created>
  <dcterms:modified xsi:type="dcterms:W3CDTF">2020-04-22T10:40:48Z</dcterms:modified>
</cp:coreProperties>
</file>