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56" r:id="rId2"/>
    <p:sldId id="468" r:id="rId3"/>
    <p:sldId id="457" r:id="rId4"/>
    <p:sldId id="458" r:id="rId5"/>
    <p:sldId id="459" r:id="rId6"/>
    <p:sldId id="460" r:id="rId7"/>
    <p:sldId id="461" r:id="rId8"/>
    <p:sldId id="462" r:id="rId9"/>
    <p:sldId id="464" r:id="rId10"/>
    <p:sldId id="465" r:id="rId11"/>
    <p:sldId id="466" r:id="rId12"/>
    <p:sldId id="467" r:id="rId1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0" d="100"/>
          <a:sy n="70" d="100"/>
        </p:scale>
        <p:origin x="66" y="4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359BBC-FE8E-430D-B0E4-70723DFAF905}" type="datetimeFigureOut">
              <a:rPr lang="en-GB" smtClean="0"/>
              <a:pPr/>
              <a:t>17/03/2017</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EADBCDB-2CC3-4628-97D8-81393595266B}" type="slidenum">
              <a:rPr lang="en-GB" smtClean="0"/>
              <a:pPr/>
              <a:t>‹#›</a:t>
            </a:fld>
            <a:endParaRPr lang="en-GB" dirty="0"/>
          </a:p>
        </p:txBody>
      </p:sp>
    </p:spTree>
    <p:extLst>
      <p:ext uri="{BB962C8B-B14F-4D97-AF65-F5344CB8AC3E}">
        <p14:creationId xmlns:p14="http://schemas.microsoft.com/office/powerpoint/2010/main" val="38690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6750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7349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58087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0"/>
            <a:ext cx="10972800" cy="4495800"/>
          </a:xfrm>
        </p:spPr>
        <p:txBody>
          <a:bodyPr/>
          <a:lstStyle/>
          <a:p>
            <a:pPr lvl="0"/>
            <a:endParaRPr lang="en-GB" noProof="0" dirty="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GB" dirty="0">
              <a:solidFill>
                <a:prstClr val="black">
                  <a:tint val="75000"/>
                </a:prstClr>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GB" dirty="0">
              <a:solidFill>
                <a:prstClr val="black">
                  <a:tint val="75000"/>
                </a:prstClr>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49F07D4B-1C18-4F1C-BE6B-38BE1131BC6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6297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1"/>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solidFill>
                  <a:prstClr val="black">
                    <a:tint val="75000"/>
                  </a:prstClr>
                </a:solidFill>
              </a:rPr>
              <a:pPr/>
              <a:t>3/17/2017</a:t>
            </a:fld>
            <a:endParaRPr lang="en-US" dirty="0">
              <a:solidFill>
                <a:prstClr val="black">
                  <a:tint val="75000"/>
                </a:prstClr>
              </a:solidFill>
            </a:endParaRPr>
          </a:p>
        </p:txBody>
      </p:sp>
      <p:sp>
        <p:nvSpPr>
          <p:cNvPr id="12" name="Slide Number Placeholder 11"/>
          <p:cNvSpPr>
            <a:spLocks noGrp="1"/>
          </p:cNvSpPr>
          <p:nvPr>
            <p:ph type="sldNum" sz="quarter" idx="11"/>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
        <p:nvSpPr>
          <p:cNvPr id="13" name="Footer Placeholder 12"/>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62668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913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587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31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1772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8569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2378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77239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solidFill>
                  <a:prstClr val="black">
                    <a:tint val="75000"/>
                  </a:prstClr>
                </a:solidFill>
              </a:rPr>
              <a:pPr/>
              <a:t>17/03/2017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1359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smtClean="0">
                <a:solidFill>
                  <a:prstClr val="black">
                    <a:tint val="75000"/>
                  </a:prstClr>
                </a:solidFill>
                <a:latin typeface="Arial" panose="020B0604020202020204" pitchFamily="34" charset="0"/>
                <a:cs typeface="Arial" panose="020B0604020202020204" pitchFamily="34" charset="0"/>
              </a:rPr>
              <a:t>To know crude oil is a mixture of hydrocarbons that can be separated into fractions</a:t>
            </a:r>
          </a:p>
          <a:p>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1976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http://ekewiki.wikispaces.com/file/view/lincoln.PNG/161332645/lincoln.PNG"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759"/>
            <a:ext cx="8343046" cy="1143000"/>
          </a:xfrm>
        </p:spPr>
        <p:txBody>
          <a:bodyPr>
            <a:noAutofit/>
          </a:bodyPr>
          <a:lstStyle/>
          <a:p>
            <a:r>
              <a:rPr lang="en-GB" sz="3200" dirty="0" smtClean="0"/>
              <a:t>Mark-release-recapture and Lincoln Index</a:t>
            </a:r>
            <a:endParaRPr lang="en-GB" sz="3200" dirty="0"/>
          </a:p>
        </p:txBody>
      </p:sp>
      <p:sp>
        <p:nvSpPr>
          <p:cNvPr id="3" name="Content Placeholder 2"/>
          <p:cNvSpPr>
            <a:spLocks noGrp="1"/>
          </p:cNvSpPr>
          <p:nvPr>
            <p:ph idx="1"/>
          </p:nvPr>
        </p:nvSpPr>
        <p:spPr>
          <a:xfrm>
            <a:off x="172872" y="1330300"/>
            <a:ext cx="8466161" cy="4525963"/>
          </a:xfrm>
        </p:spPr>
        <p:txBody>
          <a:bodyPr/>
          <a:lstStyle/>
          <a:p>
            <a:pPr marL="0" indent="0">
              <a:buNone/>
            </a:pPr>
            <a:r>
              <a:rPr lang="en-GB" sz="2400" dirty="0" smtClean="0"/>
              <a:t>Objectives:</a:t>
            </a:r>
          </a:p>
          <a:p>
            <a:r>
              <a:rPr lang="en-GB" sz="2400" dirty="0" smtClean="0"/>
              <a:t>To understand when and how to use the mark-release-recapture method to measure abundance of a species and the limitation of this method</a:t>
            </a:r>
          </a:p>
          <a:p>
            <a:r>
              <a:rPr lang="en-GB" sz="2400" dirty="0" smtClean="0"/>
              <a:t>To calculate population sizes using the Lincoln index and explain the assumptions that are made when using this index</a:t>
            </a:r>
            <a:endParaRPr lang="en-GB" sz="2400" dirty="0" smtClean="0">
              <a:solidFill>
                <a:srgbClr val="C00000"/>
              </a:solidFill>
            </a:endParaRPr>
          </a:p>
          <a:p>
            <a:r>
              <a:rPr lang="en-GB" sz="2400" dirty="0" smtClean="0"/>
              <a:t>To explain when a student t-test would be used for statistical analysis.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761" y="333375"/>
            <a:ext cx="2664696" cy="196955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220" y="2460864"/>
            <a:ext cx="3019777" cy="2264833"/>
          </a:xfrm>
          <a:prstGeom prst="rect">
            <a:avLst/>
          </a:prstGeom>
        </p:spPr>
      </p:pic>
    </p:spTree>
    <p:extLst>
      <p:ext uri="{BB962C8B-B14F-4D97-AF65-F5344CB8AC3E}">
        <p14:creationId xmlns:p14="http://schemas.microsoft.com/office/powerpoint/2010/main" val="1180380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73038" y="170125"/>
            <a:ext cx="11623343" cy="2131866"/>
          </a:xfrm>
          <a:prstGeom prst="rect">
            <a:avLst/>
          </a:prstGeom>
        </p:spPr>
        <p:txBody>
          <a:bodyPr wrap="square">
            <a:spAutoFit/>
          </a:bodyPr>
          <a:lstStyle/>
          <a:p>
            <a:pPr>
              <a:lnSpc>
                <a:spcPct val="115000"/>
              </a:lnSpc>
              <a:spcAft>
                <a:spcPts val="1000"/>
              </a:spcAft>
            </a:pPr>
            <a:r>
              <a:rPr lang="en-GB" b="1" u="sng" dirty="0">
                <a:latin typeface="Arial" panose="020B0604020202020204" pitchFamily="34" charset="0"/>
                <a:ea typeface="Times New Roman" panose="02020603050405020304" pitchFamily="18" charset="0"/>
                <a:cs typeface="Times New Roman" panose="02020603050405020304" pitchFamily="18" charset="0"/>
              </a:rPr>
              <a:t>The ‘critical value’ &amp; the ‘degrees of freedom’</a:t>
            </a:r>
            <a:endParaRPr lang="en-GB" sz="1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latin typeface="Arial" panose="020B0604020202020204" pitchFamily="34" charset="0"/>
                <a:ea typeface="Times New Roman" panose="02020603050405020304" pitchFamily="18" charset="0"/>
                <a:cs typeface="Times New Roman" panose="02020603050405020304" pitchFamily="18" charset="0"/>
              </a:rPr>
              <a:t>Before we can interpret our results we need to work out the ‘critical value’. You will remember from Chi-squared that this represents the borderline between accepting or rejecting our null hypothesis. We get the critical value from the data sheet, but this depends on the number of ‘degrees of freedom’. Hopefully you will remember all about 'degrees of freedom' from Chi-squared. The calculation is slightly different simply because it allows for two sets of data.</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7" name="Picture 6"/>
          <p:cNvPicPr/>
          <p:nvPr/>
        </p:nvPicPr>
        <p:blipFill rotWithShape="1">
          <a:blip r:embed="rId2"/>
          <a:srcRect l="11703" t="19840" r="23848" b="13627"/>
          <a:stretch/>
        </p:blipFill>
        <p:spPr bwMode="auto">
          <a:xfrm>
            <a:off x="254023" y="2301991"/>
            <a:ext cx="5177786" cy="4556009"/>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431809" y="2779759"/>
            <a:ext cx="6096000" cy="3600473"/>
          </a:xfrm>
          <a:prstGeom prst="rect">
            <a:avLst/>
          </a:prstGeom>
        </p:spPr>
        <p:txBody>
          <a:bodyPr>
            <a:spAutoFit/>
          </a:bodyPr>
          <a:lstStyle/>
          <a:p>
            <a:pPr>
              <a:lnSpc>
                <a:spcPct val="115000"/>
              </a:lnSpc>
              <a:spcAft>
                <a:spcPts val="1000"/>
              </a:spcAft>
            </a:pPr>
            <a:r>
              <a:rPr lang="en-GB" dirty="0">
                <a:latin typeface="Arial" panose="020B0604020202020204" pitchFamily="34" charset="0"/>
                <a:ea typeface="Times New Roman" panose="02020603050405020304" pitchFamily="18" charset="0"/>
                <a:cs typeface="Times New Roman" panose="02020603050405020304" pitchFamily="18" charset="0"/>
              </a:rPr>
              <a:t>There were 4 flasks for each of the bacteria (n=4 for both bacteria) </a:t>
            </a:r>
            <a:endParaRPr lang="en-GB" sz="1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u="sng" dirty="0">
                <a:latin typeface="Arial" panose="020B0604020202020204" pitchFamily="34" charset="0"/>
                <a:ea typeface="Times New Roman" panose="02020603050405020304" pitchFamily="18" charset="0"/>
                <a:cs typeface="Times New Roman" panose="02020603050405020304" pitchFamily="18" charset="0"/>
              </a:rPr>
              <a:t>Hence:</a:t>
            </a:r>
            <a:endParaRPr lang="en-GB" sz="1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latin typeface="Arial" panose="020B0604020202020204" pitchFamily="34" charset="0"/>
                <a:ea typeface="Times New Roman" panose="02020603050405020304" pitchFamily="18" charset="0"/>
                <a:cs typeface="Times New Roman" panose="02020603050405020304" pitchFamily="18" charset="0"/>
              </a:rPr>
              <a:t>The number of degrees of freedom = (4 + 4) – 2</a:t>
            </a:r>
            <a:endParaRPr lang="en-GB" sz="1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latin typeface="Arial" panose="020B0604020202020204" pitchFamily="34" charset="0"/>
                <a:ea typeface="Times New Roman" panose="02020603050405020304" pitchFamily="18" charset="0"/>
                <a:cs typeface="Times New Roman" panose="02020603050405020304" pitchFamily="18" charset="0"/>
              </a:rPr>
              <a:t>The number of degrees of freedom = 6</a:t>
            </a:r>
            <a:endParaRPr lang="en-GB" sz="1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latin typeface="Arial" panose="020B0604020202020204" pitchFamily="34" charset="0"/>
                <a:ea typeface="Times New Roman" panose="02020603050405020304" pitchFamily="18" charset="0"/>
                <a:cs typeface="Times New Roman" panose="02020603050405020304" pitchFamily="18" charset="0"/>
              </a:rPr>
              <a:t>So we can see from the table of critical values of t, that 6 degrees of freedom = </a:t>
            </a:r>
            <a:r>
              <a:rPr lang="en-GB" b="1" dirty="0">
                <a:latin typeface="Arial" panose="020B0604020202020204" pitchFamily="34" charset="0"/>
                <a:ea typeface="Times New Roman" panose="02020603050405020304" pitchFamily="18" charset="0"/>
                <a:cs typeface="Times New Roman" panose="02020603050405020304" pitchFamily="18" charset="0"/>
              </a:rPr>
              <a:t>2.48</a:t>
            </a:r>
            <a:endParaRPr lang="en-GB" sz="1600" dirty="0">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latin typeface="Arial" panose="020B0604020202020204" pitchFamily="34" charset="0"/>
                <a:ea typeface="Times New Roman" panose="02020603050405020304" pitchFamily="18" charset="0"/>
                <a:cs typeface="Times New Roman" panose="02020603050405020304" pitchFamily="18" charset="0"/>
              </a:rPr>
              <a:t>Our value of </a:t>
            </a:r>
            <a:r>
              <a:rPr lang="en-GB" b="1" dirty="0">
                <a:latin typeface="Arial" panose="020B0604020202020204" pitchFamily="34" charset="0"/>
                <a:ea typeface="Times New Roman" panose="02020603050405020304" pitchFamily="18" charset="0"/>
                <a:cs typeface="Times New Roman" panose="02020603050405020304" pitchFamily="18" charset="0"/>
              </a:rPr>
              <a:t>t = 12.99</a:t>
            </a:r>
            <a:r>
              <a:rPr lang="en-GB" dirty="0">
                <a:latin typeface="Arial" panose="020B0604020202020204" pitchFamily="34" charset="0"/>
                <a:ea typeface="Times New Roman" panose="02020603050405020304" pitchFamily="18" charset="0"/>
                <a:cs typeface="Times New Roman" panose="02020603050405020304" pitchFamily="18" charset="0"/>
              </a:rPr>
              <a:t>  This is much higher than the critical value.</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292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59356" y="518615"/>
            <a:ext cx="10562277" cy="3769986"/>
          </a:xfrm>
          <a:prstGeom prst="rect">
            <a:avLst/>
          </a:prstGeom>
        </p:spPr>
      </p:pic>
    </p:spTree>
    <p:extLst>
      <p:ext uri="{BB962C8B-B14F-4D97-AF65-F5344CB8AC3E}">
        <p14:creationId xmlns:p14="http://schemas.microsoft.com/office/powerpoint/2010/main" val="1797028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t-test for trout populations</a:t>
            </a:r>
            <a:endParaRPr lang="en-GB" dirty="0"/>
          </a:p>
        </p:txBody>
      </p:sp>
      <p:pic>
        <p:nvPicPr>
          <p:cNvPr id="4" name="Content Placeholder 3"/>
          <p:cNvPicPr>
            <a:picLocks noGrp="1"/>
          </p:cNvPicPr>
          <p:nvPr>
            <p:ph idx="1"/>
          </p:nvPr>
        </p:nvPicPr>
        <p:blipFill rotWithShape="1">
          <a:blip r:embed="rId2"/>
          <a:srcRect l="11703" t="19840" r="23848" b="13627"/>
          <a:stretch/>
        </p:blipFill>
        <p:spPr bwMode="auto">
          <a:xfrm>
            <a:off x="407961" y="1272654"/>
            <a:ext cx="5733532" cy="5100850"/>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6646460" y="1937982"/>
            <a:ext cx="5281683" cy="3816429"/>
          </a:xfrm>
          <a:prstGeom prst="rect">
            <a:avLst/>
          </a:prstGeom>
          <a:noFill/>
        </p:spPr>
        <p:txBody>
          <a:bodyPr wrap="square" rtlCol="0">
            <a:spAutoFit/>
          </a:bodyPr>
          <a:lstStyle/>
          <a:p>
            <a:r>
              <a:rPr lang="en-GB" sz="3200" b="1" u="sng" dirty="0" smtClean="0">
                <a:solidFill>
                  <a:srgbClr val="0000CC"/>
                </a:solidFill>
                <a:latin typeface="Arial" panose="020B0604020202020204" pitchFamily="34" charset="0"/>
                <a:cs typeface="Arial" panose="020B0604020202020204" pitchFamily="34" charset="0"/>
              </a:rPr>
              <a:t>Interpreting results</a:t>
            </a:r>
          </a:p>
          <a:p>
            <a:endParaRPr lang="en-GB" dirty="0">
              <a:solidFill>
                <a:srgbClr val="0000CC"/>
              </a:solidFill>
              <a:latin typeface="Arial" panose="020B0604020202020204" pitchFamily="34" charset="0"/>
              <a:cs typeface="Arial" panose="020B0604020202020204" pitchFamily="34" charset="0"/>
            </a:endParaRPr>
          </a:p>
          <a:p>
            <a:r>
              <a:rPr lang="en-GB" sz="2400" dirty="0" smtClean="0">
                <a:solidFill>
                  <a:srgbClr val="0000CC"/>
                </a:solidFill>
                <a:latin typeface="Arial" panose="020B0604020202020204" pitchFamily="34" charset="0"/>
                <a:cs typeface="Arial" panose="020B0604020202020204" pitchFamily="34" charset="0"/>
              </a:rPr>
              <a:t>If the calculated value of </a:t>
            </a:r>
            <a:r>
              <a:rPr lang="en-GB" sz="2400" b="1" dirty="0" smtClean="0">
                <a:solidFill>
                  <a:srgbClr val="0000CC"/>
                </a:solidFill>
                <a:latin typeface="Arial" panose="020B0604020202020204" pitchFamily="34" charset="0"/>
                <a:cs typeface="Arial" panose="020B0604020202020204" pitchFamily="34" charset="0"/>
              </a:rPr>
              <a:t>t</a:t>
            </a:r>
            <a:r>
              <a:rPr lang="en-GB" sz="2400" dirty="0" smtClean="0">
                <a:solidFill>
                  <a:srgbClr val="0000CC"/>
                </a:solidFill>
                <a:latin typeface="Arial" panose="020B0604020202020204" pitchFamily="34" charset="0"/>
                <a:cs typeface="Arial" panose="020B0604020202020204" pitchFamily="34" charset="0"/>
              </a:rPr>
              <a:t> is </a:t>
            </a:r>
            <a:r>
              <a:rPr lang="en-GB" sz="2400" b="1" dirty="0" smtClean="0">
                <a:solidFill>
                  <a:srgbClr val="0000CC"/>
                </a:solidFill>
                <a:latin typeface="Arial" panose="020B0604020202020204" pitchFamily="34" charset="0"/>
                <a:cs typeface="Arial" panose="020B0604020202020204" pitchFamily="34" charset="0"/>
              </a:rPr>
              <a:t>greater than</a:t>
            </a:r>
            <a:r>
              <a:rPr lang="en-GB" sz="2400" dirty="0" smtClean="0">
                <a:solidFill>
                  <a:srgbClr val="0000CC"/>
                </a:solidFill>
                <a:latin typeface="Arial" panose="020B0604020202020204" pitchFamily="34" charset="0"/>
                <a:cs typeface="Arial" panose="020B0604020202020204" pitchFamily="34" charset="0"/>
              </a:rPr>
              <a:t> the critical value for </a:t>
            </a:r>
            <a:r>
              <a:rPr lang="en-GB" sz="2400" b="1" dirty="0" smtClean="0">
                <a:solidFill>
                  <a:srgbClr val="0000CC"/>
                </a:solidFill>
                <a:latin typeface="Arial" panose="020B0604020202020204" pitchFamily="34" charset="0"/>
                <a:cs typeface="Arial" panose="020B0604020202020204" pitchFamily="34" charset="0"/>
              </a:rPr>
              <a:t>t</a:t>
            </a:r>
            <a:r>
              <a:rPr lang="en-GB" sz="2400" dirty="0" smtClean="0">
                <a:solidFill>
                  <a:srgbClr val="0000CC"/>
                </a:solidFill>
                <a:latin typeface="Arial" panose="020B0604020202020204" pitchFamily="34" charset="0"/>
                <a:cs typeface="Arial" panose="020B0604020202020204" pitchFamily="34" charset="0"/>
              </a:rPr>
              <a:t>, there is more than a 5% probability that the differences in mean between the 2 lakes are not due to chance.</a:t>
            </a:r>
          </a:p>
          <a:p>
            <a:endParaRPr lang="en-GB" sz="2400" dirty="0">
              <a:solidFill>
                <a:srgbClr val="0000CC"/>
              </a:solidFill>
              <a:latin typeface="Arial" panose="020B0604020202020204" pitchFamily="34" charset="0"/>
              <a:cs typeface="Arial" panose="020B0604020202020204" pitchFamily="34" charset="0"/>
            </a:endParaRPr>
          </a:p>
          <a:p>
            <a:r>
              <a:rPr lang="en-GB" sz="2400" dirty="0" smtClean="0">
                <a:solidFill>
                  <a:srgbClr val="0000CC"/>
                </a:solidFill>
                <a:latin typeface="Arial" panose="020B0604020202020204" pitchFamily="34" charset="0"/>
                <a:cs typeface="Arial" panose="020B0604020202020204" pitchFamily="34" charset="0"/>
              </a:rPr>
              <a:t>Therefore the null hypothesis can be rejected</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2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would we find the population size of dormice?</a:t>
            </a:r>
            <a:endParaRPr lang="en-GB" dirty="0"/>
          </a:p>
        </p:txBody>
      </p:sp>
      <p:pic>
        <p:nvPicPr>
          <p:cNvPr id="5" name="Picture 4"/>
          <p:cNvPicPr>
            <a:picLocks noChangeAspect="1"/>
          </p:cNvPicPr>
          <p:nvPr/>
        </p:nvPicPr>
        <p:blipFill>
          <a:blip r:embed="rId2"/>
          <a:stretch>
            <a:fillRect/>
          </a:stretch>
        </p:blipFill>
        <p:spPr>
          <a:xfrm>
            <a:off x="756171" y="1732269"/>
            <a:ext cx="4211279" cy="3112685"/>
          </a:xfrm>
          <a:prstGeom prst="rect">
            <a:avLst/>
          </a:prstGeom>
        </p:spPr>
      </p:pic>
      <p:pic>
        <p:nvPicPr>
          <p:cNvPr id="7" name="Picture 6"/>
          <p:cNvPicPr>
            <a:picLocks noChangeAspect="1"/>
          </p:cNvPicPr>
          <p:nvPr/>
        </p:nvPicPr>
        <p:blipFill>
          <a:blip r:embed="rId3"/>
          <a:stretch>
            <a:fillRect/>
          </a:stretch>
        </p:blipFill>
        <p:spPr>
          <a:xfrm>
            <a:off x="5955968" y="1732269"/>
            <a:ext cx="4238909" cy="3133107"/>
          </a:xfrm>
          <a:prstGeom prst="rect">
            <a:avLst/>
          </a:prstGeom>
        </p:spPr>
      </p:pic>
    </p:spTree>
    <p:extLst>
      <p:ext uri="{BB962C8B-B14F-4D97-AF65-F5344CB8AC3E}">
        <p14:creationId xmlns:p14="http://schemas.microsoft.com/office/powerpoint/2010/main" val="1617218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Estimating Trout Population Size</a:t>
            </a:r>
            <a:endParaRPr lang="en-GB" dirty="0"/>
          </a:p>
        </p:txBody>
      </p:sp>
      <p:sp>
        <p:nvSpPr>
          <p:cNvPr id="3" name="Content Placeholder 2"/>
          <p:cNvSpPr>
            <a:spLocks noGrp="1"/>
          </p:cNvSpPr>
          <p:nvPr>
            <p:ph idx="1"/>
          </p:nvPr>
        </p:nvSpPr>
        <p:spPr/>
        <p:txBody>
          <a:bodyPr/>
          <a:lstStyle/>
          <a:p>
            <a:r>
              <a:rPr lang="en-GB" dirty="0" smtClean="0"/>
              <a:t>Work through the Lincoln index sheet</a:t>
            </a:r>
            <a:endParaRPr lang="en-GB" dirty="0"/>
          </a:p>
        </p:txBody>
      </p:sp>
    </p:spTree>
    <p:extLst>
      <p:ext uri="{BB962C8B-B14F-4D97-AF65-F5344CB8AC3E}">
        <p14:creationId xmlns:p14="http://schemas.microsoft.com/office/powerpoint/2010/main" val="2072305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Mark-release-recapture</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sz="2400" dirty="0" smtClean="0"/>
              <a:t>The </a:t>
            </a:r>
            <a:r>
              <a:rPr lang="en-GB" sz="2400" dirty="0"/>
              <a:t>problem with counting animals is getting a good estimate of the total number in the area; they move quickly, they cover larger area and they try to remain hidden. So the capture, release, recapture method is </a:t>
            </a:r>
            <a:r>
              <a:rPr lang="en-GB" sz="2400" dirty="0" smtClean="0"/>
              <a:t>used</a:t>
            </a:r>
          </a:p>
          <a:p>
            <a:pPr marL="457200" indent="-457200">
              <a:buFont typeface="+mj-lt"/>
              <a:buAutoNum type="arabicPeriod"/>
            </a:pPr>
            <a:endParaRPr lang="en-GB" sz="2400" dirty="0"/>
          </a:p>
          <a:p>
            <a:pPr marL="457200" indent="-457200">
              <a:buFont typeface="+mj-lt"/>
              <a:buAutoNum type="arabicPeriod"/>
            </a:pPr>
            <a:r>
              <a:rPr lang="en-GB" sz="2400" b="1" dirty="0" smtClean="0"/>
              <a:t>Capture </a:t>
            </a:r>
            <a:r>
              <a:rPr lang="en-GB" sz="2400" b="1" dirty="0"/>
              <a:t>a sample of</a:t>
            </a:r>
            <a:r>
              <a:rPr lang="en-GB" sz="2400" dirty="0"/>
              <a:t> animals </a:t>
            </a:r>
            <a:r>
              <a:rPr lang="en-GB" sz="2400" dirty="0" smtClean="0"/>
              <a:t>(the sampling method will depend on the animal). </a:t>
            </a:r>
            <a:r>
              <a:rPr lang="en-GB" sz="2400" dirty="0"/>
              <a:t>The larger the sample the better the estimate works.</a:t>
            </a:r>
          </a:p>
          <a:p>
            <a:pPr marL="457200" indent="-457200">
              <a:buFont typeface="+mj-lt"/>
              <a:buAutoNum type="arabicPeriod"/>
            </a:pPr>
            <a:r>
              <a:rPr lang="en-GB" sz="2400" b="1" dirty="0" smtClean="0"/>
              <a:t>Count </a:t>
            </a:r>
            <a:r>
              <a:rPr lang="en-GB" sz="2400" b="1" dirty="0"/>
              <a:t>all the animals </a:t>
            </a:r>
            <a:r>
              <a:rPr lang="en-GB" sz="2400" dirty="0"/>
              <a:t>in this sample (S1) </a:t>
            </a:r>
            <a:r>
              <a:rPr lang="en-GB" sz="2400" b="1" dirty="0"/>
              <a:t>and mark</a:t>
            </a:r>
            <a:r>
              <a:rPr lang="en-GB" sz="2400" dirty="0"/>
              <a:t> (using one of methods below) then so that they can be recognised later. </a:t>
            </a:r>
            <a:r>
              <a:rPr lang="en-GB" sz="2400" b="1" dirty="0" smtClean="0"/>
              <a:t>Release </a:t>
            </a:r>
            <a:r>
              <a:rPr lang="en-GB" sz="2400" b="1" dirty="0"/>
              <a:t>all the animals</a:t>
            </a:r>
            <a:r>
              <a:rPr lang="en-GB" sz="2400" dirty="0"/>
              <a:t> where they were caught and give them time to mix with the rest of the population (typically one day).</a:t>
            </a:r>
          </a:p>
          <a:p>
            <a:pPr marL="457200" indent="-457200">
              <a:buFont typeface="+mj-lt"/>
              <a:buAutoNum type="arabicPeriod"/>
            </a:pPr>
            <a:r>
              <a:rPr lang="en-GB" sz="2400" b="1" dirty="0" smtClean="0"/>
              <a:t>Capture </a:t>
            </a:r>
            <a:r>
              <a:rPr lang="en-GB" sz="2400" b="1" dirty="0"/>
              <a:t>a second sample</a:t>
            </a:r>
            <a:r>
              <a:rPr lang="en-GB" sz="2400" dirty="0"/>
              <a:t> of animals using the same trapping technique.</a:t>
            </a:r>
          </a:p>
          <a:p>
            <a:pPr marL="457200" indent="-457200">
              <a:buFont typeface="+mj-lt"/>
              <a:buAutoNum type="arabicPeriod"/>
            </a:pPr>
            <a:r>
              <a:rPr lang="en-GB" sz="2400" b="1" dirty="0" smtClean="0"/>
              <a:t>Count </a:t>
            </a:r>
            <a:r>
              <a:rPr lang="en-GB" sz="2400" b="1" dirty="0"/>
              <a:t>the total animals</a:t>
            </a:r>
            <a:r>
              <a:rPr lang="en-GB" sz="2400" dirty="0"/>
              <a:t> in the second sample (S2</a:t>
            </a:r>
            <a:r>
              <a:rPr lang="en-GB" sz="2400" b="1" dirty="0"/>
              <a:t>), and the number of marked</a:t>
            </a:r>
            <a:r>
              <a:rPr lang="en-GB" sz="2400" dirty="0"/>
              <a:t> (i.e. recaptured) animals in the second sample (R).</a:t>
            </a:r>
          </a:p>
          <a:p>
            <a:pPr marL="457200" indent="-457200">
              <a:buFont typeface="+mj-lt"/>
              <a:buAutoNum type="arabicPeriod"/>
            </a:pPr>
            <a:r>
              <a:rPr lang="en-GB" sz="2400" dirty="0" smtClean="0"/>
              <a:t>Calculate </a:t>
            </a:r>
            <a:r>
              <a:rPr lang="en-GB" sz="2400" dirty="0"/>
              <a:t>the population estimate </a:t>
            </a:r>
            <a:r>
              <a:rPr lang="en-GB" sz="2400" dirty="0" smtClean="0"/>
              <a:t>using the </a:t>
            </a:r>
            <a:r>
              <a:rPr lang="en-GB" sz="2400" b="1" dirty="0" smtClean="0"/>
              <a:t>Lincoln Index</a:t>
            </a:r>
            <a:endParaRPr lang="en-GB" sz="2400" b="1" dirty="0"/>
          </a:p>
        </p:txBody>
      </p:sp>
    </p:spTree>
    <p:extLst>
      <p:ext uri="{BB962C8B-B14F-4D97-AF65-F5344CB8AC3E}">
        <p14:creationId xmlns:p14="http://schemas.microsoft.com/office/powerpoint/2010/main" val="1798309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Marking techniques</a:t>
            </a:r>
            <a:endParaRPr lang="en-GB" dirty="0"/>
          </a:p>
        </p:txBody>
      </p:sp>
      <p:sp>
        <p:nvSpPr>
          <p:cNvPr id="3" name="Content Placeholder 2"/>
          <p:cNvSpPr>
            <a:spLocks noGrp="1"/>
          </p:cNvSpPr>
          <p:nvPr>
            <p:ph idx="1"/>
          </p:nvPr>
        </p:nvSpPr>
        <p:spPr/>
        <p:txBody>
          <a:bodyPr/>
          <a:lstStyle/>
          <a:p>
            <a:pPr marL="0" indent="0">
              <a:buNone/>
            </a:pPr>
            <a:r>
              <a:rPr lang="en-GB" sz="2000" dirty="0" smtClean="0"/>
              <a:t>Invertebrates - a </a:t>
            </a:r>
            <a:r>
              <a:rPr lang="en-GB" sz="2000" dirty="0"/>
              <a:t>spot of </a:t>
            </a:r>
            <a:r>
              <a:rPr lang="en-GB" sz="2000" dirty="0" smtClean="0"/>
              <a:t>paint</a:t>
            </a:r>
          </a:p>
          <a:p>
            <a:pPr marL="0" indent="0">
              <a:buNone/>
            </a:pPr>
            <a:r>
              <a:rPr lang="en-GB" sz="2000" dirty="0" smtClean="0"/>
              <a:t>Birds - leg-rings</a:t>
            </a:r>
          </a:p>
          <a:p>
            <a:pPr marL="0" indent="0">
              <a:buNone/>
            </a:pPr>
            <a:r>
              <a:rPr lang="en-GB" sz="2000" dirty="0" smtClean="0"/>
              <a:t>Mammals - a </a:t>
            </a:r>
            <a:r>
              <a:rPr lang="en-GB" sz="2000" dirty="0"/>
              <a:t>shaved patch of </a:t>
            </a:r>
            <a:r>
              <a:rPr lang="en-GB" sz="2000" dirty="0" smtClean="0"/>
              <a:t>hair</a:t>
            </a:r>
          </a:p>
          <a:p>
            <a:pPr marL="0" indent="0">
              <a:buNone/>
            </a:pPr>
            <a:r>
              <a:rPr lang="en-GB" sz="2000" dirty="0" smtClean="0"/>
              <a:t>Fish - small </a:t>
            </a:r>
            <a:r>
              <a:rPr lang="en-GB" sz="2000" dirty="0"/>
              <a:t>metal </a:t>
            </a:r>
            <a:r>
              <a:rPr lang="en-GB" sz="2000" dirty="0" smtClean="0"/>
              <a:t>disks. </a:t>
            </a:r>
          </a:p>
          <a:p>
            <a:pPr marL="0" indent="0">
              <a:buNone/>
            </a:pPr>
            <a:r>
              <a:rPr lang="en-GB" sz="2000" dirty="0" smtClean="0"/>
              <a:t>Larger </a:t>
            </a:r>
            <a:r>
              <a:rPr lang="en-GB" sz="2000" dirty="0"/>
              <a:t>animals </a:t>
            </a:r>
            <a:r>
              <a:rPr lang="en-GB" sz="2000" dirty="0" smtClean="0"/>
              <a:t>- collecting </a:t>
            </a:r>
            <a:r>
              <a:rPr lang="en-GB" sz="2000" dirty="0"/>
              <a:t>a small blood sample and making a DNA fingerprint. </a:t>
            </a:r>
            <a:endParaRPr lang="en-GB" sz="2000" dirty="0" smtClean="0"/>
          </a:p>
          <a:p>
            <a:pPr marL="0" indent="0">
              <a:buNone/>
            </a:pPr>
            <a:endParaRPr lang="en-GB" sz="2000" dirty="0"/>
          </a:p>
          <a:p>
            <a:pPr marL="0" indent="0">
              <a:buNone/>
            </a:pPr>
            <a:r>
              <a:rPr lang="en-GB" sz="2000" dirty="0" smtClean="0"/>
              <a:t>Marking should: </a:t>
            </a:r>
          </a:p>
          <a:p>
            <a:pPr marL="457200" indent="-457200">
              <a:buFont typeface="+mj-lt"/>
              <a:buAutoNum type="arabicPeriod"/>
            </a:pPr>
            <a:r>
              <a:rPr lang="en-GB" sz="2000" dirty="0" smtClean="0"/>
              <a:t>not be harmful </a:t>
            </a:r>
            <a:r>
              <a:rPr lang="en-GB" sz="2000" dirty="0"/>
              <a:t>to </a:t>
            </a:r>
            <a:r>
              <a:rPr lang="en-GB" sz="2000" dirty="0" smtClean="0"/>
              <a:t>animals</a:t>
            </a:r>
          </a:p>
          <a:p>
            <a:pPr marL="457200" indent="-457200">
              <a:buFont typeface="+mj-lt"/>
              <a:buAutoNum type="arabicPeriod"/>
            </a:pPr>
            <a:r>
              <a:rPr lang="en-GB" sz="2000" dirty="0" smtClean="0"/>
              <a:t>prevents </a:t>
            </a:r>
            <a:r>
              <a:rPr lang="en-GB" sz="2000" dirty="0"/>
              <a:t>reintegration to the </a:t>
            </a:r>
            <a:r>
              <a:rPr lang="en-GB" sz="2000" dirty="0" smtClean="0"/>
              <a:t>population</a:t>
            </a:r>
          </a:p>
          <a:p>
            <a:pPr marL="457200" indent="-457200">
              <a:buFont typeface="+mj-lt"/>
              <a:buAutoNum type="arabicPeriod"/>
            </a:pPr>
            <a:r>
              <a:rPr lang="en-GB" sz="2000" dirty="0" smtClean="0"/>
              <a:t>will not wash off</a:t>
            </a:r>
          </a:p>
          <a:p>
            <a:pPr marL="457200" indent="-457200">
              <a:buFont typeface="+mj-lt"/>
              <a:buAutoNum type="arabicPeriod"/>
            </a:pPr>
            <a:r>
              <a:rPr lang="en-GB" sz="2000" dirty="0" smtClean="0"/>
              <a:t>will not makes </a:t>
            </a:r>
            <a:r>
              <a:rPr lang="en-GB" sz="2000" dirty="0"/>
              <a:t>a</a:t>
            </a:r>
            <a:r>
              <a:rPr lang="en-GB" sz="2000" dirty="0" smtClean="0"/>
              <a:t>nimals  </a:t>
            </a:r>
            <a:r>
              <a:rPr lang="en-GB" sz="2000" dirty="0"/>
              <a:t>more susceptible to predators. </a:t>
            </a:r>
          </a:p>
          <a:p>
            <a:pPr marL="514350" indent="-514350">
              <a:buFont typeface="+mj-lt"/>
              <a:buAutoNum type="arabicPeriod"/>
            </a:pPr>
            <a:endParaRPr lang="en-GB" dirty="0"/>
          </a:p>
        </p:txBody>
      </p:sp>
      <p:pic>
        <p:nvPicPr>
          <p:cNvPr id="4" name="Picture 3"/>
          <p:cNvPicPr>
            <a:picLocks noChangeAspect="1"/>
          </p:cNvPicPr>
          <p:nvPr/>
        </p:nvPicPr>
        <p:blipFill>
          <a:blip r:embed="rId2"/>
          <a:stretch>
            <a:fillRect/>
          </a:stretch>
        </p:blipFill>
        <p:spPr>
          <a:xfrm>
            <a:off x="9364638" y="266712"/>
            <a:ext cx="2528533" cy="1529355"/>
          </a:xfrm>
          <a:prstGeom prst="rect">
            <a:avLst/>
          </a:prstGeom>
        </p:spPr>
      </p:pic>
      <p:pic>
        <p:nvPicPr>
          <p:cNvPr id="5" name="Picture 4"/>
          <p:cNvPicPr>
            <a:picLocks noChangeAspect="1"/>
          </p:cNvPicPr>
          <p:nvPr/>
        </p:nvPicPr>
        <p:blipFill>
          <a:blip r:embed="rId3"/>
          <a:stretch>
            <a:fillRect/>
          </a:stretch>
        </p:blipFill>
        <p:spPr>
          <a:xfrm>
            <a:off x="9642286" y="2236103"/>
            <a:ext cx="2095500" cy="1400175"/>
          </a:xfrm>
          <a:prstGeom prst="rect">
            <a:avLst/>
          </a:prstGeom>
        </p:spPr>
      </p:pic>
      <p:pic>
        <p:nvPicPr>
          <p:cNvPr id="6" name="Picture 5"/>
          <p:cNvPicPr>
            <a:picLocks noChangeAspect="1"/>
          </p:cNvPicPr>
          <p:nvPr/>
        </p:nvPicPr>
        <p:blipFill>
          <a:blip r:embed="rId4"/>
          <a:stretch>
            <a:fillRect/>
          </a:stretch>
        </p:blipFill>
        <p:spPr>
          <a:xfrm>
            <a:off x="7831655" y="4162567"/>
            <a:ext cx="4061516" cy="2489886"/>
          </a:xfrm>
          <a:prstGeom prst="rect">
            <a:avLst/>
          </a:prstGeom>
        </p:spPr>
      </p:pic>
    </p:spTree>
    <p:extLst>
      <p:ext uri="{BB962C8B-B14F-4D97-AF65-F5344CB8AC3E}">
        <p14:creationId xmlns:p14="http://schemas.microsoft.com/office/powerpoint/2010/main" val="3323596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Lincoln Index</a:t>
            </a:r>
            <a:endParaRPr lang="en-GB" dirty="0"/>
          </a:p>
        </p:txBody>
      </p:sp>
      <p:pic>
        <p:nvPicPr>
          <p:cNvPr id="4" name="Content Placeholder 3" descr="http://ekewiki.wikispaces.com/file/view/lincoln.PNG/161332645/lincoln.PNG"/>
          <p:cNvPicPr>
            <a:picLocks noGrp="1"/>
          </p:cNvPicPr>
          <p:nvPr>
            <p:ph sz="half" idx="1"/>
          </p:nvPr>
        </p:nvPicPr>
        <p:blipFill>
          <a:blip r:embed="rId2" r:link="rId3">
            <a:extLst>
              <a:ext uri="{28A0092B-C50C-407E-A947-70E740481C1C}">
                <a14:useLocalDpi xmlns:a14="http://schemas.microsoft.com/office/drawing/2010/main" val="0"/>
              </a:ext>
            </a:extLst>
          </a:blip>
          <a:stretch>
            <a:fillRect/>
          </a:stretch>
        </p:blipFill>
        <p:spPr bwMode="auto">
          <a:xfrm>
            <a:off x="1822345" y="1600202"/>
            <a:ext cx="1716721" cy="888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2"/>
          </p:nvPr>
        </p:nvSpPr>
        <p:spPr>
          <a:xfrm>
            <a:off x="4665133" y="1426107"/>
            <a:ext cx="6553199" cy="1634066"/>
          </a:xfrm>
        </p:spPr>
        <p:txBody>
          <a:bodyPr>
            <a:normAutofit/>
          </a:bodyPr>
          <a:lstStyle/>
          <a:p>
            <a:pPr marL="0" indent="0">
              <a:buNone/>
            </a:pPr>
            <a:r>
              <a:rPr lang="en-GB" sz="2000" dirty="0"/>
              <a:t>N = population</a:t>
            </a:r>
          </a:p>
          <a:p>
            <a:pPr marL="0" indent="0">
              <a:buNone/>
            </a:pPr>
            <a:r>
              <a:rPr lang="en-GB" sz="2000" dirty="0"/>
              <a:t>n</a:t>
            </a:r>
            <a:r>
              <a:rPr lang="en-GB" sz="2000" baseline="-25000" dirty="0"/>
              <a:t>1 </a:t>
            </a:r>
            <a:r>
              <a:rPr lang="en-GB" sz="2000" dirty="0"/>
              <a:t>= </a:t>
            </a:r>
            <a:r>
              <a:rPr lang="en-GB" sz="2000" dirty="0" smtClean="0"/>
              <a:t>total number </a:t>
            </a:r>
            <a:r>
              <a:rPr lang="en-GB" sz="2000" dirty="0"/>
              <a:t>first caught and marked</a:t>
            </a:r>
          </a:p>
          <a:p>
            <a:pPr marL="0" indent="0">
              <a:buNone/>
            </a:pPr>
            <a:r>
              <a:rPr lang="en-GB" sz="2000" dirty="0"/>
              <a:t>n</a:t>
            </a:r>
            <a:r>
              <a:rPr lang="en-GB" sz="2000" baseline="-25000" dirty="0"/>
              <a:t>2</a:t>
            </a:r>
            <a:r>
              <a:rPr lang="en-GB" sz="2000" dirty="0"/>
              <a:t>= </a:t>
            </a:r>
            <a:r>
              <a:rPr lang="en-GB" sz="2000" dirty="0" smtClean="0"/>
              <a:t>total number </a:t>
            </a:r>
            <a:r>
              <a:rPr lang="en-GB" sz="2000" dirty="0"/>
              <a:t>caught in second sample</a:t>
            </a:r>
          </a:p>
          <a:p>
            <a:pPr marL="0" indent="0">
              <a:buNone/>
            </a:pPr>
            <a:r>
              <a:rPr lang="en-GB" sz="2000" dirty="0"/>
              <a:t>m = number </a:t>
            </a:r>
            <a:r>
              <a:rPr lang="en-GB" sz="2000" dirty="0" smtClean="0"/>
              <a:t>of marked individuals in second sample</a:t>
            </a:r>
            <a:endParaRPr lang="en-GB" sz="2000" dirty="0"/>
          </a:p>
        </p:txBody>
      </p:sp>
      <p:sp>
        <p:nvSpPr>
          <p:cNvPr id="6" name="Content Placeholder 4"/>
          <p:cNvSpPr txBox="1">
            <a:spLocks/>
          </p:cNvSpPr>
          <p:nvPr/>
        </p:nvSpPr>
        <p:spPr>
          <a:xfrm>
            <a:off x="825500" y="3060173"/>
            <a:ext cx="9969500" cy="310356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GB" sz="2000" b="1" dirty="0" smtClean="0"/>
              <a:t>Assumptions</a:t>
            </a:r>
          </a:p>
          <a:p>
            <a:r>
              <a:rPr lang="en-GB" sz="2000" dirty="0" smtClean="0"/>
              <a:t>Proportion of marked to unmarked individuals in the second sample is the same as the proportion in the population as a whole</a:t>
            </a:r>
          </a:p>
          <a:p>
            <a:r>
              <a:rPr lang="en-GB" sz="2000" dirty="0" smtClean="0"/>
              <a:t>Marked individuals released from the first sample distribute themselves evenly amongst the remainder of the population (and have time to do this)</a:t>
            </a:r>
          </a:p>
          <a:p>
            <a:r>
              <a:rPr lang="en-GB" sz="2000" dirty="0" smtClean="0"/>
              <a:t>The population has a definite boundary – no immigration/emigration</a:t>
            </a:r>
          </a:p>
          <a:p>
            <a:r>
              <a:rPr lang="en-GB" sz="2000" dirty="0" smtClean="0"/>
              <a:t>Few deaths and births</a:t>
            </a:r>
          </a:p>
          <a:p>
            <a:r>
              <a:rPr lang="en-GB" sz="2000" dirty="0" smtClean="0"/>
              <a:t>Method of marking is non-toxic and does not make individuals more conspicuous and susceptible to predation</a:t>
            </a:r>
          </a:p>
          <a:p>
            <a:r>
              <a:rPr lang="en-GB" sz="2000" dirty="0" smtClean="0"/>
              <a:t>The mark id not lost/rubbed off during the investigation</a:t>
            </a:r>
            <a:endParaRPr lang="en-GB" sz="2000" dirty="0"/>
          </a:p>
          <a:p>
            <a:pPr marL="0" indent="0">
              <a:buFont typeface="Arial" pitchFamily="34" charset="0"/>
              <a:buNone/>
            </a:pPr>
            <a:endParaRPr lang="en-GB" sz="2000" dirty="0"/>
          </a:p>
        </p:txBody>
      </p:sp>
    </p:spTree>
    <p:extLst>
      <p:ext uri="{BB962C8B-B14F-4D97-AF65-F5344CB8AC3E}">
        <p14:creationId xmlns:p14="http://schemas.microsoft.com/office/powerpoint/2010/main" val="3218418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p:spPr>
        <p:txBody>
          <a:bodyPr>
            <a:normAutofit fontScale="90000"/>
          </a:bodyPr>
          <a:lstStyle/>
          <a:p>
            <a:r>
              <a:rPr lang="en-GB" dirty="0" smtClean="0"/>
              <a:t>Student t-test</a:t>
            </a:r>
            <a:endParaRPr lang="en-GB" dirty="0"/>
          </a:p>
        </p:txBody>
      </p:sp>
      <p:sp>
        <p:nvSpPr>
          <p:cNvPr id="5" name="Content Placeholder 4"/>
          <p:cNvSpPr>
            <a:spLocks noGrp="1"/>
          </p:cNvSpPr>
          <p:nvPr>
            <p:ph idx="1"/>
          </p:nvPr>
        </p:nvSpPr>
        <p:spPr>
          <a:xfrm>
            <a:off x="609600" y="990600"/>
            <a:ext cx="10972800" cy="4906964"/>
          </a:xfrm>
        </p:spPr>
        <p:txBody>
          <a:bodyPr>
            <a:normAutofit/>
          </a:bodyPr>
          <a:lstStyle/>
          <a:p>
            <a:pPr marL="0" indent="0">
              <a:buNone/>
            </a:pPr>
            <a:r>
              <a:rPr lang="en-GB" sz="2000" dirty="0"/>
              <a:t>Use this test when you are looking for the difference between two means, and you want to know if the difference is ‘significant’ or not. </a:t>
            </a:r>
            <a:endParaRPr lang="en-GB" sz="2000" dirty="0" smtClean="0"/>
          </a:p>
          <a:p>
            <a:pPr marL="0" indent="0">
              <a:buNone/>
            </a:pPr>
            <a:r>
              <a:rPr lang="en-GB" sz="2000" b="1" u="sng" dirty="0"/>
              <a:t>Null hypothesis</a:t>
            </a:r>
            <a:endParaRPr lang="en-GB" sz="2000" dirty="0"/>
          </a:p>
          <a:p>
            <a:pPr marL="0" indent="0">
              <a:buNone/>
            </a:pPr>
            <a:r>
              <a:rPr lang="en-GB" sz="2000" dirty="0" smtClean="0"/>
              <a:t>“</a:t>
            </a:r>
            <a:r>
              <a:rPr lang="en-GB" sz="2000" b="1" dirty="0"/>
              <a:t>there is no significant difference between the two different means”</a:t>
            </a:r>
            <a:endParaRPr lang="en-GB" sz="2000" dirty="0"/>
          </a:p>
          <a:p>
            <a:pPr marL="0" indent="0">
              <a:buNone/>
            </a:pPr>
            <a:r>
              <a:rPr lang="en-GB" sz="2000" dirty="0" smtClean="0"/>
              <a:t> </a:t>
            </a:r>
            <a:endParaRPr lang="en-GB" sz="2000" dirty="0"/>
          </a:p>
        </p:txBody>
      </p:sp>
      <p:pic>
        <p:nvPicPr>
          <p:cNvPr id="6" name="Picture 5"/>
          <p:cNvPicPr/>
          <p:nvPr/>
        </p:nvPicPr>
        <p:blipFill rotWithShape="1">
          <a:blip r:embed="rId2"/>
          <a:srcRect l="11542" t="21843" r="28177" b="37876"/>
          <a:stretch/>
        </p:blipFill>
        <p:spPr bwMode="auto">
          <a:xfrm>
            <a:off x="2803525" y="2592597"/>
            <a:ext cx="6584950" cy="37658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929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Worked example</a:t>
            </a:r>
            <a:endParaRPr lang="en-GB" dirty="0"/>
          </a:p>
        </p:txBody>
      </p:sp>
      <p:pic>
        <p:nvPicPr>
          <p:cNvPr id="9" name="Content Placeholder 8"/>
          <p:cNvPicPr>
            <a:picLocks noGrp="1" noChangeAspect="1"/>
          </p:cNvPicPr>
          <p:nvPr>
            <p:ph idx="1"/>
          </p:nvPr>
        </p:nvPicPr>
        <p:blipFill>
          <a:blip r:embed="rId2"/>
          <a:stretch>
            <a:fillRect/>
          </a:stretch>
        </p:blipFill>
        <p:spPr>
          <a:xfrm>
            <a:off x="1085624" y="274638"/>
            <a:ext cx="8375617" cy="6673000"/>
          </a:xfrm>
          <a:prstGeom prst="rect">
            <a:avLst/>
          </a:prstGeom>
        </p:spPr>
      </p:pic>
    </p:spTree>
    <p:extLst>
      <p:ext uri="{BB962C8B-B14F-4D97-AF65-F5344CB8AC3E}">
        <p14:creationId xmlns:p14="http://schemas.microsoft.com/office/powerpoint/2010/main" val="288907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609600" y="274638"/>
            <a:ext cx="8283938" cy="2977129"/>
          </a:xfrm>
          <a:prstGeom prst="rect">
            <a:avLst/>
          </a:prstGeom>
        </p:spPr>
      </p:pic>
      <p:pic>
        <p:nvPicPr>
          <p:cNvPr id="11" name="Picture 10"/>
          <p:cNvPicPr/>
          <p:nvPr/>
        </p:nvPicPr>
        <p:blipFill rotWithShape="1">
          <a:blip r:embed="rId3"/>
          <a:srcRect l="11543" t="21843" r="39331" b="37876"/>
          <a:stretch/>
        </p:blipFill>
        <p:spPr bwMode="auto">
          <a:xfrm>
            <a:off x="7042246" y="2852382"/>
            <a:ext cx="4694830" cy="369854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Rectangle 11"/>
              <p:cNvSpPr/>
              <p:nvPr/>
            </p:nvSpPr>
            <p:spPr>
              <a:xfrm>
                <a:off x="259307" y="3251767"/>
                <a:ext cx="6446293" cy="2210413"/>
              </a:xfrm>
              <a:prstGeom prst="rect">
                <a:avLst/>
              </a:prstGeom>
            </p:spPr>
            <p:txBody>
              <a:bodyPr wrap="square">
                <a:spAutoFit/>
              </a:bodyPr>
              <a:lstStyle/>
              <a:p>
                <a:pPr>
                  <a:lnSpc>
                    <a:spcPct val="115000"/>
                  </a:lnSpc>
                  <a:spcAft>
                    <a:spcPts val="1000"/>
                  </a:spcAft>
                </a:pPr>
                <a:r>
                  <a:rPr lang="en-GB" dirty="0">
                    <a:latin typeface="Arial" panose="020B0604020202020204" pitchFamily="34" charset="0"/>
                    <a:ea typeface="Times New Roman" panose="02020603050405020304" pitchFamily="18" charset="0"/>
                    <a:cs typeface="Times New Roman" panose="02020603050405020304" pitchFamily="18" charset="0"/>
                  </a:rPr>
                  <a:t>t = </a:t>
                </a:r>
                <a14:m>
                  <m:oMath xmlns:m="http://schemas.openxmlformats.org/officeDocument/2006/math">
                    <m:f>
                      <m:fPr>
                        <m:ctrlPr>
                          <a:rPr lang="en-GB" i="1">
                            <a:effectLst/>
                            <a:latin typeface="Cambria Math" panose="02040503050406030204" pitchFamily="18" charset="0"/>
                            <a:ea typeface="Times New Roman" panose="02020603050405020304" pitchFamily="18" charset="0"/>
                            <a:cs typeface="Arial" panose="020B0604020202020204" pitchFamily="34" charset="0"/>
                          </a:rPr>
                        </m:ctrlPr>
                      </m:fPr>
                      <m:num>
                        <m:r>
                          <a:rPr lang="en-GB" i="1">
                            <a:effectLst/>
                            <a:latin typeface="Cambria Math" panose="02040503050406030204" pitchFamily="18" charset="0"/>
                            <a:ea typeface="Times New Roman" panose="02020603050405020304" pitchFamily="18" charset="0"/>
                            <a:cs typeface="Arial" panose="020B0604020202020204" pitchFamily="34" charset="0"/>
                          </a:rPr>
                          <m:t>487.5 – 257.5</m:t>
                        </m:r>
                      </m:num>
                      <m:den>
                        <m:r>
                          <a:rPr lang="en-GB" i="1">
                            <a:effectLst/>
                            <a:latin typeface="Cambria Math" panose="02040503050406030204" pitchFamily="18" charset="0"/>
                            <a:ea typeface="Times New Roman" panose="02020603050405020304" pitchFamily="18" charset="0"/>
                            <a:cs typeface="Arial" panose="020B0604020202020204" pitchFamily="34" charset="0"/>
                          </a:rPr>
                          <m:t>√(189.6 +122.9)</m:t>
                        </m:r>
                      </m:den>
                    </m:f>
                  </m:oMath>
                </a14:m>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effectLst/>
                    <a:latin typeface="Arial" panose="020B0604020202020204" pitchFamily="34" charset="0"/>
                    <a:ea typeface="Times New Roman" panose="02020603050405020304" pitchFamily="18" charset="0"/>
                    <a:cs typeface="Times New Roman" panose="02020603050405020304" pitchFamily="18" charset="0"/>
                  </a:rPr>
                  <a:t>t = </a:t>
                </a:r>
                <a14:m>
                  <m:oMath xmlns:m="http://schemas.openxmlformats.org/officeDocument/2006/math">
                    <m:f>
                      <m:fPr>
                        <m:ctrlPr>
                          <a:rPr lang="en-GB" i="1">
                            <a:effectLst/>
                            <a:latin typeface="Cambria Math" panose="02040503050406030204" pitchFamily="18" charset="0"/>
                            <a:ea typeface="Times New Roman" panose="02020603050405020304" pitchFamily="18" charset="0"/>
                            <a:cs typeface="Arial" panose="020B0604020202020204" pitchFamily="34" charset="0"/>
                          </a:rPr>
                        </m:ctrlPr>
                      </m:fPr>
                      <m:num>
                        <m:r>
                          <a:rPr lang="en-GB" i="1">
                            <a:effectLst/>
                            <a:latin typeface="Cambria Math" panose="02040503050406030204" pitchFamily="18" charset="0"/>
                            <a:ea typeface="Times New Roman" panose="02020603050405020304" pitchFamily="18" charset="0"/>
                            <a:cs typeface="Arial" panose="020B0604020202020204" pitchFamily="34" charset="0"/>
                          </a:rPr>
                          <m:t>230</m:t>
                        </m:r>
                      </m:num>
                      <m:den>
                        <m:r>
                          <a:rPr lang="en-GB" i="1">
                            <a:effectLst/>
                            <a:latin typeface="Cambria Math" panose="02040503050406030204" pitchFamily="18" charset="0"/>
                            <a:ea typeface="Times New Roman" panose="02020603050405020304" pitchFamily="18" charset="0"/>
                            <a:cs typeface="Arial" panose="020B0604020202020204" pitchFamily="34" charset="0"/>
                          </a:rPr>
                          <m:t>√312.5</m:t>
                        </m:r>
                      </m:den>
                    </m:f>
                  </m:oMath>
                </a14:m>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effectLst/>
                    <a:latin typeface="Arial" panose="020B0604020202020204" pitchFamily="34" charset="0"/>
                    <a:ea typeface="Times New Roman" panose="02020603050405020304" pitchFamily="18" charset="0"/>
                    <a:cs typeface="Times New Roman" panose="02020603050405020304" pitchFamily="18" charset="0"/>
                  </a:rPr>
                  <a:t>t = </a:t>
                </a:r>
                <a14:m>
                  <m:oMath xmlns:m="http://schemas.openxmlformats.org/officeDocument/2006/math">
                    <m:f>
                      <m:fPr>
                        <m:ctrlPr>
                          <a:rPr lang="en-GB" i="1">
                            <a:effectLst/>
                            <a:latin typeface="Cambria Math" panose="02040503050406030204" pitchFamily="18" charset="0"/>
                            <a:ea typeface="Times New Roman" panose="02020603050405020304" pitchFamily="18" charset="0"/>
                            <a:cs typeface="Arial" panose="020B0604020202020204" pitchFamily="34" charset="0"/>
                          </a:rPr>
                        </m:ctrlPr>
                      </m:fPr>
                      <m:num>
                        <m:r>
                          <a:rPr lang="en-GB" i="1">
                            <a:effectLst/>
                            <a:latin typeface="Cambria Math" panose="02040503050406030204" pitchFamily="18" charset="0"/>
                            <a:ea typeface="Times New Roman" panose="02020603050405020304" pitchFamily="18" charset="0"/>
                            <a:cs typeface="Arial" panose="020B0604020202020204" pitchFamily="34" charset="0"/>
                          </a:rPr>
                          <m:t>230</m:t>
                        </m:r>
                      </m:num>
                      <m:den>
                        <m:r>
                          <a:rPr lang="en-GB" i="1">
                            <a:effectLst/>
                            <a:latin typeface="Cambria Math" panose="02040503050406030204" pitchFamily="18" charset="0"/>
                            <a:ea typeface="Times New Roman" panose="02020603050405020304" pitchFamily="18" charset="0"/>
                            <a:cs typeface="Arial" panose="020B0604020202020204" pitchFamily="34" charset="0"/>
                          </a:rPr>
                          <m:t>√17.7</m:t>
                        </m:r>
                      </m:den>
                    </m:f>
                  </m:oMath>
                </a14:m>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a:p>
                <a:pPr>
                  <a:lnSpc>
                    <a:spcPct val="115000"/>
                  </a:lnSpc>
                  <a:spcAft>
                    <a:spcPts val="1000"/>
                  </a:spcAft>
                </a:pPr>
                <a:r>
                  <a:rPr lang="en-GB" dirty="0">
                    <a:effectLst/>
                    <a:latin typeface="Arial" panose="020B0604020202020204" pitchFamily="34" charset="0"/>
                    <a:ea typeface="Times New Roman" panose="02020603050405020304" pitchFamily="18" charset="0"/>
                    <a:cs typeface="Times New Roman" panose="02020603050405020304" pitchFamily="18" charset="0"/>
                  </a:rPr>
                  <a:t>t = </a:t>
                </a:r>
                <a:r>
                  <a:rPr lang="en-GB" sz="1600" dirty="0">
                    <a:effectLst/>
                    <a:latin typeface="Cambria Math" panose="02040503050406030204" pitchFamily="18" charset="0"/>
                    <a:ea typeface="Times New Roman" panose="02020603050405020304" pitchFamily="18" charset="0"/>
                    <a:cs typeface="Arial" panose="020B0604020202020204" pitchFamily="34" charset="0"/>
                  </a:rPr>
                  <a:t>12.99</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9307" y="3251767"/>
                <a:ext cx="6446293" cy="2210413"/>
              </a:xfrm>
              <a:prstGeom prst="rect">
                <a:avLst/>
              </a:prstGeom>
              <a:blipFill rotWithShape="0">
                <a:blip r:embed="rId4"/>
                <a:stretch>
                  <a:fillRect l="-851" b="-2204"/>
                </a:stretch>
              </a:blipFill>
            </p:spPr>
            <p:txBody>
              <a:bodyPr/>
              <a:lstStyle/>
              <a:p>
                <a:r>
                  <a:rPr lang="en-GB">
                    <a:noFill/>
                  </a:rPr>
                  <a:t> </a:t>
                </a:r>
              </a:p>
            </p:txBody>
          </p:sp>
        </mc:Fallback>
      </mc:AlternateContent>
    </p:spTree>
    <p:extLst>
      <p:ext uri="{BB962C8B-B14F-4D97-AF65-F5344CB8AC3E}">
        <p14:creationId xmlns:p14="http://schemas.microsoft.com/office/powerpoint/2010/main" val="86976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8083</TotalTime>
  <Words>703</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SimSun</vt:lpstr>
      <vt:lpstr>Arial</vt:lpstr>
      <vt:lpstr>Calibri</vt:lpstr>
      <vt:lpstr>Cambria Math</vt:lpstr>
      <vt:lpstr>Times New Roman</vt:lpstr>
      <vt:lpstr>1_Office Theme</vt:lpstr>
      <vt:lpstr>Mark-release-recapture and Lincoln Index</vt:lpstr>
      <vt:lpstr>How would we find the population size of dormice?</vt:lpstr>
      <vt:lpstr>Estimating Trout Population Size</vt:lpstr>
      <vt:lpstr>Mark-release-recapture</vt:lpstr>
      <vt:lpstr>Marking techniques</vt:lpstr>
      <vt:lpstr>Lincoln Index</vt:lpstr>
      <vt:lpstr>Student t-test</vt:lpstr>
      <vt:lpstr>Worked example</vt:lpstr>
      <vt:lpstr>PowerPoint Presentation</vt:lpstr>
      <vt:lpstr>PowerPoint Presentation</vt:lpstr>
      <vt:lpstr>PowerPoint Presentation</vt:lpstr>
      <vt:lpstr>Using the t-test for trout populations</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Chatwin</dc:creator>
  <cp:lastModifiedBy>Justine Chatwin</cp:lastModifiedBy>
  <cp:revision>94</cp:revision>
  <cp:lastPrinted>2016-03-08T14:55:05Z</cp:lastPrinted>
  <dcterms:created xsi:type="dcterms:W3CDTF">2016-03-07T13:38:24Z</dcterms:created>
  <dcterms:modified xsi:type="dcterms:W3CDTF">2017-03-17T16:23:55Z</dcterms:modified>
</cp:coreProperties>
</file>