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5"/>
  </p:notesMasterIdLst>
  <p:sldIdLst>
    <p:sldId id="256" r:id="rId2"/>
    <p:sldId id="263" r:id="rId3"/>
    <p:sldId id="264" r:id="rId4"/>
    <p:sldId id="261" r:id="rId5"/>
    <p:sldId id="260" r:id="rId6"/>
    <p:sldId id="257" r:id="rId7"/>
    <p:sldId id="262" r:id="rId8"/>
    <p:sldId id="265" r:id="rId9"/>
    <p:sldId id="266" r:id="rId10"/>
    <p:sldId id="258" r:id="rId11"/>
    <p:sldId id="259"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A7E868-9D9A-0041-B6FB-C525BC1D6E3B}" type="datetimeFigureOut">
              <a:rPr lang="en-US" smtClean="0"/>
              <a:t>6/21/2016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4A502-C51C-1647-925D-80F86C9CFA31}" type="slidenum">
              <a:rPr lang="en-US" smtClean="0"/>
              <a:t>‹#›</a:t>
            </a:fld>
            <a:endParaRPr lang="en-US"/>
          </a:p>
        </p:txBody>
      </p:sp>
    </p:spTree>
    <p:extLst>
      <p:ext uri="{BB962C8B-B14F-4D97-AF65-F5344CB8AC3E}">
        <p14:creationId xmlns:p14="http://schemas.microsoft.com/office/powerpoint/2010/main" val="41159083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AB1C1E40-1075-429D-B654-400C33A30434}" type="slidenum">
              <a:rPr lang="en-GB" smtClean="0"/>
              <a:t>11</a:t>
            </a:fld>
            <a:endParaRPr lang="en-GB"/>
          </a:p>
        </p:txBody>
      </p:sp>
    </p:spTree>
    <p:extLst>
      <p:ext uri="{BB962C8B-B14F-4D97-AF65-F5344CB8AC3E}">
        <p14:creationId xmlns:p14="http://schemas.microsoft.com/office/powerpoint/2010/main" val="294400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AB1C1E40-1075-429D-B654-400C33A30434}" type="slidenum">
              <a:rPr lang="en-GB" smtClean="0"/>
              <a:t>12</a:t>
            </a:fld>
            <a:endParaRPr lang="en-GB"/>
          </a:p>
        </p:txBody>
      </p:sp>
    </p:spTree>
    <p:extLst>
      <p:ext uri="{BB962C8B-B14F-4D97-AF65-F5344CB8AC3E}">
        <p14:creationId xmlns:p14="http://schemas.microsoft.com/office/powerpoint/2010/main" val="294400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D2979CD6-D0B3-7B48-99E2-A38DA068EFC5}"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2979CD6-D0B3-7B48-99E2-A38DA068EFC5}"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2979CD6-D0B3-7B48-99E2-A38DA068EFC5}"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2979CD6-D0B3-7B48-99E2-A38DA068EFC5}"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GB"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2979CD6-D0B3-7B48-99E2-A38DA068EFC5}"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D2979CD6-D0B3-7B48-99E2-A38DA068EFC5}"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2979CD6-D0B3-7B48-99E2-A38DA068EFC5}" type="datetimeFigureOut">
              <a:rPr lang="en-US" smtClean="0"/>
              <a:t>6/21/2016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2979CD6-D0B3-7B48-99E2-A38DA068EFC5}" type="datetimeFigureOut">
              <a:rPr lang="en-US" smtClean="0"/>
              <a:t>6/21/2016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79CD6-D0B3-7B48-99E2-A38DA068EFC5}" type="datetimeFigureOut">
              <a:rPr lang="en-US" smtClean="0"/>
              <a:t>6/21/2016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66E910-665C-FA4F-81B8-6246D91C28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GB"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2979CD6-D0B3-7B48-99E2-A38DA068EFC5}"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66E910-665C-FA4F-81B8-6246D91C288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GB"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8" name="Date Placeholder 7"/>
          <p:cNvSpPr>
            <a:spLocks noGrp="1"/>
          </p:cNvSpPr>
          <p:nvPr>
            <p:ph type="dt" sz="half" idx="10"/>
          </p:nvPr>
        </p:nvSpPr>
        <p:spPr/>
        <p:txBody>
          <a:bodyPr/>
          <a:lstStyle/>
          <a:p>
            <a:fld id="{D2979CD6-D0B3-7B48-99E2-A38DA068EFC5}" type="datetimeFigureOut">
              <a:rPr lang="en-US" smtClean="0"/>
              <a:t>6/21/2016</a:t>
            </a:fld>
            <a:endParaRPr lang="en-US"/>
          </a:p>
        </p:txBody>
      </p:sp>
      <p:sp>
        <p:nvSpPr>
          <p:cNvPr id="9" name="Slide Number Placeholder 8"/>
          <p:cNvSpPr>
            <a:spLocks noGrp="1"/>
          </p:cNvSpPr>
          <p:nvPr>
            <p:ph type="sldNum" sz="quarter" idx="11"/>
          </p:nvPr>
        </p:nvSpPr>
        <p:spPr/>
        <p:txBody>
          <a:bodyPr/>
          <a:lstStyle/>
          <a:p>
            <a:fld id="{6566E910-665C-FA4F-81B8-6246D91C288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566E910-665C-FA4F-81B8-6246D91C288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2979CD6-D0B3-7B48-99E2-A38DA068EFC5}" type="datetimeFigureOut">
              <a:rPr lang="en-US" smtClean="0"/>
              <a:t>6/21/2016</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Applying theory to methods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33435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Arrow Connector 43"/>
          <p:cNvCxnSpPr/>
          <p:nvPr/>
        </p:nvCxnSpPr>
        <p:spPr>
          <a:xfrm>
            <a:off x="5754797" y="552228"/>
            <a:ext cx="1374136" cy="4530262"/>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474543" y="483918"/>
            <a:ext cx="372862" cy="78676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1267077" y="552228"/>
            <a:ext cx="0" cy="444073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83204" y="1270686"/>
            <a:ext cx="2521271" cy="3139321"/>
          </a:xfrm>
          <a:prstGeom prst="rect">
            <a:avLst/>
          </a:prstGeom>
          <a:solidFill>
            <a:srgbClr val="FFFFFF"/>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u="sng" dirty="0">
                <a:latin typeface="Candara" charset="0"/>
              </a:rPr>
              <a:t>Comte</a:t>
            </a:r>
            <a:r>
              <a:rPr lang="en-US" dirty="0">
                <a:latin typeface="Candara" charset="0"/>
              </a:rPr>
              <a:t> coined the term sociology.</a:t>
            </a:r>
          </a:p>
          <a:p>
            <a:r>
              <a:rPr lang="en-US" dirty="0" smtClean="0">
                <a:latin typeface="Candara" charset="0"/>
              </a:rPr>
              <a:t>He </a:t>
            </a:r>
            <a:r>
              <a:rPr lang="en-US" dirty="0">
                <a:latin typeface="Candara" charset="0"/>
              </a:rPr>
              <a:t>f</a:t>
            </a:r>
            <a:r>
              <a:rPr lang="en-US" dirty="0" smtClean="0">
                <a:latin typeface="Candara" charset="0"/>
              </a:rPr>
              <a:t>elt </a:t>
            </a:r>
            <a:r>
              <a:rPr lang="en-US" dirty="0">
                <a:latin typeface="Candara" charset="0"/>
              </a:rPr>
              <a:t>that sociology should strive to discover </a:t>
            </a:r>
            <a:r>
              <a:rPr lang="en-US" b="1" u="sng" dirty="0">
                <a:latin typeface="Candara" charset="0"/>
              </a:rPr>
              <a:t>social laws </a:t>
            </a:r>
            <a:r>
              <a:rPr lang="en-US" dirty="0">
                <a:latin typeface="Candara" charset="0"/>
              </a:rPr>
              <a:t>(statements of fact that are unchanging under given conditions and can be used as grounds rules for any study of society)</a:t>
            </a:r>
            <a:r>
              <a:rPr lang="en-US" dirty="0" smtClean="0">
                <a:latin typeface="Candara" charset="0"/>
              </a:rPr>
              <a:t>. </a:t>
            </a:r>
          </a:p>
        </p:txBody>
      </p:sp>
      <p:grpSp>
        <p:nvGrpSpPr>
          <p:cNvPr id="7" name="Group 6"/>
          <p:cNvGrpSpPr/>
          <p:nvPr/>
        </p:nvGrpSpPr>
        <p:grpSpPr>
          <a:xfrm>
            <a:off x="6712426" y="22889"/>
            <a:ext cx="2232248" cy="477226"/>
            <a:chOff x="251520" y="188640"/>
            <a:chExt cx="2232248" cy="477226"/>
          </a:xfrm>
          <a:solidFill>
            <a:schemeClr val="bg2"/>
          </a:solidFill>
        </p:grpSpPr>
        <p:sp>
          <p:nvSpPr>
            <p:cNvPr id="4" name="Rounded Rectangle 3"/>
            <p:cNvSpPr/>
            <p:nvPr/>
          </p:nvSpPr>
          <p:spPr>
            <a:xfrm>
              <a:off x="251520" y="188640"/>
              <a:ext cx="2232248" cy="477226"/>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59" name="TextBox 58"/>
            <p:cNvSpPr txBox="1"/>
            <p:nvPr/>
          </p:nvSpPr>
          <p:spPr>
            <a:xfrm>
              <a:off x="251520" y="260648"/>
              <a:ext cx="2232248" cy="338554"/>
            </a:xfrm>
            <a:prstGeom prst="rect">
              <a:avLst/>
            </a:prstGeom>
            <a:grpFill/>
          </p:spPr>
          <p:txBody>
            <a:bodyPr wrap="square" rtlCol="0">
              <a:spAutoFit/>
            </a:bodyPr>
            <a:lstStyle/>
            <a:p>
              <a:pPr algn="ctr"/>
              <a:r>
                <a:rPr lang="en-GB" sz="1600" b="1" dirty="0" smtClean="0">
                  <a:solidFill>
                    <a:srgbClr val="1D2C64"/>
                  </a:solidFill>
                </a:rPr>
                <a:t>Positivists: Value Free</a:t>
              </a:r>
              <a:endParaRPr lang="en-GB" sz="1600" b="1" dirty="0">
                <a:solidFill>
                  <a:srgbClr val="1D2C64"/>
                </a:solidFill>
              </a:endParaRPr>
            </a:p>
          </p:txBody>
        </p:sp>
      </p:grpSp>
      <p:sp>
        <p:nvSpPr>
          <p:cNvPr id="37" name="TextBox 36"/>
          <p:cNvSpPr txBox="1"/>
          <p:nvPr/>
        </p:nvSpPr>
        <p:spPr>
          <a:xfrm>
            <a:off x="5856394" y="654129"/>
            <a:ext cx="2143015"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400" b="1" dirty="0" smtClean="0"/>
              <a:t>Modern positivists </a:t>
            </a:r>
            <a:endParaRPr lang="en-GB" sz="1400" b="1" dirty="0"/>
          </a:p>
        </p:txBody>
      </p:sp>
      <p:sp>
        <p:nvSpPr>
          <p:cNvPr id="42" name="TextBox 41"/>
          <p:cNvSpPr txBox="1"/>
          <p:nvPr/>
        </p:nvSpPr>
        <p:spPr>
          <a:xfrm>
            <a:off x="134880" y="223242"/>
            <a:ext cx="1609659" cy="58477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600" b="1" dirty="0" smtClean="0"/>
              <a:t>Early Positivists: Functionalists</a:t>
            </a:r>
            <a:endParaRPr lang="en-GB" sz="1600" b="1" dirty="0"/>
          </a:p>
        </p:txBody>
      </p:sp>
      <p:sp>
        <p:nvSpPr>
          <p:cNvPr id="46" name="TextBox 45"/>
          <p:cNvSpPr txBox="1"/>
          <p:nvPr/>
        </p:nvSpPr>
        <p:spPr>
          <a:xfrm>
            <a:off x="2896009" y="172443"/>
            <a:ext cx="2731068" cy="378565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600" b="1" dirty="0" smtClean="0">
                <a:latin typeface="Candara" charset="0"/>
              </a:rPr>
              <a:t>The early positivists Comte and Durkheim shared the modernist or enlightenment view of the role of sociology: to work as a science to understand how society works uncovering laws that govern it.</a:t>
            </a:r>
          </a:p>
          <a:p>
            <a:r>
              <a:rPr lang="en-US" sz="1600" b="1" dirty="0" smtClean="0">
                <a:latin typeface="Candara" charset="0"/>
              </a:rPr>
              <a:t>In doing this sociologists would be able to say what was best for society.</a:t>
            </a:r>
          </a:p>
          <a:p>
            <a:r>
              <a:rPr lang="en-US" sz="1600" b="1" dirty="0" smtClean="0">
                <a:latin typeface="Candara" charset="0"/>
              </a:rPr>
              <a:t>Saw little use for in-depth qualitative methods, which don’t help us understand the structure of society.</a:t>
            </a:r>
            <a:endParaRPr lang="en-US" sz="1600" dirty="0">
              <a:latin typeface="Candara" charset="0"/>
            </a:endParaRPr>
          </a:p>
        </p:txBody>
      </p:sp>
      <p:sp>
        <p:nvSpPr>
          <p:cNvPr id="48" name="TextBox 47"/>
          <p:cNvSpPr txBox="1"/>
          <p:nvPr/>
        </p:nvSpPr>
        <p:spPr>
          <a:xfrm>
            <a:off x="81606" y="5082490"/>
            <a:ext cx="5673190" cy="175432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andara" charset="0"/>
              </a:rPr>
              <a:t>Durkheim</a:t>
            </a:r>
            <a:r>
              <a:rPr lang="en-US" dirty="0">
                <a:latin typeface="Candara" charset="0"/>
              </a:rPr>
              <a:t> was one of the first </a:t>
            </a:r>
            <a:r>
              <a:rPr lang="en-US" dirty="0" smtClean="0">
                <a:latin typeface="Candara" charset="0"/>
              </a:rPr>
              <a:t>sociologists to use </a:t>
            </a:r>
            <a:r>
              <a:rPr lang="en-US" b="1" u="sng" dirty="0" smtClean="0">
                <a:latin typeface="Candara" charset="0"/>
              </a:rPr>
              <a:t>data </a:t>
            </a:r>
            <a:r>
              <a:rPr lang="en-US" dirty="0">
                <a:latin typeface="Candara" charset="0"/>
              </a:rPr>
              <a:t>to test theories</a:t>
            </a:r>
            <a:r>
              <a:rPr lang="en-US" dirty="0" smtClean="0">
                <a:latin typeface="Candara" charset="0"/>
              </a:rPr>
              <a:t>.</a:t>
            </a:r>
          </a:p>
          <a:p>
            <a:r>
              <a:rPr lang="en-US" dirty="0" smtClean="0">
                <a:latin typeface="Candara" charset="0"/>
              </a:rPr>
              <a:t>Using data he tried to show that suicide was not just a product of individual psychology. Exploring the data and how it was collected he found different trends and correlations.</a:t>
            </a:r>
            <a:endParaRPr lang="en-US" dirty="0">
              <a:latin typeface="Candara" charset="0"/>
            </a:endParaRPr>
          </a:p>
        </p:txBody>
      </p:sp>
      <p:cxnSp>
        <p:nvCxnSpPr>
          <p:cNvPr id="3" name="Straight Arrow Connector 2"/>
          <p:cNvCxnSpPr/>
          <p:nvPr/>
        </p:nvCxnSpPr>
        <p:spPr>
          <a:xfrm flipH="1">
            <a:off x="1744540" y="94897"/>
            <a:ext cx="4967886" cy="7754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7588810" y="500115"/>
            <a:ext cx="1355864" cy="16129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556050" y="969720"/>
            <a:ext cx="1246180" cy="14245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2" idx="3"/>
          </p:cNvCxnSpPr>
          <p:nvPr/>
        </p:nvCxnSpPr>
        <p:spPr>
          <a:xfrm>
            <a:off x="1744539" y="515630"/>
            <a:ext cx="1151466" cy="1908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856394" y="1112172"/>
            <a:ext cx="3228364" cy="35394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285750" indent="-285750">
              <a:buFont typeface="Wingdings" charset="0"/>
              <a:buChar char="Ø"/>
            </a:pPr>
            <a:r>
              <a:rPr lang="en-US" sz="1600" b="1" dirty="0" smtClean="0">
                <a:latin typeface="Candara" charset="0"/>
              </a:rPr>
              <a:t>Personal values irrelevant to research because:</a:t>
            </a:r>
          </a:p>
          <a:p>
            <a:pPr marL="285750" indent="-285750">
              <a:buFontTx/>
              <a:buChar char="-"/>
            </a:pPr>
            <a:r>
              <a:rPr lang="en-US" sz="1600" b="1" dirty="0" smtClean="0">
                <a:latin typeface="Candara" charset="0"/>
              </a:rPr>
              <a:t>Sociology should be scientific- focused on fact and not make moral judgments.</a:t>
            </a:r>
          </a:p>
          <a:p>
            <a:pPr marL="285750" indent="-285750">
              <a:buFontTx/>
              <a:buChar char="-"/>
            </a:pPr>
            <a:r>
              <a:rPr lang="en-US" sz="1600" b="1" dirty="0" err="1" smtClean="0">
                <a:latin typeface="Candara" charset="0"/>
              </a:rPr>
              <a:t>Gouldner</a:t>
            </a:r>
            <a:r>
              <a:rPr lang="en-US" sz="1600" b="1" dirty="0" smtClean="0">
                <a:latin typeface="Candara" charset="0"/>
              </a:rPr>
              <a:t> argues that as sociology became more professional (working on projects for businesses </a:t>
            </a:r>
            <a:r>
              <a:rPr lang="en-US" sz="1600" b="1" dirty="0" err="1" smtClean="0">
                <a:latin typeface="Candara" charset="0"/>
              </a:rPr>
              <a:t>etc</a:t>
            </a:r>
            <a:r>
              <a:rPr lang="en-US" sz="1600" b="1" dirty="0" smtClean="0">
                <a:latin typeface="Candara" charset="0"/>
              </a:rPr>
              <a:t>) sociologists had to put aside their values. </a:t>
            </a:r>
          </a:p>
          <a:p>
            <a:pPr marL="285750" indent="-285750">
              <a:buFontTx/>
              <a:buChar char="-"/>
            </a:pPr>
            <a:r>
              <a:rPr lang="en-US" sz="1600" b="1" dirty="0" smtClean="0">
                <a:latin typeface="Candara" charset="0"/>
              </a:rPr>
              <a:t>Value freedom can be obtained from ‘social facts’- the statistics gained from direct observation.</a:t>
            </a:r>
            <a:endParaRPr lang="en-US" sz="1600" dirty="0">
              <a:latin typeface="Candara" charset="0"/>
            </a:endParaRPr>
          </a:p>
        </p:txBody>
      </p:sp>
      <p:sp>
        <p:nvSpPr>
          <p:cNvPr id="35" name="TextBox 34"/>
          <p:cNvSpPr txBox="1"/>
          <p:nvPr/>
        </p:nvSpPr>
        <p:spPr>
          <a:xfrm>
            <a:off x="6517302" y="5155022"/>
            <a:ext cx="2143015"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400" b="1" dirty="0" smtClean="0"/>
              <a:t>Early Positivists:</a:t>
            </a:r>
          </a:p>
          <a:p>
            <a:pPr algn="ctr"/>
            <a:r>
              <a:rPr lang="en-GB" sz="1400" b="1" dirty="0" smtClean="0"/>
              <a:t>KARL MARX</a:t>
            </a:r>
            <a:endParaRPr lang="en-GB" sz="1400" b="1" dirty="0"/>
          </a:p>
        </p:txBody>
      </p:sp>
      <p:sp>
        <p:nvSpPr>
          <p:cNvPr id="38" name="TextBox 37"/>
          <p:cNvSpPr txBox="1"/>
          <p:nvPr/>
        </p:nvSpPr>
        <p:spPr>
          <a:xfrm>
            <a:off x="5944059" y="5882269"/>
            <a:ext cx="3289501"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400" dirty="0" smtClean="0"/>
              <a:t>There is a debate about whether there Marx was a positivist, however it is true that saw himself as a scientist. </a:t>
            </a:r>
            <a:endParaRPr lang="en-GB" sz="1400" dirty="0"/>
          </a:p>
        </p:txBody>
      </p:sp>
      <p:cxnSp>
        <p:nvCxnSpPr>
          <p:cNvPr id="39" name="Straight Arrow Connector 38"/>
          <p:cNvCxnSpPr/>
          <p:nvPr/>
        </p:nvCxnSpPr>
        <p:spPr>
          <a:xfrm flipH="1">
            <a:off x="5754796" y="121787"/>
            <a:ext cx="957631" cy="471895"/>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7556051" y="5678242"/>
            <a:ext cx="1104266" cy="204027"/>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3794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6813424" y="1020428"/>
            <a:ext cx="2143015"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400" b="1" dirty="0" smtClean="0"/>
              <a:t>Weber</a:t>
            </a:r>
            <a:endParaRPr lang="en-GB" sz="1400" b="1" dirty="0"/>
          </a:p>
        </p:txBody>
      </p:sp>
      <p:grpSp>
        <p:nvGrpSpPr>
          <p:cNvPr id="12" name="Group 11"/>
          <p:cNvGrpSpPr/>
          <p:nvPr/>
        </p:nvGrpSpPr>
        <p:grpSpPr>
          <a:xfrm>
            <a:off x="6724191" y="133816"/>
            <a:ext cx="2232248" cy="477226"/>
            <a:chOff x="251520" y="188640"/>
            <a:chExt cx="2232248" cy="477226"/>
          </a:xfrm>
          <a:solidFill>
            <a:schemeClr val="bg2"/>
          </a:solidFill>
        </p:grpSpPr>
        <p:sp>
          <p:nvSpPr>
            <p:cNvPr id="13" name="Rounded Rectangle 12"/>
            <p:cNvSpPr/>
            <p:nvPr/>
          </p:nvSpPr>
          <p:spPr>
            <a:xfrm>
              <a:off x="251520" y="188640"/>
              <a:ext cx="2232248" cy="477226"/>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4" name="TextBox 13"/>
            <p:cNvSpPr txBox="1"/>
            <p:nvPr/>
          </p:nvSpPr>
          <p:spPr>
            <a:xfrm>
              <a:off x="251520" y="260648"/>
              <a:ext cx="2232248" cy="338554"/>
            </a:xfrm>
            <a:prstGeom prst="rect">
              <a:avLst/>
            </a:prstGeom>
            <a:grpFill/>
          </p:spPr>
          <p:txBody>
            <a:bodyPr wrap="square" rtlCol="0">
              <a:spAutoFit/>
            </a:bodyPr>
            <a:lstStyle/>
            <a:p>
              <a:pPr algn="ctr"/>
              <a:r>
                <a:rPr lang="en-GB" sz="1600" b="1" dirty="0" smtClean="0">
                  <a:solidFill>
                    <a:srgbClr val="1D2C64"/>
                  </a:solidFill>
                </a:rPr>
                <a:t>Weber: Value Free?</a:t>
              </a:r>
              <a:endParaRPr lang="en-GB" sz="1600" b="1" dirty="0">
                <a:solidFill>
                  <a:srgbClr val="1D2C64"/>
                </a:solidFill>
              </a:endParaRPr>
            </a:p>
          </p:txBody>
        </p:sp>
      </p:grpSp>
      <p:cxnSp>
        <p:nvCxnSpPr>
          <p:cNvPr id="15" name="Straight Arrow Connector 14"/>
          <p:cNvCxnSpPr/>
          <p:nvPr/>
        </p:nvCxnSpPr>
        <p:spPr>
          <a:xfrm flipH="1" flipV="1">
            <a:off x="5113867" y="544378"/>
            <a:ext cx="1866651" cy="460194"/>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7956376" y="614877"/>
            <a:ext cx="24203" cy="366403"/>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0224" y="175088"/>
            <a:ext cx="4853643" cy="369331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smtClean="0"/>
              <a:t>Value freedom is possible in aspects of research:</a:t>
            </a:r>
          </a:p>
          <a:p>
            <a:pPr marL="285750" indent="-285750">
              <a:buFontTx/>
              <a:buChar char="-"/>
            </a:pPr>
            <a:r>
              <a:rPr lang="en-GB" dirty="0" smtClean="0"/>
              <a:t>Weber believed personal and political values should be excluded from research- whether in qualitative or quantitative research.</a:t>
            </a:r>
          </a:p>
          <a:p>
            <a:pPr marL="285750" indent="-285750">
              <a:buFontTx/>
              <a:buChar char="-"/>
            </a:pPr>
            <a:r>
              <a:rPr lang="en-GB" dirty="0" smtClean="0"/>
              <a:t>Sociologists should be objective in developing research methods.</a:t>
            </a:r>
          </a:p>
          <a:p>
            <a:pPr marL="285750" indent="-285750">
              <a:buFontTx/>
              <a:buChar char="-"/>
            </a:pPr>
            <a:r>
              <a:rPr lang="en-GB" dirty="0" smtClean="0"/>
              <a:t>Evidence should be collected impartially and if the evidence did not fit their original theory they should not distort the findings to fit their own view. </a:t>
            </a:r>
          </a:p>
          <a:p>
            <a:pPr marL="285750" indent="-285750">
              <a:buFontTx/>
              <a:buChar char="-"/>
            </a:pPr>
            <a:r>
              <a:rPr lang="en-GB" dirty="0" smtClean="0"/>
              <a:t>Evidence he argued should be seen as separate from beliefs about how social life should be, to how it actually is.</a:t>
            </a:r>
            <a:endParaRPr lang="en-GB" dirty="0"/>
          </a:p>
        </p:txBody>
      </p:sp>
      <p:sp>
        <p:nvSpPr>
          <p:cNvPr id="19" name="TextBox 18"/>
          <p:cNvSpPr txBox="1"/>
          <p:nvPr/>
        </p:nvSpPr>
        <p:spPr>
          <a:xfrm>
            <a:off x="5334000" y="1953090"/>
            <a:ext cx="3622439" cy="4801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smtClean="0"/>
              <a:t>The role of values in research:</a:t>
            </a:r>
          </a:p>
          <a:p>
            <a:pPr marL="285750" indent="-285750">
              <a:buFontTx/>
              <a:buChar char="-"/>
            </a:pPr>
            <a:r>
              <a:rPr lang="en-GB" dirty="0" smtClean="0"/>
              <a:t>Personal values will inevitably influence the choice of topic for the sociologist. </a:t>
            </a:r>
          </a:p>
          <a:p>
            <a:pPr marL="285750" indent="-285750">
              <a:buFontTx/>
              <a:buChar char="-"/>
            </a:pPr>
            <a:r>
              <a:rPr lang="en-GB" dirty="0" smtClean="0"/>
              <a:t>When interpreting the data we have collected we need to be upfront about our values, so that others can see if unconscious bias is present.</a:t>
            </a:r>
          </a:p>
          <a:p>
            <a:pPr marL="285750" indent="-285750">
              <a:buFontTx/>
              <a:buChar char="-"/>
            </a:pPr>
            <a:r>
              <a:rPr lang="en-GB" dirty="0" smtClean="0"/>
              <a:t>Sociologists cannot be completely detached and objective- we need to see the lives of people from their own viewpoint. People need to give meaning to their actions, therefore the values of the participants are important to understand their lives. </a:t>
            </a:r>
            <a:r>
              <a:rPr lang="en-GB" dirty="0" err="1" smtClean="0"/>
              <a:t>Verstehen</a:t>
            </a:r>
            <a:endParaRPr lang="en-GB" dirty="0"/>
          </a:p>
        </p:txBody>
      </p:sp>
      <p:cxnSp>
        <p:nvCxnSpPr>
          <p:cNvPr id="20" name="Straight Arrow Connector 19"/>
          <p:cNvCxnSpPr>
            <a:stCxn id="37" idx="2"/>
          </p:cNvCxnSpPr>
          <p:nvPr/>
        </p:nvCxnSpPr>
        <p:spPr>
          <a:xfrm flipH="1">
            <a:off x="6366933" y="1328205"/>
            <a:ext cx="1517999" cy="624885"/>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0" y="4030139"/>
            <a:ext cx="533400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smtClean="0"/>
              <a:t>Who do you think is right? Can we exclude our values?</a:t>
            </a:r>
            <a:endParaRPr lang="en-US" dirty="0"/>
          </a:p>
        </p:txBody>
      </p:sp>
      <p:sp>
        <p:nvSpPr>
          <p:cNvPr id="24" name="TextBox 23"/>
          <p:cNvSpPr txBox="1"/>
          <p:nvPr/>
        </p:nvSpPr>
        <p:spPr>
          <a:xfrm>
            <a:off x="84665" y="4488010"/>
            <a:ext cx="5113867"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err="1" smtClean="0"/>
              <a:t>Interpretivists</a:t>
            </a:r>
            <a:endParaRPr lang="en-GB" b="1" dirty="0" smtClean="0"/>
          </a:p>
          <a:p>
            <a:r>
              <a:rPr lang="en-GB" dirty="0" smtClean="0"/>
              <a:t>-See the understanding of people’s values as essential. But that it is important to be reflexive- reflecting on the impact the sociologist’s views and values might have on their findings.</a:t>
            </a:r>
          </a:p>
          <a:p>
            <a:r>
              <a:rPr lang="en-GB" dirty="0" smtClean="0"/>
              <a:t>-It is not possible to directly observe or measure the meanings and motives of people- all we can do is try to study people in as much detail as possible</a:t>
            </a:r>
            <a:endParaRPr lang="en-GB" dirty="0"/>
          </a:p>
        </p:txBody>
      </p:sp>
    </p:spTree>
    <p:extLst>
      <p:ext uri="{BB962C8B-B14F-4D97-AF65-F5344CB8AC3E}">
        <p14:creationId xmlns:p14="http://schemas.microsoft.com/office/powerpoint/2010/main" val="2689476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1518570" y="816191"/>
            <a:ext cx="2143015"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400" b="1" dirty="0" err="1" smtClean="0"/>
              <a:t>Gouldner</a:t>
            </a:r>
            <a:endParaRPr lang="en-GB" sz="1400" b="1" dirty="0"/>
          </a:p>
        </p:txBody>
      </p:sp>
      <p:cxnSp>
        <p:nvCxnSpPr>
          <p:cNvPr id="15" name="Straight Arrow Connector 14"/>
          <p:cNvCxnSpPr/>
          <p:nvPr/>
        </p:nvCxnSpPr>
        <p:spPr>
          <a:xfrm>
            <a:off x="7145867" y="538665"/>
            <a:ext cx="795866" cy="312442"/>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1494367" y="1059584"/>
            <a:ext cx="24203" cy="366403"/>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0225" y="1455413"/>
            <a:ext cx="4311776" cy="369331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err="1" smtClean="0"/>
              <a:t>Gouldner</a:t>
            </a:r>
            <a:r>
              <a:rPr lang="en-GB" b="1" dirty="0" smtClean="0"/>
              <a:t> (1962): Value freedom as ideology</a:t>
            </a:r>
          </a:p>
          <a:p>
            <a:pPr marL="285750" indent="-285750">
              <a:buFont typeface="Arial"/>
              <a:buChar char="•"/>
            </a:pPr>
            <a:r>
              <a:rPr lang="en-GB" dirty="0" smtClean="0"/>
              <a:t>It is not possible to be free from value judgments in sociology.</a:t>
            </a:r>
          </a:p>
          <a:p>
            <a:pPr marL="285750" indent="-285750">
              <a:buFont typeface="Arial"/>
              <a:buChar char="•"/>
            </a:pPr>
            <a:r>
              <a:rPr lang="en-GB" dirty="0" smtClean="0"/>
              <a:t>Value-freedom is a value laden concept.</a:t>
            </a:r>
          </a:p>
          <a:p>
            <a:pPr marL="285750" indent="-285750">
              <a:buFont typeface="Arial"/>
              <a:buChar char="•"/>
            </a:pPr>
            <a:r>
              <a:rPr lang="en-GB" dirty="0" smtClean="0"/>
              <a:t>It allows sociologists to accept funding and not feel responsible for the moral implications of their findings. </a:t>
            </a:r>
          </a:p>
          <a:p>
            <a:pPr marL="285750" indent="-285750">
              <a:buFont typeface="Arial"/>
              <a:buChar char="•"/>
            </a:pPr>
            <a:r>
              <a:rPr lang="en-GB" dirty="0" smtClean="0"/>
              <a:t>In not taking sides it supports the powerful in an unequal society e.g. just presenting statistics doesn’t help to challenge problems with poverty or solve social problems</a:t>
            </a:r>
          </a:p>
        </p:txBody>
      </p:sp>
      <p:sp>
        <p:nvSpPr>
          <p:cNvPr id="19" name="TextBox 18"/>
          <p:cNvSpPr txBox="1"/>
          <p:nvPr/>
        </p:nvSpPr>
        <p:spPr>
          <a:xfrm>
            <a:off x="5034479" y="1511970"/>
            <a:ext cx="3622439" cy="369331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dirty="0" smtClean="0"/>
              <a:t>Becker: Whose side are you on?</a:t>
            </a:r>
          </a:p>
          <a:p>
            <a:pPr marL="285750" indent="-285750">
              <a:buFont typeface="Arial"/>
              <a:buChar char="•"/>
            </a:pPr>
            <a:r>
              <a:rPr lang="en-GB" dirty="0" smtClean="0"/>
              <a:t>Echoed </a:t>
            </a:r>
            <a:r>
              <a:rPr lang="en-GB" dirty="0" err="1" smtClean="0"/>
              <a:t>Gouldner</a:t>
            </a:r>
            <a:r>
              <a:rPr lang="en-GB" dirty="0" smtClean="0"/>
              <a:t> when he asked ‘whose side are we on?’.</a:t>
            </a:r>
          </a:p>
          <a:p>
            <a:pPr marL="285750" indent="-285750">
              <a:buFont typeface="Arial"/>
              <a:buChar char="•"/>
            </a:pPr>
            <a:r>
              <a:rPr lang="en-GB" dirty="0" smtClean="0"/>
              <a:t>No knowledge is value free- we have to choose whom to favour.</a:t>
            </a:r>
          </a:p>
          <a:p>
            <a:pPr marL="285750" indent="-285750">
              <a:buFont typeface="Arial"/>
              <a:buChar char="•"/>
            </a:pPr>
            <a:r>
              <a:rPr lang="en-GB" dirty="0" smtClean="0"/>
              <a:t>Sociologists should be committed to social change.</a:t>
            </a:r>
          </a:p>
          <a:p>
            <a:pPr marL="285750" indent="-285750">
              <a:buFont typeface="Arial"/>
              <a:buChar char="•"/>
            </a:pPr>
            <a:r>
              <a:rPr lang="en-GB" dirty="0" smtClean="0"/>
              <a:t>Sometimes you have to side with the underdog to be able to understand their point of view e.g. Becker studied the mentally ill and criminals to find out how they were labelled. </a:t>
            </a:r>
            <a:endParaRPr lang="en-GB" dirty="0"/>
          </a:p>
        </p:txBody>
      </p:sp>
      <p:cxnSp>
        <p:nvCxnSpPr>
          <p:cNvPr id="20" name="Straight Arrow Connector 19"/>
          <p:cNvCxnSpPr/>
          <p:nvPr/>
        </p:nvCxnSpPr>
        <p:spPr>
          <a:xfrm flipH="1">
            <a:off x="2623945" y="538665"/>
            <a:ext cx="2456055" cy="312442"/>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200401" y="169333"/>
            <a:ext cx="5147732" cy="369332"/>
          </a:xfrm>
          <a:prstGeom prst="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b="1" dirty="0" smtClean="0">
                <a:solidFill>
                  <a:srgbClr val="1D2C64"/>
                </a:solidFill>
              </a:rPr>
              <a:t>Value freedom not possible: Committed sociology</a:t>
            </a:r>
            <a:endParaRPr lang="en-GB" b="1" dirty="0">
              <a:solidFill>
                <a:srgbClr val="1D2C64"/>
              </a:solidFill>
            </a:endParaRPr>
          </a:p>
        </p:txBody>
      </p:sp>
      <p:sp>
        <p:nvSpPr>
          <p:cNvPr id="16" name="TextBox 15"/>
          <p:cNvSpPr txBox="1"/>
          <p:nvPr/>
        </p:nvSpPr>
        <p:spPr>
          <a:xfrm>
            <a:off x="6513903" y="874408"/>
            <a:ext cx="2143015"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400" b="1" dirty="0" smtClean="0"/>
              <a:t>Becker</a:t>
            </a:r>
            <a:endParaRPr lang="en-GB" sz="1400" b="1" dirty="0"/>
          </a:p>
        </p:txBody>
      </p:sp>
      <p:sp>
        <p:nvSpPr>
          <p:cNvPr id="6" name="TextBox 5"/>
          <p:cNvSpPr txBox="1"/>
          <p:nvPr/>
        </p:nvSpPr>
        <p:spPr>
          <a:xfrm>
            <a:off x="524933" y="5334000"/>
            <a:ext cx="7416800" cy="1477328"/>
          </a:xfrm>
          <a:prstGeom prst="rect">
            <a:avLst/>
          </a:prstGeom>
          <a:solidFill>
            <a:schemeClr val="accent6">
              <a:lumMod val="40000"/>
              <a:lumOff val="60000"/>
            </a:schemeClr>
          </a:solidFill>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smtClean="0"/>
              <a:t>EVALUATION: Postmodernists like </a:t>
            </a:r>
            <a:r>
              <a:rPr lang="en-US" dirty="0" err="1" smtClean="0"/>
              <a:t>Lyotard</a:t>
            </a:r>
            <a:r>
              <a:rPr lang="en-US" dirty="0" smtClean="0"/>
              <a:t> (1984) and </a:t>
            </a:r>
            <a:r>
              <a:rPr lang="en-US" dirty="0" err="1" smtClean="0"/>
              <a:t>Baudrillard</a:t>
            </a:r>
            <a:r>
              <a:rPr lang="en-US" dirty="0" smtClean="0"/>
              <a:t> (2001) suggest the value freedom debate simply reflect the values and assumptions of competing sociologists. They argue there is no objective truth, all forms of knowledge are social constructions and all involve values that are of equal value to each other. Sociology is just another meta-narrative.</a:t>
            </a:r>
            <a:endParaRPr lang="en-US" dirty="0"/>
          </a:p>
        </p:txBody>
      </p:sp>
    </p:spTree>
    <p:extLst>
      <p:ext uri="{BB962C8B-B14F-4D97-AF65-F5344CB8AC3E}">
        <p14:creationId xmlns:p14="http://schemas.microsoft.com/office/powerpoint/2010/main" val="1300859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practice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Outline and explain two ways in which a sociologist’s subjective beliefs and values may influence sociological research [10 marks]</a:t>
            </a:r>
          </a:p>
          <a:p>
            <a:r>
              <a:rPr lang="en-US" dirty="0" smtClean="0"/>
              <a:t>Outline and explain two arguments for the view that sociological research should not be value-free [10 marks]</a:t>
            </a:r>
          </a:p>
          <a:p>
            <a:endParaRPr lang="en-US" dirty="0"/>
          </a:p>
          <a:p>
            <a:r>
              <a:rPr lang="en-US" dirty="0" smtClean="0"/>
              <a:t>Item: Some argue that it is possible and desirable for sociologists to study society in a completely value-free, objective way. Others suggest that sociologists cannot avoid the influence of values completely, and it is therefore impossible for them to conduct value-free research. A third position is that sociology should not be value-free even if it were possible, and research should involve a value commitment to improve the lives of the disadvantaged.</a:t>
            </a:r>
          </a:p>
          <a:p>
            <a:r>
              <a:rPr lang="en-US" dirty="0" smtClean="0"/>
              <a:t>Applying material from the item and your knowledge, evaluate the view that value-freedom is an ideal to strive for in sociology, but is impossible to achieve [20 marks]</a:t>
            </a:r>
            <a:endParaRPr lang="en-US" dirty="0"/>
          </a:p>
        </p:txBody>
      </p:sp>
    </p:spTree>
    <p:extLst>
      <p:ext uri="{BB962C8B-B14F-4D97-AF65-F5344CB8AC3E}">
        <p14:creationId xmlns:p14="http://schemas.microsoft.com/office/powerpoint/2010/main" val="2409999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 questions in the exam</a:t>
            </a:r>
            <a:endParaRPr lang="en-US" dirty="0"/>
          </a:p>
        </p:txBody>
      </p:sp>
      <p:sp>
        <p:nvSpPr>
          <p:cNvPr id="3" name="Content Placeholder 2"/>
          <p:cNvSpPr>
            <a:spLocks noGrp="1"/>
          </p:cNvSpPr>
          <p:nvPr>
            <p:ph idx="1"/>
          </p:nvPr>
        </p:nvSpPr>
        <p:spPr>
          <a:xfrm>
            <a:off x="457200" y="1600199"/>
            <a:ext cx="7620000" cy="5257801"/>
          </a:xfrm>
        </p:spPr>
        <p:txBody>
          <a:bodyPr>
            <a:normAutofit lnSpcReduction="10000"/>
          </a:bodyPr>
          <a:lstStyle/>
          <a:p>
            <a:r>
              <a:rPr lang="en-US" dirty="0" smtClean="0"/>
              <a:t>Paper 1:</a:t>
            </a:r>
          </a:p>
          <a:p>
            <a:pPr>
              <a:buFont typeface="Wingdings" charset="0"/>
              <a:buChar char="Ø"/>
            </a:pPr>
            <a:r>
              <a:rPr lang="en-US" dirty="0" smtClean="0"/>
              <a:t> Question 5: Methods in context (education) [20 marks]</a:t>
            </a:r>
          </a:p>
          <a:p>
            <a:pPr>
              <a:buFont typeface="Wingdings" charset="0"/>
              <a:buChar char="Ø"/>
            </a:pPr>
            <a:r>
              <a:rPr lang="en-US" dirty="0" smtClean="0"/>
              <a:t> Question 6: Theory and methods [10 marks] </a:t>
            </a:r>
            <a:r>
              <a:rPr lang="en-US" i="1" dirty="0" smtClean="0"/>
              <a:t>Outline and explain two…</a:t>
            </a:r>
          </a:p>
          <a:p>
            <a:pPr marL="114300" indent="0">
              <a:buNone/>
            </a:pPr>
            <a:endParaRPr lang="en-US" dirty="0"/>
          </a:p>
          <a:p>
            <a:r>
              <a:rPr lang="en-US" dirty="0" smtClean="0"/>
              <a:t>Paper 2:</a:t>
            </a:r>
          </a:p>
          <a:p>
            <a:pPr>
              <a:buFont typeface="Wingdings" charset="0"/>
              <a:buChar char="Ø"/>
            </a:pPr>
            <a:r>
              <a:rPr lang="en-US" dirty="0" smtClean="0"/>
              <a:t> No theory and methods questions</a:t>
            </a:r>
          </a:p>
          <a:p>
            <a:pPr marL="114300" indent="0">
              <a:buNone/>
            </a:pPr>
            <a:endParaRPr lang="en-US" dirty="0"/>
          </a:p>
          <a:p>
            <a:r>
              <a:rPr lang="en-US" dirty="0" smtClean="0"/>
              <a:t>Paper 3:</a:t>
            </a:r>
          </a:p>
          <a:p>
            <a:pPr>
              <a:buFont typeface="Wingdings" charset="0"/>
              <a:buChar char="Ø"/>
            </a:pPr>
            <a:r>
              <a:rPr lang="en-US" dirty="0" smtClean="0"/>
              <a:t> Question 5: Theory and methods [10 marks] </a:t>
            </a:r>
            <a:r>
              <a:rPr lang="en-US" i="1" dirty="0"/>
              <a:t>Outline and explain two</a:t>
            </a:r>
            <a:r>
              <a:rPr lang="en-US" i="1" dirty="0" smtClean="0"/>
              <a:t>…</a:t>
            </a:r>
          </a:p>
          <a:p>
            <a:pPr>
              <a:buFont typeface="Wingdings" charset="0"/>
              <a:buChar char="Ø"/>
            </a:pPr>
            <a:r>
              <a:rPr lang="en-US" dirty="0" smtClean="0"/>
              <a:t> Question 6: Theory and methods essay [20 marks] will either ask you to explore issues with a particular theory or with a particular method. Note: an essay about a particular method will require you to explore methodological theory in detail. </a:t>
            </a:r>
            <a:endParaRPr lang="en-US" dirty="0"/>
          </a:p>
          <a:p>
            <a:pPr marL="114300" indent="0">
              <a:buNone/>
            </a:pPr>
            <a:endParaRPr lang="en-US" dirty="0"/>
          </a:p>
        </p:txBody>
      </p:sp>
    </p:spTree>
    <p:extLst>
      <p:ext uri="{BB962C8B-B14F-4D97-AF65-F5344CB8AC3E}">
        <p14:creationId xmlns:p14="http://schemas.microsoft.com/office/powerpoint/2010/main" val="11289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Methods you need to have an in-depth knowledge of, including examples of relevant studies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2933182"/>
              </p:ext>
            </p:extLst>
          </p:nvPr>
        </p:nvGraphicFramePr>
        <p:xfrm>
          <a:off x="474133" y="1718731"/>
          <a:ext cx="7620000" cy="2931160"/>
        </p:xfrm>
        <a:graphic>
          <a:graphicData uri="http://schemas.openxmlformats.org/drawingml/2006/table">
            <a:tbl>
              <a:tblPr firstRow="1" bandRow="1">
                <a:tableStyleId>{10A1B5D5-9B99-4C35-A422-299274C87663}</a:tableStyleId>
              </a:tblPr>
              <a:tblGrid>
                <a:gridCol w="3810000"/>
                <a:gridCol w="3810000"/>
              </a:tblGrid>
              <a:tr h="370840">
                <a:tc>
                  <a:txBody>
                    <a:bodyPr/>
                    <a:lstStyle/>
                    <a:p>
                      <a:r>
                        <a:rPr lang="en-US" dirty="0" smtClean="0"/>
                        <a:t>QUANTITATIVE</a:t>
                      </a:r>
                      <a:endParaRPr lang="en-US" dirty="0"/>
                    </a:p>
                  </a:txBody>
                  <a:tcPr/>
                </a:tc>
                <a:tc>
                  <a:txBody>
                    <a:bodyPr/>
                    <a:lstStyle/>
                    <a:p>
                      <a:r>
                        <a:rPr lang="en-US" dirty="0" smtClean="0"/>
                        <a:t>QUALITATIVE</a:t>
                      </a:r>
                      <a:endParaRPr lang="en-US" dirty="0"/>
                    </a:p>
                  </a:txBody>
                  <a:tcPr/>
                </a:tc>
              </a:tr>
              <a:tr h="370840">
                <a:tc>
                  <a:txBody>
                    <a:bodyPr/>
                    <a:lstStyle/>
                    <a:p>
                      <a:pPr marL="285750" indent="-285750">
                        <a:buFont typeface="Wingdings" charset="0"/>
                        <a:buChar char="Ø"/>
                      </a:pPr>
                      <a:r>
                        <a:rPr lang="en-US" dirty="0" smtClean="0"/>
                        <a:t>Laboratory experiments</a:t>
                      </a:r>
                    </a:p>
                    <a:p>
                      <a:pPr marL="285750" indent="-285750">
                        <a:buFont typeface="Wingdings" charset="0"/>
                        <a:buChar char="Ø"/>
                      </a:pPr>
                      <a:r>
                        <a:rPr lang="en-US" dirty="0" smtClean="0"/>
                        <a:t>Field experiments</a:t>
                      </a:r>
                    </a:p>
                    <a:p>
                      <a:pPr marL="285750" indent="-285750">
                        <a:buFont typeface="Wingdings" charset="0"/>
                        <a:buChar char="Ø"/>
                      </a:pPr>
                      <a:r>
                        <a:rPr lang="en-US" dirty="0" smtClean="0"/>
                        <a:t>Questionnaires</a:t>
                      </a:r>
                    </a:p>
                    <a:p>
                      <a:pPr marL="285750" indent="-285750">
                        <a:buFont typeface="Wingdings" charset="0"/>
                        <a:buChar char="Ø"/>
                      </a:pPr>
                      <a:r>
                        <a:rPr lang="en-US" dirty="0" smtClean="0"/>
                        <a:t>Structured</a:t>
                      </a:r>
                      <a:r>
                        <a:rPr lang="en-US" baseline="0" dirty="0" smtClean="0"/>
                        <a:t> interviews</a:t>
                      </a:r>
                    </a:p>
                    <a:p>
                      <a:pPr marL="285750" indent="-285750">
                        <a:buFont typeface="Wingdings" charset="0"/>
                        <a:buChar char="Ø"/>
                      </a:pPr>
                      <a:r>
                        <a:rPr lang="en-US" baseline="0" dirty="0" smtClean="0"/>
                        <a:t>Official statistics</a:t>
                      </a:r>
                    </a:p>
                    <a:p>
                      <a:pPr marL="285750" indent="-285750">
                        <a:buFont typeface="Wingdings" charset="0"/>
                        <a:buChar char="Ø"/>
                      </a:pPr>
                      <a:r>
                        <a:rPr lang="en-US" baseline="0" dirty="0" smtClean="0"/>
                        <a:t>Non-official statistics</a:t>
                      </a:r>
                    </a:p>
                    <a:p>
                      <a:pPr marL="285750" indent="-285750">
                        <a:buFont typeface="Wingdings" charset="0"/>
                        <a:buChar char="Ø"/>
                      </a:pPr>
                      <a:r>
                        <a:rPr lang="en-US" baseline="0" dirty="0" smtClean="0"/>
                        <a:t>Non-participant observation- overt/covert</a:t>
                      </a:r>
                    </a:p>
                    <a:p>
                      <a:pPr marL="285750" indent="-285750">
                        <a:buFont typeface="Wingdings" charset="0"/>
                        <a:buChar char="Ø"/>
                      </a:pPr>
                      <a:r>
                        <a:rPr lang="en-US" baseline="0" dirty="0" smtClean="0"/>
                        <a:t>Content analysis</a:t>
                      </a:r>
                    </a:p>
                  </a:txBody>
                  <a:tcPr/>
                </a:tc>
                <a:tc>
                  <a:txBody>
                    <a:bodyPr/>
                    <a:lstStyle/>
                    <a:p>
                      <a:pPr marL="285750" indent="-285750">
                        <a:buFont typeface="Wingdings" charset="0"/>
                        <a:buChar char="Ø"/>
                      </a:pPr>
                      <a:r>
                        <a:rPr lang="en-US" dirty="0" smtClean="0"/>
                        <a:t>Unstructured interviews</a:t>
                      </a:r>
                    </a:p>
                    <a:p>
                      <a:pPr marL="285750" indent="-285750">
                        <a:buFont typeface="Wingdings" charset="0"/>
                        <a:buChar char="Ø"/>
                      </a:pPr>
                      <a:r>
                        <a:rPr lang="en-US" dirty="0" smtClean="0"/>
                        <a:t>Semi-structured</a:t>
                      </a:r>
                      <a:r>
                        <a:rPr lang="en-US" baseline="0" dirty="0" smtClean="0"/>
                        <a:t> interviews</a:t>
                      </a:r>
                    </a:p>
                    <a:p>
                      <a:pPr marL="285750" indent="-285750">
                        <a:buFont typeface="Wingdings" charset="0"/>
                        <a:buChar char="Ø"/>
                      </a:pPr>
                      <a:r>
                        <a:rPr lang="en-US" baseline="0" dirty="0" smtClean="0"/>
                        <a:t>Group interviews/ focus groups</a:t>
                      </a:r>
                      <a:endParaRPr lang="en-US" dirty="0" smtClean="0"/>
                    </a:p>
                    <a:p>
                      <a:pPr marL="285750" indent="-285750">
                        <a:buFont typeface="Wingdings" charset="0"/>
                        <a:buChar char="Ø"/>
                      </a:pPr>
                      <a:r>
                        <a:rPr lang="en-US" dirty="0" smtClean="0"/>
                        <a:t>Participant observation- overt/</a:t>
                      </a:r>
                      <a:r>
                        <a:rPr lang="en-US" baseline="0" dirty="0" smtClean="0"/>
                        <a:t> covert</a:t>
                      </a:r>
                      <a:endParaRPr lang="en-US" dirty="0" smtClean="0"/>
                    </a:p>
                    <a:p>
                      <a:pPr marL="285750" indent="-285750">
                        <a:buFont typeface="Wingdings" charset="0"/>
                        <a:buChar char="Ø"/>
                      </a:pPr>
                      <a:r>
                        <a:rPr lang="en-US" dirty="0" smtClean="0"/>
                        <a:t>Documents</a:t>
                      </a:r>
                      <a:endParaRPr lang="en-US" dirty="0"/>
                    </a:p>
                  </a:txBody>
                  <a:tcPr/>
                </a:tc>
              </a:tr>
            </a:tbl>
          </a:graphicData>
        </a:graphic>
      </p:graphicFrame>
      <p:sp>
        <p:nvSpPr>
          <p:cNvPr id="5" name="TextBox 4"/>
          <p:cNvSpPr txBox="1"/>
          <p:nvPr/>
        </p:nvSpPr>
        <p:spPr>
          <a:xfrm>
            <a:off x="474133" y="4978400"/>
            <a:ext cx="7620000" cy="1477328"/>
          </a:xfrm>
          <a:prstGeom prst="rect">
            <a:avLst/>
          </a:prstGeom>
          <a:noFill/>
        </p:spPr>
        <p:txBody>
          <a:bodyPr wrap="square" rtlCol="0">
            <a:spAutoFit/>
          </a:bodyPr>
          <a:lstStyle/>
          <a:p>
            <a:r>
              <a:rPr lang="en-US" dirty="0" smtClean="0"/>
              <a:t>In the AS to A Level work done in the summer we wrote 10 mark questions on the advantages of most of these methods. </a:t>
            </a:r>
          </a:p>
          <a:p>
            <a:r>
              <a:rPr lang="en-US" dirty="0" smtClean="0"/>
              <a:t>You need to ensure you have a P,E,T summary with an example of studies, for each of the methods above. You should have this from the first year. We now need to build the theoretical knowledge within each. </a:t>
            </a:r>
            <a:endParaRPr lang="en-US" dirty="0"/>
          </a:p>
        </p:txBody>
      </p:sp>
    </p:spTree>
    <p:extLst>
      <p:ext uri="{BB962C8B-B14F-4D97-AF65-F5344CB8AC3E}">
        <p14:creationId xmlns:p14="http://schemas.microsoft.com/office/powerpoint/2010/main" val="3079132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of methodological issues</a:t>
            </a:r>
            <a:endParaRPr lang="en-US" dirty="0"/>
          </a:p>
        </p:txBody>
      </p:sp>
      <p:sp>
        <p:nvSpPr>
          <p:cNvPr id="3" name="Content Placeholder 2"/>
          <p:cNvSpPr>
            <a:spLocks noGrp="1"/>
          </p:cNvSpPr>
          <p:nvPr>
            <p:ph idx="1"/>
          </p:nvPr>
        </p:nvSpPr>
        <p:spPr/>
        <p:txBody>
          <a:bodyPr>
            <a:normAutofit/>
          </a:bodyPr>
          <a:lstStyle/>
          <a:p>
            <a:r>
              <a:rPr lang="en-US" sz="2400" dirty="0" smtClean="0"/>
              <a:t>On page 9-13 of your theory and methods booklet, complete the summaries about practical and ethical issues, and read the overview of the different theoretical approaches to research. </a:t>
            </a:r>
            <a:endParaRPr lang="en-US" sz="2400" dirty="0"/>
          </a:p>
        </p:txBody>
      </p:sp>
    </p:spTree>
    <p:extLst>
      <p:ext uri="{BB962C8B-B14F-4D97-AF65-F5344CB8AC3E}">
        <p14:creationId xmlns:p14="http://schemas.microsoft.com/office/powerpoint/2010/main" val="304443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Choices in research</a:t>
            </a:r>
            <a:endParaRPr lang="en-US" dirty="0"/>
          </a:p>
        </p:txBody>
      </p:sp>
      <p:sp>
        <p:nvSpPr>
          <p:cNvPr id="3" name="Content Placeholder 2"/>
          <p:cNvSpPr>
            <a:spLocks noGrp="1"/>
          </p:cNvSpPr>
          <p:nvPr>
            <p:ph idx="1"/>
          </p:nvPr>
        </p:nvSpPr>
        <p:spPr/>
        <p:txBody>
          <a:bodyPr>
            <a:normAutofit/>
          </a:bodyPr>
          <a:lstStyle/>
          <a:p>
            <a:r>
              <a:rPr lang="en-US" sz="2800" dirty="0" smtClean="0"/>
              <a:t>As we saw in your first year one factor that can influence the choice of topic is the theoretical position of the researcher.</a:t>
            </a:r>
          </a:p>
          <a:p>
            <a:r>
              <a:rPr lang="en-US" sz="2800" dirty="0" smtClean="0"/>
              <a:t>This is because it will both influence the topic they choose e.g. feminists tend to focus on topics relevant to gender inequalities, and on what they want to achieve e.g. whether they are more scientific (positivist) or interested in meanings (</a:t>
            </a:r>
            <a:r>
              <a:rPr lang="en-US" sz="2800" dirty="0" err="1" smtClean="0"/>
              <a:t>interpretivist</a:t>
            </a:r>
            <a:r>
              <a:rPr lang="en-US" sz="2800" dirty="0" smtClean="0"/>
              <a:t>)</a:t>
            </a:r>
            <a:endParaRPr lang="en-US" sz="2800" dirty="0"/>
          </a:p>
        </p:txBody>
      </p:sp>
    </p:spTree>
    <p:extLst>
      <p:ext uri="{BB962C8B-B14F-4D97-AF65-F5344CB8AC3E}">
        <p14:creationId xmlns:p14="http://schemas.microsoft.com/office/powerpoint/2010/main" val="416766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What can you remember about positivism and </a:t>
            </a:r>
            <a:r>
              <a:rPr lang="en-US" sz="3200" dirty="0" err="1" smtClean="0"/>
              <a:t>intepretivism</a:t>
            </a:r>
            <a:r>
              <a:rPr lang="en-US" sz="3200" dirty="0" smtClean="0"/>
              <a: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5296170"/>
              </p:ext>
            </p:extLst>
          </p:nvPr>
        </p:nvGraphicFramePr>
        <p:xfrm>
          <a:off x="372535" y="1583267"/>
          <a:ext cx="7941732" cy="4846320"/>
        </p:xfrm>
        <a:graphic>
          <a:graphicData uri="http://schemas.openxmlformats.org/drawingml/2006/table">
            <a:tbl>
              <a:tblPr firstRow="1" bandRow="1">
                <a:tableStyleId>{5C22544A-7EE6-4342-B048-85BDC9FD1C3A}</a:tableStyleId>
              </a:tblPr>
              <a:tblGrid>
                <a:gridCol w="3970866"/>
                <a:gridCol w="3970866"/>
              </a:tblGrid>
              <a:tr h="0">
                <a:tc>
                  <a:txBody>
                    <a:bodyPr/>
                    <a:lstStyle/>
                    <a:p>
                      <a:pPr algn="ctr"/>
                      <a:r>
                        <a:rPr lang="en-US" sz="1800" dirty="0" smtClean="0">
                          <a:solidFill>
                            <a:srgbClr val="1D2C64"/>
                          </a:solidFill>
                        </a:rPr>
                        <a:t>Positivism</a:t>
                      </a:r>
                      <a:endParaRPr lang="en-US" sz="1800" dirty="0">
                        <a:solidFill>
                          <a:srgbClr val="1D2C64"/>
                        </a:solidFill>
                      </a:endParaRPr>
                    </a:p>
                  </a:txBody>
                  <a:tcPr/>
                </a:tc>
                <a:tc>
                  <a:txBody>
                    <a:bodyPr/>
                    <a:lstStyle/>
                    <a:p>
                      <a:pPr algn="ctr"/>
                      <a:r>
                        <a:rPr lang="en-US" sz="1800" dirty="0" err="1" smtClean="0">
                          <a:solidFill>
                            <a:srgbClr val="1D2C64"/>
                          </a:solidFill>
                        </a:rPr>
                        <a:t>Interpretivism</a:t>
                      </a:r>
                      <a:endParaRPr lang="en-US" sz="1800" dirty="0">
                        <a:solidFill>
                          <a:srgbClr val="1D2C64"/>
                        </a:solidFill>
                      </a:endParaRPr>
                    </a:p>
                  </a:txBody>
                  <a:tcPr/>
                </a:tc>
              </a:tr>
              <a:tr h="370840">
                <a:tc>
                  <a:txBody>
                    <a:bodyPr/>
                    <a:lstStyle/>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smtClean="0">
                        <a:solidFill>
                          <a:srgbClr val="1D2C64"/>
                        </a:solidFill>
                      </a:endParaRPr>
                    </a:p>
                    <a:p>
                      <a:pPr algn="ctr"/>
                      <a:endParaRPr lang="en-US" sz="1800" dirty="0">
                        <a:solidFill>
                          <a:srgbClr val="1D2C64"/>
                        </a:solidFill>
                      </a:endParaRPr>
                    </a:p>
                  </a:txBody>
                  <a:tcPr/>
                </a:tc>
                <a:tc>
                  <a:txBody>
                    <a:bodyPr/>
                    <a:lstStyle/>
                    <a:p>
                      <a:pPr algn="ctr"/>
                      <a:endParaRPr lang="en-US" sz="1800" dirty="0">
                        <a:solidFill>
                          <a:srgbClr val="1D2C64"/>
                        </a:solidFill>
                      </a:endParaRPr>
                    </a:p>
                  </a:txBody>
                  <a:tcPr/>
                </a:tc>
              </a:tr>
            </a:tbl>
          </a:graphicData>
        </a:graphic>
      </p:graphicFrame>
    </p:spTree>
    <p:extLst>
      <p:ext uri="{BB962C8B-B14F-4D97-AF65-F5344CB8AC3E}">
        <p14:creationId xmlns:p14="http://schemas.microsoft.com/office/powerpoint/2010/main" val="1403589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theory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5344264"/>
              </p:ext>
            </p:extLst>
          </p:nvPr>
        </p:nvGraphicFramePr>
        <p:xfrm>
          <a:off x="457200" y="1600200"/>
          <a:ext cx="7620000" cy="4851400"/>
        </p:xfrm>
        <a:graphic>
          <a:graphicData uri="http://schemas.openxmlformats.org/drawingml/2006/table">
            <a:tbl>
              <a:tblPr firstRow="1" bandRow="1">
                <a:tableStyleId>{5C22544A-7EE6-4342-B048-85BDC9FD1C3A}</a:tableStyleId>
              </a:tblPr>
              <a:tblGrid>
                <a:gridCol w="1905000"/>
                <a:gridCol w="1905000"/>
                <a:gridCol w="1905000"/>
                <a:gridCol w="1905000"/>
              </a:tblGrid>
              <a:tr h="370840">
                <a:tc>
                  <a:txBody>
                    <a:bodyPr/>
                    <a:lstStyle/>
                    <a:p>
                      <a:r>
                        <a:rPr lang="en-US" dirty="0" smtClean="0">
                          <a:solidFill>
                            <a:srgbClr val="000000"/>
                          </a:solidFill>
                        </a:rPr>
                        <a:t>Positivism</a:t>
                      </a:r>
                      <a:endParaRPr lang="en-US" dirty="0">
                        <a:solidFill>
                          <a:srgbClr val="000000"/>
                        </a:solidFill>
                      </a:endParaRPr>
                    </a:p>
                  </a:txBody>
                  <a:tcPr/>
                </a:tc>
                <a:tc>
                  <a:txBody>
                    <a:bodyPr/>
                    <a:lstStyle/>
                    <a:p>
                      <a:r>
                        <a:rPr lang="en-US" dirty="0" err="1" smtClean="0">
                          <a:solidFill>
                            <a:srgbClr val="000000"/>
                          </a:solidFill>
                        </a:rPr>
                        <a:t>Interepretivism</a:t>
                      </a:r>
                      <a:endParaRPr lang="en-US" dirty="0">
                        <a:solidFill>
                          <a:srgbClr val="000000"/>
                        </a:solidFill>
                      </a:endParaRPr>
                    </a:p>
                  </a:txBody>
                  <a:tcPr/>
                </a:tc>
                <a:tc>
                  <a:txBody>
                    <a:bodyPr/>
                    <a:lstStyle/>
                    <a:p>
                      <a:r>
                        <a:rPr lang="en-US" dirty="0" smtClean="0">
                          <a:solidFill>
                            <a:srgbClr val="000000"/>
                          </a:solidFill>
                        </a:rPr>
                        <a:t>Realism</a:t>
                      </a:r>
                      <a:endParaRPr lang="en-US" dirty="0">
                        <a:solidFill>
                          <a:srgbClr val="000000"/>
                        </a:solidFill>
                      </a:endParaRPr>
                    </a:p>
                  </a:txBody>
                  <a:tcPr/>
                </a:tc>
                <a:tc>
                  <a:txBody>
                    <a:bodyPr/>
                    <a:lstStyle/>
                    <a:p>
                      <a:r>
                        <a:rPr lang="en-US" dirty="0" smtClean="0">
                          <a:solidFill>
                            <a:srgbClr val="000000"/>
                          </a:solidFill>
                        </a:rPr>
                        <a:t>Feminist</a:t>
                      </a:r>
                      <a:endParaRPr lang="en-US" dirty="0">
                        <a:solidFill>
                          <a:srgbClr val="000000"/>
                        </a:solidFill>
                      </a:endParaRPr>
                    </a:p>
                  </a:txBody>
                  <a:tcPr/>
                </a:tc>
              </a:tr>
              <a:tr h="370840">
                <a:tc>
                  <a:txBody>
                    <a:bodyPr/>
                    <a:lstStyle/>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a:solidFill>
                          <a:srgbClr val="000000"/>
                        </a:solidFill>
                      </a:endParaRPr>
                    </a:p>
                  </a:txBody>
                  <a:tcPr/>
                </a:tc>
                <a:tc>
                  <a:txBody>
                    <a:bodyPr/>
                    <a:lstStyle/>
                    <a:p>
                      <a:endParaRPr lang="en-US">
                        <a:solidFill>
                          <a:srgbClr val="000000"/>
                        </a:solidFill>
                      </a:endParaRPr>
                    </a:p>
                  </a:txBody>
                  <a:tcPr/>
                </a:tc>
                <a:tc>
                  <a:txBody>
                    <a:bodyPr/>
                    <a:lstStyle/>
                    <a:p>
                      <a:endParaRPr lang="en-US">
                        <a:solidFill>
                          <a:srgbClr val="000000"/>
                        </a:solidFill>
                      </a:endParaRPr>
                    </a:p>
                  </a:txBody>
                  <a:tcPr/>
                </a:tc>
                <a:tc>
                  <a:txBody>
                    <a:bodyPr/>
                    <a:lstStyle/>
                    <a:p>
                      <a:endParaRPr lang="en-US" dirty="0">
                        <a:solidFill>
                          <a:srgbClr val="000000"/>
                        </a:solidFill>
                      </a:endParaRPr>
                    </a:p>
                  </a:txBody>
                  <a:tcPr/>
                </a:tc>
              </a:tr>
            </a:tbl>
          </a:graphicData>
        </a:graphic>
      </p:graphicFrame>
    </p:spTree>
    <p:extLst>
      <p:ext uri="{BB962C8B-B14F-4D97-AF65-F5344CB8AC3E}">
        <p14:creationId xmlns:p14="http://schemas.microsoft.com/office/powerpoint/2010/main" val="72882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theoretical concepts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0241848"/>
              </p:ext>
            </p:extLst>
          </p:nvPr>
        </p:nvGraphicFramePr>
        <p:xfrm>
          <a:off x="457200" y="1600200"/>
          <a:ext cx="7620000" cy="3657600"/>
        </p:xfrm>
        <a:graphic>
          <a:graphicData uri="http://schemas.openxmlformats.org/drawingml/2006/table">
            <a:tbl>
              <a:tblPr firstRow="1" bandRow="1">
                <a:tableStyleId>{8A107856-5554-42FB-B03E-39F5DBC370BA}</a:tableStyleId>
              </a:tblPr>
              <a:tblGrid>
                <a:gridCol w="3810000"/>
                <a:gridCol w="3810000"/>
              </a:tblGrid>
              <a:tr h="370840">
                <a:tc>
                  <a:txBody>
                    <a:bodyPr/>
                    <a:lstStyle/>
                    <a:p>
                      <a:r>
                        <a:rPr lang="en-US" sz="2400" b="1" dirty="0" smtClean="0"/>
                        <a:t>VALIDITY</a:t>
                      </a:r>
                      <a:endParaRPr lang="en-US" sz="2400" b="1" dirty="0"/>
                    </a:p>
                  </a:txBody>
                  <a:tcPr/>
                </a:tc>
                <a:tc>
                  <a:txBody>
                    <a:bodyPr/>
                    <a:lstStyle/>
                    <a:p>
                      <a:r>
                        <a:rPr lang="en-US" sz="2400" b="1" dirty="0" smtClean="0"/>
                        <a:t>RELIABILITY</a:t>
                      </a:r>
                      <a:endParaRPr lang="en-US" sz="2400" b="1" dirty="0"/>
                    </a:p>
                  </a:txBody>
                  <a:tcPr/>
                </a:tc>
              </a:tr>
              <a:tr h="370840">
                <a:tc>
                  <a:txBody>
                    <a:bodyPr/>
                    <a:lstStyle/>
                    <a:p>
                      <a:r>
                        <a:rPr lang="en-US" sz="2400" b="1" dirty="0" smtClean="0"/>
                        <a:t>REPRESENTATIVENESS</a:t>
                      </a:r>
                      <a:endParaRPr lang="en-US" sz="2400" b="1" dirty="0"/>
                    </a:p>
                  </a:txBody>
                  <a:tcPr/>
                </a:tc>
                <a:tc>
                  <a:txBody>
                    <a:bodyPr/>
                    <a:lstStyle/>
                    <a:p>
                      <a:r>
                        <a:rPr lang="en-US" sz="2400" b="1" dirty="0" smtClean="0"/>
                        <a:t>GENERALISABILITY</a:t>
                      </a:r>
                      <a:endParaRPr lang="en-US" sz="2400" b="1" dirty="0"/>
                    </a:p>
                  </a:txBody>
                  <a:tcPr/>
                </a:tc>
              </a:tr>
              <a:tr h="370840">
                <a:tc>
                  <a:txBody>
                    <a:bodyPr/>
                    <a:lstStyle/>
                    <a:p>
                      <a:r>
                        <a:rPr lang="en-US" sz="2400" b="1" dirty="0" smtClean="0"/>
                        <a:t>VERSTEHEN</a:t>
                      </a:r>
                      <a:endParaRPr lang="en-US" sz="2400" b="1" dirty="0"/>
                    </a:p>
                  </a:txBody>
                  <a:tcPr/>
                </a:tc>
                <a:tc>
                  <a:txBody>
                    <a:bodyPr/>
                    <a:lstStyle/>
                    <a:p>
                      <a:r>
                        <a:rPr lang="en-US" sz="2400" b="1" dirty="0" smtClean="0"/>
                        <a:t>RAPPORT</a:t>
                      </a:r>
                      <a:endParaRPr lang="en-US" sz="2400" b="1" dirty="0"/>
                    </a:p>
                  </a:txBody>
                  <a:tcPr/>
                </a:tc>
              </a:tr>
              <a:tr h="370840">
                <a:tc>
                  <a:txBody>
                    <a:bodyPr/>
                    <a:lstStyle/>
                    <a:p>
                      <a:r>
                        <a:rPr lang="en-US" sz="2400" b="1" dirty="0" smtClean="0"/>
                        <a:t>OBJECTIVITY</a:t>
                      </a:r>
                      <a:endParaRPr lang="en-US" sz="2400" b="1" dirty="0"/>
                    </a:p>
                  </a:txBody>
                  <a:tcPr/>
                </a:tc>
                <a:tc>
                  <a:txBody>
                    <a:bodyPr/>
                    <a:lstStyle/>
                    <a:p>
                      <a:r>
                        <a:rPr lang="en-US" sz="2400" b="1" dirty="0" smtClean="0"/>
                        <a:t>SUBJECTIVITY</a:t>
                      </a:r>
                      <a:endParaRPr lang="en-US" sz="2400" b="1" dirty="0"/>
                    </a:p>
                  </a:txBody>
                  <a:tcPr/>
                </a:tc>
              </a:tr>
              <a:tr h="370840">
                <a:tc>
                  <a:txBody>
                    <a:bodyPr/>
                    <a:lstStyle/>
                    <a:p>
                      <a:r>
                        <a:rPr lang="en-US" sz="2400" b="1" dirty="0" smtClean="0"/>
                        <a:t>REFLEXIVITY</a:t>
                      </a:r>
                      <a:endParaRPr lang="en-US" sz="2400" b="1" dirty="0"/>
                    </a:p>
                  </a:txBody>
                  <a:tcPr/>
                </a:tc>
                <a:tc>
                  <a:txBody>
                    <a:bodyPr/>
                    <a:lstStyle/>
                    <a:p>
                      <a:r>
                        <a:rPr lang="en-US" sz="2400" b="1" dirty="0" smtClean="0"/>
                        <a:t>VALUE</a:t>
                      </a:r>
                      <a:r>
                        <a:rPr lang="en-US" sz="2400" b="1" baseline="0" dirty="0" smtClean="0"/>
                        <a:t> FREEDOM</a:t>
                      </a:r>
                      <a:endParaRPr lang="en-US" sz="2400" b="1" dirty="0"/>
                    </a:p>
                  </a:txBody>
                  <a:tcPr/>
                </a:tc>
              </a:tr>
              <a:tr h="370840">
                <a:tc>
                  <a:txBody>
                    <a:bodyPr/>
                    <a:lstStyle/>
                    <a:p>
                      <a:r>
                        <a:rPr lang="en-US" sz="2400" b="1" dirty="0" smtClean="0"/>
                        <a:t>OPERATIONALISATION</a:t>
                      </a:r>
                      <a:endParaRPr lang="en-US" sz="2400" b="1" dirty="0"/>
                    </a:p>
                  </a:txBody>
                  <a:tcPr/>
                </a:tc>
                <a:tc>
                  <a:txBody>
                    <a:bodyPr/>
                    <a:lstStyle/>
                    <a:p>
                      <a:r>
                        <a:rPr lang="en-US" sz="2400" b="1" dirty="0" smtClean="0"/>
                        <a:t>RESEARCHER</a:t>
                      </a:r>
                      <a:r>
                        <a:rPr lang="en-US" sz="2400" b="1" baseline="0" dirty="0" smtClean="0"/>
                        <a:t> IMPOSITION</a:t>
                      </a:r>
                      <a:endParaRPr lang="en-US" sz="2400" b="1" dirty="0"/>
                    </a:p>
                  </a:txBody>
                  <a:tcPr/>
                </a:tc>
              </a:tr>
              <a:tr h="370840">
                <a:tc>
                  <a:txBody>
                    <a:bodyPr/>
                    <a:lstStyle/>
                    <a:p>
                      <a:r>
                        <a:rPr lang="en-US" sz="2400" b="1" dirty="0" smtClean="0"/>
                        <a:t>RESPONDENT VALIDATION</a:t>
                      </a:r>
                      <a:endParaRPr lang="en-US" sz="2400" b="1" dirty="0"/>
                    </a:p>
                  </a:txBody>
                  <a:tcPr/>
                </a:tc>
                <a:tc>
                  <a:txBody>
                    <a:bodyPr/>
                    <a:lstStyle/>
                    <a:p>
                      <a:r>
                        <a:rPr lang="en-US" sz="2400" b="1" dirty="0" smtClean="0"/>
                        <a:t>HAWTHORNE</a:t>
                      </a:r>
                      <a:r>
                        <a:rPr lang="en-US" sz="2400" b="1" baseline="0" dirty="0" smtClean="0"/>
                        <a:t> EFFECT</a:t>
                      </a:r>
                      <a:endParaRPr lang="en-US" sz="2400" b="1" dirty="0"/>
                    </a:p>
                  </a:txBody>
                  <a:tcPr/>
                </a:tc>
              </a:tr>
              <a:tr h="370840">
                <a:tc>
                  <a:txBody>
                    <a:bodyPr/>
                    <a:lstStyle/>
                    <a:p>
                      <a:r>
                        <a:rPr lang="en-US" sz="2400" b="1" dirty="0" smtClean="0"/>
                        <a:t>INTERVIEW EFFECT</a:t>
                      </a:r>
                      <a:endParaRPr lang="en-US" sz="2400" b="1" dirty="0"/>
                    </a:p>
                  </a:txBody>
                  <a:tcPr/>
                </a:tc>
                <a:tc>
                  <a:txBody>
                    <a:bodyPr/>
                    <a:lstStyle/>
                    <a:p>
                      <a:r>
                        <a:rPr lang="en-US" sz="2400" b="1" dirty="0" smtClean="0"/>
                        <a:t>INTERVIEWER EFFECT</a:t>
                      </a:r>
                      <a:endParaRPr lang="en-US" sz="2400" b="1" dirty="0"/>
                    </a:p>
                  </a:txBody>
                  <a:tcPr/>
                </a:tc>
              </a:tr>
            </a:tbl>
          </a:graphicData>
        </a:graphic>
      </p:graphicFrame>
    </p:spTree>
    <p:extLst>
      <p:ext uri="{BB962C8B-B14F-4D97-AF65-F5344CB8AC3E}">
        <p14:creationId xmlns:p14="http://schemas.microsoft.com/office/powerpoint/2010/main" val="415557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in sociological research</a:t>
            </a:r>
            <a:endParaRPr lang="en-US" dirty="0"/>
          </a:p>
        </p:txBody>
      </p:sp>
      <p:sp>
        <p:nvSpPr>
          <p:cNvPr id="3" name="Content Placeholder 2"/>
          <p:cNvSpPr>
            <a:spLocks noGrp="1"/>
          </p:cNvSpPr>
          <p:nvPr>
            <p:ph idx="1"/>
          </p:nvPr>
        </p:nvSpPr>
        <p:spPr/>
        <p:txBody>
          <a:bodyPr>
            <a:normAutofit lnSpcReduction="10000"/>
          </a:bodyPr>
          <a:lstStyle/>
          <a:p>
            <a:r>
              <a:rPr lang="en-US" dirty="0" smtClean="0"/>
              <a:t>Everyone has values- beliefs, opinions, and prejudices. Our values are influenced by many things such as our upbringing and experiences.</a:t>
            </a:r>
          </a:p>
          <a:p>
            <a:r>
              <a:rPr lang="en-US" dirty="0" smtClean="0"/>
              <a:t>Given that sociologists are also members of society, can they study it objectively and without bias, unaffected by their own personal values?</a:t>
            </a:r>
          </a:p>
          <a:p>
            <a:r>
              <a:rPr lang="en-US" dirty="0" smtClean="0"/>
              <a:t>What do you think?</a:t>
            </a:r>
          </a:p>
          <a:p>
            <a:r>
              <a:rPr lang="en-US" dirty="0" smtClean="0"/>
              <a:t>Some think its both possible and desirable to keep subjective values out of research (positivists, including functionalists and </a:t>
            </a:r>
            <a:r>
              <a:rPr lang="en-US" dirty="0" err="1" smtClean="0"/>
              <a:t>marxists</a:t>
            </a:r>
            <a:r>
              <a:rPr lang="en-US" dirty="0" smtClean="0"/>
              <a:t>).</a:t>
            </a:r>
          </a:p>
          <a:p>
            <a:r>
              <a:rPr lang="en-US" dirty="0" smtClean="0"/>
              <a:t>Others argue it is impossible for us to keep personal values out of our research (</a:t>
            </a:r>
            <a:r>
              <a:rPr lang="en-US" dirty="0" err="1" smtClean="0"/>
              <a:t>interpretivists</a:t>
            </a:r>
            <a:r>
              <a:rPr lang="en-US" dirty="0" smtClean="0"/>
              <a:t>)</a:t>
            </a:r>
          </a:p>
          <a:p>
            <a:r>
              <a:rPr lang="en-US" dirty="0" smtClean="0"/>
              <a:t>Some go further and think it is desirable for sociologists to use their values to improve society (committed sociology)</a:t>
            </a:r>
            <a:endParaRPr lang="en-US" dirty="0"/>
          </a:p>
        </p:txBody>
      </p:sp>
    </p:spTree>
    <p:extLst>
      <p:ext uri="{BB962C8B-B14F-4D97-AF65-F5344CB8AC3E}">
        <p14:creationId xmlns:p14="http://schemas.microsoft.com/office/powerpoint/2010/main" val="1675982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5954</TotalTime>
  <Words>1390</Words>
  <Application>Microsoft Office PowerPoint</Application>
  <PresentationFormat>On-screen Show (4:3)</PresentationFormat>
  <Paragraphs>149</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vt:lpstr>
      <vt:lpstr>Candara</vt:lpstr>
      <vt:lpstr>Times New Roman</vt:lpstr>
      <vt:lpstr>Wingdings</vt:lpstr>
      <vt:lpstr>Adjacency</vt:lpstr>
      <vt:lpstr>Applying theory to methods</vt:lpstr>
      <vt:lpstr>Research methods questions in the exam</vt:lpstr>
      <vt:lpstr>Methods you need to have an in-depth knowledge of, including examples of relevant studies</vt:lpstr>
      <vt:lpstr>Recap of methodological issues</vt:lpstr>
      <vt:lpstr>Choices in research</vt:lpstr>
      <vt:lpstr>What can you remember about positivism and intepretivism?</vt:lpstr>
      <vt:lpstr>Overview of theory</vt:lpstr>
      <vt:lpstr>Key theoretical concepts</vt:lpstr>
      <vt:lpstr>Values in sociological research</vt:lpstr>
      <vt:lpstr>PowerPoint Presentation</vt:lpstr>
      <vt:lpstr>PowerPoint Presentation</vt:lpstr>
      <vt:lpstr>PowerPoint Presentation</vt:lpstr>
      <vt:lpstr>Exam practice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theory to methods</dc:title>
  <dc:creator>Hannah</dc:creator>
  <cp:lastModifiedBy>Hannah Roberts</cp:lastModifiedBy>
  <cp:revision>16</cp:revision>
  <dcterms:created xsi:type="dcterms:W3CDTF">2016-06-16T09:58:06Z</dcterms:created>
  <dcterms:modified xsi:type="dcterms:W3CDTF">2016-06-21T13:43:06Z</dcterms:modified>
</cp:coreProperties>
</file>