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39"/>
  </p:notesMasterIdLst>
  <p:handoutMasterIdLst>
    <p:handoutMasterId r:id="rId40"/>
  </p:handoutMasterIdLst>
  <p:sldIdLst>
    <p:sldId id="256" r:id="rId2"/>
    <p:sldId id="257" r:id="rId3"/>
    <p:sldId id="288" r:id="rId4"/>
    <p:sldId id="289" r:id="rId5"/>
    <p:sldId id="259" r:id="rId6"/>
    <p:sldId id="260" r:id="rId7"/>
    <p:sldId id="266" r:id="rId8"/>
    <p:sldId id="308" r:id="rId9"/>
    <p:sldId id="309" r:id="rId10"/>
    <p:sldId id="271" r:id="rId11"/>
    <p:sldId id="299" r:id="rId12"/>
    <p:sldId id="267" r:id="rId13"/>
    <p:sldId id="290" r:id="rId14"/>
    <p:sldId id="291" r:id="rId15"/>
    <p:sldId id="292" r:id="rId16"/>
    <p:sldId id="293" r:id="rId17"/>
    <p:sldId id="294" r:id="rId18"/>
    <p:sldId id="295" r:id="rId19"/>
    <p:sldId id="272" r:id="rId20"/>
    <p:sldId id="273" r:id="rId21"/>
    <p:sldId id="274" r:id="rId22"/>
    <p:sldId id="306" r:id="rId23"/>
    <p:sldId id="303" r:id="rId24"/>
    <p:sldId id="304" r:id="rId25"/>
    <p:sldId id="302" r:id="rId26"/>
    <p:sldId id="297" r:id="rId27"/>
    <p:sldId id="296" r:id="rId28"/>
    <p:sldId id="298" r:id="rId29"/>
    <p:sldId id="282" r:id="rId30"/>
    <p:sldId id="281" r:id="rId31"/>
    <p:sldId id="283" r:id="rId32"/>
    <p:sldId id="286" r:id="rId33"/>
    <p:sldId id="285" r:id="rId34"/>
    <p:sldId id="287" r:id="rId35"/>
    <p:sldId id="307" r:id="rId36"/>
    <p:sldId id="301" r:id="rId37"/>
    <p:sldId id="305" r:id="rId38"/>
  </p:sldIdLst>
  <p:sldSz cx="9144000" cy="6858000" type="screen4x3"/>
  <p:notesSz cx="9926638" cy="6797675"/>
  <p:defaultTextStyle>
    <a:defPPr>
      <a:defRPr lang="en-GB"/>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47"/>
    <p:restoredTop sz="94578"/>
  </p:normalViewPr>
  <p:slideViewPr>
    <p:cSldViewPr>
      <p:cViewPr varScale="1">
        <p:scale>
          <a:sx n="55" d="100"/>
          <a:sy n="55" d="100"/>
        </p:scale>
        <p:origin x="930"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2798" y="1"/>
            <a:ext cx="4301543" cy="341064"/>
          </a:xfrm>
          <a:prstGeom prst="rect">
            <a:avLst/>
          </a:prstGeom>
        </p:spPr>
        <p:txBody>
          <a:bodyPr vert="horz" lIns="91440" tIns="45720" rIns="91440" bIns="45720" rtlCol="0"/>
          <a:lstStyle>
            <a:lvl1pPr algn="r">
              <a:defRPr sz="1200"/>
            </a:lvl1pPr>
          </a:lstStyle>
          <a:p>
            <a:fld id="{6C7459AB-4B89-4F9F-B3C6-AE3DD4493D97}" type="datetimeFigureOut">
              <a:rPr lang="en-GB" smtClean="0"/>
              <a:t>30/08/2018</a:t>
            </a:fld>
            <a:endParaRPr lang="en-GB"/>
          </a:p>
        </p:txBody>
      </p:sp>
      <p:sp>
        <p:nvSpPr>
          <p:cNvPr id="4" name="Footer Placeholder 3"/>
          <p:cNvSpPr>
            <a:spLocks noGrp="1"/>
          </p:cNvSpPr>
          <p:nvPr>
            <p:ph type="ftr" sz="quarter" idx="2"/>
          </p:nvPr>
        </p:nvSpPr>
        <p:spPr>
          <a:xfrm>
            <a:off x="0" y="6456612"/>
            <a:ext cx="4301543" cy="34106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2798" y="6456612"/>
            <a:ext cx="4301543" cy="341063"/>
          </a:xfrm>
          <a:prstGeom prst="rect">
            <a:avLst/>
          </a:prstGeom>
        </p:spPr>
        <p:txBody>
          <a:bodyPr vert="horz" lIns="91440" tIns="45720" rIns="91440" bIns="45720" rtlCol="0" anchor="b"/>
          <a:lstStyle>
            <a:lvl1pPr algn="r">
              <a:defRPr sz="1200"/>
            </a:lvl1pPr>
          </a:lstStyle>
          <a:p>
            <a:fld id="{D0667A75-1B8E-46D7-86FE-B51013CA3E7F}" type="slidenum">
              <a:rPr lang="en-GB" smtClean="0"/>
              <a:t>‹#›</a:t>
            </a:fld>
            <a:endParaRPr lang="en-GB"/>
          </a:p>
        </p:txBody>
      </p:sp>
    </p:spTree>
    <p:extLst>
      <p:ext uri="{BB962C8B-B14F-4D97-AF65-F5344CB8AC3E}">
        <p14:creationId xmlns:p14="http://schemas.microsoft.com/office/powerpoint/2010/main" val="2563465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2798" y="1"/>
            <a:ext cx="4301543" cy="341064"/>
          </a:xfrm>
          <a:prstGeom prst="rect">
            <a:avLst/>
          </a:prstGeom>
        </p:spPr>
        <p:txBody>
          <a:bodyPr vert="horz" lIns="91440" tIns="45720" rIns="91440" bIns="45720" rtlCol="0"/>
          <a:lstStyle>
            <a:lvl1pPr algn="r">
              <a:defRPr sz="1200"/>
            </a:lvl1pPr>
          </a:lstStyle>
          <a:p>
            <a:fld id="{F7DA74D4-D229-754E-8F84-573FA49A76D6}" type="datetimeFigureOut">
              <a:rPr lang="en-GB" smtClean="0"/>
              <a:t>30/08/2018</a:t>
            </a:fld>
            <a:endParaRPr lang="en-GB"/>
          </a:p>
        </p:txBody>
      </p:sp>
      <p:sp>
        <p:nvSpPr>
          <p:cNvPr id="4" name="Slide Image Placeholder 3"/>
          <p:cNvSpPr>
            <a:spLocks noGrp="1" noRot="1" noChangeAspect="1"/>
          </p:cNvSpPr>
          <p:nvPr>
            <p:ph type="sldImg" idx="2"/>
          </p:nvPr>
        </p:nvSpPr>
        <p:spPr>
          <a:xfrm>
            <a:off x="3433763" y="849313"/>
            <a:ext cx="3059112" cy="22939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664" y="3271381"/>
            <a:ext cx="7941310" cy="267658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456612"/>
            <a:ext cx="4301543" cy="34106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2798" y="6456612"/>
            <a:ext cx="4301543" cy="341063"/>
          </a:xfrm>
          <a:prstGeom prst="rect">
            <a:avLst/>
          </a:prstGeom>
        </p:spPr>
        <p:txBody>
          <a:bodyPr vert="horz" lIns="91440" tIns="45720" rIns="91440" bIns="45720" rtlCol="0" anchor="b"/>
          <a:lstStyle>
            <a:lvl1pPr algn="r">
              <a:defRPr sz="1200"/>
            </a:lvl1pPr>
          </a:lstStyle>
          <a:p>
            <a:fld id="{AEECA7C8-92E1-A94E-983A-A89DC4449944}" type="slidenum">
              <a:rPr lang="en-GB" smtClean="0"/>
              <a:t>‹#›</a:t>
            </a:fld>
            <a:endParaRPr lang="en-GB"/>
          </a:p>
        </p:txBody>
      </p:sp>
    </p:spTree>
    <p:extLst>
      <p:ext uri="{BB962C8B-B14F-4D97-AF65-F5344CB8AC3E}">
        <p14:creationId xmlns:p14="http://schemas.microsoft.com/office/powerpoint/2010/main" val="1760295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e.g. Brock</a:t>
            </a:r>
            <a:r>
              <a:rPr lang="en-GB" baseline="0" dirty="0" smtClean="0"/>
              <a:t> Turner 6month sentence for sexual </a:t>
            </a:r>
            <a:r>
              <a:rPr lang="en-GB" baseline="0" dirty="0" smtClean="0"/>
              <a:t>assault https://www.independent.co.uk/news/world/americas/brock-turner-swimmer-olympic-hopeful-sexual-assault-stanford-university-woman-unconscious-a8090006.html </a:t>
            </a:r>
            <a:endParaRPr lang="en-GB" dirty="0"/>
          </a:p>
        </p:txBody>
      </p:sp>
      <p:sp>
        <p:nvSpPr>
          <p:cNvPr id="4" name="Slide Number Placeholder 3"/>
          <p:cNvSpPr>
            <a:spLocks noGrp="1"/>
          </p:cNvSpPr>
          <p:nvPr>
            <p:ph type="sldNum" sz="quarter" idx="10"/>
          </p:nvPr>
        </p:nvSpPr>
        <p:spPr/>
        <p:txBody>
          <a:bodyPr/>
          <a:lstStyle/>
          <a:p>
            <a:fld id="{AEECA7C8-92E1-A94E-983A-A89DC4449944}" type="slidenum">
              <a:rPr lang="en-GB" smtClean="0"/>
              <a:t>28</a:t>
            </a:fld>
            <a:endParaRPr lang="en-GB"/>
          </a:p>
        </p:txBody>
      </p:sp>
    </p:spTree>
    <p:extLst>
      <p:ext uri="{BB962C8B-B14F-4D97-AF65-F5344CB8AC3E}">
        <p14:creationId xmlns:p14="http://schemas.microsoft.com/office/powerpoint/2010/main" val="1557495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en-US" smtClean="0"/>
              <a:t>Click to edit Master title style</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pPr>
              <a:defRPr/>
            </a:pPr>
            <a:endParaRPr lang="en-GB"/>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pPr>
              <a:defRPr/>
            </a:pPr>
            <a:endParaRPr lang="en-GB"/>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pPr>
              <a:defRPr/>
            </a:pPr>
            <a:fld id="{6AACDE02-BFA5-0047-BB5D-130577ADAD75}" type="slidenum">
              <a:rPr lang="en-GB" altLang="en-US" smtClean="0"/>
              <a:pPr>
                <a:defRPr/>
              </a:pPr>
              <a:t>‹#›</a:t>
            </a:fld>
            <a:endParaRPr lang="en-GB" altLang="en-US"/>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9424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3B5B8640-86DD-A44B-BBAF-EA4C6B0DF89D}" type="slidenum">
              <a:rPr lang="en-GB" altLang="en-US" smtClean="0"/>
              <a:pPr>
                <a:defRPr/>
              </a:pPr>
              <a:t>‹#›</a:t>
            </a:fld>
            <a:endParaRPr lang="en-GB" altLang="en-US"/>
          </a:p>
        </p:txBody>
      </p:sp>
    </p:spTree>
    <p:extLst>
      <p:ext uri="{BB962C8B-B14F-4D97-AF65-F5344CB8AC3E}">
        <p14:creationId xmlns:p14="http://schemas.microsoft.com/office/powerpoint/2010/main" val="651863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5ECC3E68-9392-8E40-B2A9-B0703646330E}" type="slidenum">
              <a:rPr lang="en-GB" altLang="en-US" smtClean="0"/>
              <a:pPr>
                <a:defRPr/>
              </a:pPr>
              <a:t>‹#›</a:t>
            </a:fld>
            <a:endParaRPr lang="en-GB" altLang="en-US"/>
          </a:p>
        </p:txBody>
      </p:sp>
    </p:spTree>
    <p:extLst>
      <p:ext uri="{BB962C8B-B14F-4D97-AF65-F5344CB8AC3E}">
        <p14:creationId xmlns:p14="http://schemas.microsoft.com/office/powerpoint/2010/main" val="1549794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C58AD312-A279-4D46-AFE4-2BA5EBF40A27}" type="slidenum">
              <a:rPr lang="en-GB" altLang="en-US" smtClean="0"/>
              <a:pPr>
                <a:defRPr/>
              </a:pPr>
              <a:t>‹#›</a:t>
            </a:fld>
            <a:endParaRPr lang="en-GB" altLang="en-US"/>
          </a:p>
        </p:txBody>
      </p:sp>
    </p:spTree>
    <p:extLst>
      <p:ext uri="{BB962C8B-B14F-4D97-AF65-F5344CB8AC3E}">
        <p14:creationId xmlns:p14="http://schemas.microsoft.com/office/powerpoint/2010/main" val="1327556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pPr>
              <a:defRPr/>
            </a:pPr>
            <a:endParaRPr lang="en-GB"/>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pPr>
              <a:defRPr/>
            </a:pPr>
            <a:endParaRPr lang="en-GB"/>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pPr>
              <a:defRPr/>
            </a:pPr>
            <a:fld id="{41974793-4D04-DE41-ACC6-1A8659488EDA}" type="slidenum">
              <a:rPr lang="en-GB" altLang="en-US" smtClean="0"/>
              <a:pPr>
                <a:defRPr/>
              </a:pPr>
              <a:t>‹#›</a:t>
            </a:fld>
            <a:endParaRPr lang="en-GB" altLang="en-US"/>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03146155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71419C40-4D57-7B4D-9598-B65950F73F18}" type="slidenum">
              <a:rPr lang="en-GB" altLang="en-US" smtClean="0"/>
              <a:pPr>
                <a:defRPr/>
              </a:pPr>
              <a:t>‹#›</a:t>
            </a:fld>
            <a:endParaRPr lang="en-GB" altLang="en-US"/>
          </a:p>
        </p:txBody>
      </p:sp>
    </p:spTree>
    <p:extLst>
      <p:ext uri="{BB962C8B-B14F-4D97-AF65-F5344CB8AC3E}">
        <p14:creationId xmlns:p14="http://schemas.microsoft.com/office/powerpoint/2010/main" val="2079368493"/>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941832" y="2909102"/>
            <a:ext cx="361188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975398" y="2909102"/>
            <a:ext cx="361188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6F984824-F319-5E42-86C1-20425BAD1F85}" type="slidenum">
              <a:rPr lang="en-GB" altLang="en-US" smtClean="0"/>
              <a:pPr>
                <a:defRPr/>
              </a:pPr>
              <a:t>‹#›</a:t>
            </a:fld>
            <a:endParaRPr lang="en-GB" altLang="en-US"/>
          </a:p>
        </p:txBody>
      </p:sp>
    </p:spTree>
    <p:extLst>
      <p:ext uri="{BB962C8B-B14F-4D97-AF65-F5344CB8AC3E}">
        <p14:creationId xmlns:p14="http://schemas.microsoft.com/office/powerpoint/2010/main" val="1944874220"/>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B36CCA8A-3589-134B-A529-DFB93408868D}" type="slidenum">
              <a:rPr lang="en-GB" altLang="en-US" smtClean="0"/>
              <a:pPr>
                <a:defRPr/>
              </a:pPr>
              <a:t>‹#›</a:t>
            </a:fld>
            <a:endParaRPr lang="en-GB" altLang="en-US"/>
          </a:p>
        </p:txBody>
      </p:sp>
    </p:spTree>
    <p:extLst>
      <p:ext uri="{BB962C8B-B14F-4D97-AF65-F5344CB8AC3E}">
        <p14:creationId xmlns:p14="http://schemas.microsoft.com/office/powerpoint/2010/main" val="652424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A7F8354C-F007-DE40-AFBA-CFD26C3F5960}" type="slidenum">
              <a:rPr lang="en-GB" altLang="en-US" smtClean="0"/>
              <a:pPr>
                <a:defRPr/>
              </a:pPr>
              <a:t>‹#›</a:t>
            </a:fld>
            <a:endParaRPr lang="en-GB" altLang="en-US"/>
          </a:p>
        </p:txBody>
      </p:sp>
    </p:spTree>
    <p:extLst>
      <p:ext uri="{BB962C8B-B14F-4D97-AF65-F5344CB8AC3E}">
        <p14:creationId xmlns:p14="http://schemas.microsoft.com/office/powerpoint/2010/main" val="247960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73789" y="6375679"/>
            <a:ext cx="925016" cy="348462"/>
          </a:xfrm>
        </p:spPr>
        <p:txBody>
          <a:bodyPr/>
          <a:lstStyle/>
          <a:p>
            <a:pPr>
              <a:defRPr/>
            </a:pPr>
            <a:endParaRPr lang="en-GB"/>
          </a:p>
        </p:txBody>
      </p:sp>
      <p:sp>
        <p:nvSpPr>
          <p:cNvPr id="6" name="Footer Placeholder 5"/>
          <p:cNvSpPr>
            <a:spLocks noGrp="1"/>
          </p:cNvSpPr>
          <p:nvPr>
            <p:ph type="ftr" sz="quarter" idx="11"/>
          </p:nvPr>
        </p:nvSpPr>
        <p:spPr>
          <a:xfrm>
            <a:off x="1577716" y="6375679"/>
            <a:ext cx="2611634" cy="345796"/>
          </a:xfrm>
        </p:spPr>
        <p:txBody>
          <a:bodyPr/>
          <a:lstStyle/>
          <a:p>
            <a:pPr>
              <a:defRPr/>
            </a:pPr>
            <a:endParaRPr lang="en-GB"/>
          </a:p>
        </p:txBody>
      </p:sp>
      <p:sp>
        <p:nvSpPr>
          <p:cNvPr id="7" name="Slide Number Placeholder 6"/>
          <p:cNvSpPr>
            <a:spLocks noGrp="1"/>
          </p:cNvSpPr>
          <p:nvPr>
            <p:ph type="sldNum" sz="quarter" idx="12"/>
          </p:nvPr>
        </p:nvSpPr>
        <p:spPr>
          <a:xfrm>
            <a:off x="4268261" y="6375679"/>
            <a:ext cx="924342" cy="345796"/>
          </a:xfrm>
        </p:spPr>
        <p:txBody>
          <a:bodyPr/>
          <a:lstStyle/>
          <a:p>
            <a:pPr>
              <a:defRPr/>
            </a:pPr>
            <a:fld id="{330C111D-5DD7-1148-AF04-FE0DDF4C897A}" type="slidenum">
              <a:rPr lang="en-GB" altLang="en-US" smtClean="0"/>
              <a:pPr>
                <a:defRPr/>
              </a:pPr>
              <a:t>‹#›</a:t>
            </a:fld>
            <a:endParaRPr lang="en-GB" altLang="en-US"/>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57024843"/>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74463" y="6375679"/>
            <a:ext cx="924342" cy="348462"/>
          </a:xfrm>
        </p:spPr>
        <p:txBody>
          <a:bodyPr/>
          <a:lstStyle/>
          <a:p>
            <a:pPr>
              <a:defRPr/>
            </a:pPr>
            <a:endParaRPr lang="en-GB"/>
          </a:p>
        </p:txBody>
      </p:sp>
      <p:sp>
        <p:nvSpPr>
          <p:cNvPr id="6" name="Footer Placeholder 5"/>
          <p:cNvSpPr>
            <a:spLocks noGrp="1"/>
          </p:cNvSpPr>
          <p:nvPr>
            <p:ph type="ftr" sz="quarter" idx="11"/>
          </p:nvPr>
        </p:nvSpPr>
        <p:spPr>
          <a:xfrm>
            <a:off x="1577716" y="6375679"/>
            <a:ext cx="2611634" cy="345796"/>
          </a:xfrm>
        </p:spPr>
        <p:txBody>
          <a:bodyPr/>
          <a:lstStyle/>
          <a:p>
            <a:endParaRPr lang="en-US" dirty="0"/>
          </a:p>
        </p:txBody>
      </p:sp>
      <p:sp>
        <p:nvSpPr>
          <p:cNvPr id="7" name="Slide Number Placeholder 6"/>
          <p:cNvSpPr>
            <a:spLocks noGrp="1"/>
          </p:cNvSpPr>
          <p:nvPr>
            <p:ph type="sldNum" sz="quarter" idx="12"/>
          </p:nvPr>
        </p:nvSpPr>
        <p:spPr>
          <a:xfrm>
            <a:off x="4256153" y="6375679"/>
            <a:ext cx="947460" cy="345796"/>
          </a:xfrm>
        </p:spPr>
        <p:txBody>
          <a:bodyPr/>
          <a:lstStyle/>
          <a:p>
            <a:pPr>
              <a:defRPr/>
            </a:pPr>
            <a:fld id="{2CAC0F6A-63F4-B24A-B752-E52B77118795}" type="slidenum">
              <a:rPr lang="en-GB" altLang="en-US" smtClean="0"/>
              <a:pPr>
                <a:defRPr/>
              </a:pPr>
              <a:t>‹#›</a:t>
            </a:fld>
            <a:endParaRPr lang="en-GB" altLang="en-US"/>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40205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pPr>
              <a:defRPr/>
            </a:pPr>
            <a:endParaRPr lang="en-GB"/>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pPr>
              <a:defRPr/>
            </a:pPr>
            <a:endParaRPr lang="en-GB"/>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pPr>
              <a:defRPr/>
            </a:pPr>
            <a:fld id="{CDAEFFCC-6296-6A42-9998-7EFEC859B1E3}" type="slidenum">
              <a:rPr lang="en-GB" altLang="en-US" smtClean="0"/>
              <a:pPr>
                <a:defRPr/>
              </a:pPr>
              <a:t>‹#›</a:t>
            </a:fld>
            <a:endParaRPr lang="en-GB" altLang="en-US"/>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22528012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0574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20574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0" pos="594">
          <p15:clr>
            <a:srgbClr val="F26B43"/>
          </p15:clr>
        </p15:guide>
        <p15:guide id="3" pos="5400">
          <p15:clr>
            <a:srgbClr val="F26B43"/>
          </p15:clr>
        </p15:guide>
        <p15:guide id="4" orient="horz" pos="4008">
          <p15:clr>
            <a:srgbClr val="F26B43"/>
          </p15:clr>
        </p15:guide>
        <p15:guide id="5" orient="horz" pos="1440">
          <p15:clr>
            <a:srgbClr val="F26B43"/>
          </p15:clr>
        </p15:guide>
        <p15:guide id="6" orient="horz" pos="3720">
          <p15:clr>
            <a:srgbClr val="F26B43"/>
          </p15:clr>
        </p15:guide>
        <p15:guide id="7"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14375" y="2143125"/>
            <a:ext cx="7772400" cy="1470025"/>
          </a:xfrm>
        </p:spPr>
        <p:txBody>
          <a:bodyPr/>
          <a:lstStyle/>
          <a:p>
            <a:pPr eaLnBrk="1" hangingPunct="1"/>
            <a:r>
              <a:rPr lang="en-GB" altLang="en-US" b="1" dirty="0" smtClean="0"/>
              <a:t>Interactionism and labelling theory</a:t>
            </a:r>
            <a:endParaRPr lang="en-GB" altLang="en-US" b="1" dirty="0"/>
          </a:p>
        </p:txBody>
      </p:sp>
      <p:sp>
        <p:nvSpPr>
          <p:cNvPr id="2051" name="Rectangle 3"/>
          <p:cNvSpPr>
            <a:spLocks noGrp="1" noChangeArrowheads="1"/>
          </p:cNvSpPr>
          <p:nvPr>
            <p:ph type="subTitle" idx="1"/>
          </p:nvPr>
        </p:nvSpPr>
        <p:spPr>
          <a:xfrm>
            <a:off x="704467" y="4797152"/>
            <a:ext cx="7643812" cy="1752600"/>
          </a:xfrm>
        </p:spPr>
        <p:txBody>
          <a:bodyPr/>
          <a:lstStyle/>
          <a:p>
            <a:pPr eaLnBrk="1" hangingPunct="1"/>
            <a:r>
              <a:rPr lang="en-US" altLang="en-US" dirty="0" smtClean="0"/>
              <a:t>Paper 3 </a:t>
            </a:r>
            <a:r>
              <a:rPr lang="en-US" altLang="en-US" dirty="0"/>
              <a:t>– Crime and </a:t>
            </a:r>
            <a:r>
              <a:rPr lang="en-US" altLang="en-US" dirty="0" smtClean="0"/>
              <a:t>Deviance</a:t>
            </a:r>
            <a:endParaRPr lang="en-US"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GB" altLang="en-US" sz="4000"/>
              <a:t>How do Interactionist sociologists study deviance?</a:t>
            </a:r>
          </a:p>
        </p:txBody>
      </p:sp>
      <p:sp>
        <p:nvSpPr>
          <p:cNvPr id="14339" name="Rectangle 3"/>
          <p:cNvSpPr>
            <a:spLocks noGrp="1" noChangeArrowheads="1"/>
          </p:cNvSpPr>
          <p:nvPr>
            <p:ph idx="1"/>
          </p:nvPr>
        </p:nvSpPr>
        <p:spPr/>
        <p:txBody>
          <a:bodyPr>
            <a:normAutofit/>
          </a:bodyPr>
          <a:lstStyle/>
          <a:p>
            <a:pPr eaLnBrk="1" hangingPunct="1"/>
            <a:r>
              <a:rPr lang="en-GB" altLang="en-US" sz="2400" dirty="0"/>
              <a:t>Go online.</a:t>
            </a:r>
          </a:p>
          <a:p>
            <a:pPr eaLnBrk="1" hangingPunct="1"/>
            <a:r>
              <a:rPr lang="en-GB" altLang="en-US" sz="2400" dirty="0"/>
              <a:t>Find the most up to date crime statistics for the UK you can.</a:t>
            </a:r>
          </a:p>
          <a:p>
            <a:pPr eaLnBrk="1" hangingPunct="1"/>
            <a:r>
              <a:rPr lang="en-GB" altLang="en-US" sz="2400" dirty="0"/>
              <a:t>Consider what detail these statistics give you.</a:t>
            </a:r>
          </a:p>
          <a:p>
            <a:pPr eaLnBrk="1" hangingPunct="1"/>
            <a:r>
              <a:rPr lang="en-GB" altLang="en-US" sz="2400" dirty="0"/>
              <a:t>Do you think interactionists would consider these statistics valuable for researching </a:t>
            </a:r>
            <a:r>
              <a:rPr lang="en-GB" altLang="en-US" sz="2400" dirty="0" smtClean="0"/>
              <a:t>Crime &amp; Deviance?</a:t>
            </a:r>
            <a:endParaRPr lang="en-GB" altLang="en-US" sz="2400" dirty="0"/>
          </a:p>
          <a:p>
            <a:pPr eaLnBrk="1" hangingPunct="1"/>
            <a:endParaRPr lang="en-GB" alt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Social construction of crime statistics</a:t>
            </a:r>
            <a:endParaRPr lang="en-GB" dirty="0"/>
          </a:p>
        </p:txBody>
      </p:sp>
      <p:sp>
        <p:nvSpPr>
          <p:cNvPr id="3" name="Content Placeholder 2"/>
          <p:cNvSpPr>
            <a:spLocks noGrp="1"/>
          </p:cNvSpPr>
          <p:nvPr>
            <p:ph idx="1"/>
          </p:nvPr>
        </p:nvSpPr>
        <p:spPr/>
        <p:txBody>
          <a:bodyPr>
            <a:normAutofit fontScale="85000" lnSpcReduction="20000"/>
          </a:bodyPr>
          <a:lstStyle/>
          <a:p>
            <a:r>
              <a:rPr lang="en-GB" sz="2800" dirty="0" smtClean="0"/>
              <a:t>Interactionists see crime statistics as socially constructed.</a:t>
            </a:r>
          </a:p>
          <a:p>
            <a:r>
              <a:rPr lang="en-GB" sz="2800" dirty="0" smtClean="0"/>
              <a:t>At each stage of the criminal justice system, agents of social control make decisions about whether to proceed to the next stage. The outcome depends on the label they attach to the individual.</a:t>
            </a:r>
          </a:p>
          <a:p>
            <a:r>
              <a:rPr lang="en-GB" sz="2800" dirty="0" smtClean="0"/>
              <a:t>Statistics only tell us about the activities of police and prosecutors, rather than the amount of crime and who commits it. </a:t>
            </a:r>
          </a:p>
          <a:p>
            <a:r>
              <a:rPr lang="en-GB" sz="2800" dirty="0" smtClean="0"/>
              <a:t>This leads to the ‘dark figure’ of crime</a:t>
            </a:r>
            <a:endParaRPr lang="en-GB" sz="2800" dirty="0"/>
          </a:p>
        </p:txBody>
      </p:sp>
    </p:spTree>
    <p:extLst>
      <p:ext uri="{BB962C8B-B14F-4D97-AF65-F5344CB8AC3E}">
        <p14:creationId xmlns:p14="http://schemas.microsoft.com/office/powerpoint/2010/main" val="817654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432197" y="116632"/>
            <a:ext cx="6140303" cy="1851055"/>
          </a:xfrm>
        </p:spPr>
        <p:txBody>
          <a:bodyPr/>
          <a:lstStyle/>
          <a:p>
            <a:pPr eaLnBrk="1" hangingPunct="1"/>
            <a:r>
              <a:rPr lang="en-GB" altLang="en-US"/>
              <a:t>Labelling theory:</a:t>
            </a:r>
          </a:p>
        </p:txBody>
      </p:sp>
      <p:sp>
        <p:nvSpPr>
          <p:cNvPr id="16387" name="Rectangle 3"/>
          <p:cNvSpPr>
            <a:spLocks noGrp="1" noChangeArrowheads="1"/>
          </p:cNvSpPr>
          <p:nvPr>
            <p:ph type="body" idx="1"/>
          </p:nvPr>
        </p:nvSpPr>
        <p:spPr>
          <a:xfrm>
            <a:off x="2432197" y="2204864"/>
            <a:ext cx="6316266" cy="3744416"/>
          </a:xfrm>
        </p:spPr>
        <p:txBody>
          <a:bodyPr>
            <a:noAutofit/>
          </a:bodyPr>
          <a:lstStyle/>
          <a:p>
            <a:pPr eaLnBrk="1" hangingPunct="1">
              <a:lnSpc>
                <a:spcPct val="80000"/>
              </a:lnSpc>
            </a:pPr>
            <a:r>
              <a:rPr lang="en-GB" altLang="en-US" sz="2000" dirty="0"/>
              <a:t>The main basis of labelling theories of crime and deviance is the idea that, in order to understand these social phenomena, we have, as sociologists, to take account not simply of what people do or do not do (behaviour) but also, more importantly, the </a:t>
            </a:r>
            <a:r>
              <a:rPr lang="en-GB" altLang="en-US" sz="2000" b="1" dirty="0"/>
              <a:t>social context</a:t>
            </a:r>
            <a:r>
              <a:rPr lang="en-GB" altLang="en-US" sz="2000" dirty="0"/>
              <a:t> of that behaviour.</a:t>
            </a:r>
          </a:p>
          <a:p>
            <a:pPr eaLnBrk="1" hangingPunct="1">
              <a:lnSpc>
                <a:spcPct val="80000"/>
              </a:lnSpc>
            </a:pPr>
            <a:r>
              <a:rPr lang="en-GB" altLang="en-US" sz="2000" dirty="0"/>
              <a:t>In this respect, we are dealing with such questions as: </a:t>
            </a:r>
          </a:p>
          <a:p>
            <a:pPr lvl="1" eaLnBrk="1" hangingPunct="1">
              <a:lnSpc>
                <a:spcPct val="80000"/>
              </a:lnSpc>
            </a:pPr>
            <a:r>
              <a:rPr lang="en-GB" altLang="en-US" sz="2000" dirty="0"/>
              <a:t>How behaviour is interpreted (and by whom)</a:t>
            </a:r>
          </a:p>
          <a:p>
            <a:pPr lvl="1" eaLnBrk="1" hangingPunct="1">
              <a:lnSpc>
                <a:spcPct val="80000"/>
              </a:lnSpc>
            </a:pPr>
            <a:r>
              <a:rPr lang="en-GB" altLang="en-US" sz="2000" dirty="0"/>
              <a:t>Why it is interpreted in particular ways at different times.</a:t>
            </a:r>
          </a:p>
          <a:p>
            <a:pPr eaLnBrk="1" hangingPunct="1">
              <a:lnSpc>
                <a:spcPct val="80000"/>
              </a:lnSpc>
            </a:pPr>
            <a:endParaRPr lang="en-GB" altLang="en-US"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a:bodyPr>
          <a:lstStyle/>
          <a:p>
            <a:pPr eaLnBrk="1" hangingPunct="1"/>
            <a:r>
              <a:rPr lang="en-GB" altLang="en-US" sz="4800" dirty="0"/>
              <a:t>Howard </a:t>
            </a:r>
            <a:r>
              <a:rPr lang="en-GB" altLang="en-US" sz="4800" dirty="0" smtClean="0"/>
              <a:t>Becker: labelling</a:t>
            </a:r>
            <a:endParaRPr lang="en-GB" altLang="en-US" sz="4800" dirty="0"/>
          </a:p>
        </p:txBody>
      </p:sp>
      <p:pic>
        <p:nvPicPr>
          <p:cNvPr id="30723" name="Picture 5" descr="beck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628775"/>
            <a:ext cx="7129463" cy="498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6888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7024744" cy="1143000"/>
          </a:xfrm>
        </p:spPr>
        <p:txBody>
          <a:bodyPr>
            <a:normAutofit fontScale="90000"/>
          </a:bodyPr>
          <a:lstStyle/>
          <a:p>
            <a:r>
              <a:rPr lang="en-GB" dirty="0" smtClean="0"/>
              <a:t>Labelling theory- Becker</a:t>
            </a:r>
            <a:endParaRPr lang="en-GB" dirty="0"/>
          </a:p>
        </p:txBody>
      </p:sp>
      <p:grpSp>
        <p:nvGrpSpPr>
          <p:cNvPr id="33" name="Group 32"/>
          <p:cNvGrpSpPr/>
          <p:nvPr/>
        </p:nvGrpSpPr>
        <p:grpSpPr>
          <a:xfrm>
            <a:off x="274217" y="1530935"/>
            <a:ext cx="8620545" cy="4817294"/>
            <a:chOff x="274217" y="1530935"/>
            <a:chExt cx="8620545" cy="4817294"/>
          </a:xfrm>
        </p:grpSpPr>
        <p:sp>
          <p:nvSpPr>
            <p:cNvPr id="3" name="TextBox 2"/>
            <p:cNvSpPr txBox="1"/>
            <p:nvPr/>
          </p:nvSpPr>
          <p:spPr>
            <a:xfrm>
              <a:off x="395536" y="1988840"/>
              <a:ext cx="1872208" cy="738664"/>
            </a:xfrm>
            <a:prstGeom prst="rect">
              <a:avLst/>
            </a:prstGeom>
            <a:solidFill>
              <a:schemeClr val="bg2">
                <a:lumMod val="60000"/>
                <a:lumOff val="40000"/>
              </a:schemeClr>
            </a:solidFill>
          </p:spPr>
          <p:txBody>
            <a:bodyPr wrap="square" rtlCol="0">
              <a:spAutoFit/>
            </a:bodyPr>
            <a:lstStyle/>
            <a:p>
              <a:r>
                <a:rPr lang="en-GB" sz="1400" dirty="0" smtClean="0"/>
                <a:t>Moral entrepreneurs seek to outlaw certain behaviour</a:t>
              </a:r>
              <a:endParaRPr lang="en-GB" sz="1400" dirty="0"/>
            </a:p>
          </p:txBody>
        </p:sp>
        <p:sp>
          <p:nvSpPr>
            <p:cNvPr id="4" name="TextBox 3"/>
            <p:cNvSpPr txBox="1"/>
            <p:nvPr/>
          </p:nvSpPr>
          <p:spPr>
            <a:xfrm>
              <a:off x="2843808" y="1988838"/>
              <a:ext cx="1512168" cy="954107"/>
            </a:xfrm>
            <a:prstGeom prst="rect">
              <a:avLst/>
            </a:prstGeom>
            <a:solidFill>
              <a:schemeClr val="bg2">
                <a:lumMod val="60000"/>
                <a:lumOff val="40000"/>
              </a:schemeClr>
            </a:solidFill>
          </p:spPr>
          <p:txBody>
            <a:bodyPr wrap="square" rtlCol="0">
              <a:spAutoFit/>
            </a:bodyPr>
            <a:lstStyle/>
            <a:p>
              <a:r>
                <a:rPr lang="en-GB" sz="1400" dirty="0" smtClean="0"/>
                <a:t>Public response can be to accept or reject the ‘crusade’</a:t>
              </a:r>
              <a:endParaRPr lang="en-GB" sz="1400" dirty="0"/>
            </a:p>
          </p:txBody>
        </p:sp>
        <p:sp>
          <p:nvSpPr>
            <p:cNvPr id="5" name="TextBox 4"/>
            <p:cNvSpPr txBox="1"/>
            <p:nvPr/>
          </p:nvSpPr>
          <p:spPr>
            <a:xfrm>
              <a:off x="4716016" y="1988840"/>
              <a:ext cx="1800200" cy="1600438"/>
            </a:xfrm>
            <a:prstGeom prst="rect">
              <a:avLst/>
            </a:prstGeom>
            <a:solidFill>
              <a:schemeClr val="bg2">
                <a:lumMod val="60000"/>
                <a:lumOff val="40000"/>
              </a:schemeClr>
            </a:solidFill>
          </p:spPr>
          <p:txBody>
            <a:bodyPr wrap="square" rtlCol="0">
              <a:spAutoFit/>
            </a:bodyPr>
            <a:lstStyle/>
            <a:p>
              <a:r>
                <a:rPr lang="en-GB" sz="1400" dirty="0" smtClean="0"/>
                <a:t>Labelled group can respond in a number of ways. They can reject or accept the label (self fulfilling prophecy)</a:t>
              </a:r>
              <a:endParaRPr lang="en-GB" sz="1400" dirty="0"/>
            </a:p>
          </p:txBody>
        </p:sp>
        <p:sp>
          <p:nvSpPr>
            <p:cNvPr id="6" name="TextBox 5"/>
            <p:cNvSpPr txBox="1"/>
            <p:nvPr/>
          </p:nvSpPr>
          <p:spPr>
            <a:xfrm>
              <a:off x="6804248" y="1988838"/>
              <a:ext cx="1800200" cy="1569660"/>
            </a:xfrm>
            <a:prstGeom prst="rect">
              <a:avLst/>
            </a:prstGeom>
            <a:solidFill>
              <a:schemeClr val="bg2">
                <a:lumMod val="60000"/>
                <a:lumOff val="40000"/>
              </a:schemeClr>
            </a:solidFill>
          </p:spPr>
          <p:txBody>
            <a:bodyPr wrap="square" rtlCol="0">
              <a:spAutoFit/>
            </a:bodyPr>
            <a:lstStyle/>
            <a:p>
              <a:r>
                <a:rPr lang="en-GB" sz="1600" dirty="0" smtClean="0"/>
                <a:t>If the group is successfully labelled, then their behaviour and sense of identity changes</a:t>
              </a:r>
              <a:endParaRPr lang="en-GB" sz="1600" dirty="0"/>
            </a:p>
          </p:txBody>
        </p:sp>
        <p:sp>
          <p:nvSpPr>
            <p:cNvPr id="7" name="TextBox 6"/>
            <p:cNvSpPr txBox="1"/>
            <p:nvPr/>
          </p:nvSpPr>
          <p:spPr>
            <a:xfrm>
              <a:off x="274217" y="3501008"/>
              <a:ext cx="835486" cy="523220"/>
            </a:xfrm>
            <a:prstGeom prst="rect">
              <a:avLst/>
            </a:prstGeom>
            <a:solidFill>
              <a:srgbClr val="FF99CC"/>
            </a:solidFill>
          </p:spPr>
          <p:txBody>
            <a:bodyPr wrap="square" rtlCol="0">
              <a:spAutoFit/>
            </a:bodyPr>
            <a:lstStyle/>
            <a:p>
              <a:r>
                <a:rPr lang="en-GB" sz="1400" dirty="0" smtClean="0"/>
                <a:t>Moral crusade</a:t>
              </a:r>
              <a:endParaRPr lang="en-GB" sz="1400" dirty="0"/>
            </a:p>
          </p:txBody>
        </p:sp>
        <p:sp>
          <p:nvSpPr>
            <p:cNvPr id="8" name="TextBox 7"/>
            <p:cNvSpPr txBox="1"/>
            <p:nvPr/>
          </p:nvSpPr>
          <p:spPr>
            <a:xfrm>
              <a:off x="1526548" y="3501008"/>
              <a:ext cx="835486" cy="523220"/>
            </a:xfrm>
            <a:prstGeom prst="rect">
              <a:avLst/>
            </a:prstGeom>
            <a:solidFill>
              <a:srgbClr val="FF99CC"/>
            </a:solidFill>
          </p:spPr>
          <p:txBody>
            <a:bodyPr wrap="square" rtlCol="0">
              <a:spAutoFit/>
            </a:bodyPr>
            <a:lstStyle/>
            <a:p>
              <a:r>
                <a:rPr lang="en-GB" sz="1400" dirty="0" smtClean="0"/>
                <a:t>Moral panic</a:t>
              </a:r>
              <a:endParaRPr lang="en-GB" sz="1400" dirty="0"/>
            </a:p>
          </p:txBody>
        </p:sp>
        <p:sp>
          <p:nvSpPr>
            <p:cNvPr id="9" name="TextBox 8"/>
            <p:cNvSpPr txBox="1"/>
            <p:nvPr/>
          </p:nvSpPr>
          <p:spPr>
            <a:xfrm>
              <a:off x="2483768" y="3478421"/>
              <a:ext cx="1080120" cy="769441"/>
            </a:xfrm>
            <a:prstGeom prst="rect">
              <a:avLst/>
            </a:prstGeom>
            <a:solidFill>
              <a:srgbClr val="FF99CC"/>
            </a:solidFill>
          </p:spPr>
          <p:txBody>
            <a:bodyPr wrap="square" rtlCol="0">
              <a:spAutoFit/>
            </a:bodyPr>
            <a:lstStyle/>
            <a:p>
              <a:r>
                <a:rPr lang="en-GB" sz="1100" b="1" dirty="0" smtClean="0"/>
                <a:t>Sensitization </a:t>
              </a:r>
            </a:p>
            <a:p>
              <a:r>
                <a:rPr lang="en-GB" sz="1100" dirty="0" smtClean="0"/>
                <a:t>Are the public already concerned?</a:t>
              </a:r>
              <a:endParaRPr lang="en-GB" sz="1100" dirty="0"/>
            </a:p>
          </p:txBody>
        </p:sp>
        <p:sp>
          <p:nvSpPr>
            <p:cNvPr id="10" name="TextBox 9"/>
            <p:cNvSpPr txBox="1"/>
            <p:nvPr/>
          </p:nvSpPr>
          <p:spPr>
            <a:xfrm>
              <a:off x="2743070" y="4535854"/>
              <a:ext cx="1396882" cy="830997"/>
            </a:xfrm>
            <a:prstGeom prst="rect">
              <a:avLst/>
            </a:prstGeom>
            <a:solidFill>
              <a:srgbClr val="FF99CC"/>
            </a:solidFill>
          </p:spPr>
          <p:txBody>
            <a:bodyPr wrap="square" rtlCol="0">
              <a:spAutoFit/>
            </a:bodyPr>
            <a:lstStyle/>
            <a:p>
              <a:r>
                <a:rPr lang="en-GB" sz="1200" b="1" dirty="0" smtClean="0"/>
                <a:t>Power</a:t>
              </a:r>
            </a:p>
            <a:p>
              <a:r>
                <a:rPr lang="en-GB" sz="1200" dirty="0" smtClean="0"/>
                <a:t>Have the crusaders access to power?</a:t>
              </a:r>
              <a:endParaRPr lang="en-GB" sz="1200" dirty="0"/>
            </a:p>
          </p:txBody>
        </p:sp>
        <p:sp>
          <p:nvSpPr>
            <p:cNvPr id="11" name="TextBox 10"/>
            <p:cNvSpPr txBox="1"/>
            <p:nvPr/>
          </p:nvSpPr>
          <p:spPr>
            <a:xfrm>
              <a:off x="3707904" y="5517232"/>
              <a:ext cx="1296144" cy="830997"/>
            </a:xfrm>
            <a:prstGeom prst="rect">
              <a:avLst/>
            </a:prstGeom>
            <a:solidFill>
              <a:srgbClr val="FF99CC"/>
            </a:solidFill>
          </p:spPr>
          <p:txBody>
            <a:bodyPr wrap="square" rtlCol="0">
              <a:spAutoFit/>
            </a:bodyPr>
            <a:lstStyle/>
            <a:p>
              <a:r>
                <a:rPr lang="en-GB" sz="1200" b="1" dirty="0" smtClean="0"/>
                <a:t>Cultural values</a:t>
              </a:r>
            </a:p>
            <a:p>
              <a:r>
                <a:rPr lang="en-GB" sz="1200" dirty="0" smtClean="0"/>
                <a:t>Does the ‘crusade’ fit with existing beliefs?</a:t>
              </a:r>
              <a:endParaRPr lang="en-GB" sz="1200" dirty="0"/>
            </a:p>
          </p:txBody>
        </p:sp>
        <p:sp>
          <p:nvSpPr>
            <p:cNvPr id="12" name="TextBox 11"/>
            <p:cNvSpPr txBox="1"/>
            <p:nvPr/>
          </p:nvSpPr>
          <p:spPr>
            <a:xfrm>
              <a:off x="4546440" y="4326195"/>
              <a:ext cx="1732756" cy="830997"/>
            </a:xfrm>
            <a:prstGeom prst="rect">
              <a:avLst/>
            </a:prstGeom>
            <a:solidFill>
              <a:srgbClr val="FF99CC"/>
            </a:solidFill>
          </p:spPr>
          <p:txBody>
            <a:bodyPr wrap="square" rtlCol="0">
              <a:spAutoFit/>
            </a:bodyPr>
            <a:lstStyle/>
            <a:p>
              <a:r>
                <a:rPr lang="en-GB" sz="1200" b="1" dirty="0" smtClean="0"/>
                <a:t>Power</a:t>
              </a:r>
            </a:p>
            <a:p>
              <a:r>
                <a:rPr lang="en-GB" sz="1200" dirty="0" smtClean="0"/>
                <a:t>Has the labelled group enough power to reject deviant label?</a:t>
              </a:r>
              <a:endParaRPr lang="en-GB" sz="1200" dirty="0"/>
            </a:p>
          </p:txBody>
        </p:sp>
        <p:sp>
          <p:nvSpPr>
            <p:cNvPr id="13" name="TextBox 12"/>
            <p:cNvSpPr txBox="1"/>
            <p:nvPr/>
          </p:nvSpPr>
          <p:spPr>
            <a:xfrm>
              <a:off x="6676784" y="3781888"/>
              <a:ext cx="1732756" cy="1384995"/>
            </a:xfrm>
            <a:prstGeom prst="rect">
              <a:avLst/>
            </a:prstGeom>
            <a:solidFill>
              <a:srgbClr val="FF99CC"/>
            </a:solidFill>
          </p:spPr>
          <p:txBody>
            <a:bodyPr wrap="square" rtlCol="0">
              <a:spAutoFit/>
            </a:bodyPr>
            <a:lstStyle/>
            <a:p>
              <a:r>
                <a:rPr lang="en-GB" sz="1200" b="1" dirty="0" smtClean="0"/>
                <a:t>Labelled group</a:t>
              </a:r>
            </a:p>
            <a:p>
              <a:r>
                <a:rPr lang="en-GB" sz="1200" dirty="0" smtClean="0"/>
                <a:t>Sense of stigmatization. Change behaviour to avert punishment/stigma. Possible amplification of deviance</a:t>
              </a:r>
              <a:endParaRPr lang="en-GB" sz="1200" dirty="0"/>
            </a:p>
          </p:txBody>
        </p:sp>
        <p:sp>
          <p:nvSpPr>
            <p:cNvPr id="14" name="TextBox 13"/>
            <p:cNvSpPr txBox="1"/>
            <p:nvPr/>
          </p:nvSpPr>
          <p:spPr>
            <a:xfrm>
              <a:off x="7526610" y="5228691"/>
              <a:ext cx="1368152" cy="646331"/>
            </a:xfrm>
            <a:prstGeom prst="rect">
              <a:avLst/>
            </a:prstGeom>
            <a:solidFill>
              <a:srgbClr val="FF99CC"/>
            </a:solidFill>
          </p:spPr>
          <p:txBody>
            <a:bodyPr wrap="square" rtlCol="0">
              <a:spAutoFit/>
            </a:bodyPr>
            <a:lstStyle/>
            <a:p>
              <a:r>
                <a:rPr lang="en-GB" sz="1200" b="1" dirty="0" smtClean="0"/>
                <a:t>Wider society</a:t>
              </a:r>
            </a:p>
            <a:p>
              <a:r>
                <a:rPr lang="en-GB" sz="1200" dirty="0" smtClean="0"/>
                <a:t>Apply the label as ‘master status’</a:t>
              </a:r>
              <a:endParaRPr lang="en-GB" sz="1200" dirty="0"/>
            </a:p>
          </p:txBody>
        </p:sp>
        <p:cxnSp>
          <p:nvCxnSpPr>
            <p:cNvPr id="16" name="Straight Arrow Connector 15"/>
            <p:cNvCxnSpPr>
              <a:stCxn id="3" idx="2"/>
            </p:cNvCxnSpPr>
            <p:nvPr/>
          </p:nvCxnSpPr>
          <p:spPr>
            <a:xfrm flipH="1">
              <a:off x="957296" y="2727504"/>
              <a:ext cx="374344" cy="557480"/>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cxnSp>
          <p:nvCxnSpPr>
            <p:cNvPr id="18" name="Straight Arrow Connector 17"/>
            <p:cNvCxnSpPr>
              <a:stCxn id="3" idx="2"/>
            </p:cNvCxnSpPr>
            <p:nvPr/>
          </p:nvCxnSpPr>
          <p:spPr>
            <a:xfrm>
              <a:off x="1331640" y="2727504"/>
              <a:ext cx="612651" cy="557480"/>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sp>
          <p:nvSpPr>
            <p:cNvPr id="19" name="TextBox 18"/>
            <p:cNvSpPr txBox="1"/>
            <p:nvPr/>
          </p:nvSpPr>
          <p:spPr>
            <a:xfrm>
              <a:off x="1259632" y="3501008"/>
              <a:ext cx="352937" cy="369332"/>
            </a:xfrm>
            <a:prstGeom prst="rect">
              <a:avLst/>
            </a:prstGeom>
            <a:noFill/>
          </p:spPr>
          <p:txBody>
            <a:bodyPr wrap="square" rtlCol="0">
              <a:spAutoFit/>
            </a:bodyPr>
            <a:lstStyle/>
            <a:p>
              <a:r>
                <a:rPr lang="en-GB" dirty="0" smtClean="0"/>
                <a:t>+</a:t>
              </a:r>
              <a:endParaRPr lang="en-GB" dirty="0"/>
            </a:p>
          </p:txBody>
        </p:sp>
        <p:cxnSp>
          <p:nvCxnSpPr>
            <p:cNvPr id="24" name="Straight Arrow Connector 23"/>
            <p:cNvCxnSpPr>
              <a:stCxn id="4" idx="2"/>
            </p:cNvCxnSpPr>
            <p:nvPr/>
          </p:nvCxnSpPr>
          <p:spPr>
            <a:xfrm flipH="1">
              <a:off x="3059832" y="2942945"/>
              <a:ext cx="540060" cy="414047"/>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cxnSp>
          <p:nvCxnSpPr>
            <p:cNvPr id="27" name="Straight Arrow Connector 26"/>
            <p:cNvCxnSpPr>
              <a:stCxn id="4" idx="2"/>
            </p:cNvCxnSpPr>
            <p:nvPr/>
          </p:nvCxnSpPr>
          <p:spPr>
            <a:xfrm>
              <a:off x="3599892" y="2942945"/>
              <a:ext cx="0" cy="1435722"/>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cxnSp>
          <p:nvCxnSpPr>
            <p:cNvPr id="29" name="Straight Connector 28"/>
            <p:cNvCxnSpPr/>
            <p:nvPr/>
          </p:nvCxnSpPr>
          <p:spPr>
            <a:xfrm>
              <a:off x="3621008" y="2924487"/>
              <a:ext cx="727524" cy="2442364"/>
            </a:xfrm>
            <a:prstGeom prst="line">
              <a:avLst/>
            </a:prstGeom>
          </p:spPr>
          <p:style>
            <a:lnRef idx="1">
              <a:schemeClr val="accent4"/>
            </a:lnRef>
            <a:fillRef idx="0">
              <a:schemeClr val="accent4"/>
            </a:fillRef>
            <a:effectRef idx="0">
              <a:schemeClr val="accent4"/>
            </a:effectRef>
            <a:fontRef idx="minor">
              <a:schemeClr val="tx1"/>
            </a:fontRef>
          </p:style>
        </p:cxnSp>
        <p:cxnSp>
          <p:nvCxnSpPr>
            <p:cNvPr id="32" name="Straight Arrow Connector 31"/>
            <p:cNvCxnSpPr/>
            <p:nvPr/>
          </p:nvCxnSpPr>
          <p:spPr>
            <a:xfrm>
              <a:off x="4499992" y="4112714"/>
              <a:ext cx="0" cy="12425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5" idx="2"/>
            </p:cNvCxnSpPr>
            <p:nvPr/>
          </p:nvCxnSpPr>
          <p:spPr>
            <a:xfrm>
              <a:off x="5616116" y="3589278"/>
              <a:ext cx="0" cy="736917"/>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cxnSp>
          <p:nvCxnSpPr>
            <p:cNvPr id="36" name="Straight Arrow Connector 35"/>
            <p:cNvCxnSpPr>
              <a:stCxn id="6" idx="2"/>
            </p:cNvCxnSpPr>
            <p:nvPr/>
          </p:nvCxnSpPr>
          <p:spPr>
            <a:xfrm>
              <a:off x="7704348" y="3558498"/>
              <a:ext cx="0" cy="204120"/>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cxnSp>
          <p:nvCxnSpPr>
            <p:cNvPr id="38" name="Straight Arrow Connector 37"/>
            <p:cNvCxnSpPr>
              <a:stCxn id="6" idx="3"/>
            </p:cNvCxnSpPr>
            <p:nvPr/>
          </p:nvCxnSpPr>
          <p:spPr>
            <a:xfrm>
              <a:off x="8604448" y="2773668"/>
              <a:ext cx="0" cy="2212309"/>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sp>
          <p:nvSpPr>
            <p:cNvPr id="39" name="TextBox 38"/>
            <p:cNvSpPr txBox="1"/>
            <p:nvPr/>
          </p:nvSpPr>
          <p:spPr>
            <a:xfrm>
              <a:off x="933319" y="1556791"/>
              <a:ext cx="1605292" cy="307777"/>
            </a:xfrm>
            <a:prstGeom prst="rect">
              <a:avLst/>
            </a:prstGeom>
            <a:noFill/>
          </p:spPr>
          <p:txBody>
            <a:bodyPr wrap="square" rtlCol="0">
              <a:spAutoFit/>
            </a:bodyPr>
            <a:lstStyle/>
            <a:p>
              <a:r>
                <a:rPr lang="en-GB" sz="1400" b="1" dirty="0" smtClean="0"/>
                <a:t>Moral crusade</a:t>
              </a:r>
              <a:endParaRPr lang="en-GB" sz="1400" b="1" dirty="0"/>
            </a:p>
          </p:txBody>
        </p:sp>
        <p:sp>
          <p:nvSpPr>
            <p:cNvPr id="40" name="TextBox 39"/>
            <p:cNvSpPr txBox="1"/>
            <p:nvPr/>
          </p:nvSpPr>
          <p:spPr>
            <a:xfrm>
              <a:off x="3247296" y="1530935"/>
              <a:ext cx="1605292" cy="307777"/>
            </a:xfrm>
            <a:prstGeom prst="rect">
              <a:avLst/>
            </a:prstGeom>
            <a:noFill/>
          </p:spPr>
          <p:txBody>
            <a:bodyPr wrap="square" rtlCol="0">
              <a:spAutoFit/>
            </a:bodyPr>
            <a:lstStyle/>
            <a:p>
              <a:r>
                <a:rPr lang="en-GB" sz="1400" b="1" dirty="0" smtClean="0"/>
                <a:t>Response</a:t>
              </a:r>
              <a:endParaRPr lang="en-GB" sz="1400" b="1" dirty="0"/>
            </a:p>
          </p:txBody>
        </p:sp>
        <p:sp>
          <p:nvSpPr>
            <p:cNvPr id="41" name="TextBox 40"/>
            <p:cNvSpPr txBox="1"/>
            <p:nvPr/>
          </p:nvSpPr>
          <p:spPr>
            <a:xfrm>
              <a:off x="6804248" y="1556106"/>
              <a:ext cx="1605292" cy="307777"/>
            </a:xfrm>
            <a:prstGeom prst="rect">
              <a:avLst/>
            </a:prstGeom>
            <a:noFill/>
          </p:spPr>
          <p:txBody>
            <a:bodyPr wrap="square" rtlCol="0">
              <a:spAutoFit/>
            </a:bodyPr>
            <a:lstStyle/>
            <a:p>
              <a:r>
                <a:rPr lang="en-GB" sz="1400" b="1" dirty="0" smtClean="0"/>
                <a:t>Result</a:t>
              </a:r>
              <a:endParaRPr lang="en-GB" sz="1400" b="1" dirty="0"/>
            </a:p>
          </p:txBody>
        </p:sp>
        <p:cxnSp>
          <p:nvCxnSpPr>
            <p:cNvPr id="43" name="Straight Arrow Connector 42"/>
            <p:cNvCxnSpPr>
              <a:stCxn id="39" idx="3"/>
            </p:cNvCxnSpPr>
            <p:nvPr/>
          </p:nvCxnSpPr>
          <p:spPr>
            <a:xfrm flipV="1">
              <a:off x="2538611" y="1710679"/>
              <a:ext cx="593229" cy="1"/>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cxnSp>
          <p:nvCxnSpPr>
            <p:cNvPr id="45" name="Straight Arrow Connector 44"/>
            <p:cNvCxnSpPr/>
            <p:nvPr/>
          </p:nvCxnSpPr>
          <p:spPr>
            <a:xfrm>
              <a:off x="4499992" y="1709994"/>
              <a:ext cx="2160240" cy="686"/>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sp>
          <p:nvSpPr>
            <p:cNvPr id="46" name="TextBox 45"/>
            <p:cNvSpPr txBox="1"/>
            <p:nvPr/>
          </p:nvSpPr>
          <p:spPr>
            <a:xfrm>
              <a:off x="755576" y="5229200"/>
              <a:ext cx="1606458" cy="830997"/>
            </a:xfrm>
            <a:prstGeom prst="rect">
              <a:avLst/>
            </a:prstGeom>
            <a:noFill/>
          </p:spPr>
          <p:txBody>
            <a:bodyPr wrap="square" rtlCol="0">
              <a:spAutoFit/>
            </a:bodyPr>
            <a:lstStyle/>
            <a:p>
              <a:r>
                <a:rPr lang="en-GB" sz="1200" dirty="0" smtClean="0"/>
                <a:t>Taken from Moore et al, </a:t>
              </a:r>
              <a:r>
                <a:rPr lang="en-GB" sz="1200" i="1" dirty="0" smtClean="0"/>
                <a:t>Sociology for A2 OCR</a:t>
              </a:r>
              <a:r>
                <a:rPr lang="en-GB" sz="1200" dirty="0" smtClean="0"/>
                <a:t>, (2010) Harper Collins</a:t>
              </a:r>
              <a:endParaRPr lang="en-GB" sz="1200" dirty="0"/>
            </a:p>
          </p:txBody>
        </p:sp>
      </p:grpSp>
    </p:spTree>
    <p:extLst>
      <p:ext uri="{BB962C8B-B14F-4D97-AF65-F5344CB8AC3E}">
        <p14:creationId xmlns:p14="http://schemas.microsoft.com/office/powerpoint/2010/main" val="11166134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GB" altLang="en-US" sz="4000"/>
              <a:t>Becker’s Theory in 4 steps:</a:t>
            </a:r>
            <a:br>
              <a:rPr lang="en-GB" altLang="en-US" sz="4000"/>
            </a:br>
            <a:r>
              <a:rPr lang="en-GB" altLang="en-US" sz="4000"/>
              <a:t>STEP 1: SOCIAL REACTION</a:t>
            </a:r>
          </a:p>
        </p:txBody>
      </p:sp>
      <p:sp>
        <p:nvSpPr>
          <p:cNvPr id="26627" name="Rectangle 3"/>
          <p:cNvSpPr>
            <a:spLocks noGrp="1" noChangeArrowheads="1"/>
          </p:cNvSpPr>
          <p:nvPr>
            <p:ph idx="1"/>
          </p:nvPr>
        </p:nvSpPr>
        <p:spPr>
          <a:xfrm>
            <a:off x="457200" y="1600200"/>
            <a:ext cx="5338763" cy="4525963"/>
          </a:xfrm>
        </p:spPr>
        <p:txBody>
          <a:bodyPr/>
          <a:lstStyle/>
          <a:p>
            <a:r>
              <a:rPr lang="en-GB" altLang="en-US" sz="2800"/>
              <a:t>Deviance is measured by the </a:t>
            </a:r>
            <a:r>
              <a:rPr lang="en-GB" altLang="en-US" sz="2800" i="1"/>
              <a:t>SOCIAL REACTION </a:t>
            </a:r>
            <a:r>
              <a:rPr lang="en-GB" altLang="en-US" sz="2800"/>
              <a:t>to the act of deviance committed. The behaviour and act of the criminal is constant, but the reaction – and the sanction/reward given – is always dependent on the people in a position of power who ‘set the line’ for deviance.</a:t>
            </a:r>
          </a:p>
        </p:txBody>
      </p:sp>
      <p:pic>
        <p:nvPicPr>
          <p:cNvPr id="26628" name="Picture 5" descr="the%20outsi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2420938"/>
            <a:ext cx="2916237"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3184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r>
              <a:rPr lang="en-GB" altLang="en-US" sz="4000"/>
              <a:t>STEP 2: THE OUTSIDER (How to embark upon your criminal career)</a:t>
            </a:r>
          </a:p>
        </p:txBody>
      </p:sp>
      <p:sp>
        <p:nvSpPr>
          <p:cNvPr id="27651" name="Rectangle 3"/>
          <p:cNvSpPr>
            <a:spLocks noGrp="1" noChangeArrowheads="1"/>
          </p:cNvSpPr>
          <p:nvPr>
            <p:ph idx="1"/>
          </p:nvPr>
        </p:nvSpPr>
        <p:spPr>
          <a:xfrm>
            <a:off x="578917" y="1999382"/>
            <a:ext cx="4929187" cy="4525962"/>
          </a:xfrm>
        </p:spPr>
        <p:txBody>
          <a:bodyPr/>
          <a:lstStyle/>
          <a:p>
            <a:r>
              <a:rPr lang="en-GB" altLang="en-US" sz="2800" dirty="0"/>
              <a:t>Becker believed that everyone thought or fantasised in a deviant way and this might lead to PRIMARY DEVIANCE. </a:t>
            </a:r>
          </a:p>
          <a:p>
            <a:r>
              <a:rPr lang="en-GB" altLang="en-US" sz="2800" dirty="0"/>
              <a:t>What was important, however, was that someone in a position of authority caught the deviant and LABELLED them as such.</a:t>
            </a:r>
          </a:p>
        </p:txBody>
      </p:sp>
      <p:pic>
        <p:nvPicPr>
          <p:cNvPr id="27652" name="Picture 4" descr="C:\Documents and Settings\dak\Local Settings\Temporary Internet Files\Content.IE5\1NGMOSSW\MCj0157023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86438" y="2055813"/>
            <a:ext cx="2357437" cy="310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94561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GB" altLang="en-US" sz="3200"/>
              <a:t>STEP 3: SECONDARY DEVIANCE (learning to embrace your inner deviant)</a:t>
            </a:r>
            <a:r>
              <a:rPr lang="en-GB" altLang="en-US" sz="4000"/>
              <a:t> </a:t>
            </a:r>
          </a:p>
        </p:txBody>
      </p:sp>
      <p:sp>
        <p:nvSpPr>
          <p:cNvPr id="28675" name="Rectangle 3"/>
          <p:cNvSpPr>
            <a:spLocks noGrp="1" noChangeArrowheads="1"/>
          </p:cNvSpPr>
          <p:nvPr>
            <p:ph idx="1"/>
          </p:nvPr>
        </p:nvSpPr>
        <p:spPr>
          <a:xfrm>
            <a:off x="395288" y="1773238"/>
            <a:ext cx="6408737" cy="4813300"/>
          </a:xfrm>
        </p:spPr>
        <p:txBody>
          <a:bodyPr/>
          <a:lstStyle/>
          <a:p>
            <a:pPr>
              <a:lnSpc>
                <a:spcPct val="80000"/>
              </a:lnSpc>
            </a:pPr>
            <a:r>
              <a:rPr lang="en-GB" altLang="en-US" sz="2800"/>
              <a:t>Once the deviant accepts their label as ‘deviant’ and conforms (which sometimes becomes their MASTER STATUS ) they become what Becker terms an OUTSIDER. </a:t>
            </a:r>
          </a:p>
          <a:p>
            <a:pPr>
              <a:lnSpc>
                <a:spcPct val="80000"/>
              </a:lnSpc>
            </a:pPr>
            <a:r>
              <a:rPr lang="en-GB" altLang="en-US" sz="2800"/>
              <a:t>SECONDARY DEVIANCE is the key step taken on a career of crime and it marks the deviant out from mainstream society. </a:t>
            </a:r>
          </a:p>
          <a:p>
            <a:pPr>
              <a:lnSpc>
                <a:spcPct val="80000"/>
              </a:lnSpc>
            </a:pPr>
            <a:r>
              <a:rPr lang="en-GB" altLang="en-US" sz="2800"/>
              <a:t>From this point, they are denied a ‘normal life’ and resort to illegal means to make a living.</a:t>
            </a:r>
          </a:p>
        </p:txBody>
      </p:sp>
      <p:pic>
        <p:nvPicPr>
          <p:cNvPr id="28676" name="Picture 6" descr="al_cap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588" y="2276475"/>
            <a:ext cx="2090737"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4952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GB" altLang="en-US" sz="4000"/>
              <a:t>STEP 4: A DEVIANT SUBCULTURE (sharing is caring)</a:t>
            </a:r>
          </a:p>
        </p:txBody>
      </p:sp>
      <p:sp>
        <p:nvSpPr>
          <p:cNvPr id="29699" name="Rectangle 3"/>
          <p:cNvSpPr>
            <a:spLocks noGrp="1" noChangeArrowheads="1"/>
          </p:cNvSpPr>
          <p:nvPr>
            <p:ph idx="1"/>
          </p:nvPr>
        </p:nvSpPr>
        <p:spPr>
          <a:xfrm>
            <a:off x="462334" y="1621879"/>
            <a:ext cx="4757738" cy="4543425"/>
          </a:xfrm>
        </p:spPr>
        <p:txBody>
          <a:bodyPr>
            <a:normAutofit lnSpcReduction="10000"/>
          </a:bodyPr>
          <a:lstStyle/>
          <a:p>
            <a:r>
              <a:rPr lang="en-GB" altLang="en-US" sz="2400" dirty="0"/>
              <a:t>The final step of an accomplished criminal career is the movement of a deviant into a deviant  subculture. The organisation can provide moral support and justification to their deviant behaviour. Becker used participant observation on dance musicians in Chicago to prove this point – the subculture led to a change in attitudes and behaviour in order to conform</a:t>
            </a:r>
            <a:r>
              <a:rPr lang="en-GB" altLang="en-US" sz="2800" dirty="0"/>
              <a:t>.</a:t>
            </a:r>
          </a:p>
        </p:txBody>
      </p:sp>
      <p:pic>
        <p:nvPicPr>
          <p:cNvPr id="29700" name="Picture 5" descr="http://www.press.uchicago.edu/Images/Chicago/Faulkner_figure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0" y="2143125"/>
            <a:ext cx="38100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Up Arrow 4"/>
          <p:cNvSpPr/>
          <p:nvPr/>
        </p:nvSpPr>
        <p:spPr>
          <a:xfrm>
            <a:off x="5500688" y="4929188"/>
            <a:ext cx="1643062" cy="150018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Tree>
    <p:extLst>
      <p:ext uri="{BB962C8B-B14F-4D97-AF65-F5344CB8AC3E}">
        <p14:creationId xmlns:p14="http://schemas.microsoft.com/office/powerpoint/2010/main" val="802149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GB" altLang="en-US" dirty="0" err="1"/>
              <a:t>Lemert</a:t>
            </a:r>
            <a:endParaRPr lang="en-GB" altLang="en-US" dirty="0"/>
          </a:p>
        </p:txBody>
      </p:sp>
      <p:sp>
        <p:nvSpPr>
          <p:cNvPr id="18435" name="Subtitle 2"/>
          <p:cNvSpPr>
            <a:spLocks noGrp="1"/>
          </p:cNvSpPr>
          <p:nvPr>
            <p:ph type="body" idx="1"/>
          </p:nvPr>
        </p:nvSpPr>
        <p:spPr/>
        <p:txBody>
          <a:bodyPr/>
          <a:lstStyle/>
          <a:p>
            <a:r>
              <a:rPr lang="en-GB" altLang="en-US" dirty="0" smtClean="0"/>
              <a:t>Effects of Labelling: Primary </a:t>
            </a:r>
            <a:r>
              <a:rPr lang="en-GB" altLang="en-US" dirty="0"/>
              <a:t>and Secondary </a:t>
            </a:r>
            <a:r>
              <a:rPr lang="en-GB" altLang="en-US" dirty="0" smtClean="0"/>
              <a:t>Deviance</a:t>
            </a:r>
            <a:endParaRPr lang="en-GB"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GB" altLang="en-US"/>
              <a:t>Revision</a:t>
            </a:r>
          </a:p>
        </p:txBody>
      </p:sp>
      <p:sp>
        <p:nvSpPr>
          <p:cNvPr id="3075" name="Cloud"/>
          <p:cNvSpPr>
            <a:spLocks noChangeAspect="1" noEditPoints="1" noChangeArrowheads="1"/>
          </p:cNvSpPr>
          <p:nvPr/>
        </p:nvSpPr>
        <p:spPr bwMode="auto">
          <a:xfrm>
            <a:off x="1403350" y="1700213"/>
            <a:ext cx="6480175" cy="4341812"/>
          </a:xfrm>
          <a:custGeom>
            <a:avLst/>
            <a:gdLst>
              <a:gd name="T0" fmla="*/ 6030463 w 21600"/>
              <a:gd name="T1" fmla="*/ 436373413 h 21600"/>
              <a:gd name="T2" fmla="*/ 972052651 w 21600"/>
              <a:gd name="T3" fmla="*/ 871817558 h 21600"/>
              <a:gd name="T4" fmla="*/ 1942484958 w 21600"/>
              <a:gd name="T5" fmla="*/ 436373413 h 21600"/>
              <a:gd name="T6" fmla="*/ 972052651 w 21600"/>
              <a:gd name="T7" fmla="*/ 49900083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1"/>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3076" name="Text Box 5"/>
          <p:cNvSpPr txBox="1">
            <a:spLocks noChangeArrowheads="1"/>
          </p:cNvSpPr>
          <p:nvPr/>
        </p:nvSpPr>
        <p:spPr bwMode="auto">
          <a:xfrm>
            <a:off x="2484438" y="2636838"/>
            <a:ext cx="446405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GB" altLang="en-US" sz="4000" dirty="0"/>
              <a:t>What can you remember about </a:t>
            </a:r>
            <a:r>
              <a:rPr lang="en-GB" altLang="en-US" sz="4000" dirty="0" smtClean="0"/>
              <a:t>interactionism</a:t>
            </a:r>
            <a:r>
              <a:rPr lang="en-GB" altLang="en-US" sz="4000" dirty="0"/>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GB" altLang="en-US"/>
              <a:t>Primary Deviation</a:t>
            </a:r>
          </a:p>
        </p:txBody>
      </p:sp>
      <p:sp>
        <p:nvSpPr>
          <p:cNvPr id="3" name="Content Placeholder 2"/>
          <p:cNvSpPr>
            <a:spLocks noGrp="1"/>
          </p:cNvSpPr>
          <p:nvPr>
            <p:ph idx="1"/>
          </p:nvPr>
        </p:nvSpPr>
        <p:spPr/>
        <p:txBody>
          <a:bodyPr>
            <a:normAutofit lnSpcReduction="10000"/>
          </a:bodyPr>
          <a:lstStyle/>
          <a:p>
            <a:pPr>
              <a:lnSpc>
                <a:spcPct val="90000"/>
              </a:lnSpc>
              <a:defRPr/>
            </a:pPr>
            <a:r>
              <a:rPr lang="en-GB" sz="3600" dirty="0" smtClean="0"/>
              <a:t>This consists of deviant acts “in the raw” - before they are so labelled. </a:t>
            </a:r>
          </a:p>
          <a:p>
            <a:pPr>
              <a:lnSpc>
                <a:spcPct val="90000"/>
              </a:lnSpc>
              <a:defRPr/>
            </a:pPr>
            <a:r>
              <a:rPr lang="en-GB" sz="3600" dirty="0" smtClean="0"/>
              <a:t>This is simply “norm-violating behaviour”.</a:t>
            </a:r>
          </a:p>
          <a:p>
            <a:pPr>
              <a:lnSpc>
                <a:spcPct val="90000"/>
              </a:lnSpc>
              <a:defRPr/>
            </a:pPr>
            <a:r>
              <a:rPr lang="en-GB" sz="3600" dirty="0" smtClean="0"/>
              <a:t>There may be any number of causes of primary deviation and it is a fruitless exercise to inquire into them.</a:t>
            </a:r>
          </a:p>
          <a:p>
            <a:pPr>
              <a:buFontTx/>
              <a:buNone/>
              <a:defRPr/>
            </a:pPr>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GB" altLang="en-US"/>
              <a:t>Secondary Deviation</a:t>
            </a:r>
          </a:p>
        </p:txBody>
      </p:sp>
      <p:sp>
        <p:nvSpPr>
          <p:cNvPr id="3" name="Content Placeholder 2"/>
          <p:cNvSpPr>
            <a:spLocks noGrp="1"/>
          </p:cNvSpPr>
          <p:nvPr>
            <p:ph idx="1"/>
          </p:nvPr>
        </p:nvSpPr>
        <p:spPr/>
        <p:txBody>
          <a:bodyPr>
            <a:normAutofit lnSpcReduction="10000"/>
          </a:bodyPr>
          <a:lstStyle/>
          <a:p>
            <a:pPr>
              <a:defRPr/>
            </a:pPr>
            <a:r>
              <a:rPr lang="en-GB" sz="3600" dirty="0" smtClean="0"/>
              <a:t>This is deviance recognised and labelled by others.</a:t>
            </a:r>
          </a:p>
          <a:p>
            <a:pPr>
              <a:defRPr/>
            </a:pPr>
            <a:r>
              <a:rPr lang="en-GB" sz="3600" dirty="0" smtClean="0"/>
              <a:t>Lemert believed secondary deviance occurred when people used deviant behaviour and deviant roles as a defence mechanism </a:t>
            </a:r>
          </a:p>
          <a:p>
            <a:pPr>
              <a:defRPr/>
            </a:pPr>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Jock young</a:t>
            </a:r>
            <a:endParaRPr lang="en-GB" dirty="0"/>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742524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755650" y="404813"/>
            <a:ext cx="6870700" cy="863600"/>
          </a:xfrm>
        </p:spPr>
        <p:txBody>
          <a:bodyPr>
            <a:normAutofit fontScale="90000"/>
          </a:bodyPr>
          <a:lstStyle/>
          <a:p>
            <a:pPr eaLnBrk="1" hangingPunct="1"/>
            <a:r>
              <a:rPr lang="en-GB" altLang="en-US" sz="3200" dirty="0" smtClean="0">
                <a:solidFill>
                  <a:schemeClr val="tx2"/>
                </a:solidFill>
                <a:latin typeface="+mn-lt"/>
                <a:ea typeface="ＭＳ Ｐゴシック" pitchFamily="34" charset="-128"/>
                <a:cs typeface="Arial" pitchFamily="34" charset="0"/>
              </a:rPr>
              <a:t>Young</a:t>
            </a:r>
            <a:r>
              <a:rPr lang="en-GB" altLang="en-US" sz="3200" dirty="0" smtClean="0">
                <a:latin typeface="+mn-lt"/>
                <a:ea typeface="ＭＳ Ｐゴシック" pitchFamily="34" charset="-128"/>
                <a:cs typeface="Arial" pitchFamily="34" charset="0"/>
              </a:rPr>
              <a:t> </a:t>
            </a:r>
            <a:r>
              <a:rPr lang="en-GB" altLang="en-US" sz="3200" smtClean="0">
                <a:latin typeface="+mn-lt"/>
                <a:ea typeface="ＭＳ Ｐゴシック" pitchFamily="34" charset="-128"/>
                <a:cs typeface="Arial" pitchFamily="34" charset="0"/>
              </a:rPr>
              <a:t>– Secondary Deviance: </a:t>
            </a:r>
            <a:r>
              <a:rPr lang="en-GB" altLang="en-US" sz="3200" dirty="0" smtClean="0">
                <a:latin typeface="+mn-lt"/>
                <a:ea typeface="ＭＳ Ｐゴシック" pitchFamily="34" charset="-128"/>
                <a:cs typeface="Arial" pitchFamily="34" charset="0"/>
              </a:rPr>
              <a:t>Example drug taking</a:t>
            </a:r>
          </a:p>
        </p:txBody>
      </p:sp>
      <p:sp>
        <p:nvSpPr>
          <p:cNvPr id="17417" name="Text Box 9"/>
          <p:cNvSpPr txBox="1">
            <a:spLocks noChangeArrowheads="1"/>
          </p:cNvSpPr>
          <p:nvPr/>
        </p:nvSpPr>
        <p:spPr bwMode="auto">
          <a:xfrm>
            <a:off x="1331640" y="1752600"/>
            <a:ext cx="6480720" cy="1028700"/>
          </a:xfrm>
          <a:prstGeom prst="rect">
            <a:avLst/>
          </a:prstGeom>
          <a:solidFill>
            <a:srgbClr val="FFFFFF"/>
          </a:solidFill>
          <a:ln w="38100">
            <a:solidFill>
              <a:srgbClr val="000000"/>
            </a:solidFill>
            <a:miter lim="800000"/>
            <a:headEnd/>
            <a:tailEnd/>
          </a:ln>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GB" altLang="en-US" sz="2000" dirty="0" smtClean="0">
                <a:solidFill>
                  <a:srgbClr val="000000"/>
                </a:solidFill>
              </a:rPr>
              <a:t>Studied hippy marijuana users in Notting Hill in the 1970s. Initially drugs were peripheral to the hippie’s lifestyle. </a:t>
            </a:r>
            <a:endParaRPr lang="en-GB" altLang="ja-JP" sz="2000" dirty="0">
              <a:solidFill>
                <a:srgbClr val="000000"/>
              </a:solidFill>
            </a:endParaRPr>
          </a:p>
          <a:p>
            <a:pPr eaLnBrk="1" hangingPunct="1"/>
            <a:endParaRPr lang="en-GB" altLang="en-US" sz="2000" dirty="0">
              <a:latin typeface="Times New Roman" pitchFamily="18" charset="0"/>
            </a:endParaRPr>
          </a:p>
        </p:txBody>
      </p:sp>
      <p:sp>
        <p:nvSpPr>
          <p:cNvPr id="17418" name="Text Box 10"/>
          <p:cNvSpPr txBox="1">
            <a:spLocks noChangeArrowheads="1"/>
          </p:cNvSpPr>
          <p:nvPr/>
        </p:nvSpPr>
        <p:spPr bwMode="auto">
          <a:xfrm>
            <a:off x="1331640" y="3432175"/>
            <a:ext cx="6480720" cy="1463675"/>
          </a:xfrm>
          <a:prstGeom prst="rect">
            <a:avLst/>
          </a:prstGeom>
          <a:solidFill>
            <a:srgbClr val="FFFFFF"/>
          </a:solidFill>
          <a:ln w="38100">
            <a:solidFill>
              <a:srgbClr val="000000"/>
            </a:solidFill>
            <a:miter lim="800000"/>
            <a:headEnd/>
            <a:tailEnd/>
          </a:ln>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GB" altLang="en-US" sz="2000" dirty="0" smtClean="0">
                <a:solidFill>
                  <a:srgbClr val="000000"/>
                </a:solidFill>
              </a:rPr>
              <a:t>Labelled by the police led to the hippies seeing themselves as outsiders. Took on a </a:t>
            </a:r>
            <a:r>
              <a:rPr lang="en-GB" altLang="en-US" sz="2000" b="1" dirty="0" smtClean="0">
                <a:solidFill>
                  <a:srgbClr val="000000"/>
                </a:solidFill>
              </a:rPr>
              <a:t>master status</a:t>
            </a:r>
            <a:r>
              <a:rPr lang="en-GB" altLang="en-US" sz="2000" dirty="0" smtClean="0">
                <a:solidFill>
                  <a:srgbClr val="000000"/>
                </a:solidFill>
              </a:rPr>
              <a:t>. Retreated into closed groups.</a:t>
            </a:r>
            <a:endParaRPr lang="en-GB" altLang="en-US" sz="3600" dirty="0">
              <a:latin typeface="Times New Roman" pitchFamily="18" charset="0"/>
            </a:endParaRPr>
          </a:p>
        </p:txBody>
      </p:sp>
      <p:sp>
        <p:nvSpPr>
          <p:cNvPr id="17419" name="Text Box 11"/>
          <p:cNvSpPr txBox="1">
            <a:spLocks noChangeArrowheads="1"/>
          </p:cNvSpPr>
          <p:nvPr/>
        </p:nvSpPr>
        <p:spPr bwMode="auto">
          <a:xfrm>
            <a:off x="1331640" y="5229523"/>
            <a:ext cx="6480720" cy="1250652"/>
          </a:xfrm>
          <a:prstGeom prst="rect">
            <a:avLst/>
          </a:prstGeom>
          <a:solidFill>
            <a:srgbClr val="FFFFFF"/>
          </a:solidFill>
          <a:ln w="38100">
            <a:solidFill>
              <a:srgbClr val="000000"/>
            </a:solidFill>
            <a:miter lim="800000"/>
            <a:headEnd/>
            <a:tailEnd/>
          </a:ln>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GB" altLang="en-US" sz="2000" dirty="0" smtClean="0">
                <a:solidFill>
                  <a:srgbClr val="000000"/>
                </a:solidFill>
              </a:rPr>
              <a:t>This encouraged </a:t>
            </a:r>
            <a:r>
              <a:rPr lang="en-GB" altLang="en-US" sz="2000" b="1" dirty="0">
                <a:solidFill>
                  <a:srgbClr val="000000"/>
                </a:solidFill>
              </a:rPr>
              <a:t>further deviance</a:t>
            </a:r>
            <a:r>
              <a:rPr lang="en-GB" altLang="en-US" sz="2000" dirty="0">
                <a:solidFill>
                  <a:srgbClr val="000000"/>
                </a:solidFill>
              </a:rPr>
              <a:t>. </a:t>
            </a:r>
            <a:r>
              <a:rPr lang="en-GB" altLang="en-US" sz="2000" dirty="0" smtClean="0">
                <a:solidFill>
                  <a:srgbClr val="000000"/>
                </a:solidFill>
              </a:rPr>
              <a:t>Wearing longer hair and more ’way out’ clothing. Drug use became a central activity, attracting further attention from the police. </a:t>
            </a:r>
            <a:endParaRPr lang="en-GB" altLang="ja-JP" sz="2000" dirty="0">
              <a:solidFill>
                <a:srgbClr val="000000"/>
              </a:solidFill>
            </a:endParaRPr>
          </a:p>
          <a:p>
            <a:pPr eaLnBrk="1" hangingPunct="1"/>
            <a:endParaRPr lang="en-GB" altLang="en-US" sz="2000" dirty="0">
              <a:latin typeface="Times New Roman" pitchFamily="18" charset="0"/>
            </a:endParaRPr>
          </a:p>
        </p:txBody>
      </p:sp>
      <p:sp>
        <p:nvSpPr>
          <p:cNvPr id="24582" name="Line 12"/>
          <p:cNvSpPr>
            <a:spLocks noChangeShapeType="1"/>
          </p:cNvSpPr>
          <p:nvPr/>
        </p:nvSpPr>
        <p:spPr bwMode="auto">
          <a:xfrm flipH="1">
            <a:off x="4498975" y="2852937"/>
            <a:ext cx="1588" cy="43477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4583" name="Line 13"/>
          <p:cNvSpPr>
            <a:spLocks noChangeShapeType="1"/>
          </p:cNvSpPr>
          <p:nvPr/>
        </p:nvSpPr>
        <p:spPr bwMode="auto">
          <a:xfrm>
            <a:off x="4498975" y="4869160"/>
            <a:ext cx="1588"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4584" name="Line 14"/>
          <p:cNvSpPr>
            <a:spLocks noChangeShapeType="1"/>
          </p:cNvSpPr>
          <p:nvPr/>
        </p:nvSpPr>
        <p:spPr bwMode="auto">
          <a:xfrm>
            <a:off x="4498975" y="6597650"/>
            <a:ext cx="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Tree>
    <p:extLst>
      <p:ext uri="{BB962C8B-B14F-4D97-AF65-F5344CB8AC3E}">
        <p14:creationId xmlns:p14="http://schemas.microsoft.com/office/powerpoint/2010/main" val="99705809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7417"/>
                                        </p:tgtEl>
                                        <p:attrNameLst>
                                          <p:attrName>style.visibility</p:attrName>
                                        </p:attrNameLst>
                                      </p:cBhvr>
                                      <p:to>
                                        <p:strVal val="visible"/>
                                      </p:to>
                                    </p:set>
                                    <p:anim calcmode="lin" valueType="num">
                                      <p:cBhvr>
                                        <p:cTn id="7" dur="500" fill="hold"/>
                                        <p:tgtEl>
                                          <p:spTgt spid="17417"/>
                                        </p:tgtEl>
                                        <p:attrNameLst>
                                          <p:attrName>ppt_w</p:attrName>
                                        </p:attrNameLst>
                                      </p:cBhvr>
                                      <p:tavLst>
                                        <p:tav tm="0">
                                          <p:val>
                                            <p:fltVal val="0"/>
                                          </p:val>
                                        </p:tav>
                                        <p:tav tm="100000">
                                          <p:val>
                                            <p:strVal val="#ppt_w"/>
                                          </p:val>
                                        </p:tav>
                                      </p:tavLst>
                                    </p:anim>
                                    <p:anim calcmode="lin" valueType="num">
                                      <p:cBhvr>
                                        <p:cTn id="8" dur="500" fill="hold"/>
                                        <p:tgtEl>
                                          <p:spTgt spid="17417"/>
                                        </p:tgtEl>
                                        <p:attrNameLst>
                                          <p:attrName>ppt_h</p:attrName>
                                        </p:attrNameLst>
                                      </p:cBhvr>
                                      <p:tavLst>
                                        <p:tav tm="0">
                                          <p:val>
                                            <p:fltVal val="0"/>
                                          </p:val>
                                        </p:tav>
                                        <p:tav tm="100000">
                                          <p:val>
                                            <p:strVal val="#ppt_h"/>
                                          </p:val>
                                        </p:tav>
                                      </p:tavLst>
                                    </p:anim>
                                    <p:animEffect transition="in" filter="fade">
                                      <p:cBhvr>
                                        <p:cTn id="9" dur="500"/>
                                        <p:tgtEl>
                                          <p:spTgt spid="1741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7418"/>
                                        </p:tgtEl>
                                        <p:attrNameLst>
                                          <p:attrName>style.visibility</p:attrName>
                                        </p:attrNameLst>
                                      </p:cBhvr>
                                      <p:to>
                                        <p:strVal val="visible"/>
                                      </p:to>
                                    </p:set>
                                    <p:anim calcmode="lin" valueType="num">
                                      <p:cBhvr>
                                        <p:cTn id="14" dur="500" fill="hold"/>
                                        <p:tgtEl>
                                          <p:spTgt spid="17418"/>
                                        </p:tgtEl>
                                        <p:attrNameLst>
                                          <p:attrName>ppt_w</p:attrName>
                                        </p:attrNameLst>
                                      </p:cBhvr>
                                      <p:tavLst>
                                        <p:tav tm="0">
                                          <p:val>
                                            <p:fltVal val="0"/>
                                          </p:val>
                                        </p:tav>
                                        <p:tav tm="100000">
                                          <p:val>
                                            <p:strVal val="#ppt_w"/>
                                          </p:val>
                                        </p:tav>
                                      </p:tavLst>
                                    </p:anim>
                                    <p:anim calcmode="lin" valueType="num">
                                      <p:cBhvr>
                                        <p:cTn id="15" dur="500" fill="hold"/>
                                        <p:tgtEl>
                                          <p:spTgt spid="17418"/>
                                        </p:tgtEl>
                                        <p:attrNameLst>
                                          <p:attrName>ppt_h</p:attrName>
                                        </p:attrNameLst>
                                      </p:cBhvr>
                                      <p:tavLst>
                                        <p:tav tm="0">
                                          <p:val>
                                            <p:fltVal val="0"/>
                                          </p:val>
                                        </p:tav>
                                        <p:tav tm="100000">
                                          <p:val>
                                            <p:strVal val="#ppt_h"/>
                                          </p:val>
                                        </p:tav>
                                      </p:tavLst>
                                    </p:anim>
                                    <p:animEffect transition="in" filter="fade">
                                      <p:cBhvr>
                                        <p:cTn id="16" dur="500"/>
                                        <p:tgtEl>
                                          <p:spTgt spid="1741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7419"/>
                                        </p:tgtEl>
                                        <p:attrNameLst>
                                          <p:attrName>style.visibility</p:attrName>
                                        </p:attrNameLst>
                                      </p:cBhvr>
                                      <p:to>
                                        <p:strVal val="visible"/>
                                      </p:to>
                                    </p:set>
                                    <p:anim calcmode="lin" valueType="num">
                                      <p:cBhvr>
                                        <p:cTn id="21" dur="500" fill="hold"/>
                                        <p:tgtEl>
                                          <p:spTgt spid="17419"/>
                                        </p:tgtEl>
                                        <p:attrNameLst>
                                          <p:attrName>ppt_w</p:attrName>
                                        </p:attrNameLst>
                                      </p:cBhvr>
                                      <p:tavLst>
                                        <p:tav tm="0">
                                          <p:val>
                                            <p:fltVal val="0"/>
                                          </p:val>
                                        </p:tav>
                                        <p:tav tm="100000">
                                          <p:val>
                                            <p:strVal val="#ppt_w"/>
                                          </p:val>
                                        </p:tav>
                                      </p:tavLst>
                                    </p:anim>
                                    <p:anim calcmode="lin" valueType="num">
                                      <p:cBhvr>
                                        <p:cTn id="22" dur="500" fill="hold"/>
                                        <p:tgtEl>
                                          <p:spTgt spid="17419"/>
                                        </p:tgtEl>
                                        <p:attrNameLst>
                                          <p:attrName>ppt_h</p:attrName>
                                        </p:attrNameLst>
                                      </p:cBhvr>
                                      <p:tavLst>
                                        <p:tav tm="0">
                                          <p:val>
                                            <p:fltVal val="0"/>
                                          </p:val>
                                        </p:tav>
                                        <p:tav tm="100000">
                                          <p:val>
                                            <p:strVal val="#ppt_h"/>
                                          </p:val>
                                        </p:tav>
                                      </p:tavLst>
                                    </p:anim>
                                    <p:animEffect transition="in" filter="fade">
                                      <p:cBhvr>
                                        <p:cTn id="23" dur="500"/>
                                        <p:tgtEl>
                                          <p:spTgt spid="17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7" grpId="0" animBg="1"/>
      <p:bldP spid="17418" grpId="0" animBg="1"/>
      <p:bldP spid="174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a:xfrm>
            <a:off x="685800" y="152400"/>
            <a:ext cx="6870700" cy="1044575"/>
          </a:xfrm>
        </p:spPr>
        <p:txBody>
          <a:bodyPr/>
          <a:lstStyle/>
          <a:p>
            <a:pPr eaLnBrk="1" hangingPunct="1"/>
            <a:r>
              <a:rPr lang="en-GB" altLang="en-US" sz="3600" smtClean="0">
                <a:solidFill>
                  <a:schemeClr val="tx2"/>
                </a:solidFill>
                <a:latin typeface="+mn-lt"/>
                <a:ea typeface="ＭＳ Ｐゴシック" pitchFamily="34" charset="-128"/>
                <a:cs typeface="Arial" pitchFamily="34" charset="0"/>
              </a:rPr>
              <a:t>Young</a:t>
            </a:r>
            <a:endParaRPr lang="en-GB" altLang="en-US" sz="3600" dirty="0" smtClean="0">
              <a:solidFill>
                <a:schemeClr val="folHlink"/>
              </a:solidFill>
              <a:latin typeface="+mn-lt"/>
              <a:ea typeface="ＭＳ Ｐゴシック" pitchFamily="34" charset="-128"/>
              <a:cs typeface="Arial" pitchFamily="34" charset="0"/>
            </a:endParaRPr>
          </a:p>
        </p:txBody>
      </p:sp>
      <p:sp>
        <p:nvSpPr>
          <p:cNvPr id="19461" name="Text Box 5"/>
          <p:cNvSpPr txBox="1">
            <a:spLocks noChangeArrowheads="1"/>
          </p:cNvSpPr>
          <p:nvPr/>
        </p:nvSpPr>
        <p:spPr bwMode="auto">
          <a:xfrm>
            <a:off x="1115617" y="1844824"/>
            <a:ext cx="6624736" cy="1923083"/>
          </a:xfrm>
          <a:prstGeom prst="rect">
            <a:avLst/>
          </a:prstGeom>
          <a:solidFill>
            <a:srgbClr val="FFFFFF"/>
          </a:solidFill>
          <a:ln w="38100">
            <a:solidFill>
              <a:srgbClr val="000000"/>
            </a:solidFill>
            <a:miter lim="800000"/>
            <a:headEnd/>
            <a:tailEnd/>
          </a:ln>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GB" altLang="en-US" sz="2000" dirty="0">
                <a:solidFill>
                  <a:srgbClr val="000000"/>
                </a:solidFill>
              </a:rPr>
              <a:t>The deviant career is completed when individuals join an organised deviant group. In doing so, they </a:t>
            </a:r>
            <a:r>
              <a:rPr lang="en-GB" altLang="en-US" sz="2000" b="1" dirty="0">
                <a:solidFill>
                  <a:srgbClr val="000000"/>
                </a:solidFill>
              </a:rPr>
              <a:t>confirm and accept their deviant identity.</a:t>
            </a:r>
            <a:r>
              <a:rPr lang="en-GB" altLang="en-US" sz="2000" dirty="0">
                <a:solidFill>
                  <a:srgbClr val="000000"/>
                </a:solidFill>
              </a:rPr>
              <a:t> They are surrounded by others in a similar situation who provide them with support and </a:t>
            </a:r>
            <a:r>
              <a:rPr lang="en-GB" altLang="en-US" sz="2000" dirty="0" smtClean="0">
                <a:solidFill>
                  <a:srgbClr val="000000"/>
                </a:solidFill>
              </a:rPr>
              <a:t>understanding. Leads to a </a:t>
            </a:r>
            <a:r>
              <a:rPr lang="en-GB" altLang="en-US" sz="2000" b="1" dirty="0" smtClean="0">
                <a:solidFill>
                  <a:srgbClr val="000000"/>
                </a:solidFill>
              </a:rPr>
              <a:t>self fulfilling prophecy</a:t>
            </a:r>
            <a:endParaRPr lang="en-GB" altLang="en-US" sz="2000" b="1" dirty="0">
              <a:latin typeface="Comic Sans MS" pitchFamily="66" charset="0"/>
            </a:endParaRPr>
          </a:p>
        </p:txBody>
      </p:sp>
      <p:sp>
        <p:nvSpPr>
          <p:cNvPr id="25605" name="Line 7"/>
          <p:cNvSpPr>
            <a:spLocks noChangeShapeType="1"/>
          </p:cNvSpPr>
          <p:nvPr/>
        </p:nvSpPr>
        <p:spPr bwMode="auto">
          <a:xfrm>
            <a:off x="4283075" y="1052736"/>
            <a:ext cx="0" cy="57606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 name="TextBox 1"/>
          <p:cNvSpPr txBox="1"/>
          <p:nvPr/>
        </p:nvSpPr>
        <p:spPr>
          <a:xfrm>
            <a:off x="439959" y="4221088"/>
            <a:ext cx="3960440" cy="2246769"/>
          </a:xfrm>
          <a:prstGeom prst="rect">
            <a:avLst/>
          </a:prstGeom>
          <a:solidFill>
            <a:srgbClr val="FFC000"/>
          </a:solidFill>
        </p:spPr>
        <p:txBody>
          <a:bodyPr wrap="square" rtlCol="0">
            <a:spAutoFit/>
          </a:bodyPr>
          <a:lstStyle/>
          <a:p>
            <a:r>
              <a:rPr lang="en-GB" sz="2000" dirty="0" smtClean="0"/>
              <a:t>This work illustrates the idea that it is not the act itself, but the hostile reaction to it, that creates </a:t>
            </a:r>
            <a:r>
              <a:rPr lang="en-GB" sz="2000" smtClean="0"/>
              <a:t>serious deviance. </a:t>
            </a:r>
            <a:r>
              <a:rPr lang="en-GB" sz="2000" dirty="0" smtClean="0"/>
              <a:t>Social control processes that are supposed to produce law-abiding behaviour might do the opposite.</a:t>
            </a:r>
            <a:endParaRPr lang="en-GB" sz="2000" dirty="0"/>
          </a:p>
        </p:txBody>
      </p:sp>
      <p:sp>
        <p:nvSpPr>
          <p:cNvPr id="8" name="TextBox 7"/>
          <p:cNvSpPr txBox="1"/>
          <p:nvPr/>
        </p:nvSpPr>
        <p:spPr>
          <a:xfrm>
            <a:off x="4788024" y="4077072"/>
            <a:ext cx="3960440" cy="2554545"/>
          </a:xfrm>
          <a:prstGeom prst="rect">
            <a:avLst/>
          </a:prstGeom>
          <a:solidFill>
            <a:schemeClr val="accent1"/>
          </a:solidFill>
        </p:spPr>
        <p:txBody>
          <a:bodyPr wrap="square" rtlCol="0">
            <a:spAutoFit/>
          </a:bodyPr>
          <a:lstStyle/>
          <a:p>
            <a:r>
              <a:rPr lang="en-GB" sz="2000" dirty="0" smtClean="0"/>
              <a:t>Labelling approaches have a close relationship with the work of Stan Cohen’s ‘folk devils and moral panics’, whereby the involvement of the media and police can lead to deviancy amplification and the spiral of this into further deviance.</a:t>
            </a:r>
            <a:endParaRPr lang="en-GB" sz="2000" dirty="0"/>
          </a:p>
        </p:txBody>
      </p:sp>
    </p:spTree>
    <p:extLst>
      <p:ext uri="{BB962C8B-B14F-4D97-AF65-F5344CB8AC3E}">
        <p14:creationId xmlns:p14="http://schemas.microsoft.com/office/powerpoint/2010/main" val="74055554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anim calcmode="lin" valueType="num">
                                      <p:cBhvr>
                                        <p:cTn id="7" dur="500" fill="hold"/>
                                        <p:tgtEl>
                                          <p:spTgt spid="19461"/>
                                        </p:tgtEl>
                                        <p:attrNameLst>
                                          <p:attrName>ppt_w</p:attrName>
                                        </p:attrNameLst>
                                      </p:cBhvr>
                                      <p:tavLst>
                                        <p:tav tm="0">
                                          <p:val>
                                            <p:fltVal val="0"/>
                                          </p:val>
                                        </p:tav>
                                        <p:tav tm="100000">
                                          <p:val>
                                            <p:strVal val="#ppt_w"/>
                                          </p:val>
                                        </p:tav>
                                      </p:tavLst>
                                    </p:anim>
                                    <p:anim calcmode="lin" valueType="num">
                                      <p:cBhvr>
                                        <p:cTn id="8" dur="500" fill="hold"/>
                                        <p:tgtEl>
                                          <p:spTgt spid="19461"/>
                                        </p:tgtEl>
                                        <p:attrNameLst>
                                          <p:attrName>ppt_h</p:attrName>
                                        </p:attrNameLst>
                                      </p:cBhvr>
                                      <p:tavLst>
                                        <p:tav tm="0">
                                          <p:val>
                                            <p:fltVal val="0"/>
                                          </p:val>
                                        </p:tav>
                                        <p:tav tm="100000">
                                          <p:val>
                                            <p:strVal val="#ppt_h"/>
                                          </p:val>
                                        </p:tav>
                                      </p:tavLst>
                                    </p:anim>
                                    <p:animEffect transition="in" filter="fade">
                                      <p:cBhvr>
                                        <p:cTn id="9" dur="5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 practice</a:t>
            </a:r>
            <a:endParaRPr lang="en-GB" dirty="0"/>
          </a:p>
        </p:txBody>
      </p:sp>
      <p:sp>
        <p:nvSpPr>
          <p:cNvPr id="3" name="Content Placeholder 2"/>
          <p:cNvSpPr>
            <a:spLocks noGrp="1"/>
          </p:cNvSpPr>
          <p:nvPr>
            <p:ph idx="1"/>
          </p:nvPr>
        </p:nvSpPr>
        <p:spPr/>
        <p:txBody>
          <a:bodyPr>
            <a:normAutofit/>
          </a:bodyPr>
          <a:lstStyle/>
          <a:p>
            <a:pPr lvl="0"/>
            <a:r>
              <a:rPr lang="en-GB" sz="2800" dirty="0"/>
              <a:t>Outline two ways in which crime and deviance are socially constructed [4 </a:t>
            </a:r>
            <a:r>
              <a:rPr lang="en-GB" sz="2800" dirty="0" smtClean="0"/>
              <a:t>marks</a:t>
            </a:r>
            <a:r>
              <a:rPr lang="en-GB" sz="2800" dirty="0"/>
              <a:t>]</a:t>
            </a:r>
            <a:endParaRPr lang="en-US" sz="2800" dirty="0"/>
          </a:p>
          <a:p>
            <a:pPr lvl="0"/>
            <a:r>
              <a:rPr lang="en-GB" sz="2800" dirty="0"/>
              <a:t>Outline three consequences of labelling [6 </a:t>
            </a:r>
            <a:r>
              <a:rPr lang="en-GB" sz="2800" dirty="0" smtClean="0"/>
              <a:t>marks]</a:t>
            </a:r>
          </a:p>
          <a:p>
            <a:r>
              <a:rPr lang="en-GB" sz="2800" dirty="0" smtClean="0"/>
              <a:t>Outline and explain two criticisms of labelling theory [10 marks]</a:t>
            </a:r>
            <a:endParaRPr lang="en-GB" sz="2800" dirty="0"/>
          </a:p>
        </p:txBody>
      </p:sp>
    </p:spTree>
    <p:extLst>
      <p:ext uri="{BB962C8B-B14F-4D97-AF65-F5344CB8AC3E}">
        <p14:creationId xmlns:p14="http://schemas.microsoft.com/office/powerpoint/2010/main" val="21041187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Aaron </a:t>
            </a:r>
            <a:r>
              <a:rPr lang="en-GB" dirty="0" err="1" smtClean="0"/>
              <a:t>Circourel</a:t>
            </a:r>
            <a:endParaRPr lang="en-GB" dirty="0"/>
          </a:p>
        </p:txBody>
      </p:sp>
      <p:sp>
        <p:nvSpPr>
          <p:cNvPr id="5" name="Subtitle 4"/>
          <p:cNvSpPr>
            <a:spLocks noGrp="1"/>
          </p:cNvSpPr>
          <p:nvPr>
            <p:ph type="body" idx="1"/>
          </p:nvPr>
        </p:nvSpPr>
        <p:spPr/>
        <p:txBody>
          <a:bodyPr/>
          <a:lstStyle/>
          <a:p>
            <a:r>
              <a:rPr lang="en-GB" dirty="0" smtClean="0"/>
              <a:t>Negotiation of justice</a:t>
            </a:r>
          </a:p>
          <a:p>
            <a:r>
              <a:rPr lang="en-GB" dirty="0" smtClean="0"/>
              <a:t>Phenomenological approach</a:t>
            </a:r>
            <a:endParaRPr lang="en-GB" dirty="0"/>
          </a:p>
        </p:txBody>
      </p:sp>
    </p:spTree>
    <p:extLst>
      <p:ext uri="{BB962C8B-B14F-4D97-AF65-F5344CB8AC3E}">
        <p14:creationId xmlns:p14="http://schemas.microsoft.com/office/powerpoint/2010/main" val="6853621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Cicourel</a:t>
            </a:r>
            <a:r>
              <a:rPr lang="en-GB" dirty="0" smtClean="0"/>
              <a:t>: negotiation of justice</a:t>
            </a:r>
            <a:endParaRPr lang="en-GB" dirty="0"/>
          </a:p>
        </p:txBody>
      </p:sp>
      <p:sp>
        <p:nvSpPr>
          <p:cNvPr id="3" name="Content Placeholder 2"/>
          <p:cNvSpPr>
            <a:spLocks noGrp="1"/>
          </p:cNvSpPr>
          <p:nvPr>
            <p:ph idx="1"/>
          </p:nvPr>
        </p:nvSpPr>
        <p:spPr/>
        <p:txBody>
          <a:bodyPr>
            <a:normAutofit fontScale="92500" lnSpcReduction="20000"/>
          </a:bodyPr>
          <a:lstStyle/>
          <a:p>
            <a:r>
              <a:rPr lang="en-GB" sz="2800" dirty="0" smtClean="0"/>
              <a:t>Police officers’ decisions to arrest are influenced by their stereotypes about offenders.</a:t>
            </a:r>
          </a:p>
          <a:p>
            <a:r>
              <a:rPr lang="en-GB" sz="2800" dirty="0" smtClean="0"/>
              <a:t>Officers’ </a:t>
            </a:r>
            <a:r>
              <a:rPr lang="en-GB" sz="2800" dirty="0" err="1" smtClean="0"/>
              <a:t>typifications</a:t>
            </a:r>
            <a:r>
              <a:rPr lang="en-GB" sz="2800" dirty="0" smtClean="0"/>
              <a:t> led them to concentrate on certain ‘types’.</a:t>
            </a:r>
          </a:p>
          <a:p>
            <a:r>
              <a:rPr lang="en-GB" sz="2800" dirty="0" smtClean="0"/>
              <a:t>This resulted in law enforcement that showed class bias- working class people most closely fit the </a:t>
            </a:r>
            <a:r>
              <a:rPr lang="en-GB" sz="2800" dirty="0" err="1" smtClean="0"/>
              <a:t>typificiations</a:t>
            </a:r>
            <a:r>
              <a:rPr lang="en-GB" sz="2800" dirty="0" smtClean="0"/>
              <a:t>.</a:t>
            </a:r>
          </a:p>
          <a:p>
            <a:r>
              <a:rPr lang="en-GB" sz="2800" dirty="0" smtClean="0"/>
              <a:t>This led to more focus on policing these areas, which in turn to more arrests confirming the stereotype. </a:t>
            </a:r>
            <a:endParaRPr lang="en-GB" sz="2800" dirty="0"/>
          </a:p>
        </p:txBody>
      </p:sp>
    </p:spTree>
    <p:extLst>
      <p:ext uri="{BB962C8B-B14F-4D97-AF65-F5344CB8AC3E}">
        <p14:creationId xmlns:p14="http://schemas.microsoft.com/office/powerpoint/2010/main" val="11474050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Cicourel</a:t>
            </a:r>
            <a:endParaRPr lang="en-GB" dirty="0"/>
          </a:p>
        </p:txBody>
      </p:sp>
      <p:sp>
        <p:nvSpPr>
          <p:cNvPr id="3" name="Content Placeholder 2"/>
          <p:cNvSpPr>
            <a:spLocks noGrp="1"/>
          </p:cNvSpPr>
          <p:nvPr>
            <p:ph idx="1"/>
          </p:nvPr>
        </p:nvSpPr>
        <p:spPr/>
        <p:txBody>
          <a:bodyPr>
            <a:normAutofit/>
          </a:bodyPr>
          <a:lstStyle/>
          <a:p>
            <a:r>
              <a:rPr lang="en-GB" sz="2800" dirty="0" smtClean="0"/>
              <a:t>In his view justice is not fixed but negotiable, for example if a middle class youth was arrested they would be less likely to be charged.</a:t>
            </a:r>
          </a:p>
          <a:p>
            <a:r>
              <a:rPr lang="en-GB" sz="2800" i="1" dirty="0" smtClean="0"/>
              <a:t>Can you think of any recent examples in the media that would help support this argument? </a:t>
            </a:r>
            <a:endParaRPr lang="en-GB" sz="2800" i="1" dirty="0"/>
          </a:p>
        </p:txBody>
      </p:sp>
    </p:spTree>
    <p:extLst>
      <p:ext uri="{BB962C8B-B14F-4D97-AF65-F5344CB8AC3E}">
        <p14:creationId xmlns:p14="http://schemas.microsoft.com/office/powerpoint/2010/main" val="18833719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4"/>
          <p:cNvSpPr>
            <a:spLocks noGrp="1"/>
          </p:cNvSpPr>
          <p:nvPr>
            <p:ph type="title"/>
          </p:nvPr>
        </p:nvSpPr>
        <p:spPr/>
        <p:txBody>
          <a:bodyPr/>
          <a:lstStyle/>
          <a:p>
            <a:r>
              <a:rPr lang="en-GB" altLang="en-US"/>
              <a:t>Cooley</a:t>
            </a:r>
          </a:p>
        </p:txBody>
      </p:sp>
      <p:sp>
        <p:nvSpPr>
          <p:cNvPr id="21507" name="Subtitle 5"/>
          <p:cNvSpPr>
            <a:spLocks noGrp="1"/>
          </p:cNvSpPr>
          <p:nvPr>
            <p:ph type="body" idx="1"/>
          </p:nvPr>
        </p:nvSpPr>
        <p:spPr/>
        <p:txBody>
          <a:bodyPr/>
          <a:lstStyle/>
          <a:p>
            <a:r>
              <a:rPr lang="en-GB" altLang="en-US"/>
              <a:t>The Looking-Glass Self</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6"/>
          <p:cNvSpPr>
            <a:spLocks noGrp="1" noChangeArrowheads="1"/>
          </p:cNvSpPr>
          <p:nvPr>
            <p:ph type="title"/>
          </p:nvPr>
        </p:nvSpPr>
        <p:spPr>
          <a:xfrm>
            <a:off x="938758" y="214313"/>
            <a:ext cx="7633742" cy="1143000"/>
          </a:xfrm>
        </p:spPr>
        <p:txBody>
          <a:bodyPr>
            <a:normAutofit fontScale="90000"/>
          </a:bodyPr>
          <a:lstStyle/>
          <a:p>
            <a:r>
              <a:rPr lang="en-GB" altLang="en-US">
                <a:solidFill>
                  <a:schemeClr val="tx1"/>
                </a:solidFill>
              </a:rPr>
              <a:t>The Problems of </a:t>
            </a:r>
            <a:r>
              <a:rPr lang="en-GB" altLang="en-US" dirty="0" err="1">
                <a:solidFill>
                  <a:schemeClr val="tx1"/>
                </a:solidFill>
              </a:rPr>
              <a:t>Postivism</a:t>
            </a:r>
            <a:endParaRPr lang="en-GB" altLang="en-US" dirty="0">
              <a:solidFill>
                <a:schemeClr val="tx1"/>
              </a:solidFill>
            </a:endParaRPr>
          </a:p>
        </p:txBody>
      </p:sp>
      <p:sp>
        <p:nvSpPr>
          <p:cNvPr id="5127" name="Rectangle 7"/>
          <p:cNvSpPr>
            <a:spLocks noGrp="1" noChangeArrowheads="1"/>
          </p:cNvSpPr>
          <p:nvPr>
            <p:ph idx="1"/>
          </p:nvPr>
        </p:nvSpPr>
        <p:spPr>
          <a:xfrm>
            <a:off x="285750" y="1643063"/>
            <a:ext cx="5500688" cy="4171950"/>
          </a:xfrm>
        </p:spPr>
        <p:txBody>
          <a:bodyPr>
            <a:normAutofit/>
          </a:bodyPr>
          <a:lstStyle/>
          <a:p>
            <a:pPr marL="457200" indent="-457200">
              <a:lnSpc>
                <a:spcPct val="90000"/>
              </a:lnSpc>
              <a:buFontTx/>
              <a:buNone/>
            </a:pPr>
            <a:r>
              <a:rPr lang="en-GB" altLang="en-US" sz="3200">
                <a:ea typeface="Times New Roman" charset="0"/>
                <a:cs typeface="Times New Roman" charset="0"/>
              </a:rPr>
              <a:t>	Interactionist theories of crime and deviance are fundamentally critical of positivistic theories [e.g., Structural Functionalism] for the following reasons:</a:t>
            </a:r>
          </a:p>
          <a:p>
            <a:pPr marL="457200" indent="-457200">
              <a:lnSpc>
                <a:spcPct val="90000"/>
              </a:lnSpc>
              <a:buFontTx/>
              <a:buNone/>
            </a:pPr>
            <a:endParaRPr lang="en-GB" altLang="en-US" sz="3200" dirty="0">
              <a:ea typeface="Times New Roman" charset="0"/>
              <a:cs typeface="Times New Roman" charset="0"/>
            </a:endParaRPr>
          </a:p>
        </p:txBody>
      </p:sp>
      <p:sp>
        <p:nvSpPr>
          <p:cNvPr id="5124"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BBD78B57-5906-D643-AFA2-0AD0D381D1CC}" type="datetime1">
              <a:rPr lang="en-GB" altLang="en-US" sz="1400"/>
              <a:pPr>
                <a:spcBef>
                  <a:spcPct val="0"/>
                </a:spcBef>
                <a:buFontTx/>
                <a:buNone/>
              </a:pPr>
              <a:t>30/08/2018</a:t>
            </a:fld>
            <a:endParaRPr lang="en-GB" altLang="en-US" sz="1400"/>
          </a:p>
        </p:txBody>
      </p:sp>
      <p:sp>
        <p:nvSpPr>
          <p:cNvPr id="512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3060599E-3C75-7B49-BE28-2CE75C51B0AF}" type="slidenum">
              <a:rPr lang="en-GB" altLang="en-US" sz="1400"/>
              <a:pPr>
                <a:spcBef>
                  <a:spcPct val="0"/>
                </a:spcBef>
                <a:buFontTx/>
                <a:buNone/>
              </a:pPr>
              <a:t>3</a:t>
            </a:fld>
            <a:endParaRPr lang="en-GB" altLang="en-US" sz="1400"/>
          </a:p>
        </p:txBody>
      </p:sp>
      <p:sp>
        <p:nvSpPr>
          <p:cNvPr id="5126" name="Rectangle 8"/>
          <p:cNvSpPr>
            <a:spLocks noChangeArrowheads="1"/>
          </p:cNvSpPr>
          <p:nvPr/>
        </p:nvSpPr>
        <p:spPr bwMode="auto">
          <a:xfrm>
            <a:off x="-66675" y="1239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pic>
        <p:nvPicPr>
          <p:cNvPr id="2" name="Picture 3" descr="C:\Documents and Settings\dak\Local Settings\Temporary Internet Files\Content.IE5\MLKZF8FT\MCj0296263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86438" y="2500313"/>
            <a:ext cx="264160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4" descr="C:\Documents and Settings\dak\Local Settings\Temporary Internet Files\Content.IE5\4RZ2FRKR\MCj0403881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8688" y="2714625"/>
            <a:ext cx="2141537"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3" presetClass="entr" presetSubtype="0" fill="hold" nodeType="clickEffect">
                                  <p:stCondLst>
                                    <p:cond delay="0"/>
                                  </p:stCondLst>
                                  <p:childTnLst>
                                    <p:set>
                                      <p:cBhvr>
                                        <p:cTn id="10" dur="1" fill="hold">
                                          <p:stCondLst>
                                            <p:cond delay="0"/>
                                          </p:stCondLst>
                                        </p:cTn>
                                        <p:tgtEl>
                                          <p:spTgt spid="45060"/>
                                        </p:tgtEl>
                                        <p:attrNameLst>
                                          <p:attrName>style.visibility</p:attrName>
                                        </p:attrNameLst>
                                      </p:cBhvr>
                                      <p:to>
                                        <p:strVal val="visible"/>
                                      </p:to>
                                    </p:set>
                                    <p:anim calcmode="lin" valueType="num">
                                      <p:cBhvr>
                                        <p:cTn id="11" dur="500" fill="hold"/>
                                        <p:tgtEl>
                                          <p:spTgt spid="45060"/>
                                        </p:tgtEl>
                                        <p:attrNameLst>
                                          <p:attrName>ppt_w</p:attrName>
                                        </p:attrNameLst>
                                      </p:cBhvr>
                                      <p:tavLst>
                                        <p:tav tm="0">
                                          <p:val>
                                            <p:fltVal val="0"/>
                                          </p:val>
                                        </p:tav>
                                        <p:tav tm="100000">
                                          <p:val>
                                            <p:strVal val="#ppt_w"/>
                                          </p:val>
                                        </p:tav>
                                      </p:tavLst>
                                    </p:anim>
                                    <p:anim calcmode="lin" valueType="num">
                                      <p:cBhvr>
                                        <p:cTn id="12" dur="500" fill="hold"/>
                                        <p:tgtEl>
                                          <p:spTgt spid="45060"/>
                                        </p:tgtEl>
                                        <p:attrNameLst>
                                          <p:attrName>ppt_h</p:attrName>
                                        </p:attrNameLst>
                                      </p:cBhvr>
                                      <p:tavLst>
                                        <p:tav tm="0">
                                          <p:val>
                                            <p:fltVal val="0"/>
                                          </p:val>
                                        </p:tav>
                                        <p:tav tm="100000">
                                          <p:val>
                                            <p:strVal val="#ppt_h"/>
                                          </p:val>
                                        </p:tav>
                                      </p:tavLst>
                                    </p:anim>
                                    <p:animEffect transition="in" filter="fade">
                                      <p:cBhvr>
                                        <p:cTn id="13" dur="500"/>
                                        <p:tgtEl>
                                          <p:spTgt spid="45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GB" altLang="en-US"/>
              <a:t>The Importance of Self Concept</a:t>
            </a:r>
          </a:p>
        </p:txBody>
      </p:sp>
      <p:sp>
        <p:nvSpPr>
          <p:cNvPr id="22531" name="Content Placeholder 2"/>
          <p:cNvSpPr>
            <a:spLocks noGrp="1"/>
          </p:cNvSpPr>
          <p:nvPr>
            <p:ph idx="1"/>
          </p:nvPr>
        </p:nvSpPr>
        <p:spPr>
          <a:xfrm>
            <a:off x="897582" y="2060848"/>
            <a:ext cx="4900613" cy="4525963"/>
          </a:xfrm>
        </p:spPr>
        <p:txBody>
          <a:bodyPr>
            <a:normAutofit/>
          </a:bodyPr>
          <a:lstStyle/>
          <a:p>
            <a:r>
              <a:rPr lang="en-GB" altLang="en-US" sz="2800"/>
              <a:t>Cooley describes how our self-concept is a REFLECTION of others’ reactions and assumptions</a:t>
            </a:r>
          </a:p>
          <a:p>
            <a:r>
              <a:rPr lang="en-GB" altLang="en-US" sz="2800" dirty="0"/>
              <a:t>How we see ourselves is at least partly constructed by others</a:t>
            </a:r>
          </a:p>
        </p:txBody>
      </p:sp>
      <p:pic>
        <p:nvPicPr>
          <p:cNvPr id="22532" name="Picture 2" descr="C:\Documents and Settings\dak\Local Settings\Temporary Internet Files\Content.IE5\S9OV1ESB\MMj03365700000[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000750" y="1714500"/>
            <a:ext cx="2403475"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GB" altLang="en-US"/>
              <a:t>Through the Looking Glass</a:t>
            </a:r>
          </a:p>
        </p:txBody>
      </p:sp>
      <p:sp>
        <p:nvSpPr>
          <p:cNvPr id="23555" name="Content Placeholder 2"/>
          <p:cNvSpPr>
            <a:spLocks noGrp="1"/>
          </p:cNvSpPr>
          <p:nvPr>
            <p:ph idx="1"/>
          </p:nvPr>
        </p:nvSpPr>
        <p:spPr>
          <a:xfrm>
            <a:off x="737575" y="1932537"/>
            <a:ext cx="4972050" cy="4525963"/>
          </a:xfrm>
        </p:spPr>
        <p:txBody>
          <a:bodyPr>
            <a:normAutofit fontScale="92500"/>
          </a:bodyPr>
          <a:lstStyle/>
          <a:p>
            <a:r>
              <a:rPr lang="en-GB" altLang="en-US" sz="2800"/>
              <a:t>Consider how others may have changed your opinion of yourself by reference to your appearance, e.g., “You don’t look well” when you were feeling OK, or “I like what you’ve done with your hair” when you’ve done nothing to it!</a:t>
            </a:r>
          </a:p>
          <a:p>
            <a:r>
              <a:rPr lang="en-GB" altLang="en-US" sz="2800" dirty="0"/>
              <a:t>We are often at the mercy of others’ opinions.</a:t>
            </a:r>
          </a:p>
        </p:txBody>
      </p:sp>
      <p:pic>
        <p:nvPicPr>
          <p:cNvPr id="23556" name="Picture 2" descr="http://www.procolharum.com/003/looking-gla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571625"/>
            <a:ext cx="3200400"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3"/>
          <p:cNvSpPr>
            <a:spLocks noGrp="1"/>
          </p:cNvSpPr>
          <p:nvPr>
            <p:ph type="title"/>
          </p:nvPr>
        </p:nvSpPr>
        <p:spPr/>
        <p:txBody>
          <a:bodyPr/>
          <a:lstStyle/>
          <a:p>
            <a:r>
              <a:rPr lang="en-GB" altLang="en-US"/>
              <a:t>Goffman</a:t>
            </a:r>
          </a:p>
        </p:txBody>
      </p:sp>
      <p:sp>
        <p:nvSpPr>
          <p:cNvPr id="31747" name="Subtitle 4"/>
          <p:cNvSpPr>
            <a:spLocks noGrp="1"/>
          </p:cNvSpPr>
          <p:nvPr>
            <p:ph type="body" idx="1"/>
          </p:nvPr>
        </p:nvSpPr>
        <p:spPr/>
        <p:txBody>
          <a:bodyPr/>
          <a:lstStyle/>
          <a:p>
            <a:r>
              <a:rPr lang="en-GB" altLang="en-US"/>
              <a:t>Interactionism in Practice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GB" altLang="en-US"/>
              <a:t>Stigma</a:t>
            </a:r>
          </a:p>
        </p:txBody>
      </p:sp>
      <p:sp>
        <p:nvSpPr>
          <p:cNvPr id="32771" name="Content Placeholder 2"/>
          <p:cNvSpPr>
            <a:spLocks noGrp="1"/>
          </p:cNvSpPr>
          <p:nvPr>
            <p:ph idx="1"/>
          </p:nvPr>
        </p:nvSpPr>
        <p:spPr>
          <a:xfrm>
            <a:off x="755576" y="1571625"/>
            <a:ext cx="5530924" cy="5169743"/>
          </a:xfrm>
        </p:spPr>
        <p:txBody>
          <a:bodyPr>
            <a:normAutofit/>
          </a:bodyPr>
          <a:lstStyle/>
          <a:p>
            <a:r>
              <a:rPr lang="en-GB" altLang="en-US" sz="2400" dirty="0" err="1"/>
              <a:t>Goffmann</a:t>
            </a:r>
            <a:r>
              <a:rPr lang="en-GB" altLang="en-US" sz="2400" dirty="0"/>
              <a:t> was concerned with the importance of interpersonal relationships at the micro level in Sociology</a:t>
            </a:r>
          </a:p>
          <a:p>
            <a:r>
              <a:rPr lang="en-GB" altLang="en-US" sz="2400" dirty="0"/>
              <a:t>One key concept of </a:t>
            </a:r>
            <a:r>
              <a:rPr lang="en-GB" altLang="en-US" sz="2400" dirty="0" err="1"/>
              <a:t>Goffmann’s</a:t>
            </a:r>
            <a:r>
              <a:rPr lang="en-GB" altLang="en-US" sz="2400" dirty="0"/>
              <a:t> was that of </a:t>
            </a:r>
            <a:r>
              <a:rPr lang="en-GB" altLang="en-US" sz="2400" b="1" dirty="0"/>
              <a:t>stigma</a:t>
            </a:r>
            <a:r>
              <a:rPr lang="en-GB" altLang="en-US" sz="2400" dirty="0"/>
              <a:t> – as he referred to it the problem of “the management of spoiled identity”</a:t>
            </a:r>
          </a:p>
          <a:p>
            <a:r>
              <a:rPr lang="en-GB" altLang="en-US" sz="2400" dirty="0"/>
              <a:t>Individuals may have to live with social disapproval – this links to Becker’s concept of Master Status, and has been taken up by </a:t>
            </a:r>
            <a:r>
              <a:rPr lang="en-GB" altLang="en-US" sz="2400" dirty="0" smtClean="0"/>
              <a:t>Stan Cohen </a:t>
            </a:r>
            <a:r>
              <a:rPr lang="en-GB" altLang="en-US" sz="2400" dirty="0"/>
              <a:t>and others applied to whole groups in society.</a:t>
            </a:r>
          </a:p>
        </p:txBody>
      </p:sp>
      <p:pic>
        <p:nvPicPr>
          <p:cNvPr id="32772" name="Picture 2" descr="http://www.1st-art-gallery.com/thumbnail/92901/1/St-Francis-Receiving-The-Stigmata-1240-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75" y="1857375"/>
            <a:ext cx="2436813"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GB" altLang="en-US"/>
              <a:t>The Total Institution</a:t>
            </a:r>
          </a:p>
        </p:txBody>
      </p:sp>
      <p:sp>
        <p:nvSpPr>
          <p:cNvPr id="33795" name="Content Placeholder 2"/>
          <p:cNvSpPr>
            <a:spLocks noGrp="1"/>
          </p:cNvSpPr>
          <p:nvPr>
            <p:ph idx="1"/>
          </p:nvPr>
        </p:nvSpPr>
        <p:spPr/>
        <p:txBody>
          <a:bodyPr>
            <a:noAutofit/>
          </a:bodyPr>
          <a:lstStyle/>
          <a:p>
            <a:r>
              <a:rPr lang="en-GB" altLang="en-US" sz="2800" dirty="0"/>
              <a:t>In his work on asylums </a:t>
            </a:r>
            <a:r>
              <a:rPr lang="en-GB" altLang="en-US" sz="2800" dirty="0" err="1"/>
              <a:t>Goffmann</a:t>
            </a:r>
            <a:r>
              <a:rPr lang="en-GB" altLang="en-US" sz="2800" dirty="0"/>
              <a:t> showed how everyday practices would reinforce negative labels rather than cure patients.</a:t>
            </a:r>
          </a:p>
          <a:p>
            <a:r>
              <a:rPr lang="en-GB" altLang="en-US" sz="2800" dirty="0"/>
              <a:t>Mortification – would make patients adopt negative self-concepts</a:t>
            </a:r>
          </a:p>
          <a:p>
            <a:r>
              <a:rPr lang="en-GB" altLang="en-US" sz="2800" dirty="0"/>
              <a:t>Institutionalisation would arise from the </a:t>
            </a:r>
            <a:r>
              <a:rPr lang="en-GB" altLang="en-US" sz="2800" dirty="0" err="1" smtClean="0"/>
              <a:t>disculturation</a:t>
            </a:r>
            <a:r>
              <a:rPr lang="en-GB" altLang="en-US" sz="2800" dirty="0" smtClean="0"/>
              <a:t> </a:t>
            </a:r>
            <a:r>
              <a:rPr lang="en-GB" altLang="en-US" sz="2800" dirty="0"/>
              <a:t>experienced as people lose touch with the outside world.</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evaluation</a:t>
            </a:r>
            <a:endParaRPr lang="en-GB" dirty="0"/>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6268417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dirty="0" smtClean="0"/>
              <a:t>What problems are there with the interactionist view </a:t>
            </a:r>
            <a:r>
              <a:rPr lang="en-GB" sz="4000" smtClean="0"/>
              <a:t>of deviance?</a:t>
            </a:r>
            <a:endParaRPr lang="en-GB" sz="4000"/>
          </a:p>
        </p:txBody>
      </p:sp>
      <p:sp>
        <p:nvSpPr>
          <p:cNvPr id="3" name="Content Placeholder 2"/>
          <p:cNvSpPr>
            <a:spLocks noGrp="1"/>
          </p:cNvSpPr>
          <p:nvPr>
            <p:ph idx="1"/>
          </p:nvPr>
        </p:nvSpPr>
        <p:spPr/>
        <p:txBody>
          <a:bodyPr>
            <a:normAutofit/>
          </a:bodyPr>
          <a:lstStyle/>
          <a:p>
            <a:r>
              <a:rPr lang="en-GB" sz="2800" dirty="0" smtClean="0"/>
              <a:t>Generally? </a:t>
            </a:r>
            <a:r>
              <a:rPr lang="en-GB" sz="2800" smtClean="0"/>
              <a:t>Use p.461 of Browne</a:t>
            </a:r>
            <a:endParaRPr lang="en-GB" sz="2800" dirty="0" smtClean="0"/>
          </a:p>
          <a:p>
            <a:r>
              <a:rPr lang="en-GB" sz="2800" dirty="0" smtClean="0"/>
              <a:t>From a functionalist view?</a:t>
            </a:r>
          </a:p>
          <a:p>
            <a:r>
              <a:rPr lang="en-GB" sz="2800" dirty="0" smtClean="0"/>
              <a:t>From a strain theory view?</a:t>
            </a:r>
          </a:p>
          <a:p>
            <a:r>
              <a:rPr lang="en-GB" sz="2800" dirty="0" smtClean="0"/>
              <a:t>From a </a:t>
            </a:r>
            <a:r>
              <a:rPr lang="en-GB" sz="2800" dirty="0" err="1" smtClean="0"/>
              <a:t>marxist</a:t>
            </a:r>
            <a:r>
              <a:rPr lang="en-GB" sz="2800" dirty="0" smtClean="0"/>
              <a:t> view?</a:t>
            </a:r>
          </a:p>
          <a:p>
            <a:endParaRPr lang="en-GB" sz="2800" dirty="0"/>
          </a:p>
          <a:p>
            <a:r>
              <a:rPr lang="en-GB" sz="2800" dirty="0" smtClean="0"/>
              <a:t>What is good about these approaches?</a:t>
            </a:r>
            <a:endParaRPr lang="en-GB" sz="2800" dirty="0"/>
          </a:p>
        </p:txBody>
      </p:sp>
    </p:spTree>
    <p:extLst>
      <p:ext uri="{BB962C8B-B14F-4D97-AF65-F5344CB8AC3E}">
        <p14:creationId xmlns:p14="http://schemas.microsoft.com/office/powerpoint/2010/main" val="17872316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30 mark exam question</a:t>
            </a:r>
            <a:endParaRPr lang="en-GB" dirty="0"/>
          </a:p>
        </p:txBody>
      </p:sp>
      <p:sp>
        <p:nvSpPr>
          <p:cNvPr id="3" name="Content Placeholder 2"/>
          <p:cNvSpPr>
            <a:spLocks noGrp="1"/>
          </p:cNvSpPr>
          <p:nvPr>
            <p:ph idx="1"/>
          </p:nvPr>
        </p:nvSpPr>
        <p:spPr/>
        <p:txBody>
          <a:bodyPr>
            <a:normAutofit fontScale="92500" lnSpcReduction="20000"/>
          </a:bodyPr>
          <a:lstStyle/>
          <a:p>
            <a:r>
              <a:rPr lang="en-GB" sz="2000" dirty="0"/>
              <a:t>Item: Rather than look for the initial cause of the deviant act, as functionalists do, labelling theorists ask how any why some groups and acts come to be labelled as criminal or deviant while others do not. Coming from an interactionist perspective, they argue that what we mean by crime or deviance is the outcome of the same processes of social interaction- between police officer and suspect, for example- as any other social behaviour. Therefore to understand crime and deviance, we must grasp the meanings involved in the interaction</a:t>
            </a:r>
            <a:r>
              <a:rPr lang="en-GB" sz="2000" dirty="0" smtClean="0"/>
              <a:t>.</a:t>
            </a:r>
          </a:p>
          <a:p>
            <a:endParaRPr lang="en-US" sz="2000" dirty="0"/>
          </a:p>
          <a:p>
            <a:pPr lvl="0"/>
            <a:r>
              <a:rPr lang="en-GB" sz="2000" dirty="0"/>
              <a:t>Applying material from the item and your knowledge, evaluate the contribution of labelling theory to our understanding of crime and deviance [30 marks]</a:t>
            </a:r>
            <a:endParaRPr lang="en-US" sz="2000" dirty="0"/>
          </a:p>
          <a:p>
            <a:endParaRPr lang="en-GB" sz="2000" dirty="0"/>
          </a:p>
        </p:txBody>
      </p:sp>
    </p:spTree>
    <p:extLst>
      <p:ext uri="{BB962C8B-B14F-4D97-AF65-F5344CB8AC3E}">
        <p14:creationId xmlns:p14="http://schemas.microsoft.com/office/powerpoint/2010/main" val="1660816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571500" y="142875"/>
            <a:ext cx="7920038" cy="4673600"/>
          </a:xfrm>
        </p:spPr>
        <p:txBody>
          <a:bodyPr>
            <a:noAutofit/>
          </a:bodyPr>
          <a:lstStyle/>
          <a:p>
            <a:pPr marL="533400" indent="-533400">
              <a:buFontTx/>
              <a:buAutoNum type="arabicPeriod"/>
            </a:pPr>
            <a:r>
              <a:rPr lang="en-GB" altLang="en-US" sz="2400" dirty="0">
                <a:ea typeface="Times New Roman" charset="0"/>
                <a:cs typeface="Times New Roman" charset="0"/>
              </a:rPr>
              <a:t>Positivists seem to rely on </a:t>
            </a:r>
            <a:r>
              <a:rPr lang="en-GB" altLang="en-US" sz="2400" dirty="0" smtClean="0">
                <a:ea typeface="Times New Roman" charset="0"/>
                <a:cs typeface="Times New Roman" charset="0"/>
              </a:rPr>
              <a:t>common-sense </a:t>
            </a:r>
            <a:r>
              <a:rPr lang="en-GB" altLang="en-US" sz="2400" dirty="0">
                <a:ea typeface="Times New Roman" charset="0"/>
                <a:cs typeface="Times New Roman" charset="0"/>
              </a:rPr>
              <a:t>definitions of deviance – for interactionists deviance is “subjectively problematic”</a:t>
            </a:r>
            <a:br>
              <a:rPr lang="en-GB" altLang="en-US" sz="2400" dirty="0">
                <a:ea typeface="Times New Roman" charset="0"/>
                <a:cs typeface="Times New Roman" charset="0"/>
              </a:rPr>
            </a:br>
            <a:endParaRPr lang="en-GB" altLang="en-US" sz="2400" dirty="0">
              <a:ea typeface="Times New Roman" charset="0"/>
              <a:cs typeface="Times New Roman" charset="0"/>
            </a:endParaRPr>
          </a:p>
          <a:p>
            <a:pPr marL="533400" indent="-533400">
              <a:buFontTx/>
              <a:buAutoNum type="arabicPeriod"/>
            </a:pPr>
            <a:r>
              <a:rPr lang="en-GB" altLang="en-US" sz="2400" dirty="0">
                <a:ea typeface="Times New Roman" charset="0"/>
                <a:cs typeface="Times New Roman" charset="0"/>
              </a:rPr>
              <a:t>Positivist research is usually based on flawed data (official crime statistics)</a:t>
            </a:r>
            <a:br>
              <a:rPr lang="en-GB" altLang="en-US" sz="2400" dirty="0">
                <a:ea typeface="Times New Roman" charset="0"/>
                <a:cs typeface="Times New Roman" charset="0"/>
              </a:rPr>
            </a:br>
            <a:endParaRPr lang="en-GB" altLang="en-US" sz="2400" dirty="0">
              <a:ea typeface="Times New Roman" charset="0"/>
              <a:cs typeface="Times New Roman" charset="0"/>
            </a:endParaRPr>
          </a:p>
          <a:p>
            <a:pPr marL="533400" indent="-533400">
              <a:buFontTx/>
              <a:buAutoNum type="arabicPeriod"/>
            </a:pPr>
            <a:r>
              <a:rPr lang="en-GB" altLang="en-US" sz="2400" dirty="0"/>
              <a:t>Positivists adopt “a view from above” – interactionist sociologists tend to stick up for the underdog e.g. inappropriately labelled working class youths</a:t>
            </a:r>
            <a:br>
              <a:rPr lang="en-GB" altLang="en-US" sz="2400" dirty="0"/>
            </a:br>
            <a:endParaRPr lang="en-GB" altLang="en-US" sz="2400" dirty="0"/>
          </a:p>
          <a:p>
            <a:pPr marL="533400" indent="-533400">
              <a:buFontTx/>
              <a:buAutoNum type="arabicPeriod"/>
            </a:pPr>
            <a:r>
              <a:rPr lang="en-GB" altLang="en-US" sz="2400" dirty="0"/>
              <a:t>Positivistic approaches focus on the </a:t>
            </a:r>
            <a:r>
              <a:rPr lang="en-GB" altLang="en-US" sz="2400" b="1" u="sng" dirty="0"/>
              <a:t>causes</a:t>
            </a:r>
            <a:r>
              <a:rPr lang="en-GB" altLang="en-US" sz="2400" dirty="0"/>
              <a:t> of deviance e.g. anomie / social deprivation, rather than the </a:t>
            </a:r>
            <a:r>
              <a:rPr lang="en-GB" altLang="en-US" sz="2400" b="1" u="sng" dirty="0"/>
              <a:t>social reactions</a:t>
            </a:r>
            <a:r>
              <a:rPr lang="en-GB" altLang="en-US" sz="2400" dirty="0"/>
              <a:t> to rule breaking e.g</a:t>
            </a:r>
            <a:r>
              <a:rPr lang="en-GB" altLang="en-US" sz="2400" dirty="0" smtClean="0"/>
              <a:t>. labelling</a:t>
            </a:r>
            <a:r>
              <a:rPr lang="en-GB" altLang="en-US" sz="2400" dirty="0"/>
              <a:t>, self fulfilling prophecies</a:t>
            </a:r>
          </a:p>
          <a:p>
            <a:pPr marL="533400" indent="-533400"/>
            <a:endParaRPr lang="en-GB" altLang="en-US" dirty="0"/>
          </a:p>
        </p:txBody>
      </p:sp>
      <p:sp>
        <p:nvSpPr>
          <p:cNvPr id="61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2E4CC123-2AFF-F947-9FA2-84A4312662D8}" type="slidenum">
              <a:rPr lang="en-GB" altLang="en-US" sz="1400"/>
              <a:pPr>
                <a:spcBef>
                  <a:spcPct val="0"/>
                </a:spcBef>
                <a:buFontTx/>
                <a:buNone/>
              </a:pPr>
              <a:t>4</a:t>
            </a:fld>
            <a:endParaRPr lang="en-GB" altLang="en-US" sz="140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5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5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57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5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GB" altLang="en-US"/>
              <a:t>In general:</a:t>
            </a:r>
          </a:p>
        </p:txBody>
      </p:sp>
      <p:sp>
        <p:nvSpPr>
          <p:cNvPr id="7171" name="Rectangle 3"/>
          <p:cNvSpPr>
            <a:spLocks noGrp="1" noChangeArrowheads="1"/>
          </p:cNvSpPr>
          <p:nvPr>
            <p:ph idx="1"/>
          </p:nvPr>
        </p:nvSpPr>
        <p:spPr/>
        <p:txBody>
          <a:bodyPr>
            <a:normAutofit/>
          </a:bodyPr>
          <a:lstStyle/>
          <a:p>
            <a:pPr eaLnBrk="1" hangingPunct="1"/>
            <a:r>
              <a:rPr lang="en-GB" altLang="en-US" sz="2400" dirty="0"/>
              <a:t>Interactionist perspectives tend to concentrate on relatively small-scale levels of </a:t>
            </a:r>
            <a:r>
              <a:rPr lang="en-GB" altLang="en-US" sz="2400" b="1" dirty="0"/>
              <a:t>social interaction</a:t>
            </a:r>
            <a:r>
              <a:rPr lang="en-GB" altLang="en-US" sz="2400" dirty="0"/>
              <a:t> (between individuals, small social groups) </a:t>
            </a:r>
            <a:endParaRPr lang="en-GB" altLang="en-US" sz="2400" dirty="0" smtClean="0"/>
          </a:p>
          <a:p>
            <a:pPr eaLnBrk="1" hangingPunct="1"/>
            <a:r>
              <a:rPr lang="en-GB" altLang="en-US" sz="2400" dirty="0" smtClean="0"/>
              <a:t>They are interested in how crime is social constructed.</a:t>
            </a:r>
            <a:endParaRPr lang="en-GB" altLang="en-US" sz="2400" dirty="0"/>
          </a:p>
          <a:p>
            <a:pPr eaLnBrk="1" hangingPunct="1"/>
            <a:r>
              <a:rPr lang="en-GB" altLang="en-US" sz="2400" dirty="0"/>
              <a:t>For this reason, they are sometimes referred-to as a "</a:t>
            </a:r>
            <a:r>
              <a:rPr lang="en-GB" altLang="en-US" sz="2400" b="1" dirty="0"/>
              <a:t>micro</a:t>
            </a:r>
            <a:r>
              <a:rPr lang="en-GB" altLang="en-US" sz="2400" dirty="0"/>
              <a:t> level of sociological analysis".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GB" altLang="en-US" dirty="0"/>
              <a:t>Basic </a:t>
            </a:r>
            <a:r>
              <a:rPr lang="en-GB" altLang="en-US" dirty="0" smtClean="0"/>
              <a:t>ideas- recap:</a:t>
            </a:r>
            <a:endParaRPr lang="en-GB" altLang="en-US" dirty="0"/>
          </a:p>
        </p:txBody>
      </p:sp>
      <p:sp>
        <p:nvSpPr>
          <p:cNvPr id="8195" name="Rectangle 3"/>
          <p:cNvSpPr>
            <a:spLocks noGrp="1" noChangeArrowheads="1"/>
          </p:cNvSpPr>
          <p:nvPr>
            <p:ph idx="1"/>
          </p:nvPr>
        </p:nvSpPr>
        <p:spPr>
          <a:xfrm>
            <a:off x="827584" y="1423317"/>
            <a:ext cx="7859216" cy="4525963"/>
          </a:xfrm>
        </p:spPr>
        <p:txBody>
          <a:bodyPr>
            <a:normAutofit fontScale="92500"/>
          </a:bodyPr>
          <a:lstStyle/>
          <a:p>
            <a:pPr marL="609600" indent="-609600" eaLnBrk="1" hangingPunct="1">
              <a:buFontTx/>
              <a:buAutoNum type="arabicPeriod"/>
            </a:pPr>
            <a:r>
              <a:rPr lang="en-GB" altLang="en-US" sz="2400" dirty="0"/>
              <a:t>They focus on the way in which individuals ("social actors") </a:t>
            </a:r>
            <a:r>
              <a:rPr lang="en-GB" altLang="en-US" sz="2400" b="1" dirty="0"/>
              <a:t>act</a:t>
            </a:r>
            <a:r>
              <a:rPr lang="en-GB" altLang="en-US" sz="2400" dirty="0"/>
              <a:t> (How they make conscious choices about their behaviour based upon the way they interpret situations) - rather than simply </a:t>
            </a:r>
            <a:r>
              <a:rPr lang="en-GB" altLang="en-US" sz="2400" b="1" dirty="0"/>
              <a:t>react</a:t>
            </a:r>
            <a:r>
              <a:rPr lang="en-GB" altLang="en-US" sz="2400" dirty="0"/>
              <a:t> to social stimulation. </a:t>
            </a:r>
            <a:endParaRPr lang="en-GB" altLang="en-US" sz="2400" dirty="0" smtClean="0"/>
          </a:p>
          <a:p>
            <a:pPr marL="609600" indent="-609600" eaLnBrk="1" hangingPunct="1">
              <a:buFontTx/>
              <a:buAutoNum type="arabicPeriod"/>
            </a:pPr>
            <a:r>
              <a:rPr lang="en-GB" altLang="en-US" sz="2400" dirty="0" smtClean="0"/>
              <a:t>The </a:t>
            </a:r>
            <a:r>
              <a:rPr lang="en-GB" altLang="en-US" sz="2400" dirty="0" smtClean="0"/>
              <a:t>way in which different social actors </a:t>
            </a:r>
            <a:r>
              <a:rPr lang="en-GB" altLang="en-US" sz="2400" b="1" dirty="0" smtClean="0"/>
              <a:t>interpret</a:t>
            </a:r>
            <a:r>
              <a:rPr lang="en-GB" altLang="en-US" sz="2400" dirty="0" smtClean="0"/>
              <a:t> the behaviour of others is significant as a means of </a:t>
            </a:r>
            <a:r>
              <a:rPr lang="en-GB" altLang="en-US" sz="2400" b="1" dirty="0" smtClean="0"/>
              <a:t>understanding</a:t>
            </a:r>
            <a:r>
              <a:rPr lang="en-GB" altLang="en-US" sz="2400" dirty="0" smtClean="0"/>
              <a:t> the way in which the world is </a:t>
            </a:r>
            <a:r>
              <a:rPr lang="en-GB" altLang="en-US" sz="2400" b="1" dirty="0" smtClean="0"/>
              <a:t>socially constructed</a:t>
            </a:r>
            <a:r>
              <a:rPr lang="en-GB" altLang="en-US" sz="2400" dirty="0" smtClean="0"/>
              <a:t>. </a:t>
            </a:r>
          </a:p>
          <a:p>
            <a:pPr marL="609600" indent="-609600" eaLnBrk="1" hangingPunct="1">
              <a:buFontTx/>
              <a:buAutoNum type="arabicPeriod"/>
            </a:pPr>
            <a:r>
              <a:rPr lang="en-GB" altLang="en-US" sz="2400" dirty="0" smtClean="0"/>
              <a:t>The </a:t>
            </a:r>
            <a:r>
              <a:rPr lang="en-GB" altLang="en-US" sz="2400" b="1" dirty="0" smtClean="0"/>
              <a:t>social context</a:t>
            </a:r>
            <a:r>
              <a:rPr lang="en-GB" altLang="en-US" sz="2400" dirty="0" smtClean="0"/>
              <a:t> within which people interact is significant for both their </a:t>
            </a:r>
            <a:r>
              <a:rPr lang="en-GB" altLang="en-US" sz="2400" b="1" dirty="0" smtClean="0"/>
              <a:t>interpretation</a:t>
            </a:r>
            <a:r>
              <a:rPr lang="en-GB" altLang="en-US" sz="2400" dirty="0" smtClean="0"/>
              <a:t> of the behaviour of others and the way they themselves </a:t>
            </a:r>
            <a:r>
              <a:rPr lang="en-GB" altLang="en-US" sz="2400" b="1" dirty="0" smtClean="0"/>
              <a:t>choose</a:t>
            </a:r>
            <a:r>
              <a:rPr lang="en-GB" altLang="en-US" sz="2400" dirty="0" smtClean="0"/>
              <a:t> to behave at any given time.</a:t>
            </a:r>
          </a:p>
          <a:p>
            <a:pPr marL="609600" indent="-609600" eaLnBrk="1" hangingPunct="1">
              <a:buFontTx/>
              <a:buAutoNum type="arabicPeriod"/>
            </a:pPr>
            <a:endParaRPr lang="en-GB" altLang="en-US" sz="2400" dirty="0" smtClean="0"/>
          </a:p>
          <a:p>
            <a:pPr marL="609600" indent="-609600" eaLnBrk="1" hangingPunct="1">
              <a:buFontTx/>
              <a:buAutoNum type="arabicPeriod"/>
            </a:pPr>
            <a:endParaRPr lang="en-GB" alt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GB" altLang="en-US" sz="4000"/>
              <a:t>How do Interactionist sociologists study deviance?</a:t>
            </a:r>
          </a:p>
        </p:txBody>
      </p:sp>
      <p:sp>
        <p:nvSpPr>
          <p:cNvPr id="15363" name="Rectangle 3"/>
          <p:cNvSpPr>
            <a:spLocks noGrp="1" noChangeArrowheads="1"/>
          </p:cNvSpPr>
          <p:nvPr>
            <p:ph idx="1"/>
          </p:nvPr>
        </p:nvSpPr>
        <p:spPr>
          <a:xfrm>
            <a:off x="1187624" y="2005012"/>
            <a:ext cx="7499176" cy="4852988"/>
          </a:xfrm>
        </p:spPr>
        <p:txBody>
          <a:bodyPr>
            <a:normAutofit/>
          </a:bodyPr>
          <a:lstStyle/>
          <a:p>
            <a:pPr eaLnBrk="1" hangingPunct="1">
              <a:lnSpc>
                <a:spcPct val="90000"/>
              </a:lnSpc>
            </a:pPr>
            <a:r>
              <a:rPr lang="en-GB" altLang="en-US" sz="2800" dirty="0"/>
              <a:t>Critical of positivistic methodology.</a:t>
            </a:r>
          </a:p>
          <a:p>
            <a:pPr eaLnBrk="1" hangingPunct="1">
              <a:lnSpc>
                <a:spcPct val="90000"/>
              </a:lnSpc>
            </a:pPr>
            <a:r>
              <a:rPr lang="en-GB" altLang="en-US" sz="2800" dirty="0"/>
              <a:t>Aims to identify and </a:t>
            </a:r>
            <a:r>
              <a:rPr lang="en-GB" altLang="en-US" sz="2800" b="1" dirty="0"/>
              <a:t>interpret</a:t>
            </a:r>
            <a:r>
              <a:rPr lang="en-GB" altLang="en-US" sz="2800" dirty="0"/>
              <a:t> the social context of people's behaviour = Labelling theory.</a:t>
            </a:r>
          </a:p>
          <a:p>
            <a:pPr eaLnBrk="1" hangingPunct="1">
              <a:lnSpc>
                <a:spcPct val="90000"/>
              </a:lnSpc>
            </a:pPr>
            <a:r>
              <a:rPr lang="en-GB" altLang="en-US" sz="2800" b="1" dirty="0" err="1"/>
              <a:t>Bilton</a:t>
            </a:r>
            <a:r>
              <a:rPr lang="en-GB" altLang="en-US" sz="2800" dirty="0"/>
              <a:t> - </a:t>
            </a:r>
            <a:r>
              <a:rPr lang="en-GB" altLang="en-US" sz="2800" i="1" dirty="0"/>
              <a:t>"We need to ask why is it that behaviour in some contexts and engaged in by some people comes to be defined and processed as "criminal", while other behaviour and actors experienced no such labelling?".</a:t>
            </a:r>
            <a:r>
              <a:rPr lang="en-GB" altLang="en-US" sz="2800" dirty="0"/>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of research you already know</a:t>
            </a:r>
            <a:endParaRPr lang="en-GB" dirty="0"/>
          </a:p>
        </p:txBody>
      </p:sp>
      <p:pic>
        <p:nvPicPr>
          <p:cNvPr id="6" name="Content Placeholder 5"/>
          <p:cNvPicPr>
            <a:picLocks noGrp="1" noChangeAspect="1"/>
          </p:cNvPicPr>
          <p:nvPr>
            <p:ph sz="half" idx="1"/>
          </p:nvPr>
        </p:nvPicPr>
        <p:blipFill>
          <a:blip r:embed="rId2"/>
          <a:stretch>
            <a:fillRect/>
          </a:stretch>
        </p:blipFill>
        <p:spPr>
          <a:xfrm>
            <a:off x="1368306" y="2449687"/>
            <a:ext cx="2743438" cy="3292125"/>
          </a:xfrm>
          <a:prstGeom prst="rect">
            <a:avLst/>
          </a:prstGeom>
        </p:spPr>
      </p:pic>
      <p:sp>
        <p:nvSpPr>
          <p:cNvPr id="8" name="Content Placeholder 7"/>
          <p:cNvSpPr>
            <a:spLocks noGrp="1"/>
          </p:cNvSpPr>
          <p:nvPr>
            <p:ph sz="half" idx="2"/>
          </p:nvPr>
        </p:nvSpPr>
        <p:spPr>
          <a:xfrm>
            <a:off x="4572000" y="2204864"/>
            <a:ext cx="4007438" cy="3700636"/>
          </a:xfrm>
        </p:spPr>
        <p:txBody>
          <a:bodyPr>
            <a:noAutofit/>
          </a:bodyPr>
          <a:lstStyle/>
          <a:p>
            <a:r>
              <a:rPr lang="en-GB" sz="2400" dirty="0" smtClean="0"/>
              <a:t>Stan Cohen, ‘Folk Devils and Moral Panics’</a:t>
            </a:r>
          </a:p>
          <a:p>
            <a:r>
              <a:rPr lang="en-GB" sz="2400" dirty="0" smtClean="0"/>
              <a:t>Cohen explored the effects of labelling, leading to deviancy amplification.</a:t>
            </a:r>
          </a:p>
          <a:p>
            <a:r>
              <a:rPr lang="en-GB" sz="2400" dirty="0" smtClean="0"/>
              <a:t>Explored how exaggeration led to deviancy amplification and a self-fulfilling prophecy</a:t>
            </a:r>
          </a:p>
          <a:p>
            <a:endParaRPr lang="en-GB" sz="2400" dirty="0"/>
          </a:p>
        </p:txBody>
      </p:sp>
    </p:spTree>
    <p:extLst>
      <p:ext uri="{BB962C8B-B14F-4D97-AF65-F5344CB8AC3E}">
        <p14:creationId xmlns:p14="http://schemas.microsoft.com/office/powerpoint/2010/main" val="3458701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dirty="0" smtClean="0"/>
              <a:t>What problems can you already identify with labelling theory</a:t>
            </a:r>
            <a:endParaRPr lang="en-GB" sz="4000" dirty="0"/>
          </a:p>
        </p:txBody>
      </p:sp>
      <p:sp>
        <p:nvSpPr>
          <p:cNvPr id="3" name="Content Placeholder 2"/>
          <p:cNvSpPr>
            <a:spLocks noGrp="1"/>
          </p:cNvSpPr>
          <p:nvPr>
            <p:ph idx="1"/>
          </p:nvPr>
        </p:nvSpPr>
        <p:spPr>
          <a:xfrm>
            <a:off x="907037" y="2132856"/>
            <a:ext cx="7633742" cy="3242681"/>
          </a:xfrm>
        </p:spPr>
        <p:txBody>
          <a:bodyPr>
            <a:normAutofit/>
          </a:bodyPr>
          <a:lstStyle/>
          <a:p>
            <a:r>
              <a:rPr lang="en-GB" sz="2400" dirty="0" smtClean="0"/>
              <a:t>Taking into account the approach interactionist and labelling theorists take to understanding crime and deviance, what issues can you see with their approach?</a:t>
            </a:r>
            <a:endParaRPr lang="en-GB" sz="2400" dirty="0"/>
          </a:p>
        </p:txBody>
      </p:sp>
    </p:spTree>
    <p:extLst>
      <p:ext uri="{BB962C8B-B14F-4D97-AF65-F5344CB8AC3E}">
        <p14:creationId xmlns:p14="http://schemas.microsoft.com/office/powerpoint/2010/main" val="3561194587"/>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Badge">
      <a:majorFont>
        <a:latin typeface="Impact" panose="020B0806030902050204"/>
        <a:ea typeface=""/>
        <a:cs typeface=""/>
      </a:majorFont>
      <a:minorFont>
        <a:latin typeface="Gill Sans MT" panose="020B0502020104020203"/>
        <a:ea typeface=""/>
        <a:cs typeface=""/>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Badge</Template>
  <TotalTime>743</TotalTime>
  <Words>1846</Words>
  <Application>Microsoft Office PowerPoint</Application>
  <PresentationFormat>On-screen Show (4:3)</PresentationFormat>
  <Paragraphs>147</Paragraphs>
  <Slides>37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ＭＳ Ｐゴシック</vt:lpstr>
      <vt:lpstr>Arial</vt:lpstr>
      <vt:lpstr>Calibri</vt:lpstr>
      <vt:lpstr>Comic Sans MS</vt:lpstr>
      <vt:lpstr>Gill Sans MT</vt:lpstr>
      <vt:lpstr>Impact</vt:lpstr>
      <vt:lpstr>Times New Roman</vt:lpstr>
      <vt:lpstr>Badge</vt:lpstr>
      <vt:lpstr>Interactionism and labelling theory</vt:lpstr>
      <vt:lpstr>Revision</vt:lpstr>
      <vt:lpstr>The Problems of Postivism</vt:lpstr>
      <vt:lpstr>PowerPoint Presentation</vt:lpstr>
      <vt:lpstr>In general:</vt:lpstr>
      <vt:lpstr>Basic ideas- recap:</vt:lpstr>
      <vt:lpstr>How do Interactionist sociologists study deviance?</vt:lpstr>
      <vt:lpstr>Example of research you already know</vt:lpstr>
      <vt:lpstr>What problems can you already identify with labelling theory</vt:lpstr>
      <vt:lpstr>How do Interactionist sociologists study deviance?</vt:lpstr>
      <vt:lpstr>Social construction of crime statistics</vt:lpstr>
      <vt:lpstr>Labelling theory:</vt:lpstr>
      <vt:lpstr>Howard Becker: labelling</vt:lpstr>
      <vt:lpstr>Labelling theory- Becker</vt:lpstr>
      <vt:lpstr>Becker’s Theory in 4 steps: STEP 1: SOCIAL REACTION</vt:lpstr>
      <vt:lpstr>STEP 2: THE OUTSIDER (How to embark upon your criminal career)</vt:lpstr>
      <vt:lpstr>STEP 3: SECONDARY DEVIANCE (learning to embrace your inner deviant) </vt:lpstr>
      <vt:lpstr>STEP 4: A DEVIANT SUBCULTURE (sharing is caring)</vt:lpstr>
      <vt:lpstr>Lemert</vt:lpstr>
      <vt:lpstr>Primary Deviation</vt:lpstr>
      <vt:lpstr>Secondary Deviation</vt:lpstr>
      <vt:lpstr>Jock young</vt:lpstr>
      <vt:lpstr>Young – Secondary Deviance: Example drug taking</vt:lpstr>
      <vt:lpstr>Young</vt:lpstr>
      <vt:lpstr>Exam practice</vt:lpstr>
      <vt:lpstr>Aaron Circourel</vt:lpstr>
      <vt:lpstr>Cicourel: negotiation of justice</vt:lpstr>
      <vt:lpstr>Cicourel</vt:lpstr>
      <vt:lpstr>Cooley</vt:lpstr>
      <vt:lpstr>The Importance of Self Concept</vt:lpstr>
      <vt:lpstr>Through the Looking Glass</vt:lpstr>
      <vt:lpstr>Goffman</vt:lpstr>
      <vt:lpstr>Stigma</vt:lpstr>
      <vt:lpstr>The Total Institution</vt:lpstr>
      <vt:lpstr>evaluation</vt:lpstr>
      <vt:lpstr>What problems are there with the interactionist view of deviance?</vt:lpstr>
      <vt:lpstr>30 mark exam question</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Interactionism</dc:title>
  <dc:creator>ajv</dc:creator>
  <cp:lastModifiedBy>Hannah Roberts</cp:lastModifiedBy>
  <cp:revision>55</cp:revision>
  <cp:lastPrinted>2017-09-05T11:20:24Z</cp:lastPrinted>
  <dcterms:created xsi:type="dcterms:W3CDTF">2010-02-28T21:56:31Z</dcterms:created>
  <dcterms:modified xsi:type="dcterms:W3CDTF">2018-08-30T11:41:17Z</dcterms:modified>
</cp:coreProperties>
</file>