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4"/>
  </p:notesMasterIdLst>
  <p:sldIdLst>
    <p:sldId id="275" r:id="rId2"/>
    <p:sldId id="290" r:id="rId3"/>
    <p:sldId id="291" r:id="rId4"/>
    <p:sldId id="292" r:id="rId5"/>
    <p:sldId id="296" r:id="rId6"/>
    <p:sldId id="297" r:id="rId7"/>
    <p:sldId id="298" r:id="rId8"/>
    <p:sldId id="299" r:id="rId9"/>
    <p:sldId id="300" r:id="rId10"/>
    <p:sldId id="301" r:id="rId11"/>
    <p:sldId id="302" r:id="rId12"/>
    <p:sldId id="309" r:id="rId13"/>
    <p:sldId id="316" r:id="rId14"/>
    <p:sldId id="256" r:id="rId15"/>
    <p:sldId id="274" r:id="rId16"/>
    <p:sldId id="257" r:id="rId17"/>
    <p:sldId id="258" r:id="rId18"/>
    <p:sldId id="314" r:id="rId19"/>
    <p:sldId id="259" r:id="rId20"/>
    <p:sldId id="260" r:id="rId21"/>
    <p:sldId id="261" r:id="rId22"/>
    <p:sldId id="262" r:id="rId23"/>
    <p:sldId id="263" r:id="rId24"/>
    <p:sldId id="264" r:id="rId25"/>
    <p:sldId id="327" r:id="rId26"/>
    <p:sldId id="317" r:id="rId27"/>
    <p:sldId id="318" r:id="rId28"/>
    <p:sldId id="319" r:id="rId29"/>
    <p:sldId id="320" r:id="rId30"/>
    <p:sldId id="321" r:id="rId31"/>
    <p:sldId id="322" r:id="rId32"/>
    <p:sldId id="323" r:id="rId33"/>
    <p:sldId id="266" r:id="rId34"/>
    <p:sldId id="324" r:id="rId35"/>
    <p:sldId id="325" r:id="rId36"/>
    <p:sldId id="326" r:id="rId37"/>
    <p:sldId id="315" r:id="rId38"/>
    <p:sldId id="267" r:id="rId39"/>
    <p:sldId id="268" r:id="rId40"/>
    <p:sldId id="269" r:id="rId41"/>
    <p:sldId id="270" r:id="rId42"/>
    <p:sldId id="271"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6" autoAdjust="0"/>
    <p:restoredTop sz="94660"/>
  </p:normalViewPr>
  <p:slideViewPr>
    <p:cSldViewPr snapToGrid="0">
      <p:cViewPr varScale="1">
        <p:scale>
          <a:sx n="91" d="100"/>
          <a:sy n="91" d="100"/>
        </p:scale>
        <p:origin x="132" y="90"/>
      </p:cViewPr>
      <p:guideLst/>
    </p:cSldViewPr>
  </p:slideViewPr>
  <p:notesTextViewPr>
    <p:cViewPr>
      <p:scale>
        <a:sx n="1" d="1"/>
        <a:sy n="1" d="1"/>
      </p:scale>
      <p:origin x="0" y="-114"/>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698D0B-185D-4FC2-A143-45C4877850E0}" type="datetimeFigureOut">
              <a:rPr lang="en-GB" smtClean="0"/>
              <a:t>02/12/2016</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E47393-8615-43BD-99FC-372112F97C38}" type="slidenum">
              <a:rPr lang="en-GB" smtClean="0"/>
              <a:t>‹#›</a:t>
            </a:fld>
            <a:endParaRPr lang="en-GB"/>
          </a:p>
        </p:txBody>
      </p:sp>
    </p:spTree>
    <p:extLst>
      <p:ext uri="{BB962C8B-B14F-4D97-AF65-F5344CB8AC3E}">
        <p14:creationId xmlns:p14="http://schemas.microsoft.com/office/powerpoint/2010/main" val="2033715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https://www.youtube.com/watch?v=vwT9aTrAfQE 3mins</a:t>
            </a:r>
          </a:p>
          <a:p>
            <a:r>
              <a:rPr lang="en-GB" smtClean="0"/>
              <a:t>https://www.youtube.com/watch?v=Bpt6vmuXmYY 10mins</a:t>
            </a:r>
          </a:p>
          <a:p>
            <a:endParaRPr lang="en-GB"/>
          </a:p>
        </p:txBody>
      </p:sp>
      <p:sp>
        <p:nvSpPr>
          <p:cNvPr id="4" name="Slide Number Placeholder 3"/>
          <p:cNvSpPr>
            <a:spLocks noGrp="1"/>
          </p:cNvSpPr>
          <p:nvPr>
            <p:ph type="sldNum" sz="quarter" idx="10"/>
          </p:nvPr>
        </p:nvSpPr>
        <p:spPr/>
        <p:txBody>
          <a:bodyPr/>
          <a:lstStyle/>
          <a:p>
            <a:fld id="{30E47393-8615-43BD-99FC-372112F97C38}" type="slidenum">
              <a:rPr lang="en-GB" smtClean="0"/>
              <a:t>36</a:t>
            </a:fld>
            <a:endParaRPr lang="en-GB"/>
          </a:p>
        </p:txBody>
      </p:sp>
    </p:spTree>
    <p:extLst>
      <p:ext uri="{BB962C8B-B14F-4D97-AF65-F5344CB8AC3E}">
        <p14:creationId xmlns:p14="http://schemas.microsoft.com/office/powerpoint/2010/main" val="3244157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ACF77FF-BB97-4DD5-A7A5-EE0A74E75D72}" type="datetimeFigureOut">
              <a:rPr lang="en-GB" smtClean="0"/>
              <a:t>02/12/2016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B8EE23-2085-4ACD-9501-CECC1F977070}"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9262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CF77FF-BB97-4DD5-A7A5-EE0A74E75D72}" type="datetimeFigureOut">
              <a:rPr lang="en-GB" smtClean="0"/>
              <a:t>02/12/2016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B8EE23-2085-4ACD-9501-CECC1F977070}" type="slidenum">
              <a:rPr lang="en-GB" smtClean="0"/>
              <a:t>‹#›</a:t>
            </a:fld>
            <a:endParaRPr lang="en-GB"/>
          </a:p>
        </p:txBody>
      </p:sp>
    </p:spTree>
    <p:extLst>
      <p:ext uri="{BB962C8B-B14F-4D97-AF65-F5344CB8AC3E}">
        <p14:creationId xmlns:p14="http://schemas.microsoft.com/office/powerpoint/2010/main" val="25847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CF77FF-BB97-4DD5-A7A5-EE0A74E75D72}" type="datetimeFigureOut">
              <a:rPr lang="en-GB" smtClean="0"/>
              <a:t>02/12/2016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B8EE23-2085-4ACD-9501-CECC1F977070}" type="slidenum">
              <a:rPr lang="en-GB" smtClean="0"/>
              <a:t>‹#›</a:t>
            </a:fld>
            <a:endParaRPr lang="en-GB"/>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9964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CF77FF-BB97-4DD5-A7A5-EE0A74E75D72}" type="datetimeFigureOut">
              <a:rPr lang="en-GB" smtClean="0"/>
              <a:t>02/12/2016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B8EE23-2085-4ACD-9501-CECC1F977070}" type="slidenum">
              <a:rPr lang="en-GB" smtClean="0"/>
              <a:t>‹#›</a:t>
            </a:fld>
            <a:endParaRPr lang="en-GB"/>
          </a:p>
        </p:txBody>
      </p:sp>
    </p:spTree>
    <p:extLst>
      <p:ext uri="{BB962C8B-B14F-4D97-AF65-F5344CB8AC3E}">
        <p14:creationId xmlns:p14="http://schemas.microsoft.com/office/powerpoint/2010/main" val="2398743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CF77FF-BB97-4DD5-A7A5-EE0A74E75D72}" type="datetimeFigureOut">
              <a:rPr lang="en-GB" smtClean="0"/>
              <a:t>02/12/2016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B8EE23-2085-4ACD-9501-CECC1F977070}"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6592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ACF77FF-BB97-4DD5-A7A5-EE0A74E75D72}" type="datetimeFigureOut">
              <a:rPr lang="en-GB" smtClean="0"/>
              <a:t>02/12/2016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B8EE23-2085-4ACD-9501-CECC1F977070}" type="slidenum">
              <a:rPr lang="en-GB" smtClean="0"/>
              <a:t>‹#›</a:t>
            </a:fld>
            <a:endParaRPr lang="en-GB"/>
          </a:p>
        </p:txBody>
      </p:sp>
    </p:spTree>
    <p:extLst>
      <p:ext uri="{BB962C8B-B14F-4D97-AF65-F5344CB8AC3E}">
        <p14:creationId xmlns:p14="http://schemas.microsoft.com/office/powerpoint/2010/main" val="2588920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ACF77FF-BB97-4DD5-A7A5-EE0A74E75D72}" type="datetimeFigureOut">
              <a:rPr lang="en-GB" smtClean="0"/>
              <a:t>02/12/2016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B8EE23-2085-4ACD-9501-CECC1F977070}" type="slidenum">
              <a:rPr lang="en-GB" smtClean="0"/>
              <a:t>‹#›</a:t>
            </a:fld>
            <a:endParaRPr lang="en-GB"/>
          </a:p>
        </p:txBody>
      </p:sp>
    </p:spTree>
    <p:extLst>
      <p:ext uri="{BB962C8B-B14F-4D97-AF65-F5344CB8AC3E}">
        <p14:creationId xmlns:p14="http://schemas.microsoft.com/office/powerpoint/2010/main" val="2328794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ACF77FF-BB97-4DD5-A7A5-EE0A74E75D72}" type="datetimeFigureOut">
              <a:rPr lang="en-GB" smtClean="0"/>
              <a:t>02/12/2016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B8EE23-2085-4ACD-9501-CECC1F977070}" type="slidenum">
              <a:rPr lang="en-GB" smtClean="0"/>
              <a:t>‹#›</a:t>
            </a:fld>
            <a:endParaRPr lang="en-GB"/>
          </a:p>
        </p:txBody>
      </p:sp>
    </p:spTree>
    <p:extLst>
      <p:ext uri="{BB962C8B-B14F-4D97-AF65-F5344CB8AC3E}">
        <p14:creationId xmlns:p14="http://schemas.microsoft.com/office/powerpoint/2010/main" val="3292346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CF77FF-BB97-4DD5-A7A5-EE0A74E75D72}" type="datetimeFigureOut">
              <a:rPr lang="en-GB" smtClean="0"/>
              <a:t>02/12/2016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B8EE23-2085-4ACD-9501-CECC1F977070}" type="slidenum">
              <a:rPr lang="en-GB" smtClean="0"/>
              <a:t>‹#›</a:t>
            </a:fld>
            <a:endParaRPr lang="en-GB"/>
          </a:p>
        </p:txBody>
      </p:sp>
    </p:spTree>
    <p:extLst>
      <p:ext uri="{BB962C8B-B14F-4D97-AF65-F5344CB8AC3E}">
        <p14:creationId xmlns:p14="http://schemas.microsoft.com/office/powerpoint/2010/main" val="1063786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CF77FF-BB97-4DD5-A7A5-EE0A74E75D72}" type="datetimeFigureOut">
              <a:rPr lang="en-GB" smtClean="0"/>
              <a:t>02/12/2016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B8EE23-2085-4ACD-9501-CECC1F977070}" type="slidenum">
              <a:rPr lang="en-GB" smtClean="0"/>
              <a:t>‹#›</a:t>
            </a:fld>
            <a:endParaRPr lang="en-GB"/>
          </a:p>
        </p:txBody>
      </p:sp>
    </p:spTree>
    <p:extLst>
      <p:ext uri="{BB962C8B-B14F-4D97-AF65-F5344CB8AC3E}">
        <p14:creationId xmlns:p14="http://schemas.microsoft.com/office/powerpoint/2010/main" val="2771280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CF77FF-BB97-4DD5-A7A5-EE0A74E75D72}" type="datetimeFigureOut">
              <a:rPr lang="en-GB" smtClean="0"/>
              <a:t>02/12/2016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B8EE23-2085-4ACD-9501-CECC1F977070}"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3413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ACF77FF-BB97-4DD5-A7A5-EE0A74E75D72}" type="datetimeFigureOut">
              <a:rPr lang="en-GB" smtClean="0"/>
              <a:t>02/12/2016</a:t>
            </a:fld>
            <a:endParaRPr lang="en-GB"/>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GB"/>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CB8EE23-2085-4ACD-9501-CECC1F977070}" type="slidenum">
              <a:rPr lang="en-GB" smtClean="0"/>
              <a:t>‹#›</a:t>
            </a:fld>
            <a:endParaRPr lang="en-GB"/>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849781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p.me/pgocg-F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pokegravy.com/pokegravy/cast/criminals.gi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Postmodern views of crime</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277186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70" name="Rectangle 6"/>
          <p:cNvSpPr>
            <a:spLocks noGrp="1" noChangeArrowheads="1"/>
          </p:cNvSpPr>
          <p:nvPr>
            <p:ph type="title"/>
          </p:nvPr>
        </p:nvSpPr>
        <p:spPr/>
        <p:txBody>
          <a:bodyPr/>
          <a:lstStyle/>
          <a:p>
            <a:pPr algn="ctr"/>
            <a:r>
              <a:rPr lang="en-GB" dirty="0"/>
              <a:t>The Control of Crime </a:t>
            </a:r>
          </a:p>
        </p:txBody>
      </p:sp>
      <p:sp>
        <p:nvSpPr>
          <p:cNvPr id="11271" name="Rectangle 7"/>
          <p:cNvSpPr>
            <a:spLocks noGrp="1" noChangeArrowheads="1"/>
          </p:cNvSpPr>
          <p:nvPr>
            <p:ph idx="1"/>
          </p:nvPr>
        </p:nvSpPr>
        <p:spPr/>
        <p:txBody>
          <a:bodyPr>
            <a:normAutofit/>
          </a:bodyPr>
          <a:lstStyle/>
          <a:p>
            <a:pPr>
              <a:lnSpc>
                <a:spcPct val="90000"/>
              </a:lnSpc>
            </a:pPr>
            <a:r>
              <a:rPr lang="en-GB" sz="2800" dirty="0"/>
              <a:t>Informal – non state – forms of control include:</a:t>
            </a:r>
          </a:p>
          <a:p>
            <a:pPr>
              <a:lnSpc>
                <a:spcPct val="90000"/>
              </a:lnSpc>
            </a:pPr>
            <a:r>
              <a:rPr lang="en-GB" sz="2800" dirty="0"/>
              <a:t>CCTV in public places</a:t>
            </a:r>
          </a:p>
          <a:p>
            <a:pPr>
              <a:lnSpc>
                <a:spcPct val="90000"/>
              </a:lnSpc>
            </a:pPr>
            <a:r>
              <a:rPr lang="en-GB" sz="2800" dirty="0"/>
              <a:t>Private Security firms </a:t>
            </a:r>
          </a:p>
          <a:p>
            <a:pPr>
              <a:lnSpc>
                <a:spcPct val="90000"/>
              </a:lnSpc>
            </a:pPr>
            <a:r>
              <a:rPr lang="en-GB" sz="2800" dirty="0"/>
              <a:t>“Gated communities” / blocks of flats</a:t>
            </a:r>
          </a:p>
          <a:p>
            <a:pPr>
              <a:lnSpc>
                <a:spcPct val="90000"/>
              </a:lnSpc>
            </a:pPr>
            <a:r>
              <a:rPr lang="en-GB" sz="2800" dirty="0"/>
              <a:t>Policing itself has become more diverse, localised and sensitive to peoples needs</a:t>
            </a:r>
          </a:p>
        </p:txBody>
      </p:sp>
      <p:sp>
        <p:nvSpPr>
          <p:cNvPr id="6" name="Date Placeholder 3"/>
          <p:cNvSpPr>
            <a:spLocks noGrp="1"/>
          </p:cNvSpPr>
          <p:nvPr>
            <p:ph type="dt" sz="half" idx="10"/>
          </p:nvPr>
        </p:nvSpPr>
        <p:spPr/>
        <p:txBody>
          <a:bodyPr/>
          <a:lstStyle/>
          <a:p>
            <a:fld id="{54C2EC92-76E9-4560-84E7-D7A311EDBFC8}" type="datetime1">
              <a:rPr lang="en-GB"/>
              <a:pPr/>
              <a:t>02/12/2016</a:t>
            </a:fld>
            <a:endParaRPr lang="en-GB"/>
          </a:p>
        </p:txBody>
      </p:sp>
      <p:sp>
        <p:nvSpPr>
          <p:cNvPr id="7" name="Slide Number Placeholder 5"/>
          <p:cNvSpPr>
            <a:spLocks noGrp="1"/>
          </p:cNvSpPr>
          <p:nvPr>
            <p:ph type="sldNum" sz="quarter" idx="12"/>
          </p:nvPr>
        </p:nvSpPr>
        <p:spPr/>
        <p:txBody>
          <a:bodyPr>
            <a:normAutofit/>
          </a:bodyPr>
          <a:lstStyle/>
          <a:p>
            <a:fld id="{AA1460AA-B77F-4046-95E2-9A3E178F2FDE}" type="slidenum">
              <a:rPr lang="en-GB"/>
              <a:pPr/>
              <a:t>10</a:t>
            </a:fld>
            <a:endParaRPr lang="en-GB"/>
          </a:p>
        </p:txBody>
      </p:sp>
    </p:spTree>
    <p:extLst>
      <p:ext uri="{BB962C8B-B14F-4D97-AF65-F5344CB8AC3E}">
        <p14:creationId xmlns:p14="http://schemas.microsoft.com/office/powerpoint/2010/main" val="659838645"/>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2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2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2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2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2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1"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a:bodyPr>
          <a:lstStyle/>
          <a:p>
            <a:pPr algn="l"/>
            <a:r>
              <a:rPr lang="en-GB" sz="3600" u="sng" dirty="0"/>
              <a:t>Example of Postmodernist approach to the Control of Crime</a:t>
            </a:r>
            <a:endParaRPr lang="en-GB" sz="2800" dirty="0"/>
          </a:p>
        </p:txBody>
      </p:sp>
      <p:sp>
        <p:nvSpPr>
          <p:cNvPr id="25603" name="Rectangle 3"/>
          <p:cNvSpPr>
            <a:spLocks noGrp="1" noChangeArrowheads="1"/>
          </p:cNvSpPr>
          <p:nvPr>
            <p:ph idx="1"/>
          </p:nvPr>
        </p:nvSpPr>
        <p:spPr/>
        <p:txBody>
          <a:bodyPr>
            <a:noAutofit/>
          </a:bodyPr>
          <a:lstStyle/>
          <a:p>
            <a:pPr>
              <a:lnSpc>
                <a:spcPct val="80000"/>
              </a:lnSpc>
            </a:pPr>
            <a:r>
              <a:rPr lang="en-GB" sz="2400" u="sng" dirty="0"/>
              <a:t>Policing the Losers - </a:t>
            </a:r>
            <a:r>
              <a:rPr lang="en-GB" sz="2400" i="1" u="sng" dirty="0" err="1"/>
              <a:t>Zygmunt</a:t>
            </a:r>
            <a:r>
              <a:rPr lang="en-GB" sz="2400" i="1" u="sng" dirty="0"/>
              <a:t> Bauman</a:t>
            </a:r>
            <a:r>
              <a:rPr lang="en-GB" sz="2400" u="sng" dirty="0"/>
              <a:t> : </a:t>
            </a:r>
          </a:p>
          <a:p>
            <a:pPr>
              <a:lnSpc>
                <a:spcPct val="80000"/>
              </a:lnSpc>
            </a:pPr>
            <a:r>
              <a:rPr lang="en-GB" sz="2400" dirty="0"/>
              <a:t>Bauman argues that post-modernity has transformed the primary role of the  </a:t>
            </a:r>
            <a:r>
              <a:rPr lang="en-GB" sz="2400" dirty="0" err="1"/>
              <a:t>propertyless</a:t>
            </a:r>
            <a:r>
              <a:rPr lang="en-GB" sz="2400" dirty="0"/>
              <a:t> (the proletariat).</a:t>
            </a:r>
          </a:p>
          <a:p>
            <a:pPr>
              <a:lnSpc>
                <a:spcPct val="80000"/>
              </a:lnSpc>
            </a:pPr>
            <a:r>
              <a:rPr lang="en-GB" sz="2400" dirty="0"/>
              <a:t>Throughout the modern age, its role was to source capital’s labour; now it is to act as consumers.</a:t>
            </a:r>
          </a:p>
          <a:p>
            <a:pPr>
              <a:lnSpc>
                <a:spcPct val="80000"/>
              </a:lnSpc>
            </a:pPr>
            <a:r>
              <a:rPr lang="en-GB" sz="2400" dirty="0"/>
              <a:t>The proletariat has been exploited to the full and we are all seduced by the glamour of the marketplace, including “the losers” to pursue consumerist goals legitimately.</a:t>
            </a:r>
            <a:r>
              <a:rPr lang="en-GB" sz="2400" i="1" dirty="0"/>
              <a:t> </a:t>
            </a:r>
            <a:endParaRPr lang="en-GB" sz="2400" dirty="0"/>
          </a:p>
          <a:p>
            <a:pPr>
              <a:lnSpc>
                <a:spcPct val="80000"/>
              </a:lnSpc>
            </a:pPr>
            <a:r>
              <a:rPr lang="en-GB" sz="2400" dirty="0"/>
              <a:t>For this reason, the state is forced to take increasingly oppressive measures (more policing and surveillance, the loss of citizens' rights . . .) to keep them in order.</a:t>
            </a:r>
            <a:r>
              <a:rPr lang="en-GB" sz="2400" i="1" dirty="0"/>
              <a:t> </a:t>
            </a:r>
            <a:endParaRPr lang="en-GB" sz="2400" dirty="0"/>
          </a:p>
        </p:txBody>
      </p:sp>
      <p:sp>
        <p:nvSpPr>
          <p:cNvPr id="6" name="Date Placeholder 3"/>
          <p:cNvSpPr>
            <a:spLocks noGrp="1"/>
          </p:cNvSpPr>
          <p:nvPr>
            <p:ph type="dt" sz="half" idx="10"/>
          </p:nvPr>
        </p:nvSpPr>
        <p:spPr/>
        <p:txBody>
          <a:bodyPr/>
          <a:lstStyle/>
          <a:p>
            <a:fld id="{E7D90AE2-C152-4BA3-A8DD-CAD3F9BE53CB}" type="datetime1">
              <a:rPr lang="en-GB"/>
              <a:pPr/>
              <a:t>02/12/2016</a:t>
            </a:fld>
            <a:endParaRPr lang="en-GB"/>
          </a:p>
        </p:txBody>
      </p:sp>
      <p:sp>
        <p:nvSpPr>
          <p:cNvPr id="7" name="Slide Number Placeholder 5"/>
          <p:cNvSpPr>
            <a:spLocks noGrp="1"/>
          </p:cNvSpPr>
          <p:nvPr>
            <p:ph type="sldNum" sz="quarter" idx="12"/>
          </p:nvPr>
        </p:nvSpPr>
        <p:spPr/>
        <p:txBody>
          <a:bodyPr>
            <a:normAutofit/>
          </a:bodyPr>
          <a:lstStyle/>
          <a:p>
            <a:fld id="{3B048498-63D8-4F56-8994-DBC52567F842}" type="slidenum">
              <a:rPr lang="en-GB"/>
              <a:pPr/>
              <a:t>11</a:t>
            </a:fld>
            <a:endParaRPr lang="en-GB"/>
          </a:p>
        </p:txBody>
      </p:sp>
    </p:spTree>
    <p:extLst>
      <p:ext uri="{BB962C8B-B14F-4D97-AF65-F5344CB8AC3E}">
        <p14:creationId xmlns:p14="http://schemas.microsoft.com/office/powerpoint/2010/main" val="109483036"/>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5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56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56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56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56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Some Problems with post-modernist Accounts of Crime</a:t>
            </a:r>
            <a:endParaRPr lang="en-GB" dirty="0"/>
          </a:p>
        </p:txBody>
      </p:sp>
      <p:sp>
        <p:nvSpPr>
          <p:cNvPr id="3" name="Content Placeholder 2"/>
          <p:cNvSpPr>
            <a:spLocks noGrp="1"/>
          </p:cNvSpPr>
          <p:nvPr>
            <p:ph idx="1"/>
          </p:nvPr>
        </p:nvSpPr>
        <p:spPr>
          <a:xfrm>
            <a:off x="881743" y="2084832"/>
            <a:ext cx="9525000" cy="4829196"/>
          </a:xfrm>
        </p:spPr>
        <p:txBody>
          <a:bodyPr>
            <a:normAutofit lnSpcReduction="10000"/>
          </a:bodyPr>
          <a:lstStyle/>
          <a:p>
            <a:pPr marL="514350" indent="-514350">
              <a:lnSpc>
                <a:spcPct val="110000"/>
              </a:lnSpc>
              <a:buFont typeface="+mj-lt"/>
              <a:buAutoNum type="arabicPeriod"/>
              <a:defRPr/>
            </a:pPr>
            <a:r>
              <a:rPr lang="en-GB" sz="3000" dirty="0">
                <a:latin typeface="Calibri" pitchFamily="34" charset="0"/>
              </a:rPr>
              <a:t>Neglects the realities of persistent inequality in society – and the impact of these inequalities on who becomes the victims and perpetrators of crime</a:t>
            </a:r>
          </a:p>
          <a:p>
            <a:pPr marL="514350" indent="-514350">
              <a:lnSpc>
                <a:spcPct val="110000"/>
              </a:lnSpc>
              <a:buFont typeface="+mj-lt"/>
              <a:buAutoNum type="arabicPeriod"/>
              <a:defRPr/>
            </a:pPr>
            <a:r>
              <a:rPr lang="en-GB" sz="3000" dirty="0">
                <a:latin typeface="Calibri" pitchFamily="34" charset="0"/>
              </a:rPr>
              <a:t>Neglects the existence of persistent ideas of right and wrong in society – value-consensus? – which shape community responses to deviance and law-breaking</a:t>
            </a:r>
          </a:p>
          <a:p>
            <a:pPr marL="514350" indent="-514350">
              <a:lnSpc>
                <a:spcPct val="110000"/>
              </a:lnSpc>
              <a:buFont typeface="+mj-lt"/>
              <a:buAutoNum type="arabicPeriod"/>
              <a:defRPr/>
            </a:pPr>
            <a:r>
              <a:rPr lang="en-GB" sz="3000" dirty="0">
                <a:latin typeface="Calibri" pitchFamily="34" charset="0"/>
              </a:rPr>
              <a:t>Post-modern opportunities to create identity tend to relate to those who are affluent enough to consume, not those excluded from consumption</a:t>
            </a:r>
          </a:p>
          <a:p>
            <a:pPr marL="457200" indent="-457200">
              <a:buFont typeface="+mj-lt"/>
              <a:buAutoNum type="arabicPeriod"/>
            </a:pPr>
            <a:endParaRPr lang="en-GB" dirty="0"/>
          </a:p>
        </p:txBody>
      </p:sp>
    </p:spTree>
    <p:extLst>
      <p:ext uri="{BB962C8B-B14F-4D97-AF65-F5344CB8AC3E}">
        <p14:creationId xmlns:p14="http://schemas.microsoft.com/office/powerpoint/2010/main" val="38039102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Booklet		</a:t>
            </a:r>
            <a:endParaRPr lang="en-GB" dirty="0"/>
          </a:p>
        </p:txBody>
      </p:sp>
      <p:sp>
        <p:nvSpPr>
          <p:cNvPr id="3" name="Content Placeholder 2"/>
          <p:cNvSpPr>
            <a:spLocks noGrp="1"/>
          </p:cNvSpPr>
          <p:nvPr>
            <p:ph idx="1"/>
          </p:nvPr>
        </p:nvSpPr>
        <p:spPr/>
        <p:txBody>
          <a:bodyPr>
            <a:normAutofit/>
          </a:bodyPr>
          <a:lstStyle/>
          <a:p>
            <a:r>
              <a:rPr lang="en-GB" sz="2800" dirty="0" smtClean="0"/>
              <a:t>Using the notes from these slides and the additional information in your booklet make a summary of the postmodern view of crime on p.6 of your booklet.</a:t>
            </a:r>
            <a:endParaRPr lang="en-GB" sz="2800" dirty="0"/>
          </a:p>
        </p:txBody>
      </p:sp>
    </p:spTree>
    <p:extLst>
      <p:ext uri="{BB962C8B-B14F-4D97-AF65-F5344CB8AC3E}">
        <p14:creationId xmlns:p14="http://schemas.microsoft.com/office/powerpoint/2010/main" val="2848447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Globalisation of crime</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489456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we mean by the term globalisation</a:t>
            </a:r>
            <a:endParaRPr lang="en-GB" dirty="0"/>
          </a:p>
        </p:txBody>
      </p:sp>
      <p:sp>
        <p:nvSpPr>
          <p:cNvPr id="4" name="Cloud 3"/>
          <p:cNvSpPr/>
          <p:nvPr/>
        </p:nvSpPr>
        <p:spPr>
          <a:xfrm>
            <a:off x="3935185" y="2334986"/>
            <a:ext cx="3853543" cy="2237015"/>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t>Globalisation</a:t>
            </a:r>
            <a:endParaRPr lang="en-GB" sz="2800" b="1" dirty="0"/>
          </a:p>
        </p:txBody>
      </p:sp>
    </p:spTree>
    <p:extLst>
      <p:ext uri="{BB962C8B-B14F-4D97-AF65-F5344CB8AC3E}">
        <p14:creationId xmlns:p14="http://schemas.microsoft.com/office/powerpoint/2010/main" val="2699352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Globalisation of crime</a:t>
            </a:r>
            <a:endParaRPr lang="en-GB" dirty="0"/>
          </a:p>
        </p:txBody>
      </p:sp>
      <p:sp>
        <p:nvSpPr>
          <p:cNvPr id="3" name="Content Placeholder 2"/>
          <p:cNvSpPr>
            <a:spLocks noGrp="1"/>
          </p:cNvSpPr>
          <p:nvPr>
            <p:ph idx="1"/>
          </p:nvPr>
        </p:nvSpPr>
        <p:spPr/>
        <p:txBody>
          <a:bodyPr>
            <a:normAutofit/>
          </a:bodyPr>
          <a:lstStyle/>
          <a:p>
            <a:r>
              <a:rPr lang="en-GB" sz="2800" dirty="0" smtClean="0">
                <a:effectLst/>
              </a:rPr>
              <a:t>Definition: The globalisation of crime essentially means that crime can occur in one country and can be committed by people in another country. If states or governments in these countries don't cooperate, then it can be impossible to convict criminals or track them down. </a:t>
            </a:r>
            <a:endParaRPr lang="en-GB" sz="2800" dirty="0"/>
          </a:p>
        </p:txBody>
      </p:sp>
    </p:spTree>
    <p:extLst>
      <p:ext uri="{BB962C8B-B14F-4D97-AF65-F5344CB8AC3E}">
        <p14:creationId xmlns:p14="http://schemas.microsoft.com/office/powerpoint/2010/main" val="26996953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global </a:t>
            </a:r>
            <a:r>
              <a:rPr lang="en-GB" dirty="0" smtClean="0"/>
              <a:t>crime? </a:t>
            </a:r>
            <a:endParaRPr lang="en-GB" dirty="0"/>
          </a:p>
        </p:txBody>
      </p:sp>
      <p:sp>
        <p:nvSpPr>
          <p:cNvPr id="3" name="Content Placeholder 2"/>
          <p:cNvSpPr>
            <a:spLocks noGrp="1"/>
          </p:cNvSpPr>
          <p:nvPr>
            <p:ph idx="1"/>
          </p:nvPr>
        </p:nvSpPr>
        <p:spPr/>
        <p:txBody>
          <a:bodyPr>
            <a:normAutofit/>
          </a:bodyPr>
          <a:lstStyle/>
          <a:p>
            <a:r>
              <a:rPr lang="en-GB" sz="2800" dirty="0" smtClean="0">
                <a:effectLst/>
              </a:rPr>
              <a:t>The detection, policing and prosecution of global crime requires international cooperation. Examples of international crime control bodies are; Interpol (international police organisation) and Europol (European police office). </a:t>
            </a:r>
          </a:p>
          <a:p>
            <a:r>
              <a:rPr lang="en-GB" sz="2800" dirty="0" err="1" smtClean="0">
                <a:effectLst/>
              </a:rPr>
              <a:t>Karofi</a:t>
            </a:r>
            <a:r>
              <a:rPr lang="en-GB" sz="2800" dirty="0" smtClean="0">
                <a:effectLst/>
              </a:rPr>
              <a:t> and Mwanza (2006) say that global crimes includes, international trade in illegal drugs, weapons and human beings, money-laundering, terrorism and cyber crime. </a:t>
            </a:r>
            <a:endParaRPr lang="en-GB" sz="2800" dirty="0"/>
          </a:p>
        </p:txBody>
      </p:sp>
    </p:spTree>
    <p:extLst>
      <p:ext uri="{BB962C8B-B14F-4D97-AF65-F5344CB8AC3E}">
        <p14:creationId xmlns:p14="http://schemas.microsoft.com/office/powerpoint/2010/main" val="2715536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024063" y="142876"/>
            <a:ext cx="8229600" cy="904875"/>
          </a:xfrm>
        </p:spPr>
        <p:txBody>
          <a:bodyPr>
            <a:normAutofit fontScale="90000"/>
          </a:bodyPr>
          <a:lstStyle/>
          <a:p>
            <a:pPr algn="ctr" eaLnBrk="1" hangingPunct="1">
              <a:defRPr/>
            </a:pPr>
            <a:r>
              <a:rPr lang="en-GB" sz="4000" dirty="0">
                <a:latin typeface="Calibri" pitchFamily="34" charset="0"/>
              </a:rPr>
              <a:t>Problems of Law Enforcement in a </a:t>
            </a:r>
            <a:r>
              <a:rPr lang="en-GB" sz="4000" dirty="0" err="1">
                <a:latin typeface="Calibri" pitchFamily="34" charset="0"/>
              </a:rPr>
              <a:t>Globalized</a:t>
            </a:r>
            <a:r>
              <a:rPr lang="en-GB" sz="4000" dirty="0">
                <a:latin typeface="Calibri" pitchFamily="34" charset="0"/>
              </a:rPr>
              <a:t> post-modern society</a:t>
            </a:r>
          </a:p>
        </p:txBody>
      </p:sp>
      <p:sp>
        <p:nvSpPr>
          <p:cNvPr id="11267" name="Rectangle 3"/>
          <p:cNvSpPr>
            <a:spLocks noGrp="1" noChangeArrowheads="1"/>
          </p:cNvSpPr>
          <p:nvPr>
            <p:ph idx="1"/>
          </p:nvPr>
        </p:nvSpPr>
        <p:spPr>
          <a:xfrm>
            <a:off x="1774825" y="1571612"/>
            <a:ext cx="8713788" cy="5286388"/>
          </a:xfrm>
        </p:spPr>
        <p:txBody>
          <a:bodyPr/>
          <a:lstStyle/>
          <a:p>
            <a:pPr eaLnBrk="1" hangingPunct="1">
              <a:buNone/>
              <a:defRPr/>
            </a:pPr>
            <a:r>
              <a:rPr lang="en-GB" sz="2800" dirty="0">
                <a:latin typeface="Calibri" pitchFamily="34" charset="0"/>
              </a:rPr>
              <a:t>Two key issues</a:t>
            </a:r>
          </a:p>
          <a:p>
            <a:pPr eaLnBrk="1" hangingPunct="1">
              <a:defRPr/>
            </a:pPr>
            <a:r>
              <a:rPr lang="en-GB" sz="2800" b="1" dirty="0">
                <a:latin typeface="Calibri" pitchFamily="34" charset="0"/>
              </a:rPr>
              <a:t>Undermining </a:t>
            </a:r>
            <a:r>
              <a:rPr lang="en-GB" sz="2800" dirty="0">
                <a:latin typeface="Calibri" pitchFamily="34" charset="0"/>
              </a:rPr>
              <a:t>local criminal jurisdictions and enables increased criminality across and beyond national borders</a:t>
            </a:r>
          </a:p>
          <a:p>
            <a:pPr eaLnBrk="1" hangingPunct="1">
              <a:defRPr/>
            </a:pPr>
            <a:r>
              <a:rPr lang="en-GB" sz="2800" b="1" dirty="0" err="1">
                <a:latin typeface="Calibri" pitchFamily="34" charset="0"/>
              </a:rPr>
              <a:t>Cybercrime</a:t>
            </a:r>
            <a:r>
              <a:rPr lang="en-GB" sz="2800" dirty="0">
                <a:latin typeface="Calibri" pitchFamily="34" charset="0"/>
              </a:rPr>
              <a:t> an increasing problem as the World Wide Web fails to recognise national borders and does not respect criminal jurisdictions</a:t>
            </a:r>
          </a:p>
          <a:p>
            <a:pPr eaLnBrk="1" hangingPunct="1">
              <a:defRPr/>
            </a:pPr>
            <a:r>
              <a:rPr lang="en-GB" sz="2800" dirty="0">
                <a:latin typeface="Calibri" pitchFamily="34" charset="0"/>
              </a:rPr>
              <a:t>Increasingly </a:t>
            </a:r>
            <a:r>
              <a:rPr lang="en-GB" sz="2800" dirty="0" err="1">
                <a:latin typeface="Calibri" pitchFamily="34" charset="0"/>
              </a:rPr>
              <a:t>transnational</a:t>
            </a:r>
            <a:r>
              <a:rPr lang="en-GB" sz="2800" dirty="0">
                <a:latin typeface="Calibri" pitchFamily="34" charset="0"/>
              </a:rPr>
              <a:t> organisations (Interpol, Europol, etc) and international cooperation become essential – the nation state loses further authority</a:t>
            </a:r>
          </a:p>
          <a:p>
            <a:pPr eaLnBrk="1" hangingPunct="1">
              <a:defRPr/>
            </a:pPr>
            <a:endParaRPr lang="en-GB" sz="2800" dirty="0">
              <a:latin typeface="Calibri" pitchFamily="34" charset="0"/>
            </a:endParaRPr>
          </a:p>
        </p:txBody>
      </p:sp>
    </p:spTree>
    <p:extLst>
      <p:ext uri="{BB962C8B-B14F-4D97-AF65-F5344CB8AC3E}">
        <p14:creationId xmlns:p14="http://schemas.microsoft.com/office/powerpoint/2010/main" val="4252190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267">
                                            <p:txEl>
                                              <p:pRg st="3" end="3"/>
                                            </p:txEl>
                                          </p:spTgt>
                                        </p:tgtEl>
                                        <p:attrNameLst>
                                          <p:attrName>style.visibility</p:attrName>
                                        </p:attrNameLst>
                                      </p:cBhvr>
                                      <p:to>
                                        <p:strVal val="visible"/>
                                      </p:to>
                                    </p:set>
                                    <p:anim calcmode="lin" valueType="num">
                                      <p:cBhvr additive="base">
                                        <p:cTn id="25" dur="5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378169"/>
            <a:ext cx="9720072" cy="1499616"/>
          </a:xfrm>
        </p:spPr>
        <p:txBody>
          <a:bodyPr/>
          <a:lstStyle/>
          <a:p>
            <a:r>
              <a:rPr lang="en-GB" dirty="0"/>
              <a:t>Types of global crime </a:t>
            </a:r>
          </a:p>
        </p:txBody>
      </p:sp>
      <p:sp>
        <p:nvSpPr>
          <p:cNvPr id="3" name="Content Placeholder 2"/>
          <p:cNvSpPr>
            <a:spLocks noGrp="1"/>
          </p:cNvSpPr>
          <p:nvPr>
            <p:ph idx="1"/>
          </p:nvPr>
        </p:nvSpPr>
        <p:spPr>
          <a:xfrm>
            <a:off x="1024128" y="1681843"/>
            <a:ext cx="9720073" cy="4931227"/>
          </a:xfrm>
        </p:spPr>
        <p:txBody>
          <a:bodyPr>
            <a:normAutofit/>
          </a:bodyPr>
          <a:lstStyle/>
          <a:p>
            <a:r>
              <a:rPr lang="en-GB" sz="2400" dirty="0" smtClean="0">
                <a:effectLst/>
              </a:rPr>
              <a:t>Castells (1998) Identifies a number of typical global crimes. </a:t>
            </a:r>
          </a:p>
          <a:p>
            <a:r>
              <a:rPr lang="en-GB" sz="2400" dirty="0" smtClean="0">
                <a:effectLst/>
              </a:rPr>
              <a:t>• Arms trafficking </a:t>
            </a:r>
          </a:p>
          <a:p>
            <a:r>
              <a:rPr lang="en-GB" sz="2400" dirty="0" smtClean="0">
                <a:effectLst/>
              </a:rPr>
              <a:t>• Nuclear materials trafficking </a:t>
            </a:r>
          </a:p>
          <a:p>
            <a:r>
              <a:rPr lang="en-GB" sz="2400" dirty="0" smtClean="0">
                <a:effectLst/>
              </a:rPr>
              <a:t>• 21st Century slavery - People trafficking, trafficking illegal immigrants/prostitutes </a:t>
            </a:r>
          </a:p>
          <a:p>
            <a:r>
              <a:rPr lang="en-GB" sz="2400" dirty="0" smtClean="0">
                <a:effectLst/>
              </a:rPr>
              <a:t>• Cyber crimes </a:t>
            </a:r>
          </a:p>
          <a:p>
            <a:r>
              <a:rPr lang="en-GB" sz="2400" dirty="0" smtClean="0">
                <a:effectLst/>
              </a:rPr>
              <a:t>• Sex tourism in developing countries </a:t>
            </a:r>
          </a:p>
          <a:p>
            <a:r>
              <a:rPr lang="en-GB" sz="2400" dirty="0" smtClean="0">
                <a:effectLst/>
              </a:rPr>
              <a:t>• Terrorism </a:t>
            </a:r>
          </a:p>
          <a:p>
            <a:r>
              <a:rPr lang="en-GB" sz="2400" dirty="0" smtClean="0">
                <a:effectLst/>
              </a:rPr>
              <a:t>• Drugs </a:t>
            </a:r>
          </a:p>
          <a:p>
            <a:r>
              <a:rPr lang="en-GB" sz="2400" dirty="0" smtClean="0">
                <a:effectLst/>
              </a:rPr>
              <a:t>• Money laundering </a:t>
            </a:r>
            <a:endParaRPr lang="en-GB" sz="2400" dirty="0"/>
          </a:p>
        </p:txBody>
      </p:sp>
    </p:spTree>
    <p:extLst>
      <p:ext uri="{BB962C8B-B14F-4D97-AF65-F5344CB8AC3E}">
        <p14:creationId xmlns:p14="http://schemas.microsoft.com/office/powerpoint/2010/main" val="24240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Crime?</a:t>
            </a:r>
            <a:endParaRPr lang="en-GB" dirty="0"/>
          </a:p>
        </p:txBody>
      </p:sp>
      <p:sp>
        <p:nvSpPr>
          <p:cNvPr id="3" name="Content Placeholder 2"/>
          <p:cNvSpPr>
            <a:spLocks noGrp="1"/>
          </p:cNvSpPr>
          <p:nvPr>
            <p:ph idx="1"/>
          </p:nvPr>
        </p:nvSpPr>
        <p:spPr/>
        <p:txBody>
          <a:bodyPr>
            <a:normAutofit/>
          </a:bodyPr>
          <a:lstStyle/>
          <a:p>
            <a:pPr>
              <a:lnSpc>
                <a:spcPct val="90000"/>
              </a:lnSpc>
              <a:defRPr/>
            </a:pPr>
            <a:r>
              <a:rPr lang="en-GB" sz="2800" dirty="0">
                <a:latin typeface="Calibri" pitchFamily="34" charset="0"/>
              </a:rPr>
              <a:t>Crime is a </a:t>
            </a:r>
            <a:r>
              <a:rPr lang="en-GB" sz="2800" b="1" dirty="0">
                <a:latin typeface="Calibri" pitchFamily="34" charset="0"/>
              </a:rPr>
              <a:t>social construction</a:t>
            </a:r>
          </a:p>
          <a:p>
            <a:pPr>
              <a:lnSpc>
                <a:spcPct val="90000"/>
              </a:lnSpc>
              <a:defRPr/>
            </a:pPr>
            <a:r>
              <a:rPr lang="en-GB" sz="2800" dirty="0">
                <a:latin typeface="Calibri" pitchFamily="34" charset="0"/>
              </a:rPr>
              <a:t>Law is merely a </a:t>
            </a:r>
            <a:r>
              <a:rPr lang="en-GB" sz="2800" b="1" dirty="0" err="1">
                <a:latin typeface="Calibri" pitchFamily="34" charset="0"/>
              </a:rPr>
              <a:t>metanarrative</a:t>
            </a:r>
            <a:r>
              <a:rPr lang="en-GB" sz="2800" dirty="0">
                <a:latin typeface="Calibri" pitchFamily="34" charset="0"/>
              </a:rPr>
              <a:t> – does not reflect the </a:t>
            </a:r>
            <a:r>
              <a:rPr lang="en-GB" sz="2800" b="1" u="sng" dirty="0">
                <a:latin typeface="Calibri" pitchFamily="34" charset="0"/>
              </a:rPr>
              <a:t>real</a:t>
            </a:r>
            <a:r>
              <a:rPr lang="en-GB" sz="2800" dirty="0">
                <a:latin typeface="Calibri" pitchFamily="34" charset="0"/>
              </a:rPr>
              <a:t> (?) nature of crime</a:t>
            </a:r>
          </a:p>
        </p:txBody>
      </p:sp>
    </p:spTree>
    <p:extLst>
      <p:ext uri="{BB962C8B-B14F-4D97-AF65-F5344CB8AC3E}">
        <p14:creationId xmlns:p14="http://schemas.microsoft.com/office/powerpoint/2010/main" val="30369944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Global risk consciousness </a:t>
            </a:r>
          </a:p>
        </p:txBody>
      </p:sp>
      <p:sp>
        <p:nvSpPr>
          <p:cNvPr id="3" name="Content Placeholder 2"/>
          <p:cNvSpPr>
            <a:spLocks noGrp="1"/>
          </p:cNvSpPr>
          <p:nvPr>
            <p:ph idx="1"/>
          </p:nvPr>
        </p:nvSpPr>
        <p:spPr/>
        <p:txBody>
          <a:bodyPr>
            <a:normAutofit/>
          </a:bodyPr>
          <a:lstStyle/>
          <a:p>
            <a:r>
              <a:rPr lang="en-GB" sz="2800" dirty="0" smtClean="0">
                <a:effectLst/>
              </a:rPr>
              <a:t>Essentially, moving around the world makes people more conscious of the risks associated with globalisation. For instance, economic migrants and asylum seekers fleeing prosecution has given rise to the Western anxieties about risks abroad and the risks of opening their boarders. One response to this increased risk is the tightened control of UK boarders. </a:t>
            </a:r>
            <a:endParaRPr lang="en-GB" sz="2800" dirty="0"/>
          </a:p>
        </p:txBody>
      </p:sp>
    </p:spTree>
    <p:extLst>
      <p:ext uri="{BB962C8B-B14F-4D97-AF65-F5344CB8AC3E}">
        <p14:creationId xmlns:p14="http://schemas.microsoft.com/office/powerpoint/2010/main" val="889286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Global Capitalism and Crime</a:t>
            </a:r>
          </a:p>
        </p:txBody>
      </p:sp>
      <p:sp>
        <p:nvSpPr>
          <p:cNvPr id="3" name="Content Placeholder 2"/>
          <p:cNvSpPr>
            <a:spLocks noGrp="1"/>
          </p:cNvSpPr>
          <p:nvPr>
            <p:ph idx="1"/>
          </p:nvPr>
        </p:nvSpPr>
        <p:spPr/>
        <p:txBody>
          <a:bodyPr>
            <a:normAutofit/>
          </a:bodyPr>
          <a:lstStyle/>
          <a:p>
            <a:r>
              <a:rPr lang="en-GB" sz="2800" dirty="0" smtClean="0">
                <a:effectLst/>
              </a:rPr>
              <a:t>Marxists like Taylor (1997) argue that globalisation has lead to greater inequality and exploitation from transnational corporations. For instance, TNC's can now switch manufacturing to low-wage countries to further their profits. This means jobs are leaving this country and providing insecure low paid jobs over there, leading to poverty and unemployment. Governments now have little control over their economies. This leads to crime, because the massive insecurity and uncertainty will lead them to illegitimate means like lucrative drug trade. </a:t>
            </a:r>
            <a:endParaRPr lang="en-GB" sz="2800" dirty="0"/>
          </a:p>
        </p:txBody>
      </p:sp>
    </p:spTree>
    <p:extLst>
      <p:ext uri="{BB962C8B-B14F-4D97-AF65-F5344CB8AC3E}">
        <p14:creationId xmlns:p14="http://schemas.microsoft.com/office/powerpoint/2010/main" val="2243213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947057"/>
            <a:ext cx="9720073" cy="5362303"/>
          </a:xfrm>
        </p:spPr>
        <p:txBody>
          <a:bodyPr>
            <a:normAutofit/>
          </a:bodyPr>
          <a:lstStyle/>
          <a:p>
            <a:r>
              <a:rPr lang="en-GB" sz="2800" dirty="0" smtClean="0">
                <a:effectLst/>
              </a:rPr>
              <a:t>Taylor (1997) </a:t>
            </a:r>
          </a:p>
          <a:p>
            <a:r>
              <a:rPr lang="en-GB" sz="2800" dirty="0" smtClean="0">
                <a:effectLst/>
              </a:rPr>
              <a:t>• Claims globalisation creates crime at both ends of the social spectrum. </a:t>
            </a:r>
          </a:p>
          <a:p>
            <a:r>
              <a:rPr lang="en-GB" sz="2800" dirty="0" smtClean="0">
                <a:effectLst/>
              </a:rPr>
              <a:t>• Lower social groups </a:t>
            </a:r>
          </a:p>
          <a:p>
            <a:r>
              <a:rPr lang="en-GB" sz="2800" dirty="0" smtClean="0">
                <a:effectLst/>
              </a:rPr>
              <a:t>• Lack of legitimate employment opportunities caused by outsourcing to cheaper labour pools means illegal options become more rational. </a:t>
            </a:r>
          </a:p>
          <a:p>
            <a:r>
              <a:rPr lang="en-GB" sz="2800" dirty="0" smtClean="0">
                <a:effectLst/>
              </a:rPr>
              <a:t>• Higher social groups </a:t>
            </a:r>
          </a:p>
          <a:p>
            <a:r>
              <a:rPr lang="en-GB" sz="2800" dirty="0" smtClean="0">
                <a:effectLst/>
              </a:rPr>
              <a:t>• Globalisation of money markets has led to an increase of insider trading, tax evasion and wide scale fraud. Global Capitalism and Crime </a:t>
            </a:r>
            <a:endParaRPr lang="en-GB" sz="2800" dirty="0"/>
          </a:p>
        </p:txBody>
      </p:sp>
    </p:spTree>
    <p:extLst>
      <p:ext uri="{BB962C8B-B14F-4D97-AF65-F5344CB8AC3E}">
        <p14:creationId xmlns:p14="http://schemas.microsoft.com/office/powerpoint/2010/main" val="2371906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Globalisation and gangs </a:t>
            </a:r>
          </a:p>
        </p:txBody>
      </p:sp>
      <p:sp>
        <p:nvSpPr>
          <p:cNvPr id="3" name="Content Placeholder 2"/>
          <p:cNvSpPr>
            <a:spLocks noGrp="1"/>
          </p:cNvSpPr>
          <p:nvPr>
            <p:ph idx="1"/>
          </p:nvPr>
        </p:nvSpPr>
        <p:spPr>
          <a:xfrm>
            <a:off x="1024128" y="2084832"/>
            <a:ext cx="9720073" cy="4224528"/>
          </a:xfrm>
        </p:spPr>
        <p:txBody>
          <a:bodyPr>
            <a:normAutofit/>
          </a:bodyPr>
          <a:lstStyle/>
          <a:p>
            <a:r>
              <a:rPr lang="en-GB" sz="2800" dirty="0" smtClean="0">
                <a:effectLst/>
              </a:rPr>
              <a:t>Hobbs and </a:t>
            </a:r>
            <a:r>
              <a:rPr lang="en-GB" sz="2800" dirty="0" err="1" smtClean="0">
                <a:effectLst/>
              </a:rPr>
              <a:t>Dunningham</a:t>
            </a:r>
            <a:r>
              <a:rPr lang="en-GB" sz="2800" dirty="0" smtClean="0">
                <a:effectLst/>
              </a:rPr>
              <a:t> (1998) </a:t>
            </a:r>
          </a:p>
          <a:p>
            <a:r>
              <a:rPr lang="en-GB" sz="2800" dirty="0" smtClean="0">
                <a:effectLst/>
              </a:rPr>
              <a:t>• Use the term </a:t>
            </a:r>
            <a:r>
              <a:rPr lang="en-GB" sz="2800" dirty="0" err="1" smtClean="0">
                <a:effectLst/>
              </a:rPr>
              <a:t>Glocal</a:t>
            </a:r>
            <a:r>
              <a:rPr lang="en-GB" sz="2800" dirty="0" smtClean="0">
                <a:effectLst/>
              </a:rPr>
              <a:t> Organisation to explain how new types of gang structures have emerged to facilitate new global markets, particularly with international drug deals. </a:t>
            </a:r>
          </a:p>
          <a:p>
            <a:r>
              <a:rPr lang="en-GB" sz="2800" dirty="0" smtClean="0">
                <a:effectLst/>
              </a:rPr>
              <a:t>• Such new structures do not have the old rigid family based hierarchical structures typified by the Italian-American Mafia of the 1930 – 1950’s </a:t>
            </a:r>
          </a:p>
          <a:p>
            <a:r>
              <a:rPr lang="en-GB" sz="2800" dirty="0" smtClean="0">
                <a:effectLst/>
              </a:rPr>
              <a:t>• Rather they’re much more fluid, flexible and faster to respond to emerging opportunities. </a:t>
            </a:r>
            <a:endParaRPr lang="en-GB" sz="2800" dirty="0"/>
          </a:p>
        </p:txBody>
      </p:sp>
    </p:spTree>
    <p:extLst>
      <p:ext uri="{BB962C8B-B14F-4D97-AF65-F5344CB8AC3E}">
        <p14:creationId xmlns:p14="http://schemas.microsoft.com/office/powerpoint/2010/main" val="17271739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Glenny (2008) - </a:t>
            </a:r>
            <a:r>
              <a:rPr lang="en-GB" dirty="0" err="1"/>
              <a:t>McMafia</a:t>
            </a:r>
            <a:r>
              <a:rPr lang="en-GB" dirty="0"/>
              <a:t> </a:t>
            </a:r>
          </a:p>
        </p:txBody>
      </p:sp>
      <p:sp>
        <p:nvSpPr>
          <p:cNvPr id="3" name="Content Placeholder 2"/>
          <p:cNvSpPr>
            <a:spLocks noGrp="1"/>
          </p:cNvSpPr>
          <p:nvPr>
            <p:ph idx="1"/>
          </p:nvPr>
        </p:nvSpPr>
        <p:spPr/>
        <p:txBody>
          <a:bodyPr>
            <a:normAutofit/>
          </a:bodyPr>
          <a:lstStyle/>
          <a:p>
            <a:r>
              <a:rPr lang="en-GB" sz="2800" dirty="0" smtClean="0">
                <a:effectLst/>
              </a:rPr>
              <a:t>• Claims the recent increase of eastern European gangs are an illustrative example of the social, cultural and political changes since the fall of communism in 1998. </a:t>
            </a:r>
          </a:p>
          <a:p>
            <a:r>
              <a:rPr lang="en-GB" sz="2800" dirty="0" smtClean="0">
                <a:effectLst/>
              </a:rPr>
              <a:t>• Many corrupt KGB (Russian Secret Police) officials bought up coal, steel and mineral industries at low prices and sold them on western markets, making billions in the process. </a:t>
            </a:r>
          </a:p>
          <a:p>
            <a:r>
              <a:rPr lang="en-GB" sz="2800" dirty="0" smtClean="0">
                <a:effectLst/>
              </a:rPr>
              <a:t>• Many ex-KGB have morphed into criminal gangs with global connections. </a:t>
            </a:r>
            <a:endParaRPr lang="en-GB" sz="2800" dirty="0"/>
          </a:p>
        </p:txBody>
      </p:sp>
    </p:spTree>
    <p:extLst>
      <p:ext uri="{BB962C8B-B14F-4D97-AF65-F5344CB8AC3E}">
        <p14:creationId xmlns:p14="http://schemas.microsoft.com/office/powerpoint/2010/main" val="12167907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Ted talk:</a:t>
            </a:r>
            <a:endParaRPr lang="en-GB" dirty="0"/>
          </a:p>
        </p:txBody>
      </p:sp>
      <p:sp>
        <p:nvSpPr>
          <p:cNvPr id="3" name="Content Placeholder 2"/>
          <p:cNvSpPr>
            <a:spLocks noGrp="1"/>
          </p:cNvSpPr>
          <p:nvPr>
            <p:ph idx="1"/>
          </p:nvPr>
        </p:nvSpPr>
        <p:spPr/>
        <p:txBody>
          <a:bodyPr>
            <a:normAutofit/>
          </a:bodyPr>
          <a:lstStyle/>
          <a:p>
            <a:r>
              <a:rPr lang="en-GB" sz="2800" dirty="0">
                <a:hlinkClick r:id="rId2"/>
              </a:rPr>
              <a:t>http://</a:t>
            </a:r>
            <a:r>
              <a:rPr lang="en-GB" sz="2800" dirty="0" smtClean="0">
                <a:hlinkClick r:id="rId2"/>
              </a:rPr>
              <a:t>wp.me/pgocg-Fx</a:t>
            </a:r>
            <a:r>
              <a:rPr lang="en-GB" sz="2800" dirty="0" smtClean="0"/>
              <a:t> (20mins)</a:t>
            </a:r>
            <a:endParaRPr lang="en-GB" sz="2800" dirty="0"/>
          </a:p>
        </p:txBody>
      </p:sp>
    </p:spTree>
    <p:extLst>
      <p:ext uri="{BB962C8B-B14F-4D97-AF65-F5344CB8AC3E}">
        <p14:creationId xmlns:p14="http://schemas.microsoft.com/office/powerpoint/2010/main" val="2358655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Green crime</a:t>
            </a:r>
            <a:endParaRPr lang="en-GB" dirty="0"/>
          </a:p>
        </p:txBody>
      </p:sp>
      <p:sp>
        <p:nvSpPr>
          <p:cNvPr id="4" name="Text Placeholder 3"/>
          <p:cNvSpPr>
            <a:spLocks noGrp="1"/>
          </p:cNvSpPr>
          <p:nvPr>
            <p:ph type="body" idx="1"/>
          </p:nvPr>
        </p:nvSpPr>
        <p:spPr/>
        <p:txBody>
          <a:bodyPr/>
          <a:lstStyle/>
          <a:p>
            <a:endParaRPr lang="en-GB"/>
          </a:p>
        </p:txBody>
      </p:sp>
    </p:spTree>
    <p:extLst>
      <p:ext uri="{BB962C8B-B14F-4D97-AF65-F5344CB8AC3E}">
        <p14:creationId xmlns:p14="http://schemas.microsoft.com/office/powerpoint/2010/main" val="9544875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Green crime	(p.10)</a:t>
            </a:r>
            <a:endParaRPr lang="en-GB" dirty="0"/>
          </a:p>
        </p:txBody>
      </p:sp>
      <p:sp>
        <p:nvSpPr>
          <p:cNvPr id="3" name="Content Placeholder 2"/>
          <p:cNvSpPr>
            <a:spLocks noGrp="1"/>
          </p:cNvSpPr>
          <p:nvPr>
            <p:ph idx="1"/>
          </p:nvPr>
        </p:nvSpPr>
        <p:spPr/>
        <p:txBody>
          <a:bodyPr>
            <a:normAutofit/>
          </a:bodyPr>
          <a:lstStyle/>
          <a:p>
            <a:r>
              <a:rPr lang="en-GB" sz="2400" dirty="0" smtClean="0"/>
              <a:t>Green or environmental crime can be defined as crime against the environment. </a:t>
            </a:r>
            <a:endParaRPr lang="en-GB" sz="2400" dirty="0"/>
          </a:p>
          <a:p>
            <a:endParaRPr lang="en-GB" sz="2400" dirty="0" smtClean="0"/>
          </a:p>
          <a:p>
            <a:r>
              <a:rPr lang="en-GB" sz="2400" dirty="0" smtClean="0"/>
              <a:t>Much green crime can be linked to globalisation and the increasing interconnectedness of societies. The world is a single eco-system and threats to the eco-system are increasingly global rather than local in nature e.g. atmospheric pollution in one country can turn into acid rain as it falls in another country. </a:t>
            </a:r>
            <a:endParaRPr lang="en-GB" sz="2400" dirty="0"/>
          </a:p>
        </p:txBody>
      </p:sp>
    </p:spTree>
    <p:extLst>
      <p:ext uri="{BB962C8B-B14F-4D97-AF65-F5344CB8AC3E}">
        <p14:creationId xmlns:p14="http://schemas.microsoft.com/office/powerpoint/2010/main" val="8662637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Global risk</a:t>
            </a:r>
            <a:endParaRPr lang="en-GB" dirty="0"/>
          </a:p>
        </p:txBody>
      </p:sp>
      <p:sp>
        <p:nvSpPr>
          <p:cNvPr id="3" name="Content Placeholder 2"/>
          <p:cNvSpPr>
            <a:spLocks noGrp="1"/>
          </p:cNvSpPr>
          <p:nvPr>
            <p:ph idx="1"/>
          </p:nvPr>
        </p:nvSpPr>
        <p:spPr/>
        <p:txBody>
          <a:bodyPr/>
          <a:lstStyle/>
          <a:p>
            <a:r>
              <a:rPr lang="en-GB" b="1" dirty="0"/>
              <a:t>‘Global risk society’ and the environment </a:t>
            </a:r>
            <a:r>
              <a:rPr lang="en-GB" dirty="0"/>
              <a:t>(page 134)</a:t>
            </a:r>
          </a:p>
          <a:p>
            <a:r>
              <a:rPr lang="en-GB" dirty="0"/>
              <a:t>1. Briefly explain what Beck means by manufactured risks</a:t>
            </a:r>
            <a:r>
              <a:rPr lang="en-GB" dirty="0" smtClean="0"/>
              <a:t>.</a:t>
            </a:r>
          </a:p>
          <a:p>
            <a:pPr marL="0" indent="0">
              <a:buNone/>
            </a:pPr>
            <a:endParaRPr lang="en-GB" dirty="0"/>
          </a:p>
          <a:p>
            <a:r>
              <a:rPr lang="en-GB" dirty="0"/>
              <a:t>2. Use the example of Mozambique to explain the global nature of human-made risk.</a:t>
            </a:r>
          </a:p>
        </p:txBody>
      </p:sp>
    </p:spTree>
    <p:extLst>
      <p:ext uri="{BB962C8B-B14F-4D97-AF65-F5344CB8AC3E}">
        <p14:creationId xmlns:p14="http://schemas.microsoft.com/office/powerpoint/2010/main" val="6601746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Green criminology</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02207626"/>
              </p:ext>
            </p:extLst>
          </p:nvPr>
        </p:nvGraphicFramePr>
        <p:xfrm>
          <a:off x="1024128" y="1818409"/>
          <a:ext cx="9720262" cy="4450080"/>
        </p:xfrm>
        <a:graphic>
          <a:graphicData uri="http://schemas.openxmlformats.org/drawingml/2006/table">
            <a:tbl>
              <a:tblPr firstRow="1" bandRow="1">
                <a:tableStyleId>{5C22544A-7EE6-4342-B048-85BDC9FD1C3A}</a:tableStyleId>
              </a:tblPr>
              <a:tblGrid>
                <a:gridCol w="4860131"/>
                <a:gridCol w="4860131"/>
              </a:tblGrid>
              <a:tr h="370840">
                <a:tc>
                  <a:txBody>
                    <a:bodyPr/>
                    <a:lstStyle/>
                    <a:p>
                      <a:r>
                        <a:rPr lang="en-GB" sz="2000" dirty="0" smtClean="0"/>
                        <a:t>TRADITIONAL CRIMINOLOGY</a:t>
                      </a:r>
                      <a:endParaRPr lang="en-GB" sz="2000" dirty="0"/>
                    </a:p>
                  </a:txBody>
                  <a:tcPr/>
                </a:tc>
                <a:tc>
                  <a:txBody>
                    <a:bodyPr/>
                    <a:lstStyle/>
                    <a:p>
                      <a:r>
                        <a:rPr lang="en-GB" sz="2000" dirty="0" smtClean="0"/>
                        <a:t>GREEN CRIMINOLOGY</a:t>
                      </a:r>
                      <a:endParaRPr lang="en-GB" sz="2000" dirty="0"/>
                    </a:p>
                  </a:txBody>
                  <a:tcPr/>
                </a:tc>
              </a:tr>
              <a:tr h="370840">
                <a:tc>
                  <a:txBody>
                    <a:bodyPr/>
                    <a:lstStyle/>
                    <a:p>
                      <a:pPr marL="285750" indent="-285750">
                        <a:buFont typeface="Wingdings" panose="05000000000000000000" pitchFamily="2" charset="2"/>
                        <a:buChar char="Ø"/>
                      </a:pPr>
                      <a:r>
                        <a:rPr lang="en-GB" sz="2000" dirty="0" smtClean="0"/>
                        <a:t>Has not been concerned with such behaviour</a:t>
                      </a:r>
                      <a:r>
                        <a:rPr lang="en-GB" sz="2000" baseline="0" dirty="0" smtClean="0"/>
                        <a:t> because it is defined by the criminal law and this has not been broken.</a:t>
                      </a:r>
                    </a:p>
                    <a:p>
                      <a:pPr marL="285750" indent="-285750">
                        <a:buFont typeface="Wingdings" panose="05000000000000000000" pitchFamily="2" charset="2"/>
                        <a:buChar char="Ø"/>
                      </a:pPr>
                      <a:r>
                        <a:rPr lang="en-GB" sz="2000" baseline="0" dirty="0" smtClean="0"/>
                        <a:t>The starting point in this approach are national and international laws and regulations about the environment.</a:t>
                      </a:r>
                    </a:p>
                    <a:p>
                      <a:pPr marL="285750" indent="-285750">
                        <a:buFont typeface="Wingdings" panose="05000000000000000000" pitchFamily="2" charset="2"/>
                        <a:buChar char="Ø"/>
                      </a:pPr>
                      <a:r>
                        <a:rPr lang="en-GB" sz="2000" baseline="0" dirty="0" smtClean="0"/>
                        <a:t>Situ and Emmons (2000) define environmental crime as ‘an unauthorised act or omission that violates the law’.</a:t>
                      </a:r>
                    </a:p>
                    <a:p>
                      <a:pPr marL="285750" indent="-285750">
                        <a:buFont typeface="Wingdings" panose="05000000000000000000" pitchFamily="2" charset="2"/>
                        <a:buChar char="Ø"/>
                      </a:pPr>
                      <a:r>
                        <a:rPr lang="en-GB" sz="2000" baseline="0" dirty="0" smtClean="0"/>
                        <a:t>The approach is criticised for accepting official definitions of environmental crimes, which are often influenced by big business. </a:t>
                      </a:r>
                      <a:endParaRPr lang="en-GB" sz="2000" dirty="0"/>
                    </a:p>
                  </a:txBody>
                  <a:tcPr/>
                </a:tc>
                <a:tc>
                  <a:txBody>
                    <a:bodyPr/>
                    <a:lstStyle/>
                    <a:p>
                      <a:pPr marL="285750" indent="-285750">
                        <a:buFont typeface="Wingdings" panose="05000000000000000000" pitchFamily="2" charset="2"/>
                        <a:buChar char="Ø"/>
                      </a:pPr>
                      <a:r>
                        <a:rPr lang="en-GB" sz="2000" dirty="0" smtClean="0"/>
                        <a:t>More radical</a:t>
                      </a:r>
                      <a:r>
                        <a:rPr lang="en-GB" sz="2000" baseline="0" dirty="0" smtClean="0"/>
                        <a:t> in its approach.</a:t>
                      </a:r>
                    </a:p>
                    <a:p>
                      <a:pPr marL="285750" indent="-285750">
                        <a:buFont typeface="Wingdings" panose="05000000000000000000" pitchFamily="2" charset="2"/>
                        <a:buChar char="Ø"/>
                      </a:pPr>
                      <a:r>
                        <a:rPr lang="en-GB" sz="2000" baseline="0" dirty="0" smtClean="0"/>
                        <a:t>Looks at the notion of ‘harm’ rather than criminal law.</a:t>
                      </a:r>
                    </a:p>
                    <a:p>
                      <a:pPr marL="285750" indent="-285750">
                        <a:buFont typeface="Wingdings" panose="05000000000000000000" pitchFamily="2" charset="2"/>
                        <a:buChar char="Ø"/>
                      </a:pPr>
                      <a:r>
                        <a:rPr lang="en-GB" sz="2000" baseline="0" dirty="0" smtClean="0"/>
                        <a:t>White (2008) argues that the proper subject of criminology should be the focus on any behaviour that harms the physical environment and/or the human or non-human animals within it, even if no laws have been broken.</a:t>
                      </a:r>
                    </a:p>
                    <a:p>
                      <a:pPr marL="285750" indent="-285750">
                        <a:buFont typeface="Wingdings" panose="05000000000000000000" pitchFamily="2" charset="2"/>
                        <a:buChar char="Ø"/>
                      </a:pPr>
                      <a:r>
                        <a:rPr lang="en-GB" sz="2000" baseline="0" dirty="0" smtClean="0"/>
                        <a:t>This means that countries with different laws can still be looked at in the same way. Enables the development of a ‘global perspective’.</a:t>
                      </a:r>
                      <a:endParaRPr lang="en-GB" sz="2000" dirty="0"/>
                    </a:p>
                  </a:txBody>
                  <a:tcPr/>
                </a:tc>
              </a:tr>
            </a:tbl>
          </a:graphicData>
        </a:graphic>
      </p:graphicFrame>
    </p:spTree>
    <p:extLst>
      <p:ext uri="{BB962C8B-B14F-4D97-AF65-F5344CB8AC3E}">
        <p14:creationId xmlns:p14="http://schemas.microsoft.com/office/powerpoint/2010/main" val="4140912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8" name="Rectangle 6"/>
          <p:cNvSpPr>
            <a:spLocks noGrp="1" noChangeArrowheads="1"/>
          </p:cNvSpPr>
          <p:nvPr>
            <p:ph type="title"/>
          </p:nvPr>
        </p:nvSpPr>
        <p:spPr/>
        <p:txBody>
          <a:bodyPr/>
          <a:lstStyle/>
          <a:p>
            <a:pPr algn="ctr"/>
            <a:r>
              <a:rPr lang="en-GB" dirty="0"/>
              <a:t>The Nature of </a:t>
            </a:r>
            <a:r>
              <a:rPr lang="en-GB" dirty="0" smtClean="0"/>
              <a:t>Crime</a:t>
            </a:r>
            <a:endParaRPr lang="en-GB" dirty="0"/>
          </a:p>
        </p:txBody>
      </p:sp>
      <p:sp>
        <p:nvSpPr>
          <p:cNvPr id="8199" name="Rectangle 7"/>
          <p:cNvSpPr>
            <a:spLocks noGrp="1" noChangeArrowheads="1"/>
          </p:cNvSpPr>
          <p:nvPr>
            <p:ph idx="1"/>
          </p:nvPr>
        </p:nvSpPr>
        <p:spPr/>
        <p:txBody>
          <a:bodyPr>
            <a:normAutofit/>
          </a:bodyPr>
          <a:lstStyle/>
          <a:p>
            <a:pPr>
              <a:buNone/>
            </a:pPr>
            <a:r>
              <a:rPr lang="en-GB" sz="2800" dirty="0"/>
              <a:t>Deconstruction</a:t>
            </a:r>
            <a:r>
              <a:rPr lang="en-GB" sz="2800" b="1" dirty="0"/>
              <a:t> </a:t>
            </a:r>
            <a:r>
              <a:rPr lang="en-GB" sz="2800" u="sng" dirty="0"/>
              <a:t>should</a:t>
            </a:r>
            <a:r>
              <a:rPr lang="en-GB" sz="2800" b="1" u="sng" dirty="0"/>
              <a:t> </a:t>
            </a:r>
            <a:r>
              <a:rPr lang="en-GB" sz="2800" dirty="0"/>
              <a:t>enable us to</a:t>
            </a:r>
          </a:p>
          <a:p>
            <a:r>
              <a:rPr lang="en-GB" sz="2800" dirty="0"/>
              <a:t>Link particular crimes to related issues </a:t>
            </a:r>
            <a:r>
              <a:rPr lang="en-GB" sz="2800" dirty="0" err="1"/>
              <a:t>e.g</a:t>
            </a:r>
            <a:r>
              <a:rPr lang="en-GB" sz="2800" dirty="0"/>
              <a:t> rape is an aspect of sexuality and / or power</a:t>
            </a:r>
          </a:p>
          <a:p>
            <a:r>
              <a:rPr lang="en-GB" sz="2800" dirty="0"/>
              <a:t>Adopt a the standpoint of groups who have privileged insight into criminality because of their victimization e.g. black people, gays and lesbians, the poor, women</a:t>
            </a:r>
          </a:p>
          <a:p>
            <a:r>
              <a:rPr lang="en-GB" sz="2800" dirty="0"/>
              <a:t>Search for “useful” ideas that “work” to help remedy a perceived problem</a:t>
            </a:r>
          </a:p>
          <a:p>
            <a:pPr>
              <a:buNone/>
            </a:pPr>
            <a:endParaRPr lang="en-GB" sz="2800" dirty="0"/>
          </a:p>
        </p:txBody>
      </p:sp>
      <p:sp>
        <p:nvSpPr>
          <p:cNvPr id="5" name="Date Placeholder 3"/>
          <p:cNvSpPr>
            <a:spLocks noGrp="1"/>
          </p:cNvSpPr>
          <p:nvPr>
            <p:ph type="dt" sz="half" idx="10"/>
          </p:nvPr>
        </p:nvSpPr>
        <p:spPr/>
        <p:txBody>
          <a:bodyPr/>
          <a:lstStyle/>
          <a:p>
            <a:fld id="{A1821B61-0A94-4704-9748-D9093ABFCFCD}" type="datetime1">
              <a:rPr lang="en-GB"/>
              <a:pPr/>
              <a:t>02/12/2016</a:t>
            </a:fld>
            <a:endParaRPr lang="en-GB"/>
          </a:p>
        </p:txBody>
      </p:sp>
      <p:sp>
        <p:nvSpPr>
          <p:cNvPr id="6" name="Slide Number Placeholder 5"/>
          <p:cNvSpPr>
            <a:spLocks noGrp="1"/>
          </p:cNvSpPr>
          <p:nvPr>
            <p:ph type="sldNum" sz="quarter" idx="12"/>
          </p:nvPr>
        </p:nvSpPr>
        <p:spPr/>
        <p:txBody>
          <a:bodyPr>
            <a:normAutofit/>
          </a:bodyPr>
          <a:lstStyle/>
          <a:p>
            <a:fld id="{E595AB75-AE2A-4073-9595-1ADB4C0119B3}" type="slidenum">
              <a:rPr lang="en-GB"/>
              <a:pPr/>
              <a:t>3</a:t>
            </a:fld>
            <a:endParaRPr lang="en-GB"/>
          </a:p>
        </p:txBody>
      </p:sp>
    </p:spTree>
    <p:extLst>
      <p:ext uri="{BB962C8B-B14F-4D97-AF65-F5344CB8AC3E}">
        <p14:creationId xmlns:p14="http://schemas.microsoft.com/office/powerpoint/2010/main" val="2684699253"/>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1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1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1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Two views of harm</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5139864"/>
              </p:ext>
            </p:extLst>
          </p:nvPr>
        </p:nvGraphicFramePr>
        <p:xfrm>
          <a:off x="1023938" y="2233122"/>
          <a:ext cx="9720262" cy="3840480"/>
        </p:xfrm>
        <a:graphic>
          <a:graphicData uri="http://schemas.openxmlformats.org/drawingml/2006/table">
            <a:tbl>
              <a:tblPr firstRow="1" bandRow="1">
                <a:tableStyleId>{5C22544A-7EE6-4342-B048-85BDC9FD1C3A}</a:tableStyleId>
              </a:tblPr>
              <a:tblGrid>
                <a:gridCol w="4860131"/>
                <a:gridCol w="4860131"/>
              </a:tblGrid>
              <a:tr h="370840">
                <a:tc>
                  <a:txBody>
                    <a:bodyPr/>
                    <a:lstStyle/>
                    <a:p>
                      <a:r>
                        <a:rPr lang="en-GB" sz="2400" dirty="0" smtClean="0"/>
                        <a:t>Nation-states</a:t>
                      </a:r>
                      <a:r>
                        <a:rPr lang="en-GB" sz="2400" baseline="0" dirty="0" smtClean="0"/>
                        <a:t> and transnational corporations</a:t>
                      </a:r>
                      <a:endParaRPr lang="en-GB" sz="2400" dirty="0"/>
                    </a:p>
                  </a:txBody>
                  <a:tcPr/>
                </a:tc>
                <a:tc>
                  <a:txBody>
                    <a:bodyPr/>
                    <a:lstStyle/>
                    <a:p>
                      <a:r>
                        <a:rPr lang="en-GB" sz="2400" dirty="0" err="1" smtClean="0"/>
                        <a:t>Ecocentric</a:t>
                      </a:r>
                      <a:r>
                        <a:rPr lang="en-GB" sz="2400" dirty="0" smtClean="0"/>
                        <a:t> view</a:t>
                      </a:r>
                      <a:endParaRPr lang="en-GB" sz="2400" dirty="0"/>
                    </a:p>
                  </a:txBody>
                  <a:tcPr/>
                </a:tc>
              </a:tr>
              <a:tr h="1135842">
                <a:tc>
                  <a:txBody>
                    <a:bodyPr/>
                    <a:lstStyle/>
                    <a:p>
                      <a:pPr marL="285750" indent="-285750">
                        <a:buFont typeface="Wingdings" panose="05000000000000000000" pitchFamily="2" charset="2"/>
                        <a:buChar char="Ø"/>
                      </a:pPr>
                      <a:r>
                        <a:rPr lang="en-GB" sz="2400" dirty="0" smtClean="0"/>
                        <a:t>White</a:t>
                      </a:r>
                      <a:r>
                        <a:rPr lang="en-GB" sz="2400" baseline="0" dirty="0" smtClean="0"/>
                        <a:t> argues they offer an anthropocentric or human-centred view of environmental harm. This view assumes that humans have a right to dominate nature for their own ends. </a:t>
                      </a:r>
                    </a:p>
                    <a:p>
                      <a:pPr marL="285750" indent="-285750">
                        <a:buFont typeface="Wingdings" panose="05000000000000000000" pitchFamily="2" charset="2"/>
                        <a:buChar char="Ø"/>
                      </a:pPr>
                      <a:r>
                        <a:rPr lang="en-GB" sz="2400" baseline="0" dirty="0" smtClean="0"/>
                        <a:t>Puts economic growth before the environment.</a:t>
                      </a:r>
                      <a:endParaRPr lang="en-GB" sz="2400" dirty="0"/>
                    </a:p>
                  </a:txBody>
                  <a:tcPr/>
                </a:tc>
                <a:tc>
                  <a:txBody>
                    <a:bodyPr/>
                    <a:lstStyle/>
                    <a:p>
                      <a:pPr marL="285750" indent="-285750">
                        <a:buFont typeface="Wingdings" panose="05000000000000000000" pitchFamily="2" charset="2"/>
                        <a:buChar char="Ø"/>
                      </a:pPr>
                      <a:r>
                        <a:rPr lang="en-GB" sz="2400" dirty="0" smtClean="0"/>
                        <a:t>White contrasts an</a:t>
                      </a:r>
                      <a:r>
                        <a:rPr lang="en-GB" sz="2400" baseline="0" dirty="0" smtClean="0"/>
                        <a:t> anthropocentric view with that of an </a:t>
                      </a:r>
                      <a:r>
                        <a:rPr lang="en-GB" sz="2400" baseline="0" dirty="0" err="1" smtClean="0"/>
                        <a:t>ecocentric</a:t>
                      </a:r>
                      <a:r>
                        <a:rPr lang="en-GB" sz="2400" baseline="0" dirty="0" smtClean="0"/>
                        <a:t> view.</a:t>
                      </a:r>
                    </a:p>
                    <a:p>
                      <a:pPr marL="285750" indent="-285750">
                        <a:buFont typeface="Wingdings" panose="05000000000000000000" pitchFamily="2" charset="2"/>
                        <a:buChar char="Ø"/>
                      </a:pPr>
                      <a:r>
                        <a:rPr lang="en-GB" sz="2400" baseline="0" dirty="0" smtClean="0"/>
                        <a:t>This sees humans and their environments as interdependent, so that environmental harm hurts humans also.</a:t>
                      </a:r>
                    </a:p>
                    <a:p>
                      <a:pPr marL="285750" indent="-285750">
                        <a:buFont typeface="Wingdings" panose="05000000000000000000" pitchFamily="2" charset="2"/>
                        <a:buChar char="Ø"/>
                      </a:pPr>
                      <a:r>
                        <a:rPr lang="en-GB" sz="2400" baseline="0" dirty="0" smtClean="0"/>
                        <a:t>Green criminology accepts this view.</a:t>
                      </a:r>
                      <a:endParaRPr lang="en-GB" sz="2400" dirty="0"/>
                    </a:p>
                  </a:txBody>
                  <a:tcPr/>
                </a:tc>
              </a:tr>
            </a:tbl>
          </a:graphicData>
        </a:graphic>
      </p:graphicFrame>
    </p:spTree>
    <p:extLst>
      <p:ext uri="{BB962C8B-B14F-4D97-AF65-F5344CB8AC3E}">
        <p14:creationId xmlns:p14="http://schemas.microsoft.com/office/powerpoint/2010/main" val="5123165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Primary and secondary green crimes</a:t>
            </a:r>
            <a:endParaRPr lang="en-GB" dirty="0"/>
          </a:p>
        </p:txBody>
      </p:sp>
      <p:sp>
        <p:nvSpPr>
          <p:cNvPr id="3" name="Content Placeholder 2"/>
          <p:cNvSpPr>
            <a:spLocks noGrp="1"/>
          </p:cNvSpPr>
          <p:nvPr>
            <p:ph idx="1"/>
          </p:nvPr>
        </p:nvSpPr>
        <p:spPr/>
        <p:txBody>
          <a:bodyPr>
            <a:normAutofit/>
          </a:bodyPr>
          <a:lstStyle/>
          <a:p>
            <a:r>
              <a:rPr lang="en-GB" sz="2400" b="1" dirty="0"/>
              <a:t> </a:t>
            </a:r>
            <a:endParaRPr lang="en-GB" sz="2400" dirty="0"/>
          </a:p>
          <a:p>
            <a:r>
              <a:rPr lang="en-GB" sz="2400" b="1" dirty="0"/>
              <a:t>PRIMARY: </a:t>
            </a:r>
            <a:r>
              <a:rPr lang="en-GB" sz="2400" dirty="0"/>
              <a:t>‘crimes that result directly from the destruction and degradation of the earth’s resources’</a:t>
            </a:r>
          </a:p>
          <a:p>
            <a:r>
              <a:rPr lang="en-GB" sz="2400" b="1" dirty="0"/>
              <a:t> </a:t>
            </a:r>
            <a:endParaRPr lang="en-GB" sz="2400" dirty="0"/>
          </a:p>
          <a:p>
            <a:r>
              <a:rPr lang="en-GB" sz="2400" b="1" dirty="0"/>
              <a:t>SECONDARY: </a:t>
            </a:r>
            <a:r>
              <a:rPr lang="en-GB" sz="2400" dirty="0"/>
              <a:t>crime that grows out of flouting the rules aimed at preventing or regulating environmental disasters.</a:t>
            </a:r>
            <a:r>
              <a:rPr lang="en-GB" sz="2400" b="1" dirty="0"/>
              <a:t> </a:t>
            </a:r>
            <a:endParaRPr lang="en-GB" sz="2400" dirty="0"/>
          </a:p>
          <a:p>
            <a:endParaRPr lang="en-GB" sz="2400" dirty="0"/>
          </a:p>
        </p:txBody>
      </p:sp>
    </p:spTree>
    <p:extLst>
      <p:ext uri="{BB962C8B-B14F-4D97-AF65-F5344CB8AC3E}">
        <p14:creationId xmlns:p14="http://schemas.microsoft.com/office/powerpoint/2010/main" val="31428039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Evaluation of green crime</a:t>
            </a:r>
            <a:endParaRPr lang="en-GB" dirty="0"/>
          </a:p>
        </p:txBody>
      </p:sp>
      <p:sp>
        <p:nvSpPr>
          <p:cNvPr id="3" name="Content Placeholder 2"/>
          <p:cNvSpPr>
            <a:spLocks noGrp="1"/>
          </p:cNvSpPr>
          <p:nvPr>
            <p:ph idx="1"/>
          </p:nvPr>
        </p:nvSpPr>
        <p:spPr/>
        <p:txBody>
          <a:bodyPr>
            <a:normAutofit/>
          </a:bodyPr>
          <a:lstStyle/>
          <a:p>
            <a:r>
              <a:rPr lang="en-GB" sz="2800" dirty="0" smtClean="0"/>
              <a:t>&gt; Recognises the need to focus on the growing importance of environmental issues.</a:t>
            </a:r>
          </a:p>
          <a:p>
            <a:r>
              <a:rPr lang="en-GB" sz="2800" dirty="0" smtClean="0"/>
              <a:t>&gt; However by focusing on the broader concept of harm rather than simply on legally defined crimes, it is hard to define the boundaries of its field of study clearly. </a:t>
            </a:r>
            <a:endParaRPr lang="en-GB" sz="2800" dirty="0"/>
          </a:p>
        </p:txBody>
      </p:sp>
    </p:spTree>
    <p:extLst>
      <p:ext uri="{BB962C8B-B14F-4D97-AF65-F5344CB8AC3E}">
        <p14:creationId xmlns:p14="http://schemas.microsoft.com/office/powerpoint/2010/main" val="27288257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STATE CRIMES: HUMAN RIGHTS, GENOCIDE, WAR CRIMES, STATE CORPERATE CRIME</a:t>
            </a:r>
            <a:endParaRPr lang="en-GB" dirty="0"/>
          </a:p>
        </p:txBody>
      </p:sp>
      <p:sp>
        <p:nvSpPr>
          <p:cNvPr id="4" name="Text Placeholder 3"/>
          <p:cNvSpPr>
            <a:spLocks noGrp="1"/>
          </p:cNvSpPr>
          <p:nvPr>
            <p:ph type="body" idx="1"/>
          </p:nvPr>
        </p:nvSpPr>
        <p:spPr/>
        <p:txBody>
          <a:bodyPr/>
          <a:lstStyle/>
          <a:p>
            <a:endParaRPr lang="en-GB"/>
          </a:p>
        </p:txBody>
      </p:sp>
    </p:spTree>
    <p:extLst>
      <p:ext uri="{BB962C8B-B14F-4D97-AF65-F5344CB8AC3E}">
        <p14:creationId xmlns:p14="http://schemas.microsoft.com/office/powerpoint/2010/main" val="33760269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STATE CRIMES</a:t>
            </a:r>
            <a:endParaRPr lang="en-GB" dirty="0"/>
          </a:p>
        </p:txBody>
      </p:sp>
      <p:sp>
        <p:nvSpPr>
          <p:cNvPr id="3" name="Content Placeholder 2"/>
          <p:cNvSpPr>
            <a:spLocks noGrp="1"/>
          </p:cNvSpPr>
          <p:nvPr>
            <p:ph idx="1"/>
          </p:nvPr>
        </p:nvSpPr>
        <p:spPr/>
        <p:txBody>
          <a:bodyPr>
            <a:normAutofit/>
          </a:bodyPr>
          <a:lstStyle/>
          <a:p>
            <a:r>
              <a:rPr lang="en-GB" sz="2400" dirty="0" smtClean="0"/>
              <a:t>Penny Green and Tony Ward (2012) define state crime as ‘illegal or deviant activities perpetrated by, or with the complicity of, state agencies’.</a:t>
            </a:r>
          </a:p>
          <a:p>
            <a:r>
              <a:rPr lang="en-GB" sz="2400" dirty="0" smtClean="0"/>
              <a:t>It includes all crimes committed by or on behalf of states and governments in order to further their policies.</a:t>
            </a:r>
          </a:p>
          <a:p>
            <a:r>
              <a:rPr lang="en-GB" sz="2400" dirty="0" smtClean="0"/>
              <a:t>State crimes don’t include acts that benefit individuals who work for the state.</a:t>
            </a:r>
          </a:p>
          <a:p>
            <a:endParaRPr lang="en-GB" sz="2400" dirty="0"/>
          </a:p>
          <a:p>
            <a:pPr marL="0" indent="0">
              <a:buNone/>
            </a:pPr>
            <a:r>
              <a:rPr lang="en-GB" sz="2400" dirty="0" smtClean="0"/>
              <a:t>Marxists argued we should investigate the crimes of the powerful, not just the crimes on the street.  </a:t>
            </a:r>
            <a:endParaRPr lang="en-GB" sz="2400" dirty="0"/>
          </a:p>
        </p:txBody>
      </p:sp>
    </p:spTree>
    <p:extLst>
      <p:ext uri="{BB962C8B-B14F-4D97-AF65-F5344CB8AC3E}">
        <p14:creationId xmlns:p14="http://schemas.microsoft.com/office/powerpoint/2010/main" val="23574238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Two reasons for state crime</a:t>
            </a:r>
            <a:endParaRPr lang="en-GB" dirty="0"/>
          </a:p>
        </p:txBody>
      </p:sp>
      <p:sp>
        <p:nvSpPr>
          <p:cNvPr id="3" name="Content Placeholder 2"/>
          <p:cNvSpPr>
            <a:spLocks noGrp="1"/>
          </p:cNvSpPr>
          <p:nvPr>
            <p:ph idx="1"/>
          </p:nvPr>
        </p:nvSpPr>
        <p:spPr/>
        <p:txBody>
          <a:bodyPr/>
          <a:lstStyle/>
          <a:p>
            <a:r>
              <a:rPr lang="en-GB" dirty="0" smtClean="0"/>
              <a:t>1) The scale of state crime:</a:t>
            </a:r>
          </a:p>
          <a:p>
            <a:r>
              <a:rPr lang="en-GB" dirty="0" smtClean="0"/>
              <a:t>The state’s </a:t>
            </a:r>
            <a:r>
              <a:rPr lang="en-GB" dirty="0" err="1" smtClean="0"/>
              <a:t>enormouse</a:t>
            </a:r>
            <a:r>
              <a:rPr lang="en-GB" dirty="0" smtClean="0"/>
              <a:t> power gives it the potential to inflict harm on a huge scale e.g. Green and Ward (2012) cite a figure of 262 million people murdered by governments during the 20</a:t>
            </a:r>
            <a:r>
              <a:rPr lang="en-GB" baseline="30000" dirty="0" smtClean="0"/>
              <a:t>th</a:t>
            </a:r>
            <a:r>
              <a:rPr lang="en-GB" dirty="0" smtClean="0"/>
              <a:t> century. This is due to death and disease based on single decisions e.g. to go to war.</a:t>
            </a:r>
          </a:p>
          <a:p>
            <a:endParaRPr lang="en-GB" dirty="0"/>
          </a:p>
          <a:p>
            <a:r>
              <a:rPr lang="en-GB" dirty="0" smtClean="0"/>
              <a:t>2) The state is the source of law:</a:t>
            </a:r>
          </a:p>
          <a:p>
            <a:r>
              <a:rPr lang="en-GB" dirty="0" smtClean="0"/>
              <a:t>The government defines what is criminal. This means it is possible for it to hide its crimes, evade punishment and even avoid defining its actions as criminal. They can also change the law e.g. the Nazi party made it legal to prosecute Jews. </a:t>
            </a:r>
            <a:endParaRPr lang="en-GB" dirty="0"/>
          </a:p>
        </p:txBody>
      </p:sp>
    </p:spTree>
    <p:extLst>
      <p:ext uri="{BB962C8B-B14F-4D97-AF65-F5344CB8AC3E}">
        <p14:creationId xmlns:p14="http://schemas.microsoft.com/office/powerpoint/2010/main" val="4183527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research</a:t>
            </a:r>
            <a:endParaRPr lang="en-GB" dirty="0"/>
          </a:p>
        </p:txBody>
      </p:sp>
      <p:sp>
        <p:nvSpPr>
          <p:cNvPr id="3" name="Content Placeholder 2"/>
          <p:cNvSpPr>
            <a:spLocks noGrp="1"/>
          </p:cNvSpPr>
          <p:nvPr>
            <p:ph idx="1"/>
          </p:nvPr>
        </p:nvSpPr>
        <p:spPr/>
        <p:txBody>
          <a:bodyPr>
            <a:normAutofit/>
          </a:bodyPr>
          <a:lstStyle/>
          <a:p>
            <a:pPr lvl="0"/>
            <a:r>
              <a:rPr lang="en-GB" sz="2400" b="1" dirty="0"/>
              <a:t>Political crime: Expenses scandal in British Parliament, 2008</a:t>
            </a:r>
            <a:endParaRPr lang="en-GB" sz="2400" dirty="0"/>
          </a:p>
          <a:p>
            <a:pPr lvl="0"/>
            <a:r>
              <a:rPr lang="en-GB" sz="2400" b="1" dirty="0"/>
              <a:t>Crimes by security forces: Genocide in Rwanda, 1994 </a:t>
            </a:r>
            <a:r>
              <a:rPr lang="en-GB" sz="2400" dirty="0"/>
              <a:t>(describe what is meant by the term ‘genocide’ and provide details of how this came about in Rwanda).</a:t>
            </a:r>
          </a:p>
          <a:p>
            <a:pPr lvl="0"/>
            <a:r>
              <a:rPr lang="en-GB" sz="2400" b="1" dirty="0" smtClean="0"/>
              <a:t>          War </a:t>
            </a:r>
            <a:r>
              <a:rPr lang="en-GB" sz="2400" b="1" dirty="0"/>
              <a:t>crimes </a:t>
            </a:r>
            <a:r>
              <a:rPr lang="en-GB" sz="2400" dirty="0"/>
              <a:t>(illegal wars and crimes committed during war or after its </a:t>
            </a:r>
            <a:r>
              <a:rPr lang="en-GB" sz="2400" dirty="0" smtClean="0"/>
              <a:t>  	aftermath</a:t>
            </a:r>
            <a:r>
              <a:rPr lang="en-GB" sz="2400" dirty="0"/>
              <a:t>).</a:t>
            </a:r>
          </a:p>
          <a:p>
            <a:pPr lvl="0"/>
            <a:r>
              <a:rPr lang="en-GB" sz="2400" b="1" dirty="0"/>
              <a:t>Economic crimes: Deepwater Horizon oil rig disaster, 2010</a:t>
            </a:r>
            <a:endParaRPr lang="en-GB" sz="2400" dirty="0"/>
          </a:p>
          <a:p>
            <a:pPr lvl="0"/>
            <a:r>
              <a:rPr lang="en-GB" sz="2400" b="1" dirty="0"/>
              <a:t>Social and cultural crimes: Macpherson Report, 1999</a:t>
            </a:r>
            <a:endParaRPr lang="en-GB" sz="2400" dirty="0"/>
          </a:p>
          <a:p>
            <a:endParaRPr lang="en-GB" sz="2400" dirty="0"/>
          </a:p>
        </p:txBody>
      </p:sp>
    </p:spTree>
    <p:extLst>
      <p:ext uri="{BB962C8B-B14F-4D97-AF65-F5344CB8AC3E}">
        <p14:creationId xmlns:p14="http://schemas.microsoft.com/office/powerpoint/2010/main" val="21172406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Human rights- further reading</a:t>
            </a:r>
            <a:endParaRPr lang="en-GB" dirty="0"/>
          </a:p>
        </p:txBody>
      </p:sp>
      <p:sp>
        <p:nvSpPr>
          <p:cNvPr id="4" name="Content Placeholder 2"/>
          <p:cNvSpPr>
            <a:spLocks noGrp="1"/>
          </p:cNvSpPr>
          <p:nvPr>
            <p:ph idx="1"/>
          </p:nvPr>
        </p:nvSpPr>
        <p:spPr>
          <a:xfrm>
            <a:off x="1024128" y="1910442"/>
            <a:ext cx="9720073" cy="4023360"/>
          </a:xfrm>
        </p:spPr>
        <p:txBody>
          <a:bodyPr>
            <a:noAutofit/>
          </a:bodyPr>
          <a:lstStyle/>
          <a:p>
            <a:r>
              <a:rPr lang="en-GB" sz="2800" dirty="0" smtClean="0">
                <a:effectLst/>
              </a:rPr>
              <a:t>• Human rights involve: </a:t>
            </a:r>
          </a:p>
          <a:p>
            <a:r>
              <a:rPr lang="en-GB" sz="2800" dirty="0" smtClean="0">
                <a:effectLst/>
              </a:rPr>
              <a:t>• Civil rights – rights to vote, a fail trial, rights to own property, </a:t>
            </a:r>
            <a:r>
              <a:rPr lang="en-GB" sz="2800" dirty="0" err="1" smtClean="0">
                <a:effectLst/>
              </a:rPr>
              <a:t>etc</a:t>
            </a:r>
            <a:r>
              <a:rPr lang="en-GB" sz="2800" dirty="0" smtClean="0">
                <a:effectLst/>
              </a:rPr>
              <a:t>… </a:t>
            </a:r>
          </a:p>
          <a:p>
            <a:r>
              <a:rPr lang="en-GB" sz="2800" dirty="0" smtClean="0">
                <a:effectLst/>
              </a:rPr>
              <a:t>• Natural rights – issues involving life itself, freedom from slavery, freedom of thought, freedom of speech </a:t>
            </a:r>
            <a:r>
              <a:rPr lang="en-GB" sz="2800" dirty="0" err="1" smtClean="0">
                <a:effectLst/>
              </a:rPr>
              <a:t>etc</a:t>
            </a:r>
            <a:r>
              <a:rPr lang="en-GB" sz="2800" dirty="0" smtClean="0">
                <a:effectLst/>
              </a:rPr>
              <a:t>… </a:t>
            </a:r>
          </a:p>
          <a:p>
            <a:r>
              <a:rPr lang="en-GB" sz="2800" dirty="0" smtClean="0">
                <a:effectLst/>
              </a:rPr>
              <a:t>• A right refers to something you are entitled to. It is a basic philosophy underpinning all western societies. </a:t>
            </a:r>
          </a:p>
          <a:p>
            <a:r>
              <a:rPr lang="en-GB" sz="2800" dirty="0" smtClean="0">
                <a:effectLst/>
              </a:rPr>
              <a:t>• They are enshrined in law – the Universal Deceleration of Human Rights. </a:t>
            </a:r>
            <a:endParaRPr lang="en-GB" sz="2800" dirty="0"/>
          </a:p>
        </p:txBody>
      </p:sp>
    </p:spTree>
    <p:extLst>
      <p:ext uri="{BB962C8B-B14F-4D97-AF65-F5344CB8AC3E}">
        <p14:creationId xmlns:p14="http://schemas.microsoft.com/office/powerpoint/2010/main" val="33484643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H&amp;J </a:t>
            </a:r>
            <a:r>
              <a:rPr lang="en-GB" dirty="0" err="1"/>
              <a:t>Schwendinger</a:t>
            </a:r>
            <a:r>
              <a:rPr lang="en-GB" dirty="0"/>
              <a:t> (1971) </a:t>
            </a:r>
          </a:p>
        </p:txBody>
      </p:sp>
      <p:sp>
        <p:nvSpPr>
          <p:cNvPr id="3" name="Content Placeholder 2"/>
          <p:cNvSpPr>
            <a:spLocks noGrp="1"/>
          </p:cNvSpPr>
          <p:nvPr>
            <p:ph idx="1"/>
          </p:nvPr>
        </p:nvSpPr>
        <p:spPr/>
        <p:txBody>
          <a:bodyPr>
            <a:normAutofit/>
          </a:bodyPr>
          <a:lstStyle/>
          <a:p>
            <a:r>
              <a:rPr lang="en-GB" sz="2800" dirty="0" smtClean="0">
                <a:effectLst/>
              </a:rPr>
              <a:t>• Claim that all crimes should be defined in relation to human rights as opposed to just breaking criminal laws. </a:t>
            </a:r>
          </a:p>
          <a:p>
            <a:r>
              <a:rPr lang="en-GB" sz="2800" dirty="0" smtClean="0">
                <a:effectLst/>
              </a:rPr>
              <a:t>• Why? Because any country can make up laws to suit the purposes of the political party in power. </a:t>
            </a:r>
          </a:p>
          <a:p>
            <a:r>
              <a:rPr lang="en-GB" sz="2800" dirty="0" smtClean="0">
                <a:effectLst/>
              </a:rPr>
              <a:t>• </a:t>
            </a:r>
            <a:r>
              <a:rPr lang="en-GB" sz="2800" dirty="0" err="1" smtClean="0">
                <a:effectLst/>
              </a:rPr>
              <a:t>Eg</a:t>
            </a:r>
            <a:r>
              <a:rPr lang="en-GB" sz="2800" dirty="0" smtClean="0">
                <a:effectLst/>
              </a:rPr>
              <a:t> – Nazi party making it legal to persecute Jews. </a:t>
            </a:r>
          </a:p>
          <a:p>
            <a:r>
              <a:rPr lang="en-GB" sz="2800" dirty="0" smtClean="0">
                <a:effectLst/>
              </a:rPr>
              <a:t>• They argue that definitions of crime need to be based on transgressions from human rights laws. </a:t>
            </a:r>
            <a:endParaRPr lang="en-GB" sz="2800" dirty="0"/>
          </a:p>
        </p:txBody>
      </p:sp>
    </p:spTree>
    <p:extLst>
      <p:ext uri="{BB962C8B-B14F-4D97-AF65-F5344CB8AC3E}">
        <p14:creationId xmlns:p14="http://schemas.microsoft.com/office/powerpoint/2010/main" val="6754176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 Cohen (2001) </a:t>
            </a:r>
          </a:p>
        </p:txBody>
      </p:sp>
      <p:sp>
        <p:nvSpPr>
          <p:cNvPr id="3" name="Content Placeholder 2"/>
          <p:cNvSpPr>
            <a:spLocks noGrp="1"/>
          </p:cNvSpPr>
          <p:nvPr>
            <p:ph idx="1"/>
          </p:nvPr>
        </p:nvSpPr>
        <p:spPr/>
        <p:txBody>
          <a:bodyPr>
            <a:normAutofit/>
          </a:bodyPr>
          <a:lstStyle/>
          <a:p>
            <a:r>
              <a:rPr lang="en-GB" sz="3200" dirty="0" smtClean="0">
                <a:effectLst/>
              </a:rPr>
              <a:t>• Cohen is interested in how countries cover up or try to legitimize their human rights crimes. </a:t>
            </a:r>
          </a:p>
          <a:p>
            <a:r>
              <a:rPr lang="en-GB" sz="3200" dirty="0" smtClean="0">
                <a:effectLst/>
              </a:rPr>
              <a:t>• Dictatorships often deny acts of torture (</a:t>
            </a:r>
            <a:r>
              <a:rPr lang="en-GB" sz="3200" dirty="0" err="1" smtClean="0">
                <a:effectLst/>
              </a:rPr>
              <a:t>eg</a:t>
            </a:r>
            <a:r>
              <a:rPr lang="en-GB" sz="3200" dirty="0" smtClean="0">
                <a:effectLst/>
              </a:rPr>
              <a:t> Assad – Syria) </a:t>
            </a:r>
          </a:p>
          <a:p>
            <a:r>
              <a:rPr lang="en-GB" sz="3200" dirty="0" smtClean="0">
                <a:effectLst/>
              </a:rPr>
              <a:t>• Democracies often use complex laws to legitimize acts of torture (</a:t>
            </a:r>
            <a:r>
              <a:rPr lang="en-GB" sz="3200" dirty="0" err="1" smtClean="0">
                <a:effectLst/>
              </a:rPr>
              <a:t>eg</a:t>
            </a:r>
            <a:r>
              <a:rPr lang="en-GB" sz="3200" dirty="0" smtClean="0">
                <a:effectLst/>
              </a:rPr>
              <a:t> USA - Guantanamo Bay)</a:t>
            </a:r>
            <a:endParaRPr lang="en-GB" sz="3200" dirty="0"/>
          </a:p>
        </p:txBody>
      </p:sp>
    </p:spTree>
    <p:extLst>
      <p:ext uri="{BB962C8B-B14F-4D97-AF65-F5344CB8AC3E}">
        <p14:creationId xmlns:p14="http://schemas.microsoft.com/office/powerpoint/2010/main" val="1489673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981200" y="292100"/>
            <a:ext cx="8229600" cy="1049338"/>
          </a:xfrm>
        </p:spPr>
        <p:txBody>
          <a:bodyPr>
            <a:normAutofit fontScale="90000"/>
          </a:bodyPr>
          <a:lstStyle/>
          <a:p>
            <a:pPr algn="ctr" eaLnBrk="1" hangingPunct="1">
              <a:defRPr/>
            </a:pPr>
            <a:r>
              <a:rPr lang="en-GB" dirty="0" smtClean="0">
                <a:latin typeface="Calibri" pitchFamily="34" charset="0"/>
              </a:rPr>
              <a:t>Stratification and Identity</a:t>
            </a:r>
          </a:p>
        </p:txBody>
      </p:sp>
      <p:sp>
        <p:nvSpPr>
          <p:cNvPr id="13315" name="Rectangle 3"/>
          <p:cNvSpPr>
            <a:spLocks noGrp="1" noChangeArrowheads="1"/>
          </p:cNvSpPr>
          <p:nvPr>
            <p:ph idx="1"/>
          </p:nvPr>
        </p:nvSpPr>
        <p:spPr>
          <a:xfrm>
            <a:off x="1981200" y="1643050"/>
            <a:ext cx="8229600" cy="4376750"/>
          </a:xfrm>
        </p:spPr>
        <p:txBody>
          <a:bodyPr>
            <a:normAutofit/>
          </a:bodyPr>
          <a:lstStyle/>
          <a:p>
            <a:pPr eaLnBrk="1" hangingPunct="1">
              <a:defRPr/>
            </a:pPr>
            <a:r>
              <a:rPr lang="en-GB" sz="2800" dirty="0" smtClean="0">
                <a:latin typeface="Calibri" pitchFamily="34" charset="0"/>
              </a:rPr>
              <a:t>Many sociologists regard post-modernity as involving a breakdown of ‘modern’ sources of identity – class, gender, nationality etc.</a:t>
            </a:r>
          </a:p>
          <a:p>
            <a:pPr eaLnBrk="1" hangingPunct="1">
              <a:defRPr/>
            </a:pPr>
            <a:r>
              <a:rPr lang="en-GB" sz="2800" dirty="0" smtClean="0">
                <a:latin typeface="Calibri" pitchFamily="34" charset="0"/>
              </a:rPr>
              <a:t>In a post-modern world identity is said to be build around ‘consumption’ (you can create your own identity)</a:t>
            </a:r>
          </a:p>
          <a:p>
            <a:pPr eaLnBrk="1" hangingPunct="1">
              <a:defRPr/>
            </a:pPr>
            <a:r>
              <a:rPr lang="en-GB" sz="2800" dirty="0" smtClean="0">
                <a:latin typeface="Calibri" pitchFamily="34" charset="0"/>
              </a:rPr>
              <a:t>Again, the nature of identity and its changeability offers new opportunities for the criminal and new problems for national police forces</a:t>
            </a:r>
          </a:p>
        </p:txBody>
      </p:sp>
    </p:spTree>
    <p:extLst>
      <p:ext uri="{BB962C8B-B14F-4D97-AF65-F5344CB8AC3E}">
        <p14:creationId xmlns:p14="http://schemas.microsoft.com/office/powerpoint/2010/main" val="3559624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15">
                                            <p:txEl>
                                              <p:pRg st="1" end="1"/>
                                            </p:txEl>
                                          </p:spTgt>
                                        </p:tgtEl>
                                        <p:attrNameLst>
                                          <p:attrName>style.visibility</p:attrName>
                                        </p:attrNameLst>
                                      </p:cBhvr>
                                      <p:to>
                                        <p:strVal val="visible"/>
                                      </p:to>
                                    </p:set>
                                    <p:anim calcmode="lin" valueType="num">
                                      <p:cBhvr additive="base">
                                        <p:cTn id="13" dur="5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 calcmode="lin" valueType="num">
                                      <p:cBhvr additive="base">
                                        <p:cTn id="19"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Techniques of Neutralisation </a:t>
            </a:r>
          </a:p>
        </p:txBody>
      </p:sp>
      <p:sp>
        <p:nvSpPr>
          <p:cNvPr id="3" name="Content Placeholder 2"/>
          <p:cNvSpPr>
            <a:spLocks noGrp="1"/>
          </p:cNvSpPr>
          <p:nvPr>
            <p:ph idx="1"/>
          </p:nvPr>
        </p:nvSpPr>
        <p:spPr>
          <a:xfrm>
            <a:off x="1024128" y="1910443"/>
            <a:ext cx="9720073" cy="4023360"/>
          </a:xfrm>
        </p:spPr>
        <p:txBody>
          <a:bodyPr>
            <a:noAutofit/>
          </a:bodyPr>
          <a:lstStyle/>
          <a:p>
            <a:r>
              <a:rPr lang="en-GB" sz="2800" dirty="0" smtClean="0">
                <a:effectLst/>
              </a:rPr>
              <a:t>•Cohen borrows </a:t>
            </a:r>
            <a:r>
              <a:rPr lang="en-GB" sz="2800" dirty="0" err="1" smtClean="0">
                <a:effectLst/>
              </a:rPr>
              <a:t>Matza’s</a:t>
            </a:r>
            <a:r>
              <a:rPr lang="en-GB" sz="2800" dirty="0" smtClean="0">
                <a:effectLst/>
              </a:rPr>
              <a:t> idea to show how governments use the same techniques as people to explain/excuse their actions. </a:t>
            </a:r>
          </a:p>
          <a:p>
            <a:r>
              <a:rPr lang="en-GB" sz="2800" dirty="0" smtClean="0">
                <a:effectLst/>
              </a:rPr>
              <a:t>• 1. denial of victim – they are terrorists etc.. </a:t>
            </a:r>
          </a:p>
          <a:p>
            <a:r>
              <a:rPr lang="en-GB" sz="2800" dirty="0" smtClean="0">
                <a:effectLst/>
              </a:rPr>
              <a:t>• 2. denial of injury – they started it/it’s self </a:t>
            </a:r>
            <a:r>
              <a:rPr lang="en-GB" sz="2800" dirty="0" err="1" smtClean="0">
                <a:effectLst/>
              </a:rPr>
              <a:t>defense</a:t>
            </a:r>
            <a:r>
              <a:rPr lang="en-GB" sz="2800" dirty="0" smtClean="0">
                <a:effectLst/>
              </a:rPr>
              <a:t> etc.. </a:t>
            </a:r>
          </a:p>
          <a:p>
            <a:r>
              <a:rPr lang="en-GB" sz="2800" dirty="0" smtClean="0">
                <a:effectLst/>
              </a:rPr>
              <a:t>• 3. denial of responsibility - We were following orders </a:t>
            </a:r>
            <a:r>
              <a:rPr lang="en-GB" sz="2800" dirty="0" err="1" smtClean="0">
                <a:effectLst/>
              </a:rPr>
              <a:t>etc</a:t>
            </a:r>
            <a:r>
              <a:rPr lang="en-GB" sz="2800" dirty="0" smtClean="0">
                <a:effectLst/>
              </a:rPr>
              <a:t>… </a:t>
            </a:r>
          </a:p>
          <a:p>
            <a:r>
              <a:rPr lang="en-GB" sz="2800" dirty="0" smtClean="0">
                <a:effectLst/>
              </a:rPr>
              <a:t>• 4. Condemning the condemners – they are picking on/victimising us </a:t>
            </a:r>
            <a:r>
              <a:rPr lang="en-GB" sz="2800" dirty="0" err="1" smtClean="0">
                <a:effectLst/>
              </a:rPr>
              <a:t>etc</a:t>
            </a:r>
            <a:r>
              <a:rPr lang="en-GB" sz="2800" dirty="0" smtClean="0">
                <a:effectLst/>
              </a:rPr>
              <a:t>… </a:t>
            </a:r>
          </a:p>
          <a:p>
            <a:r>
              <a:rPr lang="en-GB" sz="2800" dirty="0" smtClean="0">
                <a:effectLst/>
              </a:rPr>
              <a:t>• 5. Appealing to higher loyalty… there is a bigger cause and sacrifices are inevitable – protecting Israel, protecting Judaism , protecting Islam etc...</a:t>
            </a:r>
            <a:endParaRPr lang="en-GB" sz="2800" dirty="0"/>
          </a:p>
        </p:txBody>
      </p:sp>
    </p:spTree>
    <p:extLst>
      <p:ext uri="{BB962C8B-B14F-4D97-AF65-F5344CB8AC3E}">
        <p14:creationId xmlns:p14="http://schemas.microsoft.com/office/powerpoint/2010/main" val="1285186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Kelman</a:t>
            </a:r>
            <a:r>
              <a:rPr lang="en-GB" dirty="0"/>
              <a:t> and Hamilton (1989) </a:t>
            </a:r>
          </a:p>
        </p:txBody>
      </p:sp>
      <p:sp>
        <p:nvSpPr>
          <p:cNvPr id="3" name="Content Placeholder 2"/>
          <p:cNvSpPr>
            <a:spLocks noGrp="1"/>
          </p:cNvSpPr>
          <p:nvPr>
            <p:ph idx="1"/>
          </p:nvPr>
        </p:nvSpPr>
        <p:spPr/>
        <p:txBody>
          <a:bodyPr>
            <a:normAutofit/>
          </a:bodyPr>
          <a:lstStyle/>
          <a:p>
            <a:r>
              <a:rPr lang="en-GB" sz="2800" dirty="0" smtClean="0">
                <a:effectLst/>
              </a:rPr>
              <a:t>• Examine how social conditions in modern society can lead to horrific crimes being committed. </a:t>
            </a:r>
          </a:p>
          <a:p>
            <a:r>
              <a:rPr lang="en-GB" sz="2800" dirty="0" smtClean="0">
                <a:effectLst/>
              </a:rPr>
              <a:t>• Looked at the Mai Lai massacre – an infamous incident during the Vietnam war where 400 civilians were massacred by US soldiers. </a:t>
            </a:r>
          </a:p>
          <a:p>
            <a:r>
              <a:rPr lang="en-GB" sz="2800" dirty="0" smtClean="0">
                <a:effectLst/>
              </a:rPr>
              <a:t>• They identify 3 features that can result in ‘crimes of obedience’ </a:t>
            </a:r>
            <a:endParaRPr lang="en-GB" sz="2800" dirty="0"/>
          </a:p>
        </p:txBody>
      </p:sp>
    </p:spTree>
    <p:extLst>
      <p:ext uri="{BB962C8B-B14F-4D97-AF65-F5344CB8AC3E}">
        <p14:creationId xmlns:p14="http://schemas.microsoft.com/office/powerpoint/2010/main" val="38580465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391884"/>
            <a:ext cx="9720073" cy="5574574"/>
          </a:xfrm>
        </p:spPr>
        <p:txBody>
          <a:bodyPr>
            <a:noAutofit/>
          </a:bodyPr>
          <a:lstStyle/>
          <a:p>
            <a:r>
              <a:rPr lang="en-GB" sz="2800" dirty="0" smtClean="0">
                <a:effectLst/>
              </a:rPr>
              <a:t>1. Authorisation • This is where ‘acts’ are ordered by someone in charge. • Milgram famously demonstrated this principle in his ‘electrical shock’ research – obedience to authority. • Normal moral principles are overruled by the need/desire to obey authority. </a:t>
            </a:r>
          </a:p>
          <a:p>
            <a:r>
              <a:rPr lang="en-GB" sz="2800" dirty="0"/>
              <a:t>2. Routinisation • This is where pressure from the hierarchy/organisation /government etc.. Turns the act into a routine so it can be performed again, repeated in a detached manner. </a:t>
            </a:r>
            <a:endParaRPr lang="en-GB" sz="2800" dirty="0" smtClean="0"/>
          </a:p>
          <a:p>
            <a:r>
              <a:rPr lang="en-GB" sz="2800" dirty="0"/>
              <a:t>3. Dehumanisation • The enemy is made to look as non-human as possible – </a:t>
            </a:r>
            <a:r>
              <a:rPr lang="en-GB" sz="2800" dirty="0" err="1"/>
              <a:t>eg</a:t>
            </a:r>
            <a:r>
              <a:rPr lang="en-GB" sz="2800" dirty="0"/>
              <a:t> refused clothing, shaved head, id number replaces name etc.. • It makes it easier to do unpleasant thing to them (</a:t>
            </a:r>
            <a:r>
              <a:rPr lang="en-GB" sz="2800" dirty="0" err="1"/>
              <a:t>eg</a:t>
            </a:r>
            <a:r>
              <a:rPr lang="en-GB" sz="2800" dirty="0"/>
              <a:t> torture) • Bauman (1989) – argues that the features of ‘modernity’ (science, technology, divisions of labour </a:t>
            </a:r>
            <a:r>
              <a:rPr lang="en-GB" sz="2800" dirty="0" err="1"/>
              <a:t>etc</a:t>
            </a:r>
            <a:r>
              <a:rPr lang="en-GB" sz="2800" dirty="0"/>
              <a:t>…) all help to create to conditions where such acts have become more acceptable and common. </a:t>
            </a:r>
          </a:p>
          <a:p>
            <a:endParaRPr lang="en-GB" sz="2800" dirty="0"/>
          </a:p>
          <a:p>
            <a:endParaRPr lang="en-GB" sz="2800" dirty="0"/>
          </a:p>
        </p:txBody>
      </p:sp>
    </p:spTree>
    <p:extLst>
      <p:ext uri="{BB962C8B-B14F-4D97-AF65-F5344CB8AC3E}">
        <p14:creationId xmlns:p14="http://schemas.microsoft.com/office/powerpoint/2010/main" val="4134934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Causes of Crime</a:t>
            </a:r>
            <a:endParaRPr lang="en-GB" dirty="0"/>
          </a:p>
        </p:txBody>
      </p:sp>
      <p:sp>
        <p:nvSpPr>
          <p:cNvPr id="3" name="Content Placeholder 2"/>
          <p:cNvSpPr>
            <a:spLocks noGrp="1"/>
          </p:cNvSpPr>
          <p:nvPr>
            <p:ph idx="1"/>
          </p:nvPr>
        </p:nvSpPr>
        <p:spPr/>
        <p:txBody>
          <a:bodyPr/>
          <a:lstStyle/>
          <a:p>
            <a:pPr>
              <a:buNone/>
            </a:pPr>
            <a:r>
              <a:rPr lang="en-GB" dirty="0" smtClean="0"/>
              <a:t>	</a:t>
            </a:r>
            <a:r>
              <a:rPr lang="en-GB" dirty="0" err="1" smtClean="0"/>
              <a:t>Lyotard</a:t>
            </a:r>
            <a:r>
              <a:rPr lang="en-GB" dirty="0" smtClean="0"/>
              <a:t> argues that post-modern approaches to crime:</a:t>
            </a:r>
          </a:p>
          <a:p>
            <a:r>
              <a:rPr lang="en-GB" dirty="0" smtClean="0"/>
              <a:t>Reject the idea that a grand theory or grand narrative can explain crime</a:t>
            </a:r>
          </a:p>
          <a:p>
            <a:r>
              <a:rPr lang="en-GB" dirty="0" smtClean="0"/>
              <a:t>Should look for “local truths” and see each crime as a unique event</a:t>
            </a:r>
          </a:p>
          <a:p>
            <a:r>
              <a:rPr lang="en-GB" dirty="0" smtClean="0"/>
              <a:t>See that criminals have selected a particular lifestyles e.g. bank robber , ticket tout etc</a:t>
            </a:r>
            <a:r>
              <a:rPr lang="en-GB" dirty="0" smtClean="0">
                <a:hlinkClick r:id="rId2"/>
              </a:rPr>
              <a:t>     </a:t>
            </a:r>
            <a:endParaRPr lang="en-GB" dirty="0" smtClean="0"/>
          </a:p>
          <a:p>
            <a:endParaRPr lang="en-GB" dirty="0"/>
          </a:p>
        </p:txBody>
      </p:sp>
    </p:spTree>
    <p:extLst>
      <p:ext uri="{BB962C8B-B14F-4D97-AF65-F5344CB8AC3E}">
        <p14:creationId xmlns:p14="http://schemas.microsoft.com/office/powerpoint/2010/main" val="18657572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Causes of Crime</a:t>
            </a:r>
            <a:endParaRPr lang="en-GB" dirty="0"/>
          </a:p>
        </p:txBody>
      </p:sp>
      <p:sp>
        <p:nvSpPr>
          <p:cNvPr id="3" name="Content Placeholder 2"/>
          <p:cNvSpPr>
            <a:spLocks noGrp="1"/>
          </p:cNvSpPr>
          <p:nvPr>
            <p:ph idx="1"/>
          </p:nvPr>
        </p:nvSpPr>
        <p:spPr/>
        <p:txBody>
          <a:bodyPr>
            <a:normAutofit/>
          </a:bodyPr>
          <a:lstStyle/>
          <a:p>
            <a:pPr>
              <a:defRPr/>
            </a:pPr>
            <a:r>
              <a:rPr lang="en-GB" sz="2800" dirty="0" err="1">
                <a:latin typeface="Calibri" pitchFamily="34" charset="0"/>
              </a:rPr>
              <a:t>Postmodern</a:t>
            </a:r>
            <a:r>
              <a:rPr lang="en-GB" sz="2800" dirty="0">
                <a:latin typeface="Calibri" pitchFamily="34" charset="0"/>
              </a:rPr>
              <a:t> society is a fragmented society – so ideas of causation of crime – by marginalization, relative deprivation, strain, etc, etc - no longer carry conviction</a:t>
            </a:r>
          </a:p>
          <a:p>
            <a:pPr>
              <a:defRPr/>
            </a:pPr>
            <a:r>
              <a:rPr lang="en-GB" sz="2800" dirty="0">
                <a:latin typeface="Calibri" pitchFamily="34" charset="0"/>
              </a:rPr>
              <a:t>Identity is created through discourse/narrative, not assigned through class, gender, etc – it is highly individual</a:t>
            </a:r>
          </a:p>
          <a:p>
            <a:pPr>
              <a:defRPr/>
            </a:pPr>
            <a:r>
              <a:rPr lang="en-GB" sz="2800" dirty="0">
                <a:latin typeface="Calibri" pitchFamily="34" charset="0"/>
              </a:rPr>
              <a:t>The origins of crime should therefore be sought in the individual not the social</a:t>
            </a:r>
          </a:p>
        </p:txBody>
      </p:sp>
    </p:spTree>
    <p:extLst>
      <p:ext uri="{BB962C8B-B14F-4D97-AF65-F5344CB8AC3E}">
        <p14:creationId xmlns:p14="http://schemas.microsoft.com/office/powerpoint/2010/main" val="4016310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024063" y="142876"/>
            <a:ext cx="8229600" cy="904875"/>
          </a:xfrm>
        </p:spPr>
        <p:txBody>
          <a:bodyPr>
            <a:normAutofit fontScale="90000"/>
          </a:bodyPr>
          <a:lstStyle/>
          <a:p>
            <a:pPr algn="ctr" eaLnBrk="1" hangingPunct="1">
              <a:defRPr/>
            </a:pPr>
            <a:r>
              <a:rPr lang="en-GB" sz="4000" dirty="0">
                <a:latin typeface="Calibri" pitchFamily="34" charset="0"/>
              </a:rPr>
              <a:t>Terrorism and  Uncertainty in a post-modern Society</a:t>
            </a:r>
          </a:p>
        </p:txBody>
      </p:sp>
      <p:sp>
        <p:nvSpPr>
          <p:cNvPr id="11267" name="Rectangle 3"/>
          <p:cNvSpPr>
            <a:spLocks noGrp="1" noChangeArrowheads="1"/>
          </p:cNvSpPr>
          <p:nvPr>
            <p:ph idx="1"/>
          </p:nvPr>
        </p:nvSpPr>
        <p:spPr>
          <a:xfrm>
            <a:off x="1774825" y="1500174"/>
            <a:ext cx="8713788" cy="5357826"/>
          </a:xfrm>
        </p:spPr>
        <p:txBody>
          <a:bodyPr/>
          <a:lstStyle/>
          <a:p>
            <a:pPr eaLnBrk="1" hangingPunct="1">
              <a:defRPr/>
            </a:pPr>
            <a:r>
              <a:rPr lang="en-GB" sz="2800" dirty="0">
                <a:latin typeface="Calibri" pitchFamily="34" charset="0"/>
              </a:rPr>
              <a:t>Post-modernity is characterised by </a:t>
            </a:r>
            <a:r>
              <a:rPr lang="en-GB" sz="2800" dirty="0">
                <a:solidFill>
                  <a:srgbClr val="FF0000"/>
                </a:solidFill>
                <a:latin typeface="Calibri" pitchFamily="34" charset="0"/>
              </a:rPr>
              <a:t>uncertainty</a:t>
            </a:r>
            <a:r>
              <a:rPr lang="en-GB" sz="2800" dirty="0">
                <a:latin typeface="Calibri" pitchFamily="34" charset="0"/>
              </a:rPr>
              <a:t> and in such a climate some people might search for certainty in exclusive forms religious </a:t>
            </a:r>
            <a:r>
              <a:rPr lang="en-GB" sz="2800" dirty="0">
                <a:solidFill>
                  <a:srgbClr val="FF0000"/>
                </a:solidFill>
                <a:latin typeface="Calibri" pitchFamily="34" charset="0"/>
              </a:rPr>
              <a:t>Fundamentalism</a:t>
            </a:r>
            <a:r>
              <a:rPr lang="en-GB" sz="2800" dirty="0">
                <a:latin typeface="Calibri" pitchFamily="34" charset="0"/>
              </a:rPr>
              <a:t> or similar (these could be regarded as anti-modern / post-modern rather than pre modern)</a:t>
            </a:r>
          </a:p>
          <a:p>
            <a:pPr eaLnBrk="1" hangingPunct="1">
              <a:defRPr/>
            </a:pPr>
            <a:r>
              <a:rPr lang="en-GB" sz="2800" dirty="0" err="1">
                <a:latin typeface="Calibri" pitchFamily="34" charset="0"/>
              </a:rPr>
              <a:t>Postmodern</a:t>
            </a:r>
            <a:r>
              <a:rPr lang="en-GB" sz="2800" dirty="0">
                <a:latin typeface="Calibri" pitchFamily="34" charset="0"/>
              </a:rPr>
              <a:t> terrorism, and </a:t>
            </a:r>
            <a:r>
              <a:rPr lang="en-GB" sz="2800" dirty="0" err="1">
                <a:latin typeface="Calibri" pitchFamily="34" charset="0"/>
              </a:rPr>
              <a:t>postmodern</a:t>
            </a:r>
            <a:r>
              <a:rPr lang="en-GB" sz="2800" dirty="0">
                <a:latin typeface="Calibri" pitchFamily="34" charset="0"/>
              </a:rPr>
              <a:t> warfare might be as likely to be waged in cyberspace as in “reality”</a:t>
            </a:r>
          </a:p>
          <a:p>
            <a:pPr>
              <a:defRPr/>
            </a:pPr>
            <a:r>
              <a:rPr lang="en-GB" sz="2800" dirty="0">
                <a:latin typeface="Calibri" pitchFamily="34" charset="0"/>
              </a:rPr>
              <a:t>Some forms of organisation seem to link very strongly to post-modern times, e.g., </a:t>
            </a:r>
            <a:r>
              <a:rPr lang="en-GB" sz="2800" dirty="0">
                <a:solidFill>
                  <a:srgbClr val="92D050"/>
                </a:solidFill>
                <a:latin typeface="Calibri" pitchFamily="34" charset="0"/>
              </a:rPr>
              <a:t>audience cults </a:t>
            </a:r>
            <a:r>
              <a:rPr lang="en-GB" sz="2800" dirty="0">
                <a:latin typeface="Calibri" pitchFamily="34" charset="0"/>
              </a:rPr>
              <a:t>on the internet</a:t>
            </a:r>
          </a:p>
          <a:p>
            <a:pPr eaLnBrk="1" hangingPunct="1">
              <a:buNone/>
              <a:defRPr/>
            </a:pPr>
            <a:endParaRPr lang="en-GB" sz="2800" dirty="0">
              <a:latin typeface="Calibri" pitchFamily="34" charset="0"/>
            </a:endParaRPr>
          </a:p>
        </p:txBody>
      </p:sp>
    </p:spTree>
    <p:extLst>
      <p:ext uri="{BB962C8B-B14F-4D97-AF65-F5344CB8AC3E}">
        <p14:creationId xmlns:p14="http://schemas.microsoft.com/office/powerpoint/2010/main" val="152606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 Range of Postmodernist / Individualist Explanations of Crime</a:t>
            </a:r>
            <a:endParaRPr lang="en-GB" dirty="0"/>
          </a:p>
        </p:txBody>
      </p:sp>
      <p:sp>
        <p:nvSpPr>
          <p:cNvPr id="3" name="Content Placeholder 2"/>
          <p:cNvSpPr>
            <a:spLocks noGrp="1"/>
          </p:cNvSpPr>
          <p:nvPr>
            <p:ph idx="1"/>
          </p:nvPr>
        </p:nvSpPr>
        <p:spPr/>
        <p:txBody>
          <a:bodyPr>
            <a:normAutofit/>
          </a:bodyPr>
          <a:lstStyle/>
          <a:p>
            <a:pPr>
              <a:defRPr/>
            </a:pPr>
            <a:r>
              <a:rPr lang="en-GB" sz="2800" b="1" dirty="0" err="1">
                <a:latin typeface="Calibri" pitchFamily="34" charset="0"/>
              </a:rPr>
              <a:t>Messerschmidt</a:t>
            </a:r>
            <a:r>
              <a:rPr lang="en-GB" sz="2800" dirty="0">
                <a:latin typeface="Calibri" pitchFamily="34" charset="0"/>
              </a:rPr>
              <a:t> – domestic violence and other related crimes as a means of “accomplishing masculinity”</a:t>
            </a:r>
          </a:p>
          <a:p>
            <a:pPr>
              <a:defRPr/>
            </a:pPr>
            <a:r>
              <a:rPr lang="en-GB" sz="2800" b="1" dirty="0">
                <a:latin typeface="Calibri" pitchFamily="34" charset="0"/>
              </a:rPr>
              <a:t>Katz</a:t>
            </a:r>
            <a:r>
              <a:rPr lang="en-GB" sz="2800" dirty="0">
                <a:latin typeface="Calibri" pitchFamily="34" charset="0"/>
              </a:rPr>
              <a:t> – crime as pleasurable and enjoyable</a:t>
            </a:r>
          </a:p>
          <a:p>
            <a:pPr>
              <a:defRPr/>
            </a:pPr>
            <a:r>
              <a:rPr lang="en-GB" sz="2800" b="1" dirty="0" err="1">
                <a:latin typeface="Calibri" pitchFamily="34" charset="0"/>
              </a:rPr>
              <a:t>Lyng</a:t>
            </a:r>
            <a:r>
              <a:rPr lang="en-GB" sz="2800" dirty="0">
                <a:latin typeface="Calibri" pitchFamily="34" charset="0"/>
              </a:rPr>
              <a:t> – crime as “edgework” – risk-taking, excitement and thrill-seeking behaviour</a:t>
            </a:r>
          </a:p>
          <a:p>
            <a:endParaRPr lang="en-GB" dirty="0"/>
          </a:p>
          <a:p>
            <a:pPr algn="r"/>
            <a:r>
              <a:rPr lang="en-GB" b="1" i="1" dirty="0" smtClean="0">
                <a:solidFill>
                  <a:srgbClr val="FF0000"/>
                </a:solidFill>
              </a:rPr>
              <a:t>Are these sufficient to provide useful explanations of crime?</a:t>
            </a:r>
            <a:endParaRPr lang="en-GB" b="1" i="1" dirty="0">
              <a:solidFill>
                <a:srgbClr val="FF0000"/>
              </a:solidFill>
            </a:endParaRPr>
          </a:p>
        </p:txBody>
      </p:sp>
    </p:spTree>
    <p:extLst>
      <p:ext uri="{BB962C8B-B14F-4D97-AF65-F5344CB8AC3E}">
        <p14:creationId xmlns:p14="http://schemas.microsoft.com/office/powerpoint/2010/main" val="26982761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6" name="Rectangle 6"/>
          <p:cNvSpPr>
            <a:spLocks noGrp="1" noChangeArrowheads="1"/>
          </p:cNvSpPr>
          <p:nvPr>
            <p:ph type="title"/>
          </p:nvPr>
        </p:nvSpPr>
        <p:spPr/>
        <p:txBody>
          <a:bodyPr/>
          <a:lstStyle/>
          <a:p>
            <a:pPr algn="ctr"/>
            <a:r>
              <a:rPr lang="en-GB" dirty="0"/>
              <a:t>The Control of Crime</a:t>
            </a:r>
          </a:p>
        </p:txBody>
      </p:sp>
      <p:sp>
        <p:nvSpPr>
          <p:cNvPr id="10247" name="Rectangle 7"/>
          <p:cNvSpPr>
            <a:spLocks noGrp="1" noChangeArrowheads="1"/>
          </p:cNvSpPr>
          <p:nvPr>
            <p:ph idx="1"/>
          </p:nvPr>
        </p:nvSpPr>
        <p:spPr/>
        <p:txBody>
          <a:bodyPr>
            <a:normAutofit/>
          </a:bodyPr>
          <a:lstStyle/>
          <a:p>
            <a:r>
              <a:rPr lang="en-GB" sz="2800" dirty="0"/>
              <a:t>Post-modernists argue that there has been a move away from formal methods of social control to informal</a:t>
            </a:r>
          </a:p>
          <a:p>
            <a:r>
              <a:rPr lang="en-GB" sz="2800" dirty="0"/>
              <a:t>Under modernity the idea that all citizens have RIGHTS administered impartially by the State was dominant</a:t>
            </a:r>
          </a:p>
          <a:p>
            <a:r>
              <a:rPr lang="en-GB" sz="2800" dirty="0"/>
              <a:t>In a Post-modern society decentralised informal controls come to dominate and partially replace the role of the formal criminal justice system</a:t>
            </a:r>
          </a:p>
        </p:txBody>
      </p:sp>
      <p:sp>
        <p:nvSpPr>
          <p:cNvPr id="6" name="Date Placeholder 3"/>
          <p:cNvSpPr>
            <a:spLocks noGrp="1"/>
          </p:cNvSpPr>
          <p:nvPr>
            <p:ph type="dt" sz="half" idx="10"/>
          </p:nvPr>
        </p:nvSpPr>
        <p:spPr/>
        <p:txBody>
          <a:bodyPr/>
          <a:lstStyle/>
          <a:p>
            <a:fld id="{4AD80F32-F563-473D-A50B-B05F585FBED6}" type="datetime1">
              <a:rPr lang="en-GB"/>
              <a:pPr/>
              <a:t>02/12/2016</a:t>
            </a:fld>
            <a:endParaRPr lang="en-GB"/>
          </a:p>
        </p:txBody>
      </p:sp>
      <p:sp>
        <p:nvSpPr>
          <p:cNvPr id="7" name="Slide Number Placeholder 5"/>
          <p:cNvSpPr>
            <a:spLocks noGrp="1"/>
          </p:cNvSpPr>
          <p:nvPr>
            <p:ph type="sldNum" sz="quarter" idx="12"/>
          </p:nvPr>
        </p:nvSpPr>
        <p:spPr/>
        <p:txBody>
          <a:bodyPr>
            <a:normAutofit/>
          </a:bodyPr>
          <a:lstStyle/>
          <a:p>
            <a:fld id="{2EDED870-DD1C-49AC-8E64-E7AFBADD6FA1}" type="slidenum">
              <a:rPr lang="en-GB"/>
              <a:pPr/>
              <a:t>9</a:t>
            </a:fld>
            <a:endParaRPr lang="en-GB"/>
          </a:p>
        </p:txBody>
      </p:sp>
    </p:spTree>
    <p:extLst>
      <p:ext uri="{BB962C8B-B14F-4D97-AF65-F5344CB8AC3E}">
        <p14:creationId xmlns:p14="http://schemas.microsoft.com/office/powerpoint/2010/main" val="1158384669"/>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2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2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2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7" grpId="0" build="p"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138</TotalTime>
  <Words>2607</Words>
  <Application>Microsoft Office PowerPoint</Application>
  <PresentationFormat>Widescreen</PresentationFormat>
  <Paragraphs>194</Paragraphs>
  <Slides>42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Calibri</vt:lpstr>
      <vt:lpstr>Tw Cen MT</vt:lpstr>
      <vt:lpstr>Tw Cen MT Condensed</vt:lpstr>
      <vt:lpstr>Wingdings</vt:lpstr>
      <vt:lpstr>Wingdings 3</vt:lpstr>
      <vt:lpstr>Integral</vt:lpstr>
      <vt:lpstr>Postmodern views of crime</vt:lpstr>
      <vt:lpstr>What is Crime?</vt:lpstr>
      <vt:lpstr>The Nature of Crime</vt:lpstr>
      <vt:lpstr>Stratification and Identity</vt:lpstr>
      <vt:lpstr>The Causes of Crime</vt:lpstr>
      <vt:lpstr>Causes of Crime</vt:lpstr>
      <vt:lpstr>Terrorism and  Uncertainty in a post-modern Society</vt:lpstr>
      <vt:lpstr>A Range of Postmodernist / Individualist Explanations of Crime</vt:lpstr>
      <vt:lpstr>The Control of Crime</vt:lpstr>
      <vt:lpstr>The Control of Crime </vt:lpstr>
      <vt:lpstr>Example of Postmodernist approach to the Control of Crime</vt:lpstr>
      <vt:lpstr>Some Problems with post-modernist Accounts of Crime</vt:lpstr>
      <vt:lpstr>Booklet  </vt:lpstr>
      <vt:lpstr>Globalisation of crime</vt:lpstr>
      <vt:lpstr>What do we mean by the term globalisation</vt:lpstr>
      <vt:lpstr>Globalisation of crime</vt:lpstr>
      <vt:lpstr>What is global crime? </vt:lpstr>
      <vt:lpstr>Problems of Law Enforcement in a Globalized post-modern society</vt:lpstr>
      <vt:lpstr>Types of global crime </vt:lpstr>
      <vt:lpstr>Global risk consciousness </vt:lpstr>
      <vt:lpstr>Global Capitalism and Crime</vt:lpstr>
      <vt:lpstr>PowerPoint Presentation</vt:lpstr>
      <vt:lpstr>Globalisation and gangs </vt:lpstr>
      <vt:lpstr>Glenny (2008) - McMafia </vt:lpstr>
      <vt:lpstr>Ted talk:</vt:lpstr>
      <vt:lpstr>Green crime</vt:lpstr>
      <vt:lpstr>Green crime (p.10)</vt:lpstr>
      <vt:lpstr>Global risk</vt:lpstr>
      <vt:lpstr>Green criminology</vt:lpstr>
      <vt:lpstr>Two views of harm</vt:lpstr>
      <vt:lpstr>Primary and secondary green crimes</vt:lpstr>
      <vt:lpstr>Evaluation of green crime</vt:lpstr>
      <vt:lpstr>STATE CRIMES: HUMAN RIGHTS, GENOCIDE, WAR CRIMES, STATE CORPERATE CRIME</vt:lpstr>
      <vt:lpstr>STATE CRIMES</vt:lpstr>
      <vt:lpstr>Two reasons for state crime</vt:lpstr>
      <vt:lpstr>research</vt:lpstr>
      <vt:lpstr>Human rights- further reading</vt:lpstr>
      <vt:lpstr>H&amp;J Schwendinger (1971) </vt:lpstr>
      <vt:lpstr>S. Cohen (2001) </vt:lpstr>
      <vt:lpstr>Techniques of Neutralisation </vt:lpstr>
      <vt:lpstr>Kelman and Hamilton (1989) </vt:lpstr>
      <vt:lpstr>PowerPoint Presentation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Globalisation of crime</dc:title>
  <dc:creator>Hannah Roberts</dc:creator>
  <cp:lastModifiedBy>Hannah Roberts</cp:lastModifiedBy>
  <cp:revision>14</cp:revision>
  <dcterms:created xsi:type="dcterms:W3CDTF">2016-09-01T14:00:34Z</dcterms:created>
  <dcterms:modified xsi:type="dcterms:W3CDTF">2016-12-02T16:08:49Z</dcterms:modified>
</cp:coreProperties>
</file>