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4" r:id="rId3"/>
    <p:sldId id="267" r:id="rId4"/>
    <p:sldId id="268" r:id="rId5"/>
    <p:sldId id="257" r:id="rId6"/>
    <p:sldId id="258" r:id="rId7"/>
    <p:sldId id="259" r:id="rId8"/>
    <p:sldId id="260" r:id="rId9"/>
    <p:sldId id="261" r:id="rId10"/>
    <p:sldId id="262" r:id="rId11"/>
    <p:sldId id="263" r:id="rId12"/>
    <p:sldId id="264" r:id="rId13"/>
    <p:sldId id="269" r:id="rId14"/>
    <p:sldId id="265" r:id="rId15"/>
    <p:sldId id="270" r:id="rId16"/>
    <p:sldId id="271" r:id="rId17"/>
    <p:sldId id="272" r:id="rId18"/>
    <p:sldId id="266" r:id="rId19"/>
    <p:sldId id="273" r:id="rId20"/>
    <p:sldId id="275" r:id="rId21"/>
    <p:sldId id="276" r:id="rId22"/>
    <p:sldId id="278" r:id="rId23"/>
    <p:sldId id="277"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21" autoAdjust="0"/>
  </p:normalViewPr>
  <p:slideViewPr>
    <p:cSldViewPr snapToGrid="0">
      <p:cViewPr varScale="1">
        <p:scale>
          <a:sx n="100" d="100"/>
          <a:sy n="100"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50B42-3758-4105-9778-B988CBC980D9}" type="datetimeFigureOut">
              <a:rPr lang="en-GB" smtClean="0"/>
              <a:t>09/12/2016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CD274-87C5-4AAA-8E45-E63D9C5E8132}" type="slidenum">
              <a:rPr lang="en-GB" smtClean="0"/>
              <a:t>‹#›</a:t>
            </a:fld>
            <a:endParaRPr lang="en-GB"/>
          </a:p>
        </p:txBody>
      </p:sp>
    </p:spTree>
    <p:extLst>
      <p:ext uri="{BB962C8B-B14F-4D97-AF65-F5344CB8AC3E}">
        <p14:creationId xmlns:p14="http://schemas.microsoft.com/office/powerpoint/2010/main" val="173031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CCTV, biometric</a:t>
            </a:r>
            <a:r>
              <a:rPr lang="en-GB" baseline="0" dirty="0" smtClean="0"/>
              <a:t> scanning, automated number plate recognition, electronic tagging, databases</a:t>
            </a:r>
            <a:endParaRPr lang="en-GB" dirty="0"/>
          </a:p>
        </p:txBody>
      </p:sp>
      <p:sp>
        <p:nvSpPr>
          <p:cNvPr id="4" name="Slide Number Placeholder 3"/>
          <p:cNvSpPr>
            <a:spLocks noGrp="1"/>
          </p:cNvSpPr>
          <p:nvPr>
            <p:ph type="sldNum" sz="quarter" idx="10"/>
          </p:nvPr>
        </p:nvSpPr>
        <p:spPr/>
        <p:txBody>
          <a:bodyPr/>
          <a:lstStyle/>
          <a:p>
            <a:fld id="{A75CD274-87C5-4AAA-8E45-E63D9C5E8132}" type="slidenum">
              <a:rPr lang="en-GB" smtClean="0"/>
              <a:t>14</a:t>
            </a:fld>
            <a:endParaRPr lang="en-GB"/>
          </a:p>
        </p:txBody>
      </p:sp>
    </p:spTree>
    <p:extLst>
      <p:ext uri="{BB962C8B-B14F-4D97-AF65-F5344CB8AC3E}">
        <p14:creationId xmlns:p14="http://schemas.microsoft.com/office/powerpoint/2010/main" val="182517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https://www.theguardian.com/us-news/video/2016/jul/07/minnesota-police-shooting-black-man-shot-dead-video</a:t>
            </a:r>
          </a:p>
          <a:p>
            <a:r>
              <a:rPr lang="en-GB" dirty="0" smtClean="0"/>
              <a:t>https://www.theguardian.com/us-news/2016/sep/24/video-keith-scott-shooting-charlotte-police</a:t>
            </a:r>
            <a:endParaRPr lang="en-GB" dirty="0"/>
          </a:p>
        </p:txBody>
      </p:sp>
      <p:sp>
        <p:nvSpPr>
          <p:cNvPr id="4" name="Slide Number Placeholder 3"/>
          <p:cNvSpPr>
            <a:spLocks noGrp="1"/>
          </p:cNvSpPr>
          <p:nvPr>
            <p:ph type="sldNum" sz="quarter" idx="10"/>
          </p:nvPr>
        </p:nvSpPr>
        <p:spPr/>
        <p:txBody>
          <a:bodyPr/>
          <a:lstStyle/>
          <a:p>
            <a:fld id="{A75CD274-87C5-4AAA-8E45-E63D9C5E8132}" type="slidenum">
              <a:rPr lang="en-GB" smtClean="0"/>
              <a:t>17</a:t>
            </a:fld>
            <a:endParaRPr lang="en-GB"/>
          </a:p>
        </p:txBody>
      </p:sp>
    </p:spTree>
    <p:extLst>
      <p:ext uri="{BB962C8B-B14F-4D97-AF65-F5344CB8AC3E}">
        <p14:creationId xmlns:p14="http://schemas.microsoft.com/office/powerpoint/2010/main" val="364227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69FAD78-E595-4920-B642-C38D5C87EB44}" type="datetimeFigureOut">
              <a:rPr lang="en-GB" smtClean="0"/>
              <a:t>09/12/2016</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5C03B87-D05A-40EC-91A7-36437D3146B1}"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42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FAD78-E595-4920-B642-C38D5C87EB44}"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393451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FAD78-E595-4920-B642-C38D5C87EB44}"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402766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9FAD78-E595-4920-B642-C38D5C87EB44}" type="datetimeFigureOut">
              <a:rPr lang="en-GB" smtClean="0"/>
              <a:t>09/12/2016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287822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69FAD78-E595-4920-B642-C38D5C87EB44}" type="datetimeFigureOut">
              <a:rPr lang="en-GB" smtClean="0"/>
              <a:t>09/12/2016</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5C03B87-D05A-40EC-91A7-36437D3146B1}"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254779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9FAD78-E595-4920-B642-C38D5C87EB44}" type="datetimeFigureOut">
              <a:rPr lang="en-GB" smtClean="0"/>
              <a:t>09/12/2016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297824707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9FAD78-E595-4920-B642-C38D5C87EB44}" type="datetimeFigureOut">
              <a:rPr lang="en-GB" smtClean="0"/>
              <a:t>09/12/2016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159846324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9FAD78-E595-4920-B642-C38D5C87EB44}" type="datetimeFigureOut">
              <a:rPr lang="en-GB" smtClean="0"/>
              <a:t>09/12/2016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154765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FAD78-E595-4920-B642-C38D5C87EB44}" type="datetimeFigureOut">
              <a:rPr lang="en-GB" smtClean="0"/>
              <a:t>09/12/2016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7567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69FAD78-E595-4920-B642-C38D5C87EB44}" type="datetimeFigureOut">
              <a:rPr lang="en-GB" smtClean="0"/>
              <a:t>09/12/2016</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25C03B87-D05A-40EC-91A7-36437D3146B1}"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848489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69FAD78-E595-4920-B642-C38D5C87EB44}" type="datetimeFigureOut">
              <a:rPr lang="en-GB" smtClean="0"/>
              <a:t>09/12/2016</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25C03B87-D05A-40EC-91A7-36437D3146B1}" type="slidenum">
              <a:rPr lang="en-GB" smtClean="0"/>
              <a:t>‹#›</a:t>
            </a:fld>
            <a:endParaRPr lang="en-GB"/>
          </a:p>
        </p:txBody>
      </p:sp>
    </p:spTree>
    <p:extLst>
      <p:ext uri="{BB962C8B-B14F-4D97-AF65-F5344CB8AC3E}">
        <p14:creationId xmlns:p14="http://schemas.microsoft.com/office/powerpoint/2010/main" val="221787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69FAD78-E595-4920-B642-C38D5C87EB44}" type="datetimeFigureOut">
              <a:rPr lang="en-GB" smtClean="0"/>
              <a:t>09/12/2016</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5C03B87-D05A-40EC-91A7-36437D3146B1}"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81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Control, punishment and victims</a:t>
            </a:r>
            <a:endParaRPr lang="en-GB" dirty="0"/>
          </a:p>
        </p:txBody>
      </p:sp>
      <p:sp>
        <p:nvSpPr>
          <p:cNvPr id="3" name="Subtitle 2"/>
          <p:cNvSpPr>
            <a:spLocks noGrp="1"/>
          </p:cNvSpPr>
          <p:nvPr>
            <p:ph type="subTitle" idx="1"/>
          </p:nvPr>
        </p:nvSpPr>
        <p:spPr/>
        <p:txBody>
          <a:bodyPr/>
          <a:lstStyle/>
          <a:p>
            <a:r>
              <a:rPr lang="en-GB" dirty="0" smtClean="0"/>
              <a:t>Booklet 9, crime and deviance</a:t>
            </a:r>
            <a:endParaRPr lang="en-GB" dirty="0"/>
          </a:p>
        </p:txBody>
      </p:sp>
    </p:spTree>
    <p:extLst>
      <p:ext uri="{BB962C8B-B14F-4D97-AF65-F5344CB8AC3E}">
        <p14:creationId xmlns:p14="http://schemas.microsoft.com/office/powerpoint/2010/main" val="20378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Punishment: 2 - retribution</a:t>
            </a:r>
            <a:endParaRPr lang="en-GB" dirty="0"/>
          </a:p>
        </p:txBody>
      </p:sp>
      <p:sp>
        <p:nvSpPr>
          <p:cNvPr id="3" name="Content Placeholder 2"/>
          <p:cNvSpPr>
            <a:spLocks noGrp="1"/>
          </p:cNvSpPr>
          <p:nvPr>
            <p:ph idx="1"/>
          </p:nvPr>
        </p:nvSpPr>
        <p:spPr/>
        <p:txBody>
          <a:bodyPr>
            <a:normAutofit/>
          </a:bodyPr>
          <a:lstStyle/>
          <a:p>
            <a:r>
              <a:rPr lang="en-GB" sz="3200" dirty="0" smtClean="0"/>
              <a:t>Means ‘paying back’. It is an approach that punishes people for crimes they have already committed, rather than trying to prevent future crimes. It is based on the idea that society should be able to express their displeasure and take their revenge e.g. </a:t>
            </a:r>
            <a:r>
              <a:rPr lang="en-GB" sz="3200" dirty="0"/>
              <a:t>b</a:t>
            </a:r>
            <a:r>
              <a:rPr lang="en-GB" sz="3200" dirty="0" smtClean="0"/>
              <a:t>y offenders having to pay back what they owe to the victim. </a:t>
            </a:r>
            <a:endParaRPr lang="en-GB" sz="3200" dirty="0"/>
          </a:p>
        </p:txBody>
      </p:sp>
    </p:spTree>
    <p:extLst>
      <p:ext uri="{BB962C8B-B14F-4D97-AF65-F5344CB8AC3E}">
        <p14:creationId xmlns:p14="http://schemas.microsoft.com/office/powerpoint/2010/main" val="176647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 of punishment</a:t>
            </a:r>
            <a:endParaRPr lang="en-GB" dirty="0"/>
          </a:p>
        </p:txBody>
      </p:sp>
      <p:sp>
        <p:nvSpPr>
          <p:cNvPr id="3" name="Content Placeholder 2"/>
          <p:cNvSpPr>
            <a:spLocks noGrp="1"/>
          </p:cNvSpPr>
          <p:nvPr>
            <p:ph idx="1"/>
          </p:nvPr>
        </p:nvSpPr>
        <p:spPr>
          <a:xfrm>
            <a:off x="1251678" y="1438275"/>
            <a:ext cx="10178322" cy="4441317"/>
          </a:xfrm>
        </p:spPr>
        <p:txBody>
          <a:bodyPr/>
          <a:lstStyle/>
          <a:p>
            <a:pPr marL="0" indent="0">
              <a:buNone/>
            </a:pPr>
            <a:r>
              <a:rPr lang="en-GB" dirty="0" smtClean="0"/>
              <a:t>Using pp.149-150 of Webb and pp528-529 of Browne make notes on the theoretical approaches of the following theories:</a:t>
            </a:r>
          </a:p>
          <a:p>
            <a:pPr>
              <a:buFont typeface="Wingdings" panose="05000000000000000000" pitchFamily="2" charset="2"/>
              <a:buChar char="Ø"/>
            </a:pPr>
            <a:r>
              <a:rPr lang="en-GB" dirty="0" smtClean="0"/>
              <a:t>Functionalism</a:t>
            </a:r>
          </a:p>
          <a:p>
            <a:pPr>
              <a:buFont typeface="Wingdings" panose="05000000000000000000" pitchFamily="2" charset="2"/>
              <a:buChar char="Ø"/>
            </a:pPr>
            <a:r>
              <a:rPr lang="en-GB" dirty="0" smtClean="0"/>
              <a:t>Marxist</a:t>
            </a:r>
          </a:p>
          <a:p>
            <a:pPr>
              <a:buFont typeface="Wingdings" panose="05000000000000000000" pitchFamily="2" charset="2"/>
              <a:buChar char="Ø"/>
            </a:pPr>
            <a:r>
              <a:rPr lang="en-GB" dirty="0" smtClean="0"/>
              <a:t>Weberian</a:t>
            </a:r>
          </a:p>
          <a:p>
            <a:pPr>
              <a:buFont typeface="Wingdings" panose="05000000000000000000" pitchFamily="2" charset="2"/>
              <a:buChar char="Ø"/>
            </a:pPr>
            <a:r>
              <a:rPr lang="en-GB" dirty="0" smtClean="0"/>
              <a:t>Add evaluation points for each.</a:t>
            </a:r>
            <a:endParaRPr lang="en-GB" dirty="0"/>
          </a:p>
        </p:txBody>
      </p:sp>
    </p:spTree>
    <p:extLst>
      <p:ext uri="{BB962C8B-B14F-4D97-AF65-F5344CB8AC3E}">
        <p14:creationId xmlns:p14="http://schemas.microsoft.com/office/powerpoint/2010/main" val="266253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prison work?</a:t>
            </a:r>
            <a:endParaRPr lang="en-GB" dirty="0"/>
          </a:p>
        </p:txBody>
      </p:sp>
      <p:sp>
        <p:nvSpPr>
          <p:cNvPr id="3" name="Content Placeholder 2"/>
          <p:cNvSpPr>
            <a:spLocks noGrp="1"/>
          </p:cNvSpPr>
          <p:nvPr>
            <p:ph idx="1"/>
          </p:nvPr>
        </p:nvSpPr>
        <p:spPr/>
        <p:txBody>
          <a:bodyPr>
            <a:normAutofit/>
          </a:bodyPr>
          <a:lstStyle/>
          <a:p>
            <a:r>
              <a:rPr lang="en-GB" sz="2400" dirty="0" smtClean="0"/>
              <a:t>Use p.529 of Browne (2015) to make notes in your booklet on whether imprisonment prevents crime.</a:t>
            </a:r>
            <a:endParaRPr lang="en-GB" sz="2400" dirty="0"/>
          </a:p>
        </p:txBody>
      </p:sp>
    </p:spTree>
    <p:extLst>
      <p:ext uri="{BB962C8B-B14F-4D97-AF65-F5344CB8AC3E}">
        <p14:creationId xmlns:p14="http://schemas.microsoft.com/office/powerpoint/2010/main" val="359087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approaches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07793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surveillance</a:t>
            </a:r>
            <a:endParaRPr lang="en-GB" dirty="0"/>
          </a:p>
        </p:txBody>
      </p:sp>
      <p:sp>
        <p:nvSpPr>
          <p:cNvPr id="3" name="Content Placeholder 2"/>
          <p:cNvSpPr>
            <a:spLocks noGrp="1"/>
          </p:cNvSpPr>
          <p:nvPr>
            <p:ph idx="1"/>
          </p:nvPr>
        </p:nvSpPr>
        <p:spPr>
          <a:xfrm>
            <a:off x="1251678" y="1781176"/>
            <a:ext cx="10178322" cy="3593591"/>
          </a:xfrm>
        </p:spPr>
        <p:txBody>
          <a:bodyPr>
            <a:normAutofit/>
          </a:bodyPr>
          <a:lstStyle/>
          <a:p>
            <a:r>
              <a:rPr lang="en-GB" sz="2400" dirty="0" smtClean="0"/>
              <a:t>Surveillance can be defined as ‘the monitoring of public behaviour for the purposes of population and crime control. It therefore involves observing people’s behaviour to gather data about it, and typically using the data to regulate, manage or ‘correct’ their behaviour’ (Browne).</a:t>
            </a:r>
          </a:p>
          <a:p>
            <a:r>
              <a:rPr lang="en-GB" sz="2400" dirty="0" smtClean="0"/>
              <a:t>It has a long history in our society as a way of controlling our behaviour.</a:t>
            </a:r>
          </a:p>
          <a:p>
            <a:r>
              <a:rPr lang="en-GB" sz="2400" dirty="0" smtClean="0"/>
              <a:t>How is surveillance used in our society today?</a:t>
            </a:r>
            <a:endParaRPr lang="en-GB" sz="2400" dirty="0"/>
          </a:p>
        </p:txBody>
      </p:sp>
    </p:spTree>
    <p:extLst>
      <p:ext uri="{BB962C8B-B14F-4D97-AF65-F5344CB8AC3E}">
        <p14:creationId xmlns:p14="http://schemas.microsoft.com/office/powerpoint/2010/main" val="238345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Surveillance: Foucault</a:t>
            </a:r>
            <a:endParaRPr lang="en-GB" dirty="0"/>
          </a:p>
        </p:txBody>
      </p:sp>
      <p:sp>
        <p:nvSpPr>
          <p:cNvPr id="3" name="Content Placeholder 2"/>
          <p:cNvSpPr>
            <a:spLocks noGrp="1"/>
          </p:cNvSpPr>
          <p:nvPr>
            <p:ph idx="1"/>
          </p:nvPr>
        </p:nvSpPr>
        <p:spPr>
          <a:xfrm>
            <a:off x="1251678" y="1343026"/>
            <a:ext cx="10178322" cy="3593591"/>
          </a:xfrm>
        </p:spPr>
        <p:txBody>
          <a:bodyPr>
            <a:noAutofit/>
          </a:bodyPr>
          <a:lstStyle/>
          <a:p>
            <a:r>
              <a:rPr lang="en-GB" sz="2400" dirty="0" smtClean="0"/>
              <a:t>As we saw earlier, Foucault argued punishment changed from brutal control of the body to disciplining people to govern their mind or ‘soul’.</a:t>
            </a:r>
          </a:p>
          <a:p>
            <a:r>
              <a:rPr lang="en-GB" sz="2400" dirty="0" smtClean="0"/>
              <a:t>He argues society didn’t become less brutal because it had become more ‘civilised’, instead he thought surveillance was a more efficient way of controlling people.</a:t>
            </a:r>
          </a:p>
          <a:p>
            <a:r>
              <a:rPr lang="en-GB" sz="2400" dirty="0" smtClean="0"/>
              <a:t>Discipline became dispersed across many institutions in society from the 19</a:t>
            </a:r>
            <a:r>
              <a:rPr lang="en-GB" sz="2400" baseline="30000" dirty="0" smtClean="0"/>
              <a:t>th</a:t>
            </a:r>
            <a:r>
              <a:rPr lang="en-GB" sz="2400" dirty="0" smtClean="0"/>
              <a:t> century onward. ‘Technologies of power’ became means for the state and other institutions to exercise discipline by casting the net of surveillance across the whole population. </a:t>
            </a:r>
          </a:p>
          <a:p>
            <a:r>
              <a:rPr lang="en-GB" sz="2400" dirty="0" smtClean="0"/>
              <a:t>This included mental asylums, barracks, factories, workhouses and schools.</a:t>
            </a:r>
          </a:p>
          <a:p>
            <a:r>
              <a:rPr lang="en-GB" sz="2400" dirty="0" smtClean="0"/>
              <a:t>Professionals now exercise control over the whole population e.g. teachers, social workers, employers and psychiatrists. </a:t>
            </a:r>
          </a:p>
        </p:txBody>
      </p:sp>
    </p:spTree>
    <p:extLst>
      <p:ext uri="{BB962C8B-B14F-4D97-AF65-F5344CB8AC3E}">
        <p14:creationId xmlns:p14="http://schemas.microsoft.com/office/powerpoint/2010/main" val="321248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a:t>
            </a:r>
            <a:r>
              <a:rPr lang="en-GB" dirty="0" err="1" smtClean="0"/>
              <a:t>foucault</a:t>
            </a:r>
            <a:endParaRPr lang="en-GB" dirty="0"/>
          </a:p>
        </p:txBody>
      </p:sp>
      <p:sp>
        <p:nvSpPr>
          <p:cNvPr id="3" name="Content Placeholder 2"/>
          <p:cNvSpPr>
            <a:spLocks noGrp="1"/>
          </p:cNvSpPr>
          <p:nvPr>
            <p:ph idx="1"/>
          </p:nvPr>
        </p:nvSpPr>
        <p:spPr>
          <a:xfrm>
            <a:off x="1251678" y="1752601"/>
            <a:ext cx="10178322" cy="3593591"/>
          </a:xfrm>
        </p:spPr>
        <p:txBody>
          <a:bodyPr>
            <a:normAutofit/>
          </a:bodyPr>
          <a:lstStyle/>
          <a:p>
            <a:r>
              <a:rPr lang="en-GB" sz="2400" dirty="0" smtClean="0"/>
              <a:t>Goffman argues he over emphasises the role of control e.g. he argued some prisoners and patients in mental hospitals were able to resist controls and subvert rules even though they were being constantly observed. </a:t>
            </a:r>
          </a:p>
          <a:p>
            <a:r>
              <a:rPr lang="en-GB" sz="2400" dirty="0" smtClean="0"/>
              <a:t>He overestimates the power of surveillance to change behaviour. </a:t>
            </a:r>
          </a:p>
          <a:p>
            <a:r>
              <a:rPr lang="en-GB" sz="2400" dirty="0" smtClean="0"/>
              <a:t>We think CCTVs would stop criminal behaviour however Norris (2012) found while CCTV reduced crime in carparks it had little impact on other crime. Gill and Loveday (2003) found that few robbers, shoplifters or fraudsters were put off by CCTV.</a:t>
            </a:r>
            <a:endParaRPr lang="en-GB" sz="2400" dirty="0"/>
          </a:p>
        </p:txBody>
      </p:sp>
    </p:spTree>
    <p:extLst>
      <p:ext uri="{BB962C8B-B14F-4D97-AF65-F5344CB8AC3E}">
        <p14:creationId xmlns:p14="http://schemas.microsoft.com/office/powerpoint/2010/main" val="225824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theories of surveillance</a:t>
            </a:r>
            <a:endParaRPr lang="en-GB" dirty="0"/>
          </a:p>
        </p:txBody>
      </p:sp>
      <p:sp>
        <p:nvSpPr>
          <p:cNvPr id="3" name="Content Placeholder 2"/>
          <p:cNvSpPr>
            <a:spLocks noGrp="1"/>
          </p:cNvSpPr>
          <p:nvPr>
            <p:ph idx="1"/>
          </p:nvPr>
        </p:nvSpPr>
        <p:spPr>
          <a:xfrm>
            <a:off x="1251678" y="1628776"/>
            <a:ext cx="10178322" cy="4546092"/>
          </a:xfrm>
        </p:spPr>
        <p:txBody>
          <a:bodyPr>
            <a:normAutofit/>
          </a:bodyPr>
          <a:lstStyle/>
          <a:p>
            <a:r>
              <a:rPr lang="en-GB" dirty="0" err="1" smtClean="0"/>
              <a:t>Mathiesen</a:t>
            </a:r>
            <a:r>
              <a:rPr lang="en-GB" dirty="0" smtClean="0"/>
              <a:t> (1997) argues that it is not just the powerful who observe the majority (top down). In late-modern society with the presence of a widespread media means everyone watches everyone else.</a:t>
            </a:r>
          </a:p>
          <a:p>
            <a:r>
              <a:rPr lang="en-GB" dirty="0" smtClean="0"/>
              <a:t>Thompson (2000) argues powerful groups such as politicians may fear the media’s surveillance because it may uncover damaging information about them.</a:t>
            </a:r>
          </a:p>
          <a:p>
            <a:r>
              <a:rPr lang="en-GB" dirty="0" smtClean="0"/>
              <a:t>People now have cameras easily accessible to them and are able to film and photograph others and potentially police wrongdoing. </a:t>
            </a:r>
          </a:p>
          <a:p>
            <a:r>
              <a:rPr lang="en-GB" dirty="0" err="1" smtClean="0"/>
              <a:t>Feeley</a:t>
            </a:r>
            <a:r>
              <a:rPr lang="en-GB" dirty="0" smtClean="0"/>
              <a:t> and Simon (1994) argue that a new ‘technology of power’ is emerging in the justice system. It focuses on groups rather than individuals, is not focused on rehabilitation, but simply preventing offending and uses calculations of risk for particular events happening to certain groups e.g. airport checks profile particular groups as being more of a risk. </a:t>
            </a:r>
            <a:endParaRPr lang="en-GB" dirty="0"/>
          </a:p>
        </p:txBody>
      </p:sp>
    </p:spTree>
    <p:extLst>
      <p:ext uri="{BB962C8B-B14F-4D97-AF65-F5344CB8AC3E}">
        <p14:creationId xmlns:p14="http://schemas.microsoft.com/office/powerpoint/2010/main" val="187238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Theoretical approaches </a:t>
            </a:r>
            <a:r>
              <a:rPr lang="en-GB" dirty="0" smtClean="0"/>
              <a:t>and </a:t>
            </a:r>
            <a:r>
              <a:rPr lang="en-GB" dirty="0" smtClean="0"/>
              <a:t>social policies for crime control</a:t>
            </a:r>
            <a:endParaRPr lang="en-GB" dirty="0"/>
          </a:p>
        </p:txBody>
      </p:sp>
      <p:sp>
        <p:nvSpPr>
          <p:cNvPr id="3" name="Content Placeholder 2"/>
          <p:cNvSpPr>
            <a:spLocks noGrp="1"/>
          </p:cNvSpPr>
          <p:nvPr>
            <p:ph idx="1"/>
          </p:nvPr>
        </p:nvSpPr>
        <p:spPr/>
        <p:txBody>
          <a:bodyPr/>
          <a:lstStyle/>
          <a:p>
            <a:r>
              <a:rPr lang="en-GB" dirty="0" smtClean="0"/>
              <a:t>Left realism (pp.532- 533 Browne, p.145 (social and community)) &amp; problems.</a:t>
            </a:r>
          </a:p>
          <a:p>
            <a:r>
              <a:rPr lang="en-GB" dirty="0" smtClean="0"/>
              <a:t>Right realism (pp.534 Browne, pp.143-144 Webb) include situational, environmental and rational choice. Problems</a:t>
            </a:r>
            <a:r>
              <a:rPr lang="en-GB" dirty="0" smtClean="0"/>
              <a:t>?</a:t>
            </a:r>
          </a:p>
          <a:p>
            <a:r>
              <a:rPr lang="en-GB" dirty="0" smtClean="0"/>
              <a:t>Feminism</a:t>
            </a:r>
          </a:p>
          <a:p>
            <a:r>
              <a:rPr lang="en-GB" dirty="0" smtClean="0"/>
              <a:t>Postmodernism</a:t>
            </a:r>
          </a:p>
          <a:p>
            <a:endParaRPr lang="en-GB" dirty="0"/>
          </a:p>
          <a:p>
            <a:pPr marL="0" indent="0">
              <a:buNone/>
            </a:pPr>
            <a:r>
              <a:rPr lang="en-GB" dirty="0" smtClean="0"/>
              <a:t>[The pages from Browne are at the end of your booklet]</a:t>
            </a:r>
            <a:endParaRPr lang="en-GB" dirty="0" smtClean="0"/>
          </a:p>
        </p:txBody>
      </p:sp>
    </p:spTree>
    <p:extLst>
      <p:ext uri="{BB962C8B-B14F-4D97-AF65-F5344CB8AC3E}">
        <p14:creationId xmlns:p14="http://schemas.microsoft.com/office/powerpoint/2010/main" val="8823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102338"/>
            <a:ext cx="8187071" cy="4064627"/>
          </a:xfrm>
        </p:spPr>
        <p:txBody>
          <a:bodyPr/>
          <a:lstStyle/>
          <a:p>
            <a:r>
              <a:rPr lang="en-GB" dirty="0" smtClean="0"/>
              <a:t>victims</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336248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78637"/>
            <a:ext cx="8187071" cy="4064627"/>
          </a:xfrm>
        </p:spPr>
        <p:txBody>
          <a:bodyPr/>
          <a:lstStyle/>
          <a:p>
            <a:r>
              <a:rPr lang="en-GB" dirty="0" smtClean="0"/>
              <a:t>punishment</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92445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victims of crime</a:t>
            </a:r>
            <a:endParaRPr lang="en-GB" dirty="0"/>
          </a:p>
        </p:txBody>
      </p:sp>
      <p:sp>
        <p:nvSpPr>
          <p:cNvPr id="3" name="Content Placeholder 2"/>
          <p:cNvSpPr>
            <a:spLocks noGrp="1"/>
          </p:cNvSpPr>
          <p:nvPr>
            <p:ph idx="1"/>
          </p:nvPr>
        </p:nvSpPr>
        <p:spPr>
          <a:xfrm>
            <a:off x="1251678" y="1874517"/>
            <a:ext cx="10178322" cy="4317492"/>
          </a:xfrm>
        </p:spPr>
        <p:txBody>
          <a:bodyPr>
            <a:normAutofit/>
          </a:bodyPr>
          <a:lstStyle/>
          <a:p>
            <a:r>
              <a:rPr lang="en-GB" sz="2400" dirty="0" smtClean="0"/>
              <a:t>The United Nations defines victims those who have suffered hard (including mental, physical or emotional suffering, economic loss and impairment of their basic rights) through acts or omissions that violate the laws of the state.</a:t>
            </a:r>
          </a:p>
          <a:p>
            <a:r>
              <a:rPr lang="en-GB" sz="2400" dirty="0" smtClean="0"/>
              <a:t>However, Nils Christie (1986) argues that the ‘victim’ is a social construction. The stereotype of the ‘ideal victim’ presented by the media, public and criminal justice system is someone who is weak, innocent and blameless individual – such as a small child or old woman – who is the target of a stranger’s attack.</a:t>
            </a:r>
          </a:p>
        </p:txBody>
      </p:sp>
    </p:spTree>
    <p:extLst>
      <p:ext uri="{BB962C8B-B14F-4D97-AF65-F5344CB8AC3E}">
        <p14:creationId xmlns:p14="http://schemas.microsoft.com/office/powerpoint/2010/main" val="241925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victimology</a:t>
            </a:r>
            <a:endParaRPr lang="en-GB" dirty="0"/>
          </a:p>
        </p:txBody>
      </p:sp>
      <p:sp>
        <p:nvSpPr>
          <p:cNvPr id="3" name="Content Placeholder 2"/>
          <p:cNvSpPr>
            <a:spLocks noGrp="1"/>
          </p:cNvSpPr>
          <p:nvPr>
            <p:ph idx="1"/>
          </p:nvPr>
        </p:nvSpPr>
        <p:spPr/>
        <p:txBody>
          <a:bodyPr>
            <a:normAutofit/>
          </a:bodyPr>
          <a:lstStyle/>
          <a:p>
            <a:r>
              <a:rPr lang="en-GB" sz="2400" dirty="0"/>
              <a:t>Since the 1980s victimology has become a growing concern of academic research, which has been accompanied by the rapid growth in victims surveys e.g. Crime Survey.</a:t>
            </a:r>
          </a:p>
          <a:p>
            <a:r>
              <a:rPr lang="en-GB" sz="2400" dirty="0"/>
              <a:t>Victims are increasingly seen as the consumers or customers of the CJS, with its success being judged on how well it meets the needs of victims e.g. a new National Crime Recording Standard (NCRS) was introduced in 2002, which gave priority to the view of the victim, rather than the view of the police officer in the case.   </a:t>
            </a:r>
          </a:p>
          <a:p>
            <a:endParaRPr lang="en-GB" sz="2400" dirty="0"/>
          </a:p>
        </p:txBody>
      </p:sp>
    </p:spTree>
    <p:extLst>
      <p:ext uri="{BB962C8B-B14F-4D97-AF65-F5344CB8AC3E}">
        <p14:creationId xmlns:p14="http://schemas.microsoft.com/office/powerpoint/2010/main" val="246597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victimology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0418874"/>
              </p:ext>
            </p:extLst>
          </p:nvPr>
        </p:nvGraphicFramePr>
        <p:xfrm>
          <a:off x="1251678" y="1128451"/>
          <a:ext cx="10179050" cy="5674360"/>
        </p:xfrm>
        <a:graphic>
          <a:graphicData uri="http://schemas.openxmlformats.org/drawingml/2006/table">
            <a:tbl>
              <a:tblPr firstRow="1" bandRow="1">
                <a:tableStyleId>{5C22544A-7EE6-4342-B048-85BDC9FD1C3A}</a:tableStyleId>
              </a:tblPr>
              <a:tblGrid>
                <a:gridCol w="5089525"/>
                <a:gridCol w="5089525"/>
              </a:tblGrid>
              <a:tr h="370840">
                <a:tc>
                  <a:txBody>
                    <a:bodyPr/>
                    <a:lstStyle/>
                    <a:p>
                      <a:r>
                        <a:rPr lang="en-GB" dirty="0" smtClean="0"/>
                        <a:t>Positivist</a:t>
                      </a:r>
                      <a:r>
                        <a:rPr lang="en-GB" baseline="0" dirty="0" smtClean="0"/>
                        <a:t> victimology</a:t>
                      </a:r>
                      <a:endParaRPr lang="en-GB" dirty="0"/>
                    </a:p>
                  </a:txBody>
                  <a:tcPr/>
                </a:tc>
                <a:tc>
                  <a:txBody>
                    <a:bodyPr/>
                    <a:lstStyle/>
                    <a:p>
                      <a:r>
                        <a:rPr lang="en-GB" dirty="0" smtClean="0"/>
                        <a:t>Critical victimology</a:t>
                      </a:r>
                      <a:endParaRPr lang="en-GB" dirty="0"/>
                    </a:p>
                  </a:txBody>
                  <a:tcPr/>
                </a:tc>
              </a:tr>
              <a:tr h="370840">
                <a:tc>
                  <a:txBody>
                    <a:bodyPr/>
                    <a:lstStyle/>
                    <a:p>
                      <a:r>
                        <a:rPr lang="en-GB" dirty="0" err="1" smtClean="0"/>
                        <a:t>Miers</a:t>
                      </a:r>
                      <a:r>
                        <a:rPr lang="en-GB" baseline="0" dirty="0" smtClean="0"/>
                        <a:t> (1989) defines this approach as having 3 features:</a:t>
                      </a:r>
                    </a:p>
                    <a:p>
                      <a:pPr marL="342900" indent="-342900">
                        <a:buAutoNum type="arabicParenR"/>
                      </a:pPr>
                      <a:r>
                        <a:rPr lang="en-GB" baseline="0" dirty="0" smtClean="0"/>
                        <a:t>Aims to identify patterns in victimisation- especially what makes people more likely to be victims.</a:t>
                      </a:r>
                    </a:p>
                    <a:p>
                      <a:pPr marL="342900" indent="-342900">
                        <a:buAutoNum type="arabicParenR"/>
                      </a:pPr>
                      <a:r>
                        <a:rPr lang="en-GB" baseline="0" dirty="0" smtClean="0"/>
                        <a:t>Focuses on interpersonal crimes of violence.</a:t>
                      </a:r>
                    </a:p>
                    <a:p>
                      <a:pPr marL="342900" indent="-342900">
                        <a:buAutoNum type="arabicParenR"/>
                      </a:pPr>
                      <a:r>
                        <a:rPr lang="en-GB" baseline="0" dirty="0" smtClean="0"/>
                        <a:t>Aims to identify victims who have contributed to their own victimisation.</a:t>
                      </a:r>
                    </a:p>
                    <a:p>
                      <a:pPr marL="285750" indent="-285750">
                        <a:buFont typeface="Wingdings" panose="05000000000000000000" pitchFamily="2" charset="2"/>
                        <a:buChar char="Ø"/>
                      </a:pPr>
                      <a:r>
                        <a:rPr lang="en-GB" baseline="0" dirty="0" smtClean="0"/>
                        <a:t>Early studies aimed to identify the social and psychological characteristics that made victims different from and more vulnerable than non-victims. The implication is that victims in one sense ‘invite’ victimisation.</a:t>
                      </a:r>
                    </a:p>
                    <a:p>
                      <a:pPr marL="0" indent="0">
                        <a:buFont typeface="Wingdings" panose="05000000000000000000" pitchFamily="2" charset="2"/>
                        <a:buNone/>
                      </a:pPr>
                      <a:endParaRPr lang="en-GB" baseline="0" dirty="0" smtClean="0"/>
                    </a:p>
                    <a:p>
                      <a:pPr marL="0" indent="0">
                        <a:buFont typeface="Wingdings" panose="05000000000000000000" pitchFamily="2" charset="2"/>
                        <a:buNone/>
                      </a:pPr>
                      <a:r>
                        <a:rPr lang="en-GB" baseline="0" dirty="0" smtClean="0"/>
                        <a:t>EVALUATION:</a:t>
                      </a:r>
                    </a:p>
                    <a:p>
                      <a:pPr marL="285750" indent="-285750">
                        <a:buFont typeface="Wingdings" panose="05000000000000000000" pitchFamily="2" charset="2"/>
                        <a:buChar char="Ø"/>
                      </a:pPr>
                      <a:r>
                        <a:rPr lang="en-GB" baseline="0" dirty="0" smtClean="0"/>
                        <a:t>Ignores structural factors that could lead to people being more likely to be victims e.g. poverty.</a:t>
                      </a:r>
                    </a:p>
                    <a:p>
                      <a:pPr marL="285750" indent="-285750">
                        <a:buFont typeface="Wingdings" panose="05000000000000000000" pitchFamily="2" charset="2"/>
                        <a:buChar char="Ø"/>
                      </a:pPr>
                      <a:r>
                        <a:rPr lang="en-GB" baseline="0" dirty="0" smtClean="0"/>
                        <a:t>Can tip into victim blaming.</a:t>
                      </a:r>
                      <a:endParaRPr lang="en-GB" dirty="0"/>
                    </a:p>
                  </a:txBody>
                  <a:tcPr/>
                </a:tc>
                <a:tc>
                  <a:txBody>
                    <a:bodyPr/>
                    <a:lstStyle/>
                    <a:p>
                      <a:r>
                        <a:rPr lang="en-GB" dirty="0" smtClean="0"/>
                        <a:t>Based on conflict theories. Focuses</a:t>
                      </a:r>
                      <a:r>
                        <a:rPr lang="en-GB" baseline="0" dirty="0" smtClean="0"/>
                        <a:t> on 2 elements:</a:t>
                      </a:r>
                    </a:p>
                    <a:p>
                      <a:pPr marL="342900" indent="-342900">
                        <a:buAutoNum type="arabicParenR"/>
                      </a:pPr>
                      <a:r>
                        <a:rPr lang="en-GB" baseline="0" dirty="0" smtClean="0"/>
                        <a:t>Structural factors: such as patriarchy and poverty, which placed powerless groups such as women and the poor at greater risk. </a:t>
                      </a:r>
                      <a:r>
                        <a:rPr lang="en-GB" baseline="0" dirty="0" err="1" smtClean="0"/>
                        <a:t>Mawby</a:t>
                      </a:r>
                      <a:r>
                        <a:rPr lang="en-GB" baseline="0" dirty="0" smtClean="0"/>
                        <a:t> and </a:t>
                      </a:r>
                      <a:r>
                        <a:rPr lang="en-GB" baseline="0" dirty="0" err="1" smtClean="0"/>
                        <a:t>Walklate</a:t>
                      </a:r>
                      <a:r>
                        <a:rPr lang="en-GB" baseline="0" dirty="0" smtClean="0"/>
                        <a:t> argued victimisation is a form of structural powerlessness.</a:t>
                      </a:r>
                    </a:p>
                    <a:p>
                      <a:pPr marL="342900" indent="-342900">
                        <a:buAutoNum type="arabicParenR"/>
                      </a:pPr>
                      <a:r>
                        <a:rPr lang="en-GB" baseline="0" dirty="0" smtClean="0"/>
                        <a:t>The state’s power to apply or deny the label of the ‘victim’. The term victim is a social construction (Christie).</a:t>
                      </a:r>
                    </a:p>
                    <a:p>
                      <a:pPr marL="0" indent="0">
                        <a:buNone/>
                      </a:pPr>
                      <a:endParaRPr lang="en-GB" baseline="0" dirty="0" smtClean="0"/>
                    </a:p>
                    <a:p>
                      <a:pPr marL="0" indent="0">
                        <a:buNone/>
                      </a:pPr>
                      <a:r>
                        <a:rPr lang="en-GB" baseline="0" dirty="0" smtClean="0"/>
                        <a:t>EVALUATION: </a:t>
                      </a:r>
                    </a:p>
                    <a:p>
                      <a:pPr marL="285750" indent="-285750">
                        <a:buFont typeface="Wingdings" panose="05000000000000000000" pitchFamily="2" charset="2"/>
                        <a:buChar char="Ø"/>
                      </a:pPr>
                      <a:r>
                        <a:rPr lang="en-GB" baseline="0" dirty="0" smtClean="0"/>
                        <a:t>Disregards the role victims may play in bringing victimisation on themselves through their own choices.</a:t>
                      </a:r>
                    </a:p>
                    <a:p>
                      <a:pPr marL="285750" indent="-285750">
                        <a:buFont typeface="Wingdings" panose="05000000000000000000" pitchFamily="2" charset="2"/>
                        <a:buChar char="Ø"/>
                      </a:pPr>
                      <a:r>
                        <a:rPr lang="en-GB" baseline="0" dirty="0" smtClean="0"/>
                        <a:t>Its valuable at drawing attention to they way that the ‘victim’ status is constructed by power and how this benefits the powerful. </a:t>
                      </a:r>
                      <a:endParaRPr lang="en-GB" dirty="0"/>
                    </a:p>
                  </a:txBody>
                  <a:tcPr/>
                </a:tc>
              </a:tr>
            </a:tbl>
          </a:graphicData>
        </a:graphic>
      </p:graphicFrame>
    </p:spTree>
    <p:extLst>
      <p:ext uri="{BB962C8B-B14F-4D97-AF65-F5344CB8AC3E}">
        <p14:creationId xmlns:p14="http://schemas.microsoft.com/office/powerpoint/2010/main" val="46541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Patterns of victimisation	</a:t>
            </a:r>
            <a:endParaRPr lang="en-GB" dirty="0"/>
          </a:p>
        </p:txBody>
      </p:sp>
      <p:sp>
        <p:nvSpPr>
          <p:cNvPr id="3" name="Content Placeholder 2"/>
          <p:cNvSpPr>
            <a:spLocks noGrp="1"/>
          </p:cNvSpPr>
          <p:nvPr>
            <p:ph idx="1"/>
          </p:nvPr>
        </p:nvSpPr>
        <p:spPr/>
        <p:txBody>
          <a:bodyPr>
            <a:normAutofit/>
          </a:bodyPr>
          <a:lstStyle/>
          <a:p>
            <a:r>
              <a:rPr lang="en-GB" sz="2400" dirty="0" smtClean="0"/>
              <a:t>Complete the table in your booklet using p.152 of Webb</a:t>
            </a:r>
            <a:endParaRPr lang="en-GB" sz="2400" dirty="0"/>
          </a:p>
        </p:txBody>
      </p:sp>
    </p:spTree>
    <p:extLst>
      <p:ext uri="{BB962C8B-B14F-4D97-AF65-F5344CB8AC3E}">
        <p14:creationId xmlns:p14="http://schemas.microsoft.com/office/powerpoint/2010/main" val="18538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practice</a:t>
            </a:r>
            <a:endParaRPr lang="en-GB" dirty="0"/>
          </a:p>
        </p:txBody>
      </p:sp>
      <p:sp>
        <p:nvSpPr>
          <p:cNvPr id="3" name="Content Placeholder 2"/>
          <p:cNvSpPr>
            <a:spLocks noGrp="1"/>
          </p:cNvSpPr>
          <p:nvPr>
            <p:ph idx="1"/>
          </p:nvPr>
        </p:nvSpPr>
        <p:spPr/>
        <p:txBody>
          <a:bodyPr/>
          <a:lstStyle/>
          <a:p>
            <a:r>
              <a:rPr lang="en-GB" dirty="0" smtClean="0"/>
              <a:t>Outline two features of critical criminology [4 marks]</a:t>
            </a:r>
          </a:p>
          <a:p>
            <a:r>
              <a:rPr lang="en-GB" dirty="0" smtClean="0"/>
              <a:t>Outline two ways in which situational crime prevention may reduce the incidence of crime in an area [4 marks]</a:t>
            </a:r>
          </a:p>
          <a:p>
            <a:r>
              <a:rPr lang="en-GB" dirty="0" smtClean="0"/>
              <a:t>Outline three ways crime can be controlled [6 marks]</a:t>
            </a:r>
          </a:p>
          <a:p>
            <a:r>
              <a:rPr lang="en-GB" dirty="0" smtClean="0"/>
              <a:t>Outline three reasons why increasing surveillance in society may not be effective in reducing crime and disorder [6 marks]</a:t>
            </a:r>
          </a:p>
          <a:p>
            <a:endParaRPr lang="en-GB" dirty="0"/>
          </a:p>
        </p:txBody>
      </p:sp>
    </p:spTree>
    <p:extLst>
      <p:ext uri="{BB962C8B-B14F-4D97-AF65-F5344CB8AC3E}">
        <p14:creationId xmlns:p14="http://schemas.microsoft.com/office/powerpoint/2010/main" val="311017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practice</a:t>
            </a:r>
            <a:endParaRPr lang="en-GB" dirty="0"/>
          </a:p>
        </p:txBody>
      </p:sp>
      <p:sp>
        <p:nvSpPr>
          <p:cNvPr id="3" name="Content Placeholder 2"/>
          <p:cNvSpPr>
            <a:spLocks noGrp="1"/>
          </p:cNvSpPr>
          <p:nvPr>
            <p:ph idx="1"/>
          </p:nvPr>
        </p:nvSpPr>
        <p:spPr>
          <a:xfrm>
            <a:off x="1251678" y="1333501"/>
            <a:ext cx="10178322" cy="5419724"/>
          </a:xfrm>
        </p:spPr>
        <p:txBody>
          <a:bodyPr>
            <a:normAutofit fontScale="92500"/>
          </a:bodyPr>
          <a:lstStyle/>
          <a:p>
            <a:r>
              <a:rPr lang="en-GB" dirty="0" smtClean="0"/>
              <a:t>Item A: Who is counted as a victim of crime is socially constructed, as it depends on the attachment of the label of ‘victim’. Some may deny their victimisation, and there are many unreported and unrecorded victims who never come to the attention of the criminal justice system, such as victims of domestic and sexual violence, and of white- collar and corporate crime.</a:t>
            </a:r>
          </a:p>
          <a:p>
            <a:pPr marL="0" indent="0">
              <a:buNone/>
            </a:pPr>
            <a:r>
              <a:rPr lang="en-GB" dirty="0" smtClean="0"/>
              <a:t>Applying material from Item A, analyse two reasons why victimisation in crime is considered to be socially constructed [10 marks]</a:t>
            </a:r>
          </a:p>
          <a:p>
            <a:r>
              <a:rPr lang="en-GB" dirty="0" smtClean="0"/>
              <a:t>Item B: Punishment of criminals may act in various ways: as a retribution or revenge; as </a:t>
            </a:r>
            <a:r>
              <a:rPr lang="en-GB" dirty="0" err="1" smtClean="0"/>
              <a:t>rehabilitaton</a:t>
            </a:r>
            <a:r>
              <a:rPr lang="en-GB" dirty="0" smtClean="0"/>
              <a:t> to prevent reoffending; as deterrence to others; as restoration of the harm caused to victim; as social protection from those who are dangerous; as reinforcement of social values; or as an assertion of the power and authority of a sovereign or of a dominant social class.</a:t>
            </a:r>
          </a:p>
          <a:p>
            <a:pPr marL="0" indent="0">
              <a:buNone/>
            </a:pPr>
            <a:r>
              <a:rPr lang="en-GB" dirty="0" smtClean="0"/>
              <a:t>Applying material from Item B and your knowledge, evaluate sociological explanations of the role of punishment in the prevention and reduction of crime [30 marks] </a:t>
            </a:r>
            <a:r>
              <a:rPr lang="en-GB" dirty="0" smtClean="0">
                <a:solidFill>
                  <a:srgbClr val="FF0000"/>
                </a:solidFill>
              </a:rPr>
              <a:t>This requires you to compare and contrast the different theoretical and suggested approaches to punishment. You need to try and weigh up approaches that may be better than others and consider problems with certain arguments. </a:t>
            </a:r>
            <a:endParaRPr lang="en-GB" dirty="0"/>
          </a:p>
        </p:txBody>
      </p:sp>
    </p:spTree>
    <p:extLst>
      <p:ext uri="{BB962C8B-B14F-4D97-AF65-F5344CB8AC3E}">
        <p14:creationId xmlns:p14="http://schemas.microsoft.com/office/powerpoint/2010/main" val="33782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punishment</a:t>
            </a:r>
            <a:endParaRPr lang="en-GB" dirty="0"/>
          </a:p>
        </p:txBody>
      </p:sp>
      <p:sp>
        <p:nvSpPr>
          <p:cNvPr id="3" name="Content Placeholder 2"/>
          <p:cNvSpPr>
            <a:spLocks noGrp="1"/>
          </p:cNvSpPr>
          <p:nvPr>
            <p:ph idx="1"/>
          </p:nvPr>
        </p:nvSpPr>
        <p:spPr>
          <a:xfrm>
            <a:off x="1185776" y="1659925"/>
            <a:ext cx="10178322" cy="3593591"/>
          </a:xfrm>
        </p:spPr>
        <p:txBody>
          <a:bodyPr>
            <a:noAutofit/>
          </a:bodyPr>
          <a:lstStyle/>
          <a:p>
            <a:r>
              <a:rPr lang="en-GB" dirty="0" smtClean="0"/>
              <a:t>Punishment for crime has changed over time. We’ve moved from public spectacles of cruel brutality and the infliction of bodily pain (see the introduction to Foucault’s ‘Discipline and Punish’, which can be found on Godalming Online) to a more ‘civilised’ form of punishment that we see in modern society today. </a:t>
            </a:r>
          </a:p>
          <a:p>
            <a:r>
              <a:rPr lang="en-GB" dirty="0" smtClean="0"/>
              <a:t>Foucault believed brutal punishments were not there to deter people from crime, instead they acted as public demonstrations of the power of the monarch over criminals, including their bodies. </a:t>
            </a:r>
            <a:r>
              <a:rPr lang="en-GB" dirty="0" smtClean="0"/>
              <a:t> As </a:t>
            </a:r>
            <a:r>
              <a:rPr lang="en-GB" dirty="0" smtClean="0"/>
              <a:t>the power of </a:t>
            </a:r>
            <a:r>
              <a:rPr lang="en-GB" dirty="0" smtClean="0"/>
              <a:t>monarchs (sovereign power) </a:t>
            </a:r>
            <a:r>
              <a:rPr lang="en-GB" dirty="0" smtClean="0"/>
              <a:t>declined a new form of state power and control developed over criminals. Foucault referred to this as ‘disciplinary power’. Constant, external monitoring became part of this punishment through surveillance – the offender would be constantly watched. </a:t>
            </a:r>
          </a:p>
          <a:p>
            <a:r>
              <a:rPr lang="en-GB" dirty="0" err="1" smtClean="0"/>
              <a:t>Rusche</a:t>
            </a:r>
            <a:r>
              <a:rPr lang="en-GB" dirty="0" smtClean="0"/>
              <a:t> and </a:t>
            </a:r>
            <a:r>
              <a:rPr lang="en-GB" dirty="0" err="1" smtClean="0"/>
              <a:t>Kirchheimer</a:t>
            </a:r>
            <a:r>
              <a:rPr lang="en-GB" dirty="0" smtClean="0"/>
              <a:t> (1939) as Marxists saw punishment as part of a system of social control and class domination in unequal societies. The way that punishment has changed is due to the changing interests of the ruling class. </a:t>
            </a:r>
            <a:endParaRPr lang="en-GB" dirty="0"/>
          </a:p>
        </p:txBody>
      </p:sp>
    </p:spTree>
    <p:extLst>
      <p:ext uri="{BB962C8B-B14F-4D97-AF65-F5344CB8AC3E}">
        <p14:creationId xmlns:p14="http://schemas.microsoft.com/office/powerpoint/2010/main" val="3442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8675" y="3871912"/>
            <a:ext cx="4476750" cy="2981325"/>
          </a:xfrm>
          <a:prstGeom prst="rect">
            <a:avLst/>
          </a:prstGeom>
        </p:spPr>
      </p:pic>
      <p:sp>
        <p:nvSpPr>
          <p:cNvPr id="2" name="Title 1"/>
          <p:cNvSpPr>
            <a:spLocks noGrp="1"/>
          </p:cNvSpPr>
          <p:nvPr>
            <p:ph type="title" idx="4294967295"/>
          </p:nvPr>
        </p:nvSpPr>
        <p:spPr>
          <a:xfrm>
            <a:off x="2012950" y="382588"/>
            <a:ext cx="10179050" cy="1492250"/>
          </a:xfrm>
        </p:spPr>
        <p:txBody>
          <a:bodyPr/>
          <a:lstStyle/>
          <a:p>
            <a:r>
              <a:rPr lang="en-GB" dirty="0" smtClean="0"/>
              <a:t>Control and punishment today</a:t>
            </a:r>
            <a:endParaRPr lang="en-GB" dirty="0"/>
          </a:p>
        </p:txBody>
      </p:sp>
      <p:pic>
        <p:nvPicPr>
          <p:cNvPr id="4" name="Picture 3"/>
          <p:cNvPicPr>
            <a:picLocks noChangeAspect="1"/>
          </p:cNvPicPr>
          <p:nvPr/>
        </p:nvPicPr>
        <p:blipFill>
          <a:blip r:embed="rId3"/>
          <a:stretch>
            <a:fillRect/>
          </a:stretch>
        </p:blipFill>
        <p:spPr>
          <a:xfrm>
            <a:off x="1657350" y="1056513"/>
            <a:ext cx="4343400" cy="2920937"/>
          </a:xfrm>
          <a:prstGeom prst="rect">
            <a:avLst/>
          </a:prstGeom>
        </p:spPr>
      </p:pic>
      <p:pic>
        <p:nvPicPr>
          <p:cNvPr id="6" name="Picture 5"/>
          <p:cNvPicPr>
            <a:picLocks noChangeAspect="1"/>
          </p:cNvPicPr>
          <p:nvPr/>
        </p:nvPicPr>
        <p:blipFill>
          <a:blip r:embed="rId4"/>
          <a:stretch>
            <a:fillRect/>
          </a:stretch>
        </p:blipFill>
        <p:spPr>
          <a:xfrm>
            <a:off x="5734050" y="3309937"/>
            <a:ext cx="5943600" cy="3343275"/>
          </a:xfrm>
          <a:prstGeom prst="rect">
            <a:avLst/>
          </a:prstGeom>
        </p:spPr>
      </p:pic>
    </p:spTree>
    <p:extLst>
      <p:ext uri="{BB962C8B-B14F-4D97-AF65-F5344CB8AC3E}">
        <p14:creationId xmlns:p14="http://schemas.microsoft.com/office/powerpoint/2010/main" val="313470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Criminal justice system (</a:t>
            </a:r>
            <a:r>
              <a:rPr lang="en-GB" dirty="0" err="1" smtClean="0"/>
              <a:t>cjs</a:t>
            </a:r>
            <a:r>
              <a:rPr lang="en-GB" dirty="0" smtClean="0"/>
              <a:t>)</a:t>
            </a:r>
            <a:endParaRPr lang="en-GB" dirty="0"/>
          </a:p>
        </p:txBody>
      </p:sp>
      <p:sp>
        <p:nvSpPr>
          <p:cNvPr id="3" name="Content Placeholder 2"/>
          <p:cNvSpPr>
            <a:spLocks noGrp="1"/>
          </p:cNvSpPr>
          <p:nvPr>
            <p:ph idx="1"/>
          </p:nvPr>
        </p:nvSpPr>
        <p:spPr>
          <a:xfrm>
            <a:off x="1251678" y="1972963"/>
            <a:ext cx="10178322" cy="3593591"/>
          </a:xfrm>
        </p:spPr>
        <p:txBody>
          <a:bodyPr>
            <a:noAutofit/>
          </a:bodyPr>
          <a:lstStyle/>
          <a:p>
            <a:r>
              <a:rPr lang="en-GB" sz="2400" dirty="0" smtClean="0"/>
              <a:t>The CJS refers to all the different agencies and organisations that are involved in law, order, crime and punishment and how they work together.</a:t>
            </a:r>
          </a:p>
          <a:p>
            <a:r>
              <a:rPr lang="en-GB" sz="2400" dirty="0" smtClean="0"/>
              <a:t>Includes organisations like the police, Crown Prosecution Service (prosecutes criminal cases investigated by the police, courts, prisons and probation service.</a:t>
            </a:r>
          </a:p>
          <a:p>
            <a:r>
              <a:rPr lang="en-GB" sz="2400" dirty="0" smtClean="0"/>
              <a:t>Overseen by government departments of the Home Office and Ministry of Justice.</a:t>
            </a:r>
          </a:p>
          <a:p>
            <a:r>
              <a:rPr lang="en-GB" sz="2400" dirty="0" smtClean="0"/>
              <a:t>These agencies are the main means of identifying, controlling and punishing known offenders.</a:t>
            </a:r>
          </a:p>
          <a:p>
            <a:r>
              <a:rPr lang="en-GB" sz="2400" dirty="0" smtClean="0"/>
              <a:t>This topic will cover how crime can be prevented, how criminals can be punished and who the main victims of crime are.</a:t>
            </a:r>
            <a:endParaRPr lang="en-GB" sz="2400" dirty="0"/>
          </a:p>
        </p:txBody>
      </p:sp>
    </p:spTree>
    <p:extLst>
      <p:ext uri="{BB962C8B-B14F-4D97-AF65-F5344CB8AC3E}">
        <p14:creationId xmlns:p14="http://schemas.microsoft.com/office/powerpoint/2010/main" val="419195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Cjs</a:t>
            </a:r>
            <a:r>
              <a:rPr lang="en-GB" dirty="0" smtClean="0"/>
              <a:t> has 4 points of focus</a:t>
            </a:r>
            <a:endParaRPr lang="en-GB" dirty="0"/>
          </a:p>
        </p:txBody>
      </p:sp>
      <p:sp>
        <p:nvSpPr>
          <p:cNvPr id="3" name="Content Placeholder 2"/>
          <p:cNvSpPr>
            <a:spLocks noGrp="1"/>
          </p:cNvSpPr>
          <p:nvPr>
            <p:ph idx="1"/>
          </p:nvPr>
        </p:nvSpPr>
        <p:spPr>
          <a:xfrm>
            <a:off x="1251678" y="1767017"/>
            <a:ext cx="10178322" cy="3593591"/>
          </a:xfrm>
        </p:spPr>
        <p:txBody>
          <a:bodyPr>
            <a:noAutofit/>
          </a:bodyPr>
          <a:lstStyle/>
          <a:p>
            <a:r>
              <a:rPr lang="en-GB" sz="2800" i="1" dirty="0" smtClean="0"/>
              <a:t>Deterrence: </a:t>
            </a:r>
            <a:r>
              <a:rPr lang="en-GB" sz="2800" dirty="0" smtClean="0"/>
              <a:t>preventing people from committing crime e.g. situational crime prevention, environmental, social and community.</a:t>
            </a:r>
          </a:p>
          <a:p>
            <a:r>
              <a:rPr lang="en-GB" sz="2800" i="1" dirty="0" smtClean="0"/>
              <a:t>Public protection: </a:t>
            </a:r>
            <a:r>
              <a:rPr lang="en-GB" sz="2800" dirty="0" smtClean="0"/>
              <a:t>maintain public order, prevent crime and catch offenders. </a:t>
            </a:r>
          </a:p>
          <a:p>
            <a:r>
              <a:rPr lang="en-GB" sz="2800" i="1" dirty="0" smtClean="0"/>
              <a:t>Retribution:</a:t>
            </a:r>
            <a:r>
              <a:rPr lang="en-GB" sz="2800" dirty="0" smtClean="0"/>
              <a:t> punishing criminals for their wrongdoing.</a:t>
            </a:r>
          </a:p>
          <a:p>
            <a:r>
              <a:rPr lang="en-GB" sz="2800" i="1" dirty="0" smtClean="0"/>
              <a:t>Rehabilitation: </a:t>
            </a:r>
            <a:r>
              <a:rPr lang="en-GB" sz="2800" dirty="0" smtClean="0"/>
              <a:t>alongside or instead of retribution criminals should be helped to be turned into reformed characters. </a:t>
            </a:r>
            <a:endParaRPr lang="en-GB" sz="2800" dirty="0"/>
          </a:p>
        </p:txBody>
      </p:sp>
    </p:spTree>
    <p:extLst>
      <p:ext uri="{BB962C8B-B14F-4D97-AF65-F5344CB8AC3E}">
        <p14:creationId xmlns:p14="http://schemas.microsoft.com/office/powerpoint/2010/main" val="31678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approaches to criminal justice</a:t>
            </a:r>
            <a:endParaRPr lang="en-GB" dirty="0"/>
          </a:p>
        </p:txBody>
      </p:sp>
      <p:sp>
        <p:nvSpPr>
          <p:cNvPr id="3" name="Content Placeholder 2"/>
          <p:cNvSpPr>
            <a:spLocks noGrp="1"/>
          </p:cNvSpPr>
          <p:nvPr>
            <p:ph idx="1"/>
          </p:nvPr>
        </p:nvSpPr>
        <p:spPr/>
        <p:txBody>
          <a:bodyPr>
            <a:noAutofit/>
          </a:bodyPr>
          <a:lstStyle/>
          <a:p>
            <a:r>
              <a:rPr lang="en-GB" sz="2400" dirty="0" smtClean="0"/>
              <a:t>Garland (2001) suggests that in most of the 20</a:t>
            </a:r>
            <a:r>
              <a:rPr lang="en-GB" sz="2400" baseline="30000" dirty="0" smtClean="0"/>
              <a:t>th</a:t>
            </a:r>
            <a:r>
              <a:rPr lang="en-GB" sz="2400" dirty="0" smtClean="0"/>
              <a:t> century the focus of the CJS was on rehabilitation (reform) of offenders, but that since the 1970s there has been a growing emphasis on retributive justice, with harsher penalties.</a:t>
            </a:r>
          </a:p>
          <a:p>
            <a:r>
              <a:rPr lang="en-GB" sz="2400" dirty="0" smtClean="0"/>
              <a:t>This was shown by a huge increase in imprisonment, with the number of prisoners in the UK doubling between 1970 and 2014.</a:t>
            </a:r>
          </a:p>
          <a:p>
            <a:r>
              <a:rPr lang="en-GB" sz="2400" dirty="0" smtClean="0"/>
              <a:t>What could have influenced this?</a:t>
            </a:r>
          </a:p>
          <a:p>
            <a:r>
              <a:rPr lang="en-GB" sz="2400" dirty="0" smtClean="0"/>
              <a:t>There has also been an increasing focus since the 1980s on preventing crime in the future.</a:t>
            </a:r>
          </a:p>
          <a:p>
            <a:r>
              <a:rPr lang="en-GB" sz="2400" dirty="0" smtClean="0"/>
              <a:t>What could have influenced this?</a:t>
            </a:r>
          </a:p>
          <a:p>
            <a:endParaRPr lang="en-GB" sz="2400" dirty="0"/>
          </a:p>
        </p:txBody>
      </p:sp>
    </p:spTree>
    <p:extLst>
      <p:ext uri="{BB962C8B-B14F-4D97-AF65-F5344CB8AC3E}">
        <p14:creationId xmlns:p14="http://schemas.microsoft.com/office/powerpoint/2010/main" val="341913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left realism to right realism</a:t>
            </a:r>
            <a:endParaRPr lang="en-GB" dirty="0"/>
          </a:p>
        </p:txBody>
      </p:sp>
      <p:sp>
        <p:nvSpPr>
          <p:cNvPr id="3" name="Content Placeholder 2"/>
          <p:cNvSpPr>
            <a:spLocks noGrp="1"/>
          </p:cNvSpPr>
          <p:nvPr>
            <p:ph idx="1"/>
          </p:nvPr>
        </p:nvSpPr>
        <p:spPr/>
        <p:txBody>
          <a:bodyPr>
            <a:noAutofit/>
          </a:bodyPr>
          <a:lstStyle/>
          <a:p>
            <a:r>
              <a:rPr lang="en-GB" sz="2400" dirty="0" smtClean="0"/>
              <a:t>Garland (2001) sees these changes in criminal justice reflected in sociological theory. There has been a shift from Left Realist style theories which focused on the causes of crime rooted in social injustice and inequality, towards a more Right Realist style approach. They have emphasised the need for more social control, stricter socialisation, harsher punishment and measure to reduce the opportunities for criminal acts to be committed. </a:t>
            </a:r>
          </a:p>
          <a:p>
            <a:r>
              <a:rPr lang="en-GB" sz="2400" dirty="0" smtClean="0"/>
              <a:t>He argues there is now a ‘culture of control’, concerned with controlling, preventing and reducing the risks of people becoming victims of crime, rather than rehabilitation.</a:t>
            </a:r>
            <a:endParaRPr lang="en-GB" sz="2400" dirty="0"/>
          </a:p>
        </p:txBody>
      </p:sp>
    </p:spTree>
    <p:extLst>
      <p:ext uri="{BB962C8B-B14F-4D97-AF65-F5344CB8AC3E}">
        <p14:creationId xmlns:p14="http://schemas.microsoft.com/office/powerpoint/2010/main" val="279437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punishment: 1 - reduction</a:t>
            </a:r>
            <a:endParaRPr lang="en-GB" dirty="0"/>
          </a:p>
        </p:txBody>
      </p:sp>
      <p:sp>
        <p:nvSpPr>
          <p:cNvPr id="3" name="Content Placeholder 2"/>
          <p:cNvSpPr>
            <a:spLocks noGrp="1"/>
          </p:cNvSpPr>
          <p:nvPr>
            <p:ph idx="1"/>
          </p:nvPr>
        </p:nvSpPr>
        <p:spPr>
          <a:xfrm>
            <a:off x="1251678" y="1515763"/>
            <a:ext cx="10178322" cy="4363830"/>
          </a:xfrm>
        </p:spPr>
        <p:txBody>
          <a:bodyPr>
            <a:normAutofit/>
          </a:bodyPr>
          <a:lstStyle/>
          <a:p>
            <a:r>
              <a:rPr lang="en-GB" sz="2400" dirty="0" smtClean="0"/>
              <a:t>One justification for punishing offenders is that it prevents future crime through:</a:t>
            </a:r>
          </a:p>
          <a:p>
            <a:r>
              <a:rPr lang="en-GB" sz="2400" dirty="0" smtClean="0"/>
              <a:t>Deterrence: punishing people discourages them from future offending and by making an example of someone serves as a deterrence to others e.g. introduction of short times in young offenders institutions in the 1980s.</a:t>
            </a:r>
          </a:p>
          <a:p>
            <a:r>
              <a:rPr lang="en-GB" sz="2400" dirty="0" smtClean="0"/>
              <a:t>Rehabilitation: reforming or helping to change offenders so that they no longer offend e.g. providing education.</a:t>
            </a:r>
          </a:p>
          <a:p>
            <a:r>
              <a:rPr lang="en-GB" sz="2400" dirty="0" smtClean="0"/>
              <a:t>Incapacitation: removing the capacity of the offender to offend again e.g. imprisonment, execution, the cutting off of hands. </a:t>
            </a:r>
            <a:endParaRPr lang="en-GB" sz="2400" dirty="0"/>
          </a:p>
        </p:txBody>
      </p:sp>
    </p:spTree>
    <p:extLst>
      <p:ext uri="{BB962C8B-B14F-4D97-AF65-F5344CB8AC3E}">
        <p14:creationId xmlns:p14="http://schemas.microsoft.com/office/powerpoint/2010/main" val="154282345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740</TotalTime>
  <Words>2085</Words>
  <Application>Microsoft Office PowerPoint</Application>
  <PresentationFormat>Widescreen</PresentationFormat>
  <Paragraphs>113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 MT</vt:lpstr>
      <vt:lpstr>Impact</vt:lpstr>
      <vt:lpstr>Wingdings</vt:lpstr>
      <vt:lpstr>Badge</vt:lpstr>
      <vt:lpstr>Control, punishment and victims</vt:lpstr>
      <vt:lpstr>punishment</vt:lpstr>
      <vt:lpstr>History of punishment</vt:lpstr>
      <vt:lpstr>Control and punishment today</vt:lpstr>
      <vt:lpstr>The Criminal justice system (cjs)</vt:lpstr>
      <vt:lpstr>Cjs has 4 points of focus</vt:lpstr>
      <vt:lpstr>Changing approaches to criminal justice</vt:lpstr>
      <vt:lpstr>From left realism to right realism</vt:lpstr>
      <vt:lpstr>punishment: 1 - reduction</vt:lpstr>
      <vt:lpstr>Punishment: 2 - retribution</vt:lpstr>
      <vt:lpstr>Theories of punishment</vt:lpstr>
      <vt:lpstr>Does prison work?</vt:lpstr>
      <vt:lpstr>Control approaches</vt:lpstr>
      <vt:lpstr>surveillance</vt:lpstr>
      <vt:lpstr>Surveillance: Foucault</vt:lpstr>
      <vt:lpstr>Problems with foucault</vt:lpstr>
      <vt:lpstr>Modern theories of surveillance</vt:lpstr>
      <vt:lpstr>Theoretical approaches and social policies for crime control</vt:lpstr>
      <vt:lpstr>victims</vt:lpstr>
      <vt:lpstr>The victims of crime</vt:lpstr>
      <vt:lpstr>victimology</vt:lpstr>
      <vt:lpstr>Approaches to victimology</vt:lpstr>
      <vt:lpstr>Patterns of victimisation </vt:lpstr>
      <vt:lpstr>Exam practice</vt:lpstr>
      <vt:lpstr>Exam practice</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punishment and victims</dc:title>
  <dc:creator>Hannah Roberts</dc:creator>
  <cp:lastModifiedBy>Hannah Roberts</cp:lastModifiedBy>
  <cp:revision>22</cp:revision>
  <dcterms:created xsi:type="dcterms:W3CDTF">2016-12-08T11:46:37Z</dcterms:created>
  <dcterms:modified xsi:type="dcterms:W3CDTF">2016-12-09T14:53:45Z</dcterms:modified>
</cp:coreProperties>
</file>