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6" r:id="rId3"/>
    <p:sldId id="257" r:id="rId4"/>
    <p:sldId id="258" r:id="rId5"/>
    <p:sldId id="259" r:id="rId6"/>
    <p:sldId id="260" r:id="rId7"/>
    <p:sldId id="261" r:id="rId8"/>
    <p:sldId id="264"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21" autoAdjust="0"/>
    <p:restoredTop sz="94660"/>
  </p:normalViewPr>
  <p:slideViewPr>
    <p:cSldViewPr snapToGrid="0">
      <p:cViewPr varScale="1">
        <p:scale>
          <a:sx n="92" d="100"/>
          <a:sy n="92" d="100"/>
        </p:scale>
        <p:origin x="5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B666536-19A3-4067-9755-2EFD2B113809}" type="datetimeFigureOut">
              <a:rPr lang="en-GB" smtClean="0"/>
              <a:t>06/01/2017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978877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666536-19A3-4067-9755-2EFD2B113809}" type="datetimeFigureOut">
              <a:rPr lang="en-GB" smtClean="0"/>
              <a:t>06/01/2017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4022979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666536-19A3-4067-9755-2EFD2B113809}" type="datetimeFigureOut">
              <a:rPr lang="en-GB" smtClean="0"/>
              <a:t>06/01/2017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2973620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B666536-19A3-4067-9755-2EFD2B113809}" type="datetimeFigureOut">
              <a:rPr lang="en-GB" smtClean="0"/>
              <a:t>06/01/2017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203578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666536-19A3-4067-9755-2EFD2B113809}" type="datetimeFigureOut">
              <a:rPr lang="en-GB" smtClean="0"/>
              <a:t>06/01/2017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130607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B666536-19A3-4067-9755-2EFD2B113809}" type="datetimeFigureOut">
              <a:rPr lang="en-GB" smtClean="0"/>
              <a:t>06/01/2017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2501724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B666536-19A3-4067-9755-2EFD2B113809}" type="datetimeFigureOut">
              <a:rPr lang="en-GB" smtClean="0"/>
              <a:t>06/01/2017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267987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B666536-19A3-4067-9755-2EFD2B113809}" type="datetimeFigureOut">
              <a:rPr lang="en-GB" smtClean="0"/>
              <a:t>06/01/2017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384507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666536-19A3-4067-9755-2EFD2B113809}" type="datetimeFigureOut">
              <a:rPr lang="en-GB" smtClean="0"/>
              <a:t>06/01/2017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2835762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666536-19A3-4067-9755-2EFD2B113809}" type="datetimeFigureOut">
              <a:rPr lang="en-GB" smtClean="0"/>
              <a:t>06/01/2017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1603410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666536-19A3-4067-9755-2EFD2B113809}" type="datetimeFigureOut">
              <a:rPr lang="en-GB" smtClean="0"/>
              <a:t>06/01/2017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459E99-91B5-415C-B13B-3109DF7145DB}" type="slidenum">
              <a:rPr lang="en-GB" smtClean="0"/>
              <a:t>‹#›</a:t>
            </a:fld>
            <a:endParaRPr lang="en-GB"/>
          </a:p>
        </p:txBody>
      </p:sp>
    </p:spTree>
    <p:extLst>
      <p:ext uri="{BB962C8B-B14F-4D97-AF65-F5344CB8AC3E}">
        <p14:creationId xmlns:p14="http://schemas.microsoft.com/office/powerpoint/2010/main" val="1734512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66536-19A3-4067-9755-2EFD2B113809}" type="datetimeFigureOut">
              <a:rPr lang="en-GB" smtClean="0"/>
              <a:t>06/01/2017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59E99-91B5-415C-B13B-3109DF7145DB}" type="slidenum">
              <a:rPr lang="en-GB" smtClean="0"/>
              <a:t>‹#›</a:t>
            </a:fld>
            <a:endParaRPr lang="en-GB"/>
          </a:p>
        </p:txBody>
      </p:sp>
    </p:spTree>
    <p:extLst>
      <p:ext uri="{BB962C8B-B14F-4D97-AF65-F5344CB8AC3E}">
        <p14:creationId xmlns:p14="http://schemas.microsoft.com/office/powerpoint/2010/main" val="4097917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BRIEF SUMMARIES OF SOCIOLOGICAL THEORIES OF CRIME</a:t>
            </a:r>
            <a:endParaRPr lang="en-GB" dirty="0"/>
          </a:p>
        </p:txBody>
      </p:sp>
      <p:sp>
        <p:nvSpPr>
          <p:cNvPr id="3" name="Subtitle 2"/>
          <p:cNvSpPr>
            <a:spLocks noGrp="1"/>
          </p:cNvSpPr>
          <p:nvPr>
            <p:ph type="subTitle" idx="1"/>
          </p:nvPr>
        </p:nvSpPr>
        <p:spPr/>
        <p:txBody>
          <a:bodyPr/>
          <a:lstStyle/>
          <a:p>
            <a:r>
              <a:rPr lang="en-GB" dirty="0" smtClean="0"/>
              <a:t>These are only brief and should be used as </a:t>
            </a:r>
            <a:r>
              <a:rPr lang="en-GB" smtClean="0"/>
              <a:t>a starting point</a:t>
            </a:r>
            <a:endParaRPr lang="en-GB" dirty="0"/>
          </a:p>
        </p:txBody>
      </p:sp>
    </p:spTree>
    <p:extLst>
      <p:ext uri="{BB962C8B-B14F-4D97-AF65-F5344CB8AC3E}">
        <p14:creationId xmlns:p14="http://schemas.microsoft.com/office/powerpoint/2010/main" val="748686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Feminism</a:t>
            </a:r>
            <a:endParaRPr lang="en-GB" dirty="0"/>
          </a:p>
        </p:txBody>
      </p:sp>
      <p:sp>
        <p:nvSpPr>
          <p:cNvPr id="3" name="Content Placeholder 2"/>
          <p:cNvSpPr>
            <a:spLocks noGrp="1"/>
          </p:cNvSpPr>
          <p:nvPr>
            <p:ph idx="1"/>
          </p:nvPr>
        </p:nvSpPr>
        <p:spPr/>
        <p:txBody>
          <a:bodyPr/>
          <a:lstStyle/>
          <a:p>
            <a:pPr marL="514350" indent="-514350">
              <a:buAutoNum type="arabicParenR"/>
            </a:pPr>
            <a:r>
              <a:rPr lang="en-GB" dirty="0" smtClean="0"/>
              <a:t>Traditional criminology is motivated by a desire to control problem behaviour. As women’s behaviour is less of a problem than men’s it has received less attention. </a:t>
            </a:r>
          </a:p>
          <a:p>
            <a:pPr marL="514350" indent="-514350">
              <a:buAutoNum type="arabicParenR"/>
            </a:pPr>
            <a:r>
              <a:rPr lang="en-GB" dirty="0" smtClean="0"/>
              <a:t>Women commit less crime than men due to patriarchal control, however most women who commit crime are working class.</a:t>
            </a:r>
          </a:p>
          <a:p>
            <a:pPr marL="514350" indent="-514350">
              <a:buAutoNum type="arabicParenR"/>
            </a:pPr>
            <a:r>
              <a:rPr lang="en-GB" dirty="0" err="1" smtClean="0"/>
              <a:t>Heidensohn</a:t>
            </a:r>
            <a:r>
              <a:rPr lang="en-GB" dirty="0" smtClean="0"/>
              <a:t>- patriarchal control, Carlen- control theory, </a:t>
            </a:r>
            <a:r>
              <a:rPr lang="en-GB" dirty="0" err="1" smtClean="0"/>
              <a:t>Dobash</a:t>
            </a:r>
            <a:r>
              <a:rPr lang="en-GB" dirty="0" smtClean="0"/>
              <a:t> and </a:t>
            </a:r>
            <a:r>
              <a:rPr lang="en-GB" dirty="0" err="1" smtClean="0"/>
              <a:t>Dobash</a:t>
            </a:r>
            <a:r>
              <a:rPr lang="en-GB" dirty="0" smtClean="0"/>
              <a:t>: violence against women.</a:t>
            </a:r>
          </a:p>
          <a:p>
            <a:pPr marL="514350" indent="-514350">
              <a:buAutoNum type="arabicParenR"/>
            </a:pPr>
            <a:r>
              <a:rPr lang="en-GB" dirty="0" smtClean="0"/>
              <a:t>Postmodernism- gender is only one source of identity and crime cannot be defined easily, therefore it’s pointless to conduct empirical research on male and female crime.</a:t>
            </a:r>
            <a:endParaRPr lang="en-GB" dirty="0"/>
          </a:p>
        </p:txBody>
      </p:sp>
    </p:spTree>
    <p:extLst>
      <p:ext uri="{BB962C8B-B14F-4D97-AF65-F5344CB8AC3E}">
        <p14:creationId xmlns:p14="http://schemas.microsoft.com/office/powerpoint/2010/main" val="3257656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Functionalism</a:t>
            </a:r>
            <a:endParaRPr lang="en-GB" dirty="0"/>
          </a:p>
        </p:txBody>
      </p:sp>
      <p:sp>
        <p:nvSpPr>
          <p:cNvPr id="5" name="Content Placeholder 4"/>
          <p:cNvSpPr>
            <a:spLocks noGrp="1"/>
          </p:cNvSpPr>
          <p:nvPr>
            <p:ph idx="1"/>
          </p:nvPr>
        </p:nvSpPr>
        <p:spPr>
          <a:xfrm>
            <a:off x="838200" y="1435395"/>
            <a:ext cx="10515600" cy="5167424"/>
          </a:xfrm>
        </p:spPr>
        <p:txBody>
          <a:bodyPr>
            <a:normAutofit lnSpcReduction="10000"/>
          </a:bodyPr>
          <a:lstStyle/>
          <a:p>
            <a:pPr marL="514350" indent="-514350">
              <a:buAutoNum type="arabicParenR"/>
            </a:pPr>
            <a:r>
              <a:rPr lang="en-GB" dirty="0" smtClean="0"/>
              <a:t>Crime is universal and inevitable. Durkheim argues society is held together by a value consensus, however not everyone can conform to the collective conscience. In periods of strain or dramatic change this conscientiousness becomes weakened. Leads to anomie.</a:t>
            </a:r>
          </a:p>
          <a:p>
            <a:pPr marL="514350" indent="-514350">
              <a:buAutoNum type="arabicParenR"/>
            </a:pPr>
            <a:r>
              <a:rPr lang="en-GB" dirty="0" smtClean="0"/>
              <a:t>Working class more likely to commit crime- periods of instability more likely to hit the w/c harder e.g. economic hardship. Solutions: education and religion- socialisation into common culture.</a:t>
            </a:r>
          </a:p>
          <a:p>
            <a:pPr marL="514350" indent="-514350">
              <a:buAutoNum type="arabicParenR"/>
            </a:pPr>
            <a:r>
              <a:rPr lang="en-GB" dirty="0" smtClean="0"/>
              <a:t>Durkheim: concerned with the analysis of social order and how the collective will is maintained in the face of individualism. Even in a ‘society of saints’ there would still be deviance.</a:t>
            </a:r>
          </a:p>
          <a:p>
            <a:pPr marL="514350" indent="-514350">
              <a:buAutoNum type="arabicParenR"/>
            </a:pPr>
            <a:r>
              <a:rPr lang="en-GB" dirty="0" smtClean="0"/>
              <a:t>Doesn’t explain why certain people are more likely to commit crime, assumes there’s a value consensus, focuses on working class, ignores the concept of power. </a:t>
            </a:r>
            <a:endParaRPr lang="en-GB" dirty="0"/>
          </a:p>
        </p:txBody>
      </p:sp>
    </p:spTree>
    <p:extLst>
      <p:ext uri="{BB962C8B-B14F-4D97-AF65-F5344CB8AC3E}">
        <p14:creationId xmlns:p14="http://schemas.microsoft.com/office/powerpoint/2010/main" val="469024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Strain/subcultural </a:t>
            </a:r>
            <a:endParaRPr lang="en-GB" dirty="0"/>
          </a:p>
        </p:txBody>
      </p:sp>
      <p:sp>
        <p:nvSpPr>
          <p:cNvPr id="3" name="Content Placeholder 2"/>
          <p:cNvSpPr>
            <a:spLocks noGrp="1"/>
          </p:cNvSpPr>
          <p:nvPr>
            <p:ph idx="1"/>
          </p:nvPr>
        </p:nvSpPr>
        <p:spPr>
          <a:xfrm>
            <a:off x="838200" y="1424762"/>
            <a:ext cx="10515600" cy="5061097"/>
          </a:xfrm>
        </p:spPr>
        <p:txBody>
          <a:bodyPr>
            <a:normAutofit fontScale="92500" lnSpcReduction="10000"/>
          </a:bodyPr>
          <a:lstStyle/>
          <a:p>
            <a:pPr marL="514350" indent="-514350">
              <a:buAutoNum type="arabicParenR"/>
            </a:pPr>
            <a:r>
              <a:rPr lang="en-GB" dirty="0" smtClean="0"/>
              <a:t>People engage in deviant behaviour as they are unable to achieve socially approved goals by legitimate means. They may get frustrated and turn to crime to get what they want or lash out at others. Crime may provide an alternative status hierarchy (can find status within subcultures like gangs). </a:t>
            </a:r>
          </a:p>
          <a:p>
            <a:pPr marL="514350" indent="-514350">
              <a:buAutoNum type="arabicParenR"/>
            </a:pPr>
            <a:r>
              <a:rPr lang="en-GB" dirty="0" smtClean="0"/>
              <a:t>Working class are more likely to be unable to achieve approved goals- more likely to turn to crime.</a:t>
            </a:r>
          </a:p>
          <a:p>
            <a:pPr marL="514350" indent="-514350">
              <a:buAutoNum type="arabicParenR"/>
            </a:pPr>
            <a:r>
              <a:rPr lang="en-GB" dirty="0" smtClean="0"/>
              <a:t>Merton: anomie is always present in society- strain to anomie (doesn’t have a subcultural focus), </a:t>
            </a:r>
            <a:r>
              <a:rPr lang="en-GB" dirty="0" err="1" smtClean="0"/>
              <a:t>Cloward</a:t>
            </a:r>
            <a:r>
              <a:rPr lang="en-GB" dirty="0" smtClean="0"/>
              <a:t> and Ohlin- found three types of subcultures that react differently, Cohen- status frustration, Miller, </a:t>
            </a:r>
            <a:r>
              <a:rPr lang="en-GB" dirty="0" err="1" smtClean="0"/>
              <a:t>Hirschi</a:t>
            </a:r>
            <a:r>
              <a:rPr lang="en-GB" dirty="0" smtClean="0"/>
              <a:t>.</a:t>
            </a:r>
          </a:p>
          <a:p>
            <a:pPr marL="514350" indent="-514350">
              <a:buAutoNum type="arabicParenR"/>
            </a:pPr>
            <a:r>
              <a:rPr lang="en-GB" dirty="0" smtClean="0"/>
              <a:t>Doesn’t explain white collar crime (focused on w/c), non-utilitarian crime, it overestimates the amount of delinquency, doesn’t explain why people don’t commit crime, uses official stats at face value. </a:t>
            </a:r>
            <a:endParaRPr lang="en-GB" dirty="0"/>
          </a:p>
        </p:txBody>
      </p:sp>
    </p:spTree>
    <p:extLst>
      <p:ext uri="{BB962C8B-B14F-4D97-AF65-F5344CB8AC3E}">
        <p14:creationId xmlns:p14="http://schemas.microsoft.com/office/powerpoint/2010/main" val="3737278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Marxism</a:t>
            </a:r>
            <a:endParaRPr lang="en-GB" dirty="0"/>
          </a:p>
        </p:txBody>
      </p:sp>
      <p:sp>
        <p:nvSpPr>
          <p:cNvPr id="3" name="Content Placeholder 2"/>
          <p:cNvSpPr>
            <a:spLocks noGrp="1"/>
          </p:cNvSpPr>
          <p:nvPr>
            <p:ph idx="1"/>
          </p:nvPr>
        </p:nvSpPr>
        <p:spPr>
          <a:xfrm>
            <a:off x="838200" y="1446028"/>
            <a:ext cx="10515600" cy="5241851"/>
          </a:xfrm>
        </p:spPr>
        <p:txBody>
          <a:bodyPr>
            <a:normAutofit fontScale="92500" lnSpcReduction="20000"/>
          </a:bodyPr>
          <a:lstStyle/>
          <a:p>
            <a:pPr marL="514350" indent="-514350">
              <a:buAutoNum type="arabicParenR"/>
            </a:pPr>
            <a:r>
              <a:rPr lang="en-GB" dirty="0" smtClean="0"/>
              <a:t>Capitalism is criminogenic- it creates crime through aspects like poverty. Crime is inevitable. People commit crime to make up for what they don’t have economically (Gordon).</a:t>
            </a:r>
          </a:p>
          <a:p>
            <a:pPr marL="514350" indent="-514350">
              <a:buAutoNum type="arabicParenR"/>
            </a:pPr>
            <a:r>
              <a:rPr lang="en-GB" dirty="0" smtClean="0"/>
              <a:t>Poverty means crime may be the only way the working class can survive due to unequal power relations. Could be the only way to obtain consumer goods. Laws are made by the middle class to benefit themselves (Mannheim and Chambliss).</a:t>
            </a:r>
          </a:p>
          <a:p>
            <a:pPr marL="514350" indent="-514350">
              <a:buAutoNum type="arabicParenR"/>
            </a:pPr>
            <a:r>
              <a:rPr lang="en-GB" dirty="0" smtClean="0"/>
              <a:t>Chambliss- laws to protect private property are the cornerstone of the capitalist economy, Snider- capitalist state is reluctant to pass laws to regulate business, Gordon- crime is a rational response to capitalism, </a:t>
            </a:r>
            <a:r>
              <a:rPr lang="en-GB" dirty="0" err="1" smtClean="0"/>
              <a:t>Reiman</a:t>
            </a:r>
            <a:r>
              <a:rPr lang="en-GB" dirty="0" smtClean="0"/>
              <a:t> and Leighton- crimes committed by w/c more likely to be treated as an offence.</a:t>
            </a:r>
          </a:p>
          <a:p>
            <a:pPr marL="514350" indent="-514350">
              <a:buAutoNum type="arabicParenR"/>
            </a:pPr>
            <a:r>
              <a:rPr lang="en-GB" dirty="0" smtClean="0"/>
              <a:t>Largely ignores the relationship between crime and ethnicity and gender, not all capitalist societies have high crime rates e.g. Sweden and Japan have 5times lower murder rates, left realists argue Marxists ignore how most victims of crime are w/c committed by other w/c people. Doesn’t explain why not all w/c commit crime. </a:t>
            </a:r>
          </a:p>
          <a:p>
            <a:pPr marL="514350" indent="-514350">
              <a:buAutoNum type="arabicParenR"/>
            </a:pPr>
            <a:endParaRPr lang="en-GB" dirty="0"/>
          </a:p>
        </p:txBody>
      </p:sp>
    </p:spTree>
    <p:extLst>
      <p:ext uri="{BB962C8B-B14F-4D97-AF65-F5344CB8AC3E}">
        <p14:creationId xmlns:p14="http://schemas.microsoft.com/office/powerpoint/2010/main" val="262899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Neo </a:t>
            </a:r>
            <a:r>
              <a:rPr lang="en-GB" dirty="0" err="1" smtClean="0"/>
              <a:t>marxism</a:t>
            </a:r>
            <a:endParaRPr lang="en-GB" dirty="0"/>
          </a:p>
        </p:txBody>
      </p:sp>
      <p:sp>
        <p:nvSpPr>
          <p:cNvPr id="3" name="Content Placeholder 2"/>
          <p:cNvSpPr>
            <a:spLocks noGrp="1"/>
          </p:cNvSpPr>
          <p:nvPr>
            <p:ph idx="1"/>
          </p:nvPr>
        </p:nvSpPr>
        <p:spPr>
          <a:xfrm>
            <a:off x="838200" y="1350335"/>
            <a:ext cx="10515600" cy="5326912"/>
          </a:xfrm>
        </p:spPr>
        <p:txBody>
          <a:bodyPr>
            <a:normAutofit fontScale="92500" lnSpcReduction="20000"/>
          </a:bodyPr>
          <a:lstStyle/>
          <a:p>
            <a:pPr marL="514350" indent="-514350">
              <a:buAutoNum type="arabicParenR"/>
            </a:pPr>
            <a:r>
              <a:rPr lang="en-GB" dirty="0" smtClean="0"/>
              <a:t>People commit crime because of class and conflict and the inequalities of wealth and power. People commit crime because of capitalism- if capitalism disappeared crime rates would reduce. </a:t>
            </a:r>
          </a:p>
          <a:p>
            <a:pPr marL="514350" indent="-514350">
              <a:buAutoNum type="arabicParenR"/>
            </a:pPr>
            <a:r>
              <a:rPr lang="en-GB" dirty="0" smtClean="0"/>
              <a:t>Working class commit crime because of economic necessity. Crime may be politically motivated- w/c people may want to redistribute the wealth from the m/c to the w/c. Sees Marxism as too deterministic, they see crime as voluntarist. Need to look at the social context to understand why not everyone commits crime.</a:t>
            </a:r>
          </a:p>
          <a:p>
            <a:pPr marL="514350" indent="-514350">
              <a:buAutoNum type="arabicParenR"/>
            </a:pPr>
            <a:r>
              <a:rPr lang="en-GB" dirty="0" smtClean="0"/>
              <a:t>Taylor, Young and Walton ‘New Criminology’ – capitalism characterised by extreme inequalities of wealth and power. State makes and enforces laws to benefit capitalist class. Combine labelling approaches with a Marxist approach. Looking at a wider explanation of deviance (7 factors). [Approaches to youth culture- Hall, Jefferson].</a:t>
            </a:r>
          </a:p>
          <a:p>
            <a:pPr marL="514350" indent="-514350">
              <a:buAutoNum type="arabicParenR"/>
            </a:pPr>
            <a:r>
              <a:rPr lang="en-GB" dirty="0" smtClean="0"/>
              <a:t>Feminists think they are gender ‘blind’, w/c crime is romanticised, left realists don’t think they take crime seriously enough particularly w/c victims.</a:t>
            </a:r>
          </a:p>
          <a:p>
            <a:pPr marL="514350" indent="-514350">
              <a:buAutoNum type="arabicParenR"/>
            </a:pPr>
            <a:endParaRPr lang="en-GB" dirty="0"/>
          </a:p>
        </p:txBody>
      </p:sp>
    </p:spTree>
    <p:extLst>
      <p:ext uri="{BB962C8B-B14F-4D97-AF65-F5344CB8AC3E}">
        <p14:creationId xmlns:p14="http://schemas.microsoft.com/office/powerpoint/2010/main" val="634946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Interactionism</a:t>
            </a:r>
            <a:endParaRPr lang="en-GB" dirty="0"/>
          </a:p>
        </p:txBody>
      </p:sp>
      <p:sp>
        <p:nvSpPr>
          <p:cNvPr id="3" name="Content Placeholder 2"/>
          <p:cNvSpPr>
            <a:spLocks noGrp="1"/>
          </p:cNvSpPr>
          <p:nvPr>
            <p:ph idx="1"/>
          </p:nvPr>
        </p:nvSpPr>
        <p:spPr>
          <a:xfrm>
            <a:off x="838200" y="1392865"/>
            <a:ext cx="10515600" cy="5082364"/>
          </a:xfrm>
        </p:spPr>
        <p:txBody>
          <a:bodyPr>
            <a:normAutofit fontScale="85000" lnSpcReduction="10000"/>
          </a:bodyPr>
          <a:lstStyle/>
          <a:p>
            <a:pPr marL="514350" indent="-514350">
              <a:buAutoNum type="arabicParenR"/>
            </a:pPr>
            <a:r>
              <a:rPr lang="en-GB" dirty="0" smtClean="0"/>
              <a:t>Crime is due to labelling and how people react to perceived deviance. The social context is the key to understanding deviant behaviour- behaviour only becomes deviant when someone in power has the ability to do so.</a:t>
            </a:r>
          </a:p>
          <a:p>
            <a:pPr marL="514350" indent="-514350">
              <a:buAutoNum type="arabicParenR"/>
            </a:pPr>
            <a:r>
              <a:rPr lang="en-GB" dirty="0" smtClean="0"/>
              <a:t>Deviance is the result of norm violating behaviour- if it is labelled is becomes deviant. Seen to be committed more by w/c as they are more likely to be negatively labelled e.g. in school- may form deviant subcultures as a response.  </a:t>
            </a:r>
            <a:r>
              <a:rPr lang="en-GB" dirty="0" err="1" smtClean="0"/>
              <a:t>Lemert</a:t>
            </a:r>
            <a:r>
              <a:rPr lang="en-GB" dirty="0" smtClean="0"/>
              <a:t>- when people are recognised as being deviant they use it as a defence mechanism.</a:t>
            </a:r>
          </a:p>
          <a:p>
            <a:pPr marL="514350" indent="-514350">
              <a:buAutoNum type="arabicParenR"/>
            </a:pPr>
            <a:r>
              <a:rPr lang="en-GB" dirty="0" smtClean="0"/>
              <a:t>Becker- 4 stages to labelling- can lead to a self-fulfilling prophecy and a master status. </a:t>
            </a:r>
            <a:r>
              <a:rPr lang="en-GB" dirty="0" err="1" smtClean="0"/>
              <a:t>Cicourel</a:t>
            </a:r>
            <a:r>
              <a:rPr lang="en-GB" dirty="0" smtClean="0"/>
              <a:t>- police use stereotypes and </a:t>
            </a:r>
            <a:r>
              <a:rPr lang="en-GB" dirty="0" err="1" smtClean="0"/>
              <a:t>typifications</a:t>
            </a:r>
            <a:r>
              <a:rPr lang="en-GB" dirty="0" smtClean="0"/>
              <a:t> which mean w/c and some ethnic minorities more likely to be targeted. Young, Cooley</a:t>
            </a:r>
          </a:p>
          <a:p>
            <a:pPr marL="514350" indent="-514350">
              <a:buAutoNum type="arabicParenR"/>
            </a:pPr>
            <a:r>
              <a:rPr lang="en-GB" dirty="0" smtClean="0"/>
              <a:t>Doesn’t explain why some deviant behaviour isn’t labelled, too deterministic- once you commit crime you’re seen to commit more, doesn’t explain why crime and deviance happens in the first place, doesn’t explain why people commit very serious offences, removes personal </a:t>
            </a:r>
            <a:r>
              <a:rPr lang="en-GB" smtClean="0"/>
              <a:t>responsibility of offender. </a:t>
            </a:r>
            <a:endParaRPr lang="en-GB" dirty="0" smtClean="0"/>
          </a:p>
          <a:p>
            <a:pPr marL="514350" indent="-514350">
              <a:buAutoNum type="arabicParenR"/>
            </a:pPr>
            <a:endParaRPr lang="en-GB" dirty="0" smtClean="0"/>
          </a:p>
          <a:p>
            <a:pPr marL="514350" indent="-514350">
              <a:buAutoNum type="arabicParenR"/>
            </a:pPr>
            <a:endParaRPr lang="en-GB" dirty="0"/>
          </a:p>
        </p:txBody>
      </p:sp>
    </p:spTree>
    <p:extLst>
      <p:ext uri="{BB962C8B-B14F-4D97-AF65-F5344CB8AC3E}">
        <p14:creationId xmlns:p14="http://schemas.microsoft.com/office/powerpoint/2010/main" val="186770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Right: political approach</a:t>
            </a:r>
            <a:endParaRPr lang="en-GB" dirty="0"/>
          </a:p>
        </p:txBody>
      </p:sp>
      <p:sp>
        <p:nvSpPr>
          <p:cNvPr id="3" name="Content Placeholder 2"/>
          <p:cNvSpPr>
            <a:spLocks noGrp="1"/>
          </p:cNvSpPr>
          <p:nvPr>
            <p:ph idx="1"/>
          </p:nvPr>
        </p:nvSpPr>
        <p:spPr/>
        <p:txBody>
          <a:bodyPr/>
          <a:lstStyle/>
          <a:p>
            <a:pPr marL="514350" indent="-514350">
              <a:buAutoNum type="arabicParenR"/>
            </a:pPr>
            <a:r>
              <a:rPr lang="en-GB" dirty="0" smtClean="0"/>
              <a:t>Clarke assumes people have free will and power of reason. Murray- lack of socialisation leads to crime.</a:t>
            </a:r>
          </a:p>
          <a:p>
            <a:pPr marL="514350" indent="-514350">
              <a:buAutoNum type="arabicParenR"/>
            </a:pPr>
            <a:r>
              <a:rPr lang="en-GB" dirty="0" smtClean="0"/>
              <a:t>Clarke- committing crime is a choice based on a rational calculation of the benefits vs the risks (crime would be reduced by making it more difficult to commit).</a:t>
            </a:r>
          </a:p>
          <a:p>
            <a:pPr marL="514350" indent="-514350">
              <a:buAutoNum type="arabicParenR"/>
            </a:pPr>
            <a:r>
              <a:rPr lang="en-GB" dirty="0" smtClean="0"/>
              <a:t>Clarke- crime can be seen as a choice the working class make (focus predominately on w/c, not m/c).</a:t>
            </a:r>
          </a:p>
          <a:p>
            <a:pPr marL="514350" indent="-514350">
              <a:buAutoNum type="arabicParenR"/>
            </a:pPr>
            <a:r>
              <a:rPr lang="en-GB" dirty="0" smtClean="0"/>
              <a:t>Clarke’s approach doesn’t take account of impulse crimes- assumes that everyone has a choice. Murray- ¼ of children live in lone parent families doesn’t mean they all commit crime.</a:t>
            </a:r>
            <a:endParaRPr lang="en-GB" dirty="0"/>
          </a:p>
        </p:txBody>
      </p:sp>
    </p:spTree>
    <p:extLst>
      <p:ext uri="{BB962C8B-B14F-4D97-AF65-F5344CB8AC3E}">
        <p14:creationId xmlns:p14="http://schemas.microsoft.com/office/powerpoint/2010/main" val="116694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Left realism</a:t>
            </a:r>
            <a:endParaRPr lang="en-GB" dirty="0"/>
          </a:p>
        </p:txBody>
      </p:sp>
      <p:sp>
        <p:nvSpPr>
          <p:cNvPr id="3" name="Content Placeholder 2"/>
          <p:cNvSpPr>
            <a:spLocks noGrp="1"/>
          </p:cNvSpPr>
          <p:nvPr>
            <p:ph idx="1"/>
          </p:nvPr>
        </p:nvSpPr>
        <p:spPr/>
        <p:txBody>
          <a:bodyPr>
            <a:normAutofit fontScale="92500" lnSpcReduction="10000"/>
          </a:bodyPr>
          <a:lstStyle/>
          <a:p>
            <a:pPr marL="514350" indent="-514350">
              <a:buAutoNum type="arabicParenR"/>
            </a:pPr>
            <a:r>
              <a:rPr lang="en-GB" dirty="0" smtClean="0"/>
              <a:t>Relative deprivation and marginalisation one of the key causes of crime. Late modernity has led to instability and exclusion making the problem of crime worse (Young).</a:t>
            </a:r>
          </a:p>
          <a:p>
            <a:pPr marL="514350" indent="-514350">
              <a:buAutoNum type="arabicParenR"/>
            </a:pPr>
            <a:r>
              <a:rPr lang="en-GB" dirty="0" smtClean="0"/>
              <a:t>Offenders have free choice and are responsible for their actions. But people are being influenced to turn to crime because of the media presenting attractive images of consumer goods.</a:t>
            </a:r>
          </a:p>
          <a:p>
            <a:pPr marL="514350" indent="-514350">
              <a:buAutoNum type="arabicParenR"/>
            </a:pPr>
            <a:r>
              <a:rPr lang="en-GB" dirty="0" smtClean="0"/>
              <a:t>Lea and Young</a:t>
            </a:r>
          </a:p>
          <a:p>
            <a:pPr marL="514350" indent="-514350">
              <a:buAutoNum type="arabicParenR"/>
            </a:pPr>
            <a:r>
              <a:rPr lang="en-GB" dirty="0" smtClean="0"/>
              <a:t>Interactionists argue that because left realists rely on quantitative data </a:t>
            </a:r>
            <a:r>
              <a:rPr lang="en-GB" dirty="0" err="1" smtClean="0"/>
              <a:t>frm</a:t>
            </a:r>
            <a:r>
              <a:rPr lang="en-GB" dirty="0" smtClean="0"/>
              <a:t> victim surveys they do not explain offender’s motives. Relative deprivation cannot fully explain crime because not everyone who experiences it commits crime. Focus on high crime in inner city areas, which gives an unrepresentative view.</a:t>
            </a:r>
            <a:endParaRPr lang="en-GB" dirty="0"/>
          </a:p>
        </p:txBody>
      </p:sp>
    </p:spTree>
    <p:extLst>
      <p:ext uri="{BB962C8B-B14F-4D97-AF65-F5344CB8AC3E}">
        <p14:creationId xmlns:p14="http://schemas.microsoft.com/office/powerpoint/2010/main" val="3983322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 Realism: sociological approach</a:t>
            </a:r>
            <a:endParaRPr lang="en-GB" dirty="0"/>
          </a:p>
        </p:txBody>
      </p:sp>
      <p:sp>
        <p:nvSpPr>
          <p:cNvPr id="3" name="Content Placeholder 2"/>
          <p:cNvSpPr>
            <a:spLocks noGrp="1"/>
          </p:cNvSpPr>
          <p:nvPr>
            <p:ph idx="1"/>
          </p:nvPr>
        </p:nvSpPr>
        <p:spPr/>
        <p:txBody>
          <a:bodyPr>
            <a:normAutofit fontScale="92500" lnSpcReduction="10000"/>
          </a:bodyPr>
          <a:lstStyle/>
          <a:p>
            <a:pPr marL="514350" indent="-514350">
              <a:buAutoNum type="arabicParenR"/>
            </a:pPr>
            <a:r>
              <a:rPr lang="en-GB" dirty="0" smtClean="0"/>
              <a:t>Crime is committed to gain economic and social status.</a:t>
            </a:r>
          </a:p>
          <a:p>
            <a:pPr marL="514350" indent="-514350">
              <a:buAutoNum type="arabicParenR"/>
            </a:pPr>
            <a:r>
              <a:rPr lang="en-GB" dirty="0" smtClean="0"/>
              <a:t>Crime is a rational choice committed particularly by the working class. It is people who are poorly socialised with extroverted, risk taking behaviour that tend to turn to crime.</a:t>
            </a:r>
          </a:p>
          <a:p>
            <a:pPr marL="514350" indent="-514350">
              <a:buAutoNum type="arabicParenR"/>
            </a:pPr>
            <a:r>
              <a:rPr lang="en-GB" dirty="0" smtClean="0"/>
              <a:t>Wilson and Kelling- ‘broken windows’- areas of higher physical deprivation more likely to have higher rates of crime. Van Den Haag- capitalism creates winners and losers-  the winners should be able to enjoy their gains.</a:t>
            </a:r>
          </a:p>
          <a:p>
            <a:pPr marL="514350" indent="-514350">
              <a:buAutoNum type="arabicParenR"/>
            </a:pPr>
            <a:r>
              <a:rPr lang="en-GB" dirty="0" smtClean="0"/>
              <a:t>Ignores corporate crime, doesn’t provide people with ways to get out of poverty, encourages stigmatisation.</a:t>
            </a:r>
          </a:p>
          <a:p>
            <a:pPr marL="0" indent="0">
              <a:buNone/>
            </a:pPr>
            <a:r>
              <a:rPr lang="en-GB" dirty="0" smtClean="0"/>
              <a:t>(See more detailed summary on Godalming online)</a:t>
            </a:r>
            <a:endParaRPr lang="en-GB" dirty="0"/>
          </a:p>
        </p:txBody>
      </p:sp>
    </p:spTree>
    <p:extLst>
      <p:ext uri="{BB962C8B-B14F-4D97-AF65-F5344CB8AC3E}">
        <p14:creationId xmlns:p14="http://schemas.microsoft.com/office/powerpoint/2010/main" val="1795714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1274</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BRIEF SUMMARIES OF SOCIOLOGICAL THEORIES OF CRIME</vt:lpstr>
      <vt:lpstr>Functionalism</vt:lpstr>
      <vt:lpstr>Strain/subcultural </vt:lpstr>
      <vt:lpstr>Marxism</vt:lpstr>
      <vt:lpstr>Neo marxism</vt:lpstr>
      <vt:lpstr>Interactionism</vt:lpstr>
      <vt:lpstr>New Right: political approach</vt:lpstr>
      <vt:lpstr>Left realism</vt:lpstr>
      <vt:lpstr>Right Realism: sociological approach</vt:lpstr>
      <vt:lpstr>Feminism</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Functionalism</dc:title>
  <dc:creator>Hannah Roberts</dc:creator>
  <cp:lastModifiedBy>Hannah Roberts</cp:lastModifiedBy>
  <cp:revision>12</cp:revision>
  <dcterms:created xsi:type="dcterms:W3CDTF">2017-01-03T09:09:28Z</dcterms:created>
  <dcterms:modified xsi:type="dcterms:W3CDTF">2017-01-06T12:56:43Z</dcterms:modified>
</cp:coreProperties>
</file>