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701" r:id="rId5"/>
  </p:sldMasterIdLst>
  <p:sldIdLst>
    <p:sldId id="259" r:id="rId6"/>
    <p:sldId id="257" r:id="rId7"/>
    <p:sldId id="258" r:id="rId8"/>
    <p:sldId id="267" r:id="rId9"/>
    <p:sldId id="268" r:id="rId10"/>
    <p:sldId id="262" r:id="rId11"/>
    <p:sldId id="256" r:id="rId12"/>
    <p:sldId id="265" r:id="rId13"/>
    <p:sldId id="266" r:id="rId14"/>
    <p:sldId id="260" r:id="rId15"/>
    <p:sldId id="261" r:id="rId16"/>
    <p:sldId id="26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2" autoAdjust="0"/>
    <p:restoredTop sz="94660"/>
  </p:normalViewPr>
  <p:slideViewPr>
    <p:cSldViewPr snapToGrid="0">
      <p:cViewPr varScale="1">
        <p:scale>
          <a:sx n="72" d="100"/>
          <a:sy n="72" d="100"/>
        </p:scale>
        <p:origin x="60" y="6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2D9EC04-F4EB-4487-9DA5-862DDE6426B0}" type="datetimeFigureOut">
              <a:rPr lang="en-GB" smtClean="0"/>
              <a:t>24/03/2017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18430D-E484-47BC-9911-0347AE88D831}" type="slidenum">
              <a:rPr lang="en-GB" smtClean="0"/>
              <a:t>‹#›</a:t>
            </a:fld>
            <a:endParaRPr lang="en-GB"/>
          </a:p>
        </p:txBody>
      </p:sp>
    </p:spTree>
    <p:extLst>
      <p:ext uri="{BB962C8B-B14F-4D97-AF65-F5344CB8AC3E}">
        <p14:creationId xmlns:p14="http://schemas.microsoft.com/office/powerpoint/2010/main" val="2310343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2D9EC04-F4EB-4487-9DA5-862DDE6426B0}" type="datetimeFigureOut">
              <a:rPr lang="en-GB" smtClean="0"/>
              <a:t>24/03/2017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18430D-E484-47BC-9911-0347AE88D831}" type="slidenum">
              <a:rPr lang="en-GB" smtClean="0"/>
              <a:t>‹#›</a:t>
            </a:fld>
            <a:endParaRPr lang="en-GB"/>
          </a:p>
        </p:txBody>
      </p:sp>
    </p:spTree>
    <p:extLst>
      <p:ext uri="{BB962C8B-B14F-4D97-AF65-F5344CB8AC3E}">
        <p14:creationId xmlns:p14="http://schemas.microsoft.com/office/powerpoint/2010/main" val="2807608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2D9EC04-F4EB-4487-9DA5-862DDE6426B0}" type="datetimeFigureOut">
              <a:rPr lang="en-GB" smtClean="0"/>
              <a:t>24/03/2017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18430D-E484-47BC-9911-0347AE88D831}" type="slidenum">
              <a:rPr lang="en-GB" smtClean="0"/>
              <a:t>‹#›</a:t>
            </a:fld>
            <a:endParaRPr lang="en-GB"/>
          </a:p>
        </p:txBody>
      </p:sp>
    </p:spTree>
    <p:extLst>
      <p:ext uri="{BB962C8B-B14F-4D97-AF65-F5344CB8AC3E}">
        <p14:creationId xmlns:p14="http://schemas.microsoft.com/office/powerpoint/2010/main" val="35756102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2" name="Freeform 6" title="Page Number Shape"/>
          <p:cNvSpPr/>
          <p:nvPr/>
        </p:nvSpPr>
        <p:spPr bwMode="auto">
          <a:xfrm>
            <a:off x="11784011" y="118920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1088913" y="1143293"/>
            <a:ext cx="7034362" cy="4268965"/>
          </a:xfrm>
        </p:spPr>
        <p:txBody>
          <a:bodyPr anchor="t">
            <a:normAutofit/>
          </a:bodyPr>
          <a:lstStyle>
            <a:lvl1pPr algn="l">
              <a:lnSpc>
                <a:spcPct val="85000"/>
              </a:lnSpc>
              <a:defRPr sz="77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088914" y="5537925"/>
            <a:ext cx="7034362" cy="706355"/>
          </a:xfrm>
        </p:spPr>
        <p:txBody>
          <a:bodyPr>
            <a:normAutofit/>
          </a:bodyPr>
          <a:lstStyle>
            <a:lvl1pPr marL="0" indent="0" algn="l">
              <a:lnSpc>
                <a:spcPct val="114000"/>
              </a:lnSpc>
              <a:spcBef>
                <a:spcPts val="0"/>
              </a:spcBef>
              <a:buNone/>
              <a:defRPr sz="20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88913" y="6314440"/>
            <a:ext cx="1596622" cy="365125"/>
          </a:xfrm>
        </p:spPr>
        <p:txBody>
          <a:bodyPr/>
          <a:lstStyle>
            <a:lvl1pPr algn="l">
              <a:defRPr sz="1200">
                <a:solidFill>
                  <a:schemeClr val="tx2"/>
                </a:solidFill>
              </a:defRPr>
            </a:lvl1pPr>
          </a:lstStyle>
          <a:p>
            <a:fld id="{3C633830-2244-49AE-BC4A-47F415C177C6}" type="datetimeFigureOut">
              <a:rPr lang="en-US" dirty="0">
                <a:solidFill>
                  <a:srgbClr val="F5F5F5"/>
                </a:solidFill>
              </a:rPr>
              <a:pPr/>
              <a:t>3/24/2017</a:t>
            </a:fld>
            <a:endParaRPr lang="en-US" dirty="0">
              <a:solidFill>
                <a:srgbClr val="F5F5F5"/>
              </a:solidFill>
            </a:endParaRPr>
          </a:p>
        </p:txBody>
      </p:sp>
      <p:sp>
        <p:nvSpPr>
          <p:cNvPr id="5" name="Footer Placeholder 4"/>
          <p:cNvSpPr>
            <a:spLocks noGrp="1"/>
          </p:cNvSpPr>
          <p:nvPr>
            <p:ph type="ftr" sz="quarter" idx="11"/>
          </p:nvPr>
        </p:nvSpPr>
        <p:spPr>
          <a:xfrm>
            <a:off x="3000591" y="6314440"/>
            <a:ext cx="5122683" cy="365125"/>
          </a:xfrm>
        </p:spPr>
        <p:txBody>
          <a:bodyPr/>
          <a:lstStyle>
            <a:lvl1pPr algn="l">
              <a:defRPr b="0">
                <a:solidFill>
                  <a:schemeClr val="tx2"/>
                </a:solidFill>
              </a:defRPr>
            </a:lvl1pPr>
          </a:lstStyle>
          <a:p>
            <a:endParaRPr lang="en-US" dirty="0">
              <a:solidFill>
                <a:srgbClr val="F5F5F5"/>
              </a:solidFill>
            </a:endParaRPr>
          </a:p>
        </p:txBody>
      </p:sp>
      <p:sp>
        <p:nvSpPr>
          <p:cNvPr id="6" name="Slide Number Placeholder 5"/>
          <p:cNvSpPr>
            <a:spLocks noGrp="1"/>
          </p:cNvSpPr>
          <p:nvPr>
            <p:ph type="sldNum" sz="quarter" idx="12"/>
          </p:nvPr>
        </p:nvSpPr>
        <p:spPr>
          <a:xfrm>
            <a:off x="11784011" y="1416216"/>
            <a:ext cx="407988" cy="365125"/>
          </a:xfrm>
        </p:spPr>
        <p:txBody>
          <a:bodyPr/>
          <a:lstStyle>
            <a:lvl1pPr algn="r">
              <a:defRPr>
                <a:solidFill>
                  <a:schemeClr val="bg2"/>
                </a:solidFill>
              </a:defRPr>
            </a:lvl1pPr>
          </a:lstStyle>
          <a:p>
            <a:fld id="{2AC27A5A-7290-4DE1-BA94-4BE8A8E57DCF}" type="slidenum">
              <a:rPr lang="en-US" dirty="0">
                <a:solidFill>
                  <a:srgbClr val="1D1A1D"/>
                </a:solidFill>
              </a:rPr>
              <a:pPr/>
              <a:t>‹#›</a:t>
            </a:fld>
            <a:endParaRPr lang="en-US" dirty="0">
              <a:solidFill>
                <a:srgbClr val="1D1A1D"/>
              </a:solidFill>
            </a:endParaRPr>
          </a:p>
        </p:txBody>
      </p:sp>
      <p:cxnSp>
        <p:nvCxnSpPr>
          <p:cNvPr id="9" name="Straight Connector 8" title="Verticle Rule Line"/>
          <p:cNvCxnSpPr/>
          <p:nvPr/>
        </p:nvCxnSpPr>
        <p:spPr>
          <a:xfrm>
            <a:off x="773855"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2036629"/>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4294967295" orient="horz" pos="79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C633830-2244-49AE-BC4A-47F415C177C6}" type="datetimeFigureOut">
              <a:rPr lang="en-US" dirty="0">
                <a:solidFill>
                  <a:prstClr val="black">
                    <a:lumMod val="85000"/>
                    <a:lumOff val="15000"/>
                  </a:prstClr>
                </a:solidFill>
              </a:rPr>
              <a:pPr/>
              <a:t>3/24/2017</a:t>
            </a:fld>
            <a:endParaRPr lang="en-US" dirty="0">
              <a:solidFill>
                <a:prstClr val="black">
                  <a:lumMod val="85000"/>
                  <a:lumOff val="15000"/>
                </a:prstClr>
              </a:solidFill>
            </a:endParaRPr>
          </a:p>
        </p:txBody>
      </p:sp>
      <p:sp>
        <p:nvSpPr>
          <p:cNvPr id="5" name="Footer Placeholder 4"/>
          <p:cNvSpPr>
            <a:spLocks noGrp="1"/>
          </p:cNvSpPr>
          <p:nvPr>
            <p:ph type="ftr" sz="quarter" idx="11"/>
          </p:nvPr>
        </p:nvSpPr>
        <p:spPr/>
        <p:txBody>
          <a:bodyPr/>
          <a:lstStyle/>
          <a:p>
            <a:endParaRPr lang="en-US" dirty="0">
              <a:solidFill>
                <a:prstClr val="black">
                  <a:lumMod val="85000"/>
                  <a:lumOff val="15000"/>
                </a:prstClr>
              </a:solidFill>
            </a:endParaRPr>
          </a:p>
        </p:txBody>
      </p:sp>
      <p:sp>
        <p:nvSpPr>
          <p:cNvPr id="6" name="Slide Number Placeholder 5"/>
          <p:cNvSpPr>
            <a:spLocks noGrp="1"/>
          </p:cNvSpPr>
          <p:nvPr>
            <p:ph type="sldNum" sz="quarter" idx="12"/>
          </p:nvPr>
        </p:nvSpPr>
        <p:spPr/>
        <p:txBody>
          <a:bodyPr/>
          <a:lstStyle/>
          <a:p>
            <a:fld id="{2AC27A5A-7290-4DE1-BA94-4BE8A8E57DCF}" type="slidenum">
              <a:rPr lang="en-US" dirty="0">
                <a:solidFill>
                  <a:srgbClr val="F5F5F5"/>
                </a:solidFill>
              </a:rPr>
              <a:pPr/>
              <a:t>‹#›</a:t>
            </a:fld>
            <a:endParaRPr lang="en-US" dirty="0">
              <a:solidFill>
                <a:srgbClr val="F5F5F5"/>
              </a:solidFill>
            </a:endParaRPr>
          </a:p>
        </p:txBody>
      </p:sp>
    </p:spTree>
    <p:extLst>
      <p:ext uri="{BB962C8B-B14F-4D97-AF65-F5344CB8AC3E}">
        <p14:creationId xmlns:p14="http://schemas.microsoft.com/office/powerpoint/2010/main" val="1573945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title="Page Number Shape"/>
          <p:cNvSpPr/>
          <p:nvPr/>
        </p:nvSpPr>
        <p:spPr bwMode="auto">
          <a:xfrm>
            <a:off x="11784011" y="1393748"/>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947673" y="2571722"/>
            <a:ext cx="8296654" cy="3286153"/>
          </a:xfrm>
        </p:spPr>
        <p:txBody>
          <a:bodyPr anchor="t">
            <a:normAutofit/>
          </a:bodyPr>
          <a:lstStyle>
            <a:lvl1pPr>
              <a:lnSpc>
                <a:spcPct val="85000"/>
              </a:lnSpc>
              <a:defRPr sz="7700" cap="all" baseline="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947673" y="1393748"/>
            <a:ext cx="8401429" cy="819150"/>
          </a:xfrm>
        </p:spPr>
        <p:txBody>
          <a:bodyPr anchor="ctr">
            <a:normAutofit/>
          </a:bodyPr>
          <a:lstStyle>
            <a:lvl1pPr marL="0" indent="0" algn="r">
              <a:lnSpc>
                <a:spcPct val="113000"/>
              </a:lnSpc>
              <a:spcBef>
                <a:spcPts val="0"/>
              </a:spcBef>
              <a:buNone/>
              <a:defRPr sz="2000" b="0" i="1" baseline="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742955" y="6314439"/>
            <a:ext cx="1596622" cy="365125"/>
          </a:xfrm>
        </p:spPr>
        <p:txBody>
          <a:bodyPr/>
          <a:lstStyle>
            <a:lvl1pPr>
              <a:defRPr sz="1200">
                <a:solidFill>
                  <a:schemeClr val="tx1">
                    <a:lumMod val="85000"/>
                    <a:lumOff val="15000"/>
                  </a:schemeClr>
                </a:solidFill>
              </a:defRPr>
            </a:lvl1pPr>
          </a:lstStyle>
          <a:p>
            <a:fld id="{3C633830-2244-49AE-BC4A-47F415C177C6}" type="datetimeFigureOut">
              <a:rPr lang="en-US" dirty="0">
                <a:solidFill>
                  <a:prstClr val="black">
                    <a:lumMod val="85000"/>
                    <a:lumOff val="15000"/>
                  </a:prstClr>
                </a:solidFill>
              </a:rPr>
              <a:pPr/>
              <a:t>3/24/2017</a:t>
            </a:fld>
            <a:endParaRPr lang="en-US" dirty="0">
              <a:solidFill>
                <a:prstClr val="black">
                  <a:lumMod val="85000"/>
                  <a:lumOff val="15000"/>
                </a:prstClr>
              </a:solidFill>
            </a:endParaRPr>
          </a:p>
        </p:txBody>
      </p:sp>
      <p:sp>
        <p:nvSpPr>
          <p:cNvPr id="5" name="Footer Placeholder 4"/>
          <p:cNvSpPr>
            <a:spLocks noGrp="1"/>
          </p:cNvSpPr>
          <p:nvPr>
            <p:ph type="ftr" sz="quarter" idx="11"/>
          </p:nvPr>
        </p:nvSpPr>
        <p:spPr>
          <a:xfrm>
            <a:off x="1947673" y="6314440"/>
            <a:ext cx="6480226" cy="365125"/>
          </a:xfrm>
        </p:spPr>
        <p:txBody>
          <a:bodyPr/>
          <a:lstStyle>
            <a:lvl1pPr>
              <a:defRPr b="0">
                <a:solidFill>
                  <a:schemeClr val="tx1">
                    <a:lumMod val="85000"/>
                    <a:lumOff val="15000"/>
                  </a:schemeClr>
                </a:solidFill>
              </a:defRPr>
            </a:lvl1pPr>
          </a:lstStyle>
          <a:p>
            <a:endParaRPr lang="en-US" dirty="0">
              <a:solidFill>
                <a:prstClr val="black">
                  <a:lumMod val="85000"/>
                  <a:lumOff val="15000"/>
                </a:prstClr>
              </a:solidFill>
            </a:endParaRPr>
          </a:p>
        </p:txBody>
      </p:sp>
      <p:sp>
        <p:nvSpPr>
          <p:cNvPr id="6" name="Slide Number Placeholder 5"/>
          <p:cNvSpPr>
            <a:spLocks noGrp="1"/>
          </p:cNvSpPr>
          <p:nvPr>
            <p:ph type="sldNum" sz="quarter" idx="12"/>
          </p:nvPr>
        </p:nvSpPr>
        <p:spPr>
          <a:xfrm>
            <a:off x="11784011" y="1620760"/>
            <a:ext cx="407988" cy="365125"/>
          </a:xfrm>
        </p:spPr>
        <p:txBody>
          <a:bodyPr/>
          <a:lstStyle>
            <a:lvl1pPr>
              <a:defRPr>
                <a:solidFill>
                  <a:schemeClr val="bg2"/>
                </a:solidFill>
              </a:defRPr>
            </a:lvl1pPr>
          </a:lstStyle>
          <a:p>
            <a:fld id="{2AC27A5A-7290-4DE1-BA94-4BE8A8E57DCF}" type="slidenum">
              <a:rPr lang="en-US" dirty="0">
                <a:solidFill>
                  <a:srgbClr val="F5F5F5"/>
                </a:solidFill>
              </a:rPr>
              <a:pPr/>
              <a:t>‹#›</a:t>
            </a:fld>
            <a:endParaRPr lang="en-US" dirty="0">
              <a:solidFill>
                <a:srgbClr val="F5F5F5"/>
              </a:solidFill>
            </a:endParaRPr>
          </a:p>
        </p:txBody>
      </p:sp>
      <p:cxnSp>
        <p:nvCxnSpPr>
          <p:cNvPr id="10" name="Straight Connector 9" title="Horizontal Rule Line"/>
          <p:cNvCxnSpPr/>
          <p:nvPr/>
        </p:nvCxnSpPr>
        <p:spPr>
          <a:xfrm flipH="1">
            <a:off x="1" y="6178167"/>
            <a:ext cx="10244326"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2035159"/>
      </p:ext>
    </p:extLst>
  </p:cSld>
  <p:clrMapOvr>
    <a:masterClrMapping/>
  </p:clrMapOvr>
  <p:extLst mod="1">
    <p:ext uri="{DCECCB84-F9BA-43D5-87BE-67443E8EF086}">
      <p15:sldGuideLst xmlns:p15="http://schemas.microsoft.com/office/powerpoint/2012/main">
        <p15:guide id="4294967295" pos="6456">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181600" y="540628"/>
            <a:ext cx="6248400" cy="248894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181600" y="3712467"/>
            <a:ext cx="6248400" cy="248222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C633830-2244-49AE-BC4A-47F415C177C6}" type="datetimeFigureOut">
              <a:rPr lang="en-US" dirty="0">
                <a:solidFill>
                  <a:prstClr val="black">
                    <a:lumMod val="85000"/>
                    <a:lumOff val="15000"/>
                  </a:prstClr>
                </a:solidFill>
              </a:rPr>
              <a:pPr/>
              <a:t>3/24/2017</a:t>
            </a:fld>
            <a:endParaRPr lang="en-US" dirty="0">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dirty="0">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2AC27A5A-7290-4DE1-BA94-4BE8A8E57DCF}" type="slidenum">
              <a:rPr lang="en-US" dirty="0">
                <a:solidFill>
                  <a:srgbClr val="F5F5F5"/>
                </a:solidFill>
              </a:rPr>
              <a:pPr/>
              <a:t>‹#›</a:t>
            </a:fld>
            <a:endParaRPr lang="en-US" dirty="0">
              <a:solidFill>
                <a:srgbClr val="F5F5F5"/>
              </a:solidFill>
            </a:endParaRPr>
          </a:p>
        </p:txBody>
      </p:sp>
    </p:spTree>
    <p:extLst>
      <p:ext uri="{BB962C8B-B14F-4D97-AF65-F5344CB8AC3E}">
        <p14:creationId xmlns:p14="http://schemas.microsoft.com/office/powerpoint/2010/main" val="35557753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7784"/>
            <a:ext cx="3831336" cy="495604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5181600" y="558065"/>
            <a:ext cx="6245352"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181600" y="1526671"/>
            <a:ext cx="6245352" cy="1755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81600" y="3700826"/>
            <a:ext cx="62484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81600" y="4669432"/>
            <a:ext cx="6245352" cy="1755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C633830-2244-49AE-BC4A-47F415C177C6}" type="datetimeFigureOut">
              <a:rPr lang="en-US" dirty="0">
                <a:solidFill>
                  <a:prstClr val="black">
                    <a:lumMod val="85000"/>
                    <a:lumOff val="15000"/>
                  </a:prstClr>
                </a:solidFill>
              </a:rPr>
              <a:pPr/>
              <a:t>3/24/2017</a:t>
            </a:fld>
            <a:endParaRPr lang="en-US" dirty="0">
              <a:solidFill>
                <a:prstClr val="black">
                  <a:lumMod val="85000"/>
                  <a:lumOff val="15000"/>
                </a:prstClr>
              </a:solidFill>
            </a:endParaRPr>
          </a:p>
        </p:txBody>
      </p:sp>
      <p:sp>
        <p:nvSpPr>
          <p:cNvPr id="8" name="Footer Placeholder 7"/>
          <p:cNvSpPr>
            <a:spLocks noGrp="1"/>
          </p:cNvSpPr>
          <p:nvPr>
            <p:ph type="ftr" sz="quarter" idx="11"/>
          </p:nvPr>
        </p:nvSpPr>
        <p:spPr/>
        <p:txBody>
          <a:bodyPr/>
          <a:lstStyle/>
          <a:p>
            <a:endParaRPr lang="en-US" dirty="0">
              <a:solidFill>
                <a:prstClr val="black">
                  <a:lumMod val="85000"/>
                  <a:lumOff val="15000"/>
                </a:prstClr>
              </a:solidFill>
            </a:endParaRPr>
          </a:p>
        </p:txBody>
      </p:sp>
      <p:sp>
        <p:nvSpPr>
          <p:cNvPr id="9" name="Slide Number Placeholder 8"/>
          <p:cNvSpPr>
            <a:spLocks noGrp="1"/>
          </p:cNvSpPr>
          <p:nvPr>
            <p:ph type="sldNum" sz="quarter" idx="12"/>
          </p:nvPr>
        </p:nvSpPr>
        <p:spPr/>
        <p:txBody>
          <a:bodyPr/>
          <a:lstStyle/>
          <a:p>
            <a:fld id="{2AC27A5A-7290-4DE1-BA94-4BE8A8E57DCF}" type="slidenum">
              <a:rPr lang="en-US" dirty="0">
                <a:solidFill>
                  <a:srgbClr val="F5F5F5"/>
                </a:solidFill>
              </a:rPr>
              <a:pPr/>
              <a:t>‹#›</a:t>
            </a:fld>
            <a:endParaRPr lang="en-US" dirty="0">
              <a:solidFill>
                <a:srgbClr val="F5F5F5"/>
              </a:solidFill>
            </a:endParaRPr>
          </a:p>
        </p:txBody>
      </p:sp>
    </p:spTree>
    <p:extLst>
      <p:ext uri="{BB962C8B-B14F-4D97-AF65-F5344CB8AC3E}">
        <p14:creationId xmlns:p14="http://schemas.microsoft.com/office/powerpoint/2010/main" val="2479169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C633830-2244-49AE-BC4A-47F415C177C6}" type="datetimeFigureOut">
              <a:rPr lang="en-US" dirty="0">
                <a:solidFill>
                  <a:prstClr val="black">
                    <a:lumMod val="85000"/>
                    <a:lumOff val="15000"/>
                  </a:prstClr>
                </a:solidFill>
              </a:rPr>
              <a:pPr/>
              <a:t>3/24/2017</a:t>
            </a:fld>
            <a:endParaRPr lang="en-US" dirty="0">
              <a:solidFill>
                <a:prstClr val="black">
                  <a:lumMod val="85000"/>
                  <a:lumOff val="15000"/>
                </a:prstClr>
              </a:solidFill>
            </a:endParaRPr>
          </a:p>
        </p:txBody>
      </p:sp>
      <p:sp>
        <p:nvSpPr>
          <p:cNvPr id="4" name="Footer Placeholder 3"/>
          <p:cNvSpPr>
            <a:spLocks noGrp="1"/>
          </p:cNvSpPr>
          <p:nvPr>
            <p:ph type="ftr" sz="quarter" idx="11"/>
          </p:nvPr>
        </p:nvSpPr>
        <p:spPr/>
        <p:txBody>
          <a:bodyPr/>
          <a:lstStyle/>
          <a:p>
            <a:endParaRPr lang="en-US" dirty="0">
              <a:solidFill>
                <a:prstClr val="black">
                  <a:lumMod val="85000"/>
                  <a:lumOff val="15000"/>
                </a:prstClr>
              </a:solidFill>
            </a:endParaRPr>
          </a:p>
        </p:txBody>
      </p:sp>
      <p:sp>
        <p:nvSpPr>
          <p:cNvPr id="5" name="Slide Number Placeholder 4"/>
          <p:cNvSpPr>
            <a:spLocks noGrp="1"/>
          </p:cNvSpPr>
          <p:nvPr>
            <p:ph type="sldNum" sz="quarter" idx="12"/>
          </p:nvPr>
        </p:nvSpPr>
        <p:spPr/>
        <p:txBody>
          <a:bodyPr/>
          <a:lstStyle/>
          <a:p>
            <a:fld id="{2AC27A5A-7290-4DE1-BA94-4BE8A8E57DCF}" type="slidenum">
              <a:rPr lang="en-US" dirty="0">
                <a:solidFill>
                  <a:srgbClr val="F5F5F5"/>
                </a:solidFill>
              </a:rPr>
              <a:pPr/>
              <a:t>‹#›</a:t>
            </a:fld>
            <a:endParaRPr lang="en-US" dirty="0">
              <a:solidFill>
                <a:srgbClr val="F5F5F5"/>
              </a:solidFill>
            </a:endParaRPr>
          </a:p>
        </p:txBody>
      </p:sp>
    </p:spTree>
    <p:extLst>
      <p:ext uri="{BB962C8B-B14F-4D97-AF65-F5344CB8AC3E}">
        <p14:creationId xmlns:p14="http://schemas.microsoft.com/office/powerpoint/2010/main" val="13392435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633830-2244-49AE-BC4A-47F415C177C6}" type="datetimeFigureOut">
              <a:rPr lang="en-US" dirty="0">
                <a:solidFill>
                  <a:prstClr val="black">
                    <a:lumMod val="85000"/>
                    <a:lumOff val="15000"/>
                  </a:prstClr>
                </a:solidFill>
              </a:rPr>
              <a:pPr/>
              <a:t>3/24/2017</a:t>
            </a:fld>
            <a:endParaRPr lang="en-US" dirty="0">
              <a:solidFill>
                <a:prstClr val="black">
                  <a:lumMod val="85000"/>
                  <a:lumOff val="15000"/>
                </a:prstClr>
              </a:solidFill>
            </a:endParaRPr>
          </a:p>
        </p:txBody>
      </p:sp>
      <p:sp>
        <p:nvSpPr>
          <p:cNvPr id="3" name="Footer Placeholder 2"/>
          <p:cNvSpPr>
            <a:spLocks noGrp="1"/>
          </p:cNvSpPr>
          <p:nvPr>
            <p:ph type="ftr" sz="quarter" idx="11"/>
          </p:nvPr>
        </p:nvSpPr>
        <p:spPr/>
        <p:txBody>
          <a:bodyPr/>
          <a:lstStyle/>
          <a:p>
            <a:endParaRPr lang="en-US" dirty="0">
              <a:solidFill>
                <a:prstClr val="black">
                  <a:lumMod val="85000"/>
                  <a:lumOff val="15000"/>
                </a:prstClr>
              </a:solidFill>
            </a:endParaRPr>
          </a:p>
        </p:txBody>
      </p:sp>
      <p:sp>
        <p:nvSpPr>
          <p:cNvPr id="4" name="Slide Number Placeholder 3"/>
          <p:cNvSpPr>
            <a:spLocks noGrp="1"/>
          </p:cNvSpPr>
          <p:nvPr>
            <p:ph type="sldNum" sz="quarter" idx="12"/>
          </p:nvPr>
        </p:nvSpPr>
        <p:spPr/>
        <p:txBody>
          <a:bodyPr/>
          <a:lstStyle/>
          <a:p>
            <a:fld id="{2AC27A5A-7290-4DE1-BA94-4BE8A8E57DCF}" type="slidenum">
              <a:rPr lang="en-US" dirty="0">
                <a:solidFill>
                  <a:srgbClr val="F5F5F5"/>
                </a:solidFill>
              </a:rPr>
              <a:pPr/>
              <a:t>‹#›</a:t>
            </a:fld>
            <a:endParaRPr lang="en-US" dirty="0">
              <a:solidFill>
                <a:srgbClr val="F5F5F5"/>
              </a:solidFill>
            </a:endParaRPr>
          </a:p>
        </p:txBody>
      </p:sp>
    </p:spTree>
    <p:extLst>
      <p:ext uri="{BB962C8B-B14F-4D97-AF65-F5344CB8AC3E}">
        <p14:creationId xmlns:p14="http://schemas.microsoft.com/office/powerpoint/2010/main" val="4600484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5479"/>
            <a:ext cx="3838776" cy="1921022"/>
          </a:xfrm>
        </p:spPr>
        <p:txBody>
          <a:bodyPr anchor="t">
            <a:noAutofit/>
          </a:bodyPr>
          <a:lstStyle>
            <a:lvl1pPr>
              <a:lnSpc>
                <a:spcPct val="93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181600" y="564147"/>
            <a:ext cx="6248400" cy="5622644"/>
          </a:xfrm>
        </p:spPr>
        <p:txBody>
          <a:bodyPr/>
          <a:lstStyle>
            <a:lvl1pPr>
              <a:lnSpc>
                <a:spcPct val="112000"/>
              </a:lnSpc>
              <a:defRPr sz="2000"/>
            </a:lvl1pPr>
            <a:lvl2pPr>
              <a:lnSpc>
                <a:spcPct val="112000"/>
              </a:lnSpc>
              <a:defRPr sz="1800"/>
            </a:lvl2pPr>
            <a:lvl3pPr>
              <a:lnSpc>
                <a:spcPct val="112000"/>
              </a:lnSpc>
              <a:defRPr sz="1600"/>
            </a:lvl3pPr>
            <a:lvl4pPr>
              <a:lnSpc>
                <a:spcPct val="112000"/>
              </a:lnSpc>
              <a:defRPr sz="1400"/>
            </a:lvl4pPr>
            <a:lvl5pPr>
              <a:lnSpc>
                <a:spcPct val="112000"/>
              </a:lnSpc>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0" y="2621512"/>
            <a:ext cx="3838776" cy="3239537"/>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633830-2244-49AE-BC4A-47F415C177C6}" type="datetimeFigureOut">
              <a:rPr lang="en-US" dirty="0">
                <a:solidFill>
                  <a:prstClr val="black">
                    <a:lumMod val="85000"/>
                    <a:lumOff val="15000"/>
                  </a:prstClr>
                </a:solidFill>
              </a:rPr>
              <a:pPr/>
              <a:t>3/24/2017</a:t>
            </a:fld>
            <a:endParaRPr lang="en-US" dirty="0">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dirty="0">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2AC27A5A-7290-4DE1-BA94-4BE8A8E57DCF}" type="slidenum">
              <a:rPr lang="en-US" dirty="0">
                <a:solidFill>
                  <a:srgbClr val="F5F5F5"/>
                </a:solidFill>
              </a:rPr>
              <a:pPr/>
              <a:t>‹#›</a:t>
            </a:fld>
            <a:endParaRPr lang="en-US" dirty="0">
              <a:solidFill>
                <a:srgbClr val="F5F5F5"/>
              </a:solidFill>
            </a:endParaRPr>
          </a:p>
        </p:txBody>
      </p:sp>
    </p:spTree>
    <p:extLst>
      <p:ext uri="{BB962C8B-B14F-4D97-AF65-F5344CB8AC3E}">
        <p14:creationId xmlns:p14="http://schemas.microsoft.com/office/powerpoint/2010/main" val="3775202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2D9EC04-F4EB-4487-9DA5-862DDE6426B0}" type="datetimeFigureOut">
              <a:rPr lang="en-GB" smtClean="0"/>
              <a:t>24/03/2017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18430D-E484-47BC-9911-0347AE88D831}" type="slidenum">
              <a:rPr lang="en-GB" smtClean="0"/>
              <a:t>‹#›</a:t>
            </a:fld>
            <a:endParaRPr lang="en-GB"/>
          </a:p>
        </p:txBody>
      </p:sp>
    </p:spTree>
    <p:extLst>
      <p:ext uri="{BB962C8B-B14F-4D97-AF65-F5344CB8AC3E}">
        <p14:creationId xmlns:p14="http://schemas.microsoft.com/office/powerpoint/2010/main" val="21776932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557261"/>
            <a:ext cx="3840480" cy="1919239"/>
          </a:xfrm>
        </p:spPr>
        <p:txBody>
          <a:bodyPr anchor="t">
            <a:noAutofit/>
          </a:bodyPr>
          <a:lstStyle>
            <a:lvl1pPr>
              <a:lnSpc>
                <a:spcPct val="93000"/>
              </a:lnSpc>
              <a:defRPr sz="40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257800" y="0"/>
            <a:ext cx="6172200"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58952" y="2621512"/>
            <a:ext cx="3840480" cy="3236976"/>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633830-2244-49AE-BC4A-47F415C177C6}" type="datetimeFigureOut">
              <a:rPr lang="en-US" dirty="0">
                <a:solidFill>
                  <a:prstClr val="black">
                    <a:lumMod val="85000"/>
                    <a:lumOff val="15000"/>
                  </a:prstClr>
                </a:solidFill>
              </a:rPr>
              <a:pPr/>
              <a:t>3/24/2017</a:t>
            </a:fld>
            <a:endParaRPr lang="en-US" dirty="0">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dirty="0">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2AC27A5A-7290-4DE1-BA94-4BE8A8E57DCF}" type="slidenum">
              <a:rPr lang="en-US" dirty="0">
                <a:solidFill>
                  <a:srgbClr val="F5F5F5"/>
                </a:solidFill>
              </a:rPr>
              <a:pPr/>
              <a:t>‹#›</a:t>
            </a:fld>
            <a:endParaRPr lang="en-US" dirty="0">
              <a:solidFill>
                <a:srgbClr val="F5F5F5"/>
              </a:solidFill>
            </a:endParaRPr>
          </a:p>
        </p:txBody>
      </p:sp>
    </p:spTree>
    <p:extLst>
      <p:ext uri="{BB962C8B-B14F-4D97-AF65-F5344CB8AC3E}">
        <p14:creationId xmlns:p14="http://schemas.microsoft.com/office/powerpoint/2010/main" val="34341707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181600" y="640080"/>
            <a:ext cx="6248398" cy="558414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C633830-2244-49AE-BC4A-47F415C177C6}" type="datetimeFigureOut">
              <a:rPr lang="en-US" dirty="0">
                <a:solidFill>
                  <a:prstClr val="black">
                    <a:lumMod val="85000"/>
                    <a:lumOff val="15000"/>
                  </a:prstClr>
                </a:solidFill>
              </a:rPr>
              <a:pPr/>
              <a:t>3/24/2017</a:t>
            </a:fld>
            <a:endParaRPr lang="en-US" dirty="0">
              <a:solidFill>
                <a:prstClr val="black">
                  <a:lumMod val="85000"/>
                  <a:lumOff val="15000"/>
                </a:prstClr>
              </a:solidFill>
            </a:endParaRPr>
          </a:p>
        </p:txBody>
      </p:sp>
      <p:sp>
        <p:nvSpPr>
          <p:cNvPr id="5" name="Footer Placeholder 4"/>
          <p:cNvSpPr>
            <a:spLocks noGrp="1"/>
          </p:cNvSpPr>
          <p:nvPr>
            <p:ph type="ftr" sz="quarter" idx="11"/>
          </p:nvPr>
        </p:nvSpPr>
        <p:spPr/>
        <p:txBody>
          <a:bodyPr/>
          <a:lstStyle/>
          <a:p>
            <a:endParaRPr lang="en-US" dirty="0">
              <a:solidFill>
                <a:prstClr val="black">
                  <a:lumMod val="85000"/>
                  <a:lumOff val="15000"/>
                </a:prstClr>
              </a:solidFill>
            </a:endParaRPr>
          </a:p>
        </p:txBody>
      </p:sp>
      <p:sp>
        <p:nvSpPr>
          <p:cNvPr id="6" name="Slide Number Placeholder 5"/>
          <p:cNvSpPr>
            <a:spLocks noGrp="1"/>
          </p:cNvSpPr>
          <p:nvPr>
            <p:ph type="sldNum" sz="quarter" idx="12"/>
          </p:nvPr>
        </p:nvSpPr>
        <p:spPr/>
        <p:txBody>
          <a:bodyPr/>
          <a:lstStyle/>
          <a:p>
            <a:fld id="{2AC27A5A-7290-4DE1-BA94-4BE8A8E57DCF}" type="slidenum">
              <a:rPr lang="en-US" dirty="0">
                <a:solidFill>
                  <a:srgbClr val="F5F5F5"/>
                </a:solidFill>
              </a:rPr>
              <a:pPr/>
              <a:t>‹#›</a:t>
            </a:fld>
            <a:endParaRPr lang="en-US" dirty="0">
              <a:solidFill>
                <a:srgbClr val="F5F5F5"/>
              </a:solidFill>
            </a:endParaRPr>
          </a:p>
        </p:txBody>
      </p:sp>
    </p:spTree>
    <p:extLst>
      <p:ext uri="{BB962C8B-B14F-4D97-AF65-F5344CB8AC3E}">
        <p14:creationId xmlns:p14="http://schemas.microsoft.com/office/powerpoint/2010/main" val="22347714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2"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rgbClr val="262626"/>
          </a:solidFill>
          <a:ln w="0">
            <a:noFill/>
            <a:prstDash val="solid"/>
            <a:round/>
            <a:headEnd/>
            <a:tailEnd/>
          </a:ln>
        </p:spPr>
      </p:sp>
      <p:sp>
        <p:nvSpPr>
          <p:cNvPr id="2" name="Vertical Title 1"/>
          <p:cNvSpPr>
            <a:spLocks noGrp="1"/>
          </p:cNvSpPr>
          <p:nvPr>
            <p:ph type="title" orient="vert"/>
          </p:nvPr>
        </p:nvSpPr>
        <p:spPr>
          <a:xfrm>
            <a:off x="7990765" y="642931"/>
            <a:ext cx="2446670" cy="4678106"/>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642932"/>
            <a:ext cx="7070678" cy="467810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536187" y="5927131"/>
            <a:ext cx="3814856" cy="365125"/>
          </a:xfrm>
        </p:spPr>
        <p:txBody>
          <a:bodyPr/>
          <a:lstStyle/>
          <a:p>
            <a:fld id="{3C633830-2244-49AE-BC4A-47F415C177C6}" type="datetimeFigureOut">
              <a:rPr lang="en-US" dirty="0">
                <a:solidFill>
                  <a:prstClr val="black">
                    <a:lumMod val="85000"/>
                    <a:lumOff val="15000"/>
                  </a:prstClr>
                </a:solidFill>
              </a:rPr>
              <a:pPr/>
              <a:t>3/24/2017</a:t>
            </a:fld>
            <a:endParaRPr lang="en-US" dirty="0">
              <a:solidFill>
                <a:prstClr val="black">
                  <a:lumMod val="85000"/>
                  <a:lumOff val="15000"/>
                </a:prstClr>
              </a:solidFill>
            </a:endParaRPr>
          </a:p>
        </p:txBody>
      </p:sp>
      <p:sp>
        <p:nvSpPr>
          <p:cNvPr id="5" name="Footer Placeholder 4"/>
          <p:cNvSpPr>
            <a:spLocks noGrp="1"/>
          </p:cNvSpPr>
          <p:nvPr>
            <p:ph type="ftr" sz="quarter" idx="11"/>
          </p:nvPr>
        </p:nvSpPr>
        <p:spPr>
          <a:xfrm>
            <a:off x="6536187" y="6315949"/>
            <a:ext cx="3814856" cy="365125"/>
          </a:xfrm>
        </p:spPr>
        <p:txBody>
          <a:bodyPr/>
          <a:lstStyle/>
          <a:p>
            <a:endParaRPr lang="en-US" dirty="0">
              <a:solidFill>
                <a:prstClr val="black">
                  <a:lumMod val="85000"/>
                  <a:lumOff val="15000"/>
                </a:prstClr>
              </a:solidFill>
            </a:endParaRPr>
          </a:p>
        </p:txBody>
      </p:sp>
      <p:sp>
        <p:nvSpPr>
          <p:cNvPr id="6" name="Slide Number Placeholder 5"/>
          <p:cNvSpPr>
            <a:spLocks noGrp="1"/>
          </p:cNvSpPr>
          <p:nvPr>
            <p:ph type="sldNum" sz="quarter" idx="12"/>
          </p:nvPr>
        </p:nvSpPr>
        <p:spPr>
          <a:xfrm>
            <a:off x="11784011" y="5607592"/>
            <a:ext cx="407988" cy="365125"/>
          </a:xfrm>
        </p:spPr>
        <p:txBody>
          <a:bodyPr/>
          <a:lstStyle/>
          <a:p>
            <a:fld id="{2AC27A5A-7290-4DE1-BA94-4BE8A8E57DCF}" type="slidenum">
              <a:rPr lang="en-US" dirty="0">
                <a:solidFill>
                  <a:srgbClr val="F5F5F5"/>
                </a:solidFill>
              </a:rPr>
              <a:pPr/>
              <a:t>‹#›</a:t>
            </a:fld>
            <a:endParaRPr lang="en-US" dirty="0">
              <a:solidFill>
                <a:srgbClr val="F5F5F5"/>
              </a:solidFill>
            </a:endParaRPr>
          </a:p>
        </p:txBody>
      </p:sp>
      <p:cxnSp>
        <p:nvCxnSpPr>
          <p:cNvPr id="13" name="Straight Connector 12" title="Horizontal Rule Line"/>
          <p:cNvCxnSpPr/>
          <p:nvPr/>
        </p:nvCxnSpPr>
        <p:spPr>
          <a:xfrm>
            <a:off x="0" y="6199730"/>
            <a:ext cx="10260011"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4616672"/>
      </p:ext>
    </p:extLst>
  </p:cSld>
  <p:clrMapOvr>
    <a:masterClrMapping/>
  </p:clrMapOvr>
  <p:extLst mod="1">
    <p:ext uri="{DCECCB84-F9BA-43D5-87BE-67443E8EF086}">
      <p15:sldGuideLst xmlns:p15="http://schemas.microsoft.com/office/powerpoint/2012/main">
        <p15:guide id="4294967295" pos="6456">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solidFill>
                  <a:prstClr val="black">
                    <a:tint val="75000"/>
                  </a:prstClr>
                </a:solidFill>
              </a:rPr>
              <a:pPr/>
              <a:t>3/24/2017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8F63A3B-78C7-47BE-AE5E-E10140E04643}" type="slidenum">
              <a:rPr lang="en-US" dirty="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5093260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solidFill>
                  <a:prstClr val="black">
                    <a:tint val="75000"/>
                  </a:prstClr>
                </a:solidFill>
              </a:rPr>
              <a:pPr/>
              <a:t>3/24/2017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8F63A3B-78C7-47BE-AE5E-E10140E04643}" type="slidenum">
              <a:rPr lang="en-US" dirty="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997185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solidFill>
                  <a:prstClr val="black">
                    <a:tint val="75000"/>
                  </a:prstClr>
                </a:solidFill>
              </a:rPr>
              <a:pPr/>
              <a:t>3/24/2017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8F63A3B-78C7-47BE-AE5E-E10140E04643}" type="slidenum">
              <a:rPr lang="en-US" dirty="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5252707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solidFill>
                  <a:prstClr val="black">
                    <a:tint val="75000"/>
                  </a:prstClr>
                </a:solidFill>
              </a:rPr>
              <a:pPr/>
              <a:t>3/24/2017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48F63A3B-78C7-47BE-AE5E-E10140E04643}" type="slidenum">
              <a:rPr lang="en-US" dirty="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0803475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solidFill>
                  <a:prstClr val="black">
                    <a:tint val="75000"/>
                  </a:prstClr>
                </a:solidFill>
              </a:rPr>
              <a:pPr/>
              <a:t>3/24/2017</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48F63A3B-78C7-47BE-AE5E-E10140E04643}" type="slidenum">
              <a:rPr lang="en-US" dirty="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4116340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solidFill>
                  <a:prstClr val="black">
                    <a:tint val="75000"/>
                  </a:prstClr>
                </a:solidFill>
              </a:rPr>
              <a:pPr/>
              <a:t>3/24/2017</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48F63A3B-78C7-47BE-AE5E-E10140E04643}" type="slidenum">
              <a:rPr lang="en-US" dirty="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59368726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solidFill>
                  <a:prstClr val="black">
                    <a:tint val="75000"/>
                  </a:prstClr>
                </a:solidFill>
              </a:rPr>
              <a:pPr/>
              <a:t>3/24/2017</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48F63A3B-78C7-47BE-AE5E-E10140E04643}" type="slidenum">
              <a:rPr lang="en-US" dirty="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87971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D9EC04-F4EB-4487-9DA5-862DDE6426B0}" type="datetimeFigureOut">
              <a:rPr lang="en-GB" smtClean="0"/>
              <a:t>24/03/2017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18430D-E484-47BC-9911-0347AE88D831}" type="slidenum">
              <a:rPr lang="en-GB" smtClean="0"/>
              <a:t>‹#›</a:t>
            </a:fld>
            <a:endParaRPr lang="en-GB"/>
          </a:p>
        </p:txBody>
      </p:sp>
    </p:spTree>
    <p:extLst>
      <p:ext uri="{BB962C8B-B14F-4D97-AF65-F5344CB8AC3E}">
        <p14:creationId xmlns:p14="http://schemas.microsoft.com/office/powerpoint/2010/main" val="37641213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solidFill>
                  <a:prstClr val="black">
                    <a:tint val="75000"/>
                  </a:prstClr>
                </a:solidFill>
              </a:rPr>
              <a:pPr/>
              <a:t>3/24/2017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48F63A3B-78C7-47BE-AE5E-E10140E04643}" type="slidenum">
              <a:rPr lang="en-US" dirty="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068990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solidFill>
                  <a:prstClr val="black">
                    <a:tint val="75000"/>
                  </a:prstClr>
                </a:solidFill>
              </a:rPr>
              <a:pPr/>
              <a:t>3/24/2017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48F63A3B-78C7-47BE-AE5E-E10140E04643}" type="slidenum">
              <a:rPr lang="en-US" dirty="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3292468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solidFill>
                  <a:prstClr val="black">
                    <a:tint val="75000"/>
                  </a:prstClr>
                </a:solidFill>
              </a:rPr>
              <a:pPr/>
              <a:t>3/24/2017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8F63A3B-78C7-47BE-AE5E-E10140E04643}" type="slidenum">
              <a:rPr lang="en-US" dirty="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057882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solidFill>
                  <a:prstClr val="black">
                    <a:tint val="75000"/>
                  </a:prstClr>
                </a:solidFill>
              </a:rPr>
              <a:pPr/>
              <a:t>3/24/2017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8F63A3B-78C7-47BE-AE5E-E10140E04643}" type="slidenum">
              <a:rPr lang="en-US" dirty="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22635109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22105E5-338A-42BE-8618-4B0407929BB7}" type="datetimeFigureOut">
              <a:rPr lang="en-GB" smtClean="0">
                <a:solidFill>
                  <a:prstClr val="black">
                    <a:tint val="75000"/>
                  </a:prstClr>
                </a:solidFill>
              </a:rPr>
              <a:pPr/>
              <a:t>24/03/2017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052C36AC-A2DF-4F4E-A0C4-7971A7772BE2}" type="slidenum">
              <a:rPr lang="en-GB" smtClean="0">
                <a:solidFill>
                  <a:srgbClr val="90C226"/>
                </a:solidFill>
              </a:rPr>
              <a:pPr/>
              <a:t>‹#›</a:t>
            </a:fld>
            <a:endParaRPr lang="en-GB">
              <a:solidFill>
                <a:srgbClr val="90C226"/>
              </a:solidFill>
            </a:endParaRPr>
          </a:p>
        </p:txBody>
      </p:sp>
    </p:spTree>
    <p:extLst>
      <p:ext uri="{BB962C8B-B14F-4D97-AF65-F5344CB8AC3E}">
        <p14:creationId xmlns:p14="http://schemas.microsoft.com/office/powerpoint/2010/main" val="178155078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22105E5-338A-42BE-8618-4B0407929BB7}" type="datetimeFigureOut">
              <a:rPr lang="en-GB" smtClean="0">
                <a:solidFill>
                  <a:prstClr val="black">
                    <a:tint val="75000"/>
                  </a:prstClr>
                </a:solidFill>
              </a:rPr>
              <a:pPr/>
              <a:t>24/03/2017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052C36AC-A2DF-4F4E-A0C4-7971A7772BE2}" type="slidenum">
              <a:rPr lang="en-GB" smtClean="0">
                <a:solidFill>
                  <a:srgbClr val="90C226"/>
                </a:solidFill>
              </a:rPr>
              <a:pPr/>
              <a:t>‹#›</a:t>
            </a:fld>
            <a:endParaRPr lang="en-GB">
              <a:solidFill>
                <a:srgbClr val="90C226"/>
              </a:solidFill>
            </a:endParaRPr>
          </a:p>
        </p:txBody>
      </p:sp>
    </p:spTree>
    <p:extLst>
      <p:ext uri="{BB962C8B-B14F-4D97-AF65-F5344CB8AC3E}">
        <p14:creationId xmlns:p14="http://schemas.microsoft.com/office/powerpoint/2010/main" val="78754490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2105E5-338A-42BE-8618-4B0407929BB7}" type="datetimeFigureOut">
              <a:rPr lang="en-GB" smtClean="0">
                <a:solidFill>
                  <a:prstClr val="black">
                    <a:tint val="75000"/>
                  </a:prstClr>
                </a:solidFill>
              </a:rPr>
              <a:pPr/>
              <a:t>24/03/2017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052C36AC-A2DF-4F4E-A0C4-7971A7772BE2}" type="slidenum">
              <a:rPr lang="en-GB" smtClean="0">
                <a:solidFill>
                  <a:srgbClr val="90C226"/>
                </a:solidFill>
              </a:rPr>
              <a:pPr/>
              <a:t>‹#›</a:t>
            </a:fld>
            <a:endParaRPr lang="en-GB">
              <a:solidFill>
                <a:srgbClr val="90C226"/>
              </a:solidFill>
            </a:endParaRPr>
          </a:p>
        </p:txBody>
      </p:sp>
    </p:spTree>
    <p:extLst>
      <p:ext uri="{BB962C8B-B14F-4D97-AF65-F5344CB8AC3E}">
        <p14:creationId xmlns:p14="http://schemas.microsoft.com/office/powerpoint/2010/main" val="398848797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22105E5-338A-42BE-8618-4B0407929BB7}" type="datetimeFigureOut">
              <a:rPr lang="en-GB" smtClean="0">
                <a:solidFill>
                  <a:prstClr val="black">
                    <a:tint val="75000"/>
                  </a:prstClr>
                </a:solidFill>
              </a:rPr>
              <a:pPr/>
              <a:t>24/03/2017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052C36AC-A2DF-4F4E-A0C4-7971A7772BE2}" type="slidenum">
              <a:rPr lang="en-GB" smtClean="0">
                <a:solidFill>
                  <a:srgbClr val="90C226"/>
                </a:solidFill>
              </a:rPr>
              <a:pPr/>
              <a:t>‹#›</a:t>
            </a:fld>
            <a:endParaRPr lang="en-GB">
              <a:solidFill>
                <a:srgbClr val="90C226"/>
              </a:solidFill>
            </a:endParaRPr>
          </a:p>
        </p:txBody>
      </p:sp>
    </p:spTree>
    <p:extLst>
      <p:ext uri="{BB962C8B-B14F-4D97-AF65-F5344CB8AC3E}">
        <p14:creationId xmlns:p14="http://schemas.microsoft.com/office/powerpoint/2010/main" val="228885877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22105E5-338A-42BE-8618-4B0407929BB7}" type="datetimeFigureOut">
              <a:rPr lang="en-GB" smtClean="0">
                <a:solidFill>
                  <a:prstClr val="black">
                    <a:tint val="75000"/>
                  </a:prstClr>
                </a:solidFill>
              </a:rPr>
              <a:pPr/>
              <a:t>24/03/2017</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052C36AC-A2DF-4F4E-A0C4-7971A7772BE2}" type="slidenum">
              <a:rPr lang="en-GB" smtClean="0">
                <a:solidFill>
                  <a:srgbClr val="90C226"/>
                </a:solidFill>
              </a:rPr>
              <a:pPr/>
              <a:t>‹#›</a:t>
            </a:fld>
            <a:endParaRPr lang="en-GB">
              <a:solidFill>
                <a:srgbClr val="90C226"/>
              </a:solidFill>
            </a:endParaRPr>
          </a:p>
        </p:txBody>
      </p:sp>
    </p:spTree>
    <p:extLst>
      <p:ext uri="{BB962C8B-B14F-4D97-AF65-F5344CB8AC3E}">
        <p14:creationId xmlns:p14="http://schemas.microsoft.com/office/powerpoint/2010/main" val="232000201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22105E5-338A-42BE-8618-4B0407929BB7}" type="datetimeFigureOut">
              <a:rPr lang="en-GB" smtClean="0">
                <a:solidFill>
                  <a:prstClr val="black">
                    <a:tint val="75000"/>
                  </a:prstClr>
                </a:solidFill>
              </a:rPr>
              <a:pPr/>
              <a:t>24/03/2017</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052C36AC-A2DF-4F4E-A0C4-7971A7772BE2}" type="slidenum">
              <a:rPr lang="en-GB" smtClean="0">
                <a:solidFill>
                  <a:srgbClr val="90C226"/>
                </a:solidFill>
              </a:rPr>
              <a:pPr/>
              <a:t>‹#›</a:t>
            </a:fld>
            <a:endParaRPr lang="en-GB">
              <a:solidFill>
                <a:srgbClr val="90C226"/>
              </a:solidFill>
            </a:endParaRPr>
          </a:p>
        </p:txBody>
      </p:sp>
    </p:spTree>
    <p:extLst>
      <p:ext uri="{BB962C8B-B14F-4D97-AF65-F5344CB8AC3E}">
        <p14:creationId xmlns:p14="http://schemas.microsoft.com/office/powerpoint/2010/main" val="3604813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2D9EC04-F4EB-4487-9DA5-862DDE6426B0}" type="datetimeFigureOut">
              <a:rPr lang="en-GB" smtClean="0"/>
              <a:t>24/03/2017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18430D-E484-47BC-9911-0347AE88D831}" type="slidenum">
              <a:rPr lang="en-GB" smtClean="0"/>
              <a:t>‹#›</a:t>
            </a:fld>
            <a:endParaRPr lang="en-GB"/>
          </a:p>
        </p:txBody>
      </p:sp>
    </p:spTree>
    <p:extLst>
      <p:ext uri="{BB962C8B-B14F-4D97-AF65-F5344CB8AC3E}">
        <p14:creationId xmlns:p14="http://schemas.microsoft.com/office/powerpoint/2010/main" val="176866165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2105E5-338A-42BE-8618-4B0407929BB7}" type="datetimeFigureOut">
              <a:rPr lang="en-GB" smtClean="0">
                <a:solidFill>
                  <a:prstClr val="black">
                    <a:tint val="75000"/>
                  </a:prstClr>
                </a:solidFill>
              </a:rPr>
              <a:pPr/>
              <a:t>24/03/2017</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052C36AC-A2DF-4F4E-A0C4-7971A7772BE2}" type="slidenum">
              <a:rPr lang="en-GB" smtClean="0">
                <a:solidFill>
                  <a:srgbClr val="90C226"/>
                </a:solidFill>
              </a:rPr>
              <a:pPr/>
              <a:t>‹#›</a:t>
            </a:fld>
            <a:endParaRPr lang="en-GB">
              <a:solidFill>
                <a:srgbClr val="90C226"/>
              </a:solidFill>
            </a:endParaRPr>
          </a:p>
        </p:txBody>
      </p:sp>
    </p:spTree>
    <p:extLst>
      <p:ext uri="{BB962C8B-B14F-4D97-AF65-F5344CB8AC3E}">
        <p14:creationId xmlns:p14="http://schemas.microsoft.com/office/powerpoint/2010/main" val="217658259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2105E5-338A-42BE-8618-4B0407929BB7}" type="datetimeFigureOut">
              <a:rPr lang="en-GB" smtClean="0">
                <a:solidFill>
                  <a:prstClr val="black">
                    <a:tint val="75000"/>
                  </a:prstClr>
                </a:solidFill>
              </a:rPr>
              <a:pPr/>
              <a:t>24/03/2017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052C36AC-A2DF-4F4E-A0C4-7971A7772BE2}" type="slidenum">
              <a:rPr lang="en-GB" smtClean="0">
                <a:solidFill>
                  <a:srgbClr val="90C226"/>
                </a:solidFill>
              </a:rPr>
              <a:pPr/>
              <a:t>‹#›</a:t>
            </a:fld>
            <a:endParaRPr lang="en-GB">
              <a:solidFill>
                <a:srgbClr val="90C226"/>
              </a:solidFill>
            </a:endParaRPr>
          </a:p>
        </p:txBody>
      </p:sp>
    </p:spTree>
    <p:extLst>
      <p:ext uri="{BB962C8B-B14F-4D97-AF65-F5344CB8AC3E}">
        <p14:creationId xmlns:p14="http://schemas.microsoft.com/office/powerpoint/2010/main" val="331569800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2105E5-338A-42BE-8618-4B0407929BB7}" type="datetimeFigureOut">
              <a:rPr lang="en-GB" smtClean="0">
                <a:solidFill>
                  <a:prstClr val="black">
                    <a:tint val="75000"/>
                  </a:prstClr>
                </a:solidFill>
              </a:rPr>
              <a:pPr/>
              <a:t>24/03/2017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052C36AC-A2DF-4F4E-A0C4-7971A7772BE2}" type="slidenum">
              <a:rPr lang="en-GB" smtClean="0">
                <a:solidFill>
                  <a:srgbClr val="90C226"/>
                </a:solidFill>
              </a:rPr>
              <a:pPr/>
              <a:t>‹#›</a:t>
            </a:fld>
            <a:endParaRPr lang="en-GB">
              <a:solidFill>
                <a:srgbClr val="90C226"/>
              </a:solidFill>
            </a:endParaRPr>
          </a:p>
        </p:txBody>
      </p:sp>
    </p:spTree>
    <p:extLst>
      <p:ext uri="{BB962C8B-B14F-4D97-AF65-F5344CB8AC3E}">
        <p14:creationId xmlns:p14="http://schemas.microsoft.com/office/powerpoint/2010/main" val="428477860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2105E5-338A-42BE-8618-4B0407929BB7}" type="datetimeFigureOut">
              <a:rPr lang="en-GB" smtClean="0">
                <a:solidFill>
                  <a:prstClr val="black">
                    <a:tint val="75000"/>
                  </a:prstClr>
                </a:solidFill>
              </a:rPr>
              <a:pPr/>
              <a:t>24/03/2017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052C36AC-A2DF-4F4E-A0C4-7971A7772BE2}" type="slidenum">
              <a:rPr lang="en-GB" smtClean="0">
                <a:solidFill>
                  <a:srgbClr val="90C226"/>
                </a:solidFill>
              </a:rPr>
              <a:pPr/>
              <a:t>‹#›</a:t>
            </a:fld>
            <a:endParaRPr lang="en-GB">
              <a:solidFill>
                <a:srgbClr val="90C226"/>
              </a:solidFill>
            </a:endParaRPr>
          </a:p>
        </p:txBody>
      </p:sp>
    </p:spTree>
    <p:extLst>
      <p:ext uri="{BB962C8B-B14F-4D97-AF65-F5344CB8AC3E}">
        <p14:creationId xmlns:p14="http://schemas.microsoft.com/office/powerpoint/2010/main" val="397888973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2105E5-338A-42BE-8618-4B0407929BB7}" type="datetimeFigureOut">
              <a:rPr lang="en-GB" smtClean="0">
                <a:solidFill>
                  <a:prstClr val="black">
                    <a:tint val="75000"/>
                  </a:prstClr>
                </a:solidFill>
              </a:rPr>
              <a:pPr/>
              <a:t>24/03/2017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052C36AC-A2DF-4F4E-A0C4-7971A7772BE2}" type="slidenum">
              <a:rPr lang="en-GB" smtClean="0">
                <a:solidFill>
                  <a:srgbClr val="90C226"/>
                </a:solidFill>
              </a:rPr>
              <a:pPr/>
              <a:t>‹#›</a:t>
            </a:fld>
            <a:endParaRPr lang="en-GB">
              <a:solidFill>
                <a:srgbClr val="90C226"/>
              </a:solidFill>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r>
              <a:rPr lang="en-US" sz="8000" dirty="0">
                <a:ln w="3175" cmpd="sng">
                  <a:noFill/>
                </a:ln>
                <a:solidFill>
                  <a:srgbClr val="90C226">
                    <a:lumMod val="60000"/>
                    <a:lumOff val="40000"/>
                  </a:srgbClr>
                </a:solidFill>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r>
              <a:rPr lang="en-US" sz="8000" dirty="0">
                <a:ln w="3175" cmpd="sng">
                  <a:noFill/>
                </a:ln>
                <a:solidFill>
                  <a:srgbClr val="90C226">
                    <a:lumMod val="60000"/>
                    <a:lumOff val="40000"/>
                  </a:srgbClr>
                </a:solidFill>
                <a:latin typeface="Arial"/>
              </a:rPr>
              <a:t>”</a:t>
            </a:r>
            <a:endParaRPr lang="en-US" dirty="0">
              <a:solidFill>
                <a:srgbClr val="90C226">
                  <a:lumMod val="60000"/>
                  <a:lumOff val="40000"/>
                </a:srgbClr>
              </a:solidFill>
              <a:latin typeface="Arial"/>
            </a:endParaRPr>
          </a:p>
        </p:txBody>
      </p:sp>
    </p:spTree>
    <p:extLst>
      <p:ext uri="{BB962C8B-B14F-4D97-AF65-F5344CB8AC3E}">
        <p14:creationId xmlns:p14="http://schemas.microsoft.com/office/powerpoint/2010/main" val="128899330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2105E5-338A-42BE-8618-4B0407929BB7}" type="datetimeFigureOut">
              <a:rPr lang="en-GB" smtClean="0">
                <a:solidFill>
                  <a:prstClr val="black">
                    <a:tint val="75000"/>
                  </a:prstClr>
                </a:solidFill>
              </a:rPr>
              <a:pPr/>
              <a:t>24/03/2017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052C36AC-A2DF-4F4E-A0C4-7971A7772BE2}" type="slidenum">
              <a:rPr lang="en-GB" smtClean="0">
                <a:solidFill>
                  <a:srgbClr val="90C226"/>
                </a:solidFill>
              </a:rPr>
              <a:pPr/>
              <a:t>‹#›</a:t>
            </a:fld>
            <a:endParaRPr lang="en-GB">
              <a:solidFill>
                <a:srgbClr val="90C226"/>
              </a:solidFill>
            </a:endParaRPr>
          </a:p>
        </p:txBody>
      </p:sp>
    </p:spTree>
    <p:extLst>
      <p:ext uri="{BB962C8B-B14F-4D97-AF65-F5344CB8AC3E}">
        <p14:creationId xmlns:p14="http://schemas.microsoft.com/office/powerpoint/2010/main" val="248846498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2105E5-338A-42BE-8618-4B0407929BB7}" type="datetimeFigureOut">
              <a:rPr lang="en-GB" smtClean="0">
                <a:solidFill>
                  <a:prstClr val="black">
                    <a:tint val="75000"/>
                  </a:prstClr>
                </a:solidFill>
              </a:rPr>
              <a:pPr/>
              <a:t>24/03/2017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052C36AC-A2DF-4F4E-A0C4-7971A7772BE2}" type="slidenum">
              <a:rPr lang="en-GB" smtClean="0">
                <a:solidFill>
                  <a:srgbClr val="90C226"/>
                </a:solidFill>
              </a:rPr>
              <a:pPr/>
              <a:t>‹#›</a:t>
            </a:fld>
            <a:endParaRPr lang="en-GB">
              <a:solidFill>
                <a:srgbClr val="90C226"/>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r>
              <a:rPr lang="en-US" sz="8000" dirty="0">
                <a:ln w="3175" cmpd="sng">
                  <a:noFill/>
                </a:ln>
                <a:solidFill>
                  <a:srgbClr val="90C226">
                    <a:lumMod val="60000"/>
                    <a:lumOff val="40000"/>
                  </a:srgbClr>
                </a:solidFill>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r>
              <a:rPr lang="en-US" sz="8000" dirty="0">
                <a:ln w="3175" cmpd="sng">
                  <a:noFill/>
                </a:ln>
                <a:solidFill>
                  <a:srgbClr val="90C226">
                    <a:lumMod val="60000"/>
                    <a:lumOff val="40000"/>
                  </a:srgbClr>
                </a:solidFill>
                <a:latin typeface="Arial"/>
              </a:rPr>
              <a:t>”</a:t>
            </a:r>
          </a:p>
        </p:txBody>
      </p:sp>
    </p:spTree>
    <p:extLst>
      <p:ext uri="{BB962C8B-B14F-4D97-AF65-F5344CB8AC3E}">
        <p14:creationId xmlns:p14="http://schemas.microsoft.com/office/powerpoint/2010/main" val="361534769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2105E5-338A-42BE-8618-4B0407929BB7}" type="datetimeFigureOut">
              <a:rPr lang="en-GB" smtClean="0">
                <a:solidFill>
                  <a:prstClr val="black">
                    <a:tint val="75000"/>
                  </a:prstClr>
                </a:solidFill>
              </a:rPr>
              <a:pPr/>
              <a:t>24/03/2017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052C36AC-A2DF-4F4E-A0C4-7971A7772BE2}" type="slidenum">
              <a:rPr lang="en-GB" smtClean="0">
                <a:solidFill>
                  <a:srgbClr val="90C226"/>
                </a:solidFill>
              </a:rPr>
              <a:pPr/>
              <a:t>‹#›</a:t>
            </a:fld>
            <a:endParaRPr lang="en-GB">
              <a:solidFill>
                <a:srgbClr val="90C226"/>
              </a:solidFill>
            </a:endParaRPr>
          </a:p>
        </p:txBody>
      </p:sp>
    </p:spTree>
    <p:extLst>
      <p:ext uri="{BB962C8B-B14F-4D97-AF65-F5344CB8AC3E}">
        <p14:creationId xmlns:p14="http://schemas.microsoft.com/office/powerpoint/2010/main" val="12155297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22105E5-338A-42BE-8618-4B0407929BB7}" type="datetimeFigureOut">
              <a:rPr lang="en-GB" smtClean="0">
                <a:solidFill>
                  <a:prstClr val="black">
                    <a:tint val="75000"/>
                  </a:prstClr>
                </a:solidFill>
              </a:rPr>
              <a:pPr/>
              <a:t>24/03/2017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052C36AC-A2DF-4F4E-A0C4-7971A7772BE2}" type="slidenum">
              <a:rPr lang="en-GB" smtClean="0">
                <a:solidFill>
                  <a:srgbClr val="90C226"/>
                </a:solidFill>
              </a:rPr>
              <a:pPr/>
              <a:t>‹#›</a:t>
            </a:fld>
            <a:endParaRPr lang="en-GB">
              <a:solidFill>
                <a:srgbClr val="90C226"/>
              </a:solidFill>
            </a:endParaRPr>
          </a:p>
        </p:txBody>
      </p:sp>
    </p:spTree>
    <p:extLst>
      <p:ext uri="{BB962C8B-B14F-4D97-AF65-F5344CB8AC3E}">
        <p14:creationId xmlns:p14="http://schemas.microsoft.com/office/powerpoint/2010/main" val="114990370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22105E5-338A-42BE-8618-4B0407929BB7}" type="datetimeFigureOut">
              <a:rPr lang="en-GB" smtClean="0">
                <a:solidFill>
                  <a:prstClr val="black">
                    <a:tint val="75000"/>
                  </a:prstClr>
                </a:solidFill>
              </a:rPr>
              <a:pPr/>
              <a:t>24/03/2017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052C36AC-A2DF-4F4E-A0C4-7971A7772BE2}" type="slidenum">
              <a:rPr lang="en-GB" smtClean="0">
                <a:solidFill>
                  <a:srgbClr val="90C226"/>
                </a:solidFill>
              </a:rPr>
              <a:pPr/>
              <a:t>‹#›</a:t>
            </a:fld>
            <a:endParaRPr lang="en-GB">
              <a:solidFill>
                <a:srgbClr val="90C226"/>
              </a:solidFill>
            </a:endParaRPr>
          </a:p>
        </p:txBody>
      </p:sp>
    </p:spTree>
    <p:extLst>
      <p:ext uri="{BB962C8B-B14F-4D97-AF65-F5344CB8AC3E}">
        <p14:creationId xmlns:p14="http://schemas.microsoft.com/office/powerpoint/2010/main" val="205299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2D9EC04-F4EB-4487-9DA5-862DDE6426B0}" type="datetimeFigureOut">
              <a:rPr lang="en-GB" smtClean="0"/>
              <a:t>24/03/2017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F18430D-E484-47BC-9911-0347AE88D831}" type="slidenum">
              <a:rPr lang="en-GB" smtClean="0"/>
              <a:t>‹#›</a:t>
            </a:fld>
            <a:endParaRPr lang="en-GB"/>
          </a:p>
        </p:txBody>
      </p:sp>
    </p:spTree>
    <p:extLst>
      <p:ext uri="{BB962C8B-B14F-4D97-AF65-F5344CB8AC3E}">
        <p14:creationId xmlns:p14="http://schemas.microsoft.com/office/powerpoint/2010/main" val="326547656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96DFF08F-DC6B-4601-B491-B0F83F6DD2DA}" type="datetimeFigureOut">
              <a:rPr lang="en-US" smtClean="0">
                <a:solidFill>
                  <a:prstClr val="black">
                    <a:lumMod val="95000"/>
                    <a:lumOff val="5000"/>
                  </a:prstClr>
                </a:solidFill>
              </a:rPr>
              <a:pPr/>
              <a:t>3/24/2017</a:t>
            </a:fld>
            <a:endParaRPr lang="en-US" dirty="0">
              <a:solidFill>
                <a:prstClr val="black">
                  <a:lumMod val="95000"/>
                  <a:lumOff val="5000"/>
                </a:prstClr>
              </a:solidFill>
            </a:endParaRPr>
          </a:p>
        </p:txBody>
      </p:sp>
      <p:sp>
        <p:nvSpPr>
          <p:cNvPr id="5" name="Footer Placeholder 4"/>
          <p:cNvSpPr>
            <a:spLocks noGrp="1"/>
          </p:cNvSpPr>
          <p:nvPr>
            <p:ph type="ftr" sz="quarter" idx="11"/>
          </p:nvPr>
        </p:nvSpPr>
        <p:spPr/>
        <p:txBody>
          <a:bodyPr/>
          <a:lstStyle/>
          <a:p>
            <a:endParaRPr lang="en-US" dirty="0">
              <a:solidFill>
                <a:prstClr val="black">
                  <a:lumMod val="95000"/>
                  <a:lumOff val="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prstClr val="black">
                    <a:lumMod val="95000"/>
                    <a:lumOff val="5000"/>
                  </a:prstClr>
                </a:solidFill>
              </a:rPr>
              <a:pPr/>
              <a:t>‹#›</a:t>
            </a:fld>
            <a:endParaRPr lang="en-US" dirty="0">
              <a:solidFill>
                <a:prstClr val="black">
                  <a:lumMod val="95000"/>
                  <a:lumOff val="5000"/>
                </a:prstClr>
              </a:solidFill>
            </a:endParaRP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139268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solidFill>
                  <a:prstClr val="black">
                    <a:lumMod val="95000"/>
                    <a:lumOff val="5000"/>
                  </a:prstClr>
                </a:solidFill>
              </a:rPr>
              <a:pPr/>
              <a:t>3/24/2017</a:t>
            </a:fld>
            <a:endParaRPr lang="en-US" dirty="0">
              <a:solidFill>
                <a:prstClr val="black">
                  <a:lumMod val="95000"/>
                  <a:lumOff val="5000"/>
                </a:prstClr>
              </a:solidFill>
            </a:endParaRPr>
          </a:p>
        </p:txBody>
      </p:sp>
      <p:sp>
        <p:nvSpPr>
          <p:cNvPr id="5" name="Footer Placeholder 4"/>
          <p:cNvSpPr>
            <a:spLocks noGrp="1"/>
          </p:cNvSpPr>
          <p:nvPr>
            <p:ph type="ftr" sz="quarter" idx="11"/>
          </p:nvPr>
        </p:nvSpPr>
        <p:spPr/>
        <p:txBody>
          <a:bodyPr/>
          <a:lstStyle/>
          <a:p>
            <a:endParaRPr lang="en-US" dirty="0">
              <a:solidFill>
                <a:prstClr val="black">
                  <a:lumMod val="95000"/>
                  <a:lumOff val="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prstClr val="black">
                    <a:lumMod val="95000"/>
                    <a:lumOff val="5000"/>
                  </a:prstClr>
                </a:solidFill>
              </a:rPr>
              <a:pPr/>
              <a:t>‹#›</a:t>
            </a:fld>
            <a:endParaRPr lang="en-US" dirty="0">
              <a:solidFill>
                <a:prstClr val="black">
                  <a:lumMod val="95000"/>
                  <a:lumOff val="5000"/>
                </a:prstClr>
              </a:solidFill>
            </a:endParaRPr>
          </a:p>
        </p:txBody>
      </p:sp>
    </p:spTree>
    <p:extLst>
      <p:ext uri="{BB962C8B-B14F-4D97-AF65-F5344CB8AC3E}">
        <p14:creationId xmlns:p14="http://schemas.microsoft.com/office/powerpoint/2010/main" val="344439750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solidFill>
                  <a:prstClr val="black">
                    <a:lumMod val="95000"/>
                    <a:lumOff val="5000"/>
                  </a:prstClr>
                </a:solidFill>
              </a:rPr>
              <a:pPr/>
              <a:t>3/24/2017</a:t>
            </a:fld>
            <a:endParaRPr lang="en-US" dirty="0">
              <a:solidFill>
                <a:prstClr val="black">
                  <a:lumMod val="95000"/>
                  <a:lumOff val="5000"/>
                </a:prstClr>
              </a:solidFill>
            </a:endParaRPr>
          </a:p>
        </p:txBody>
      </p:sp>
      <p:sp>
        <p:nvSpPr>
          <p:cNvPr id="5" name="Footer Placeholder 4"/>
          <p:cNvSpPr>
            <a:spLocks noGrp="1"/>
          </p:cNvSpPr>
          <p:nvPr>
            <p:ph type="ftr" sz="quarter" idx="11"/>
          </p:nvPr>
        </p:nvSpPr>
        <p:spPr/>
        <p:txBody>
          <a:bodyPr/>
          <a:lstStyle/>
          <a:p>
            <a:endParaRPr lang="en-US" dirty="0">
              <a:solidFill>
                <a:prstClr val="black">
                  <a:lumMod val="95000"/>
                  <a:lumOff val="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prstClr val="black">
                    <a:lumMod val="95000"/>
                    <a:lumOff val="5000"/>
                  </a:prstClr>
                </a:solidFill>
              </a:rPr>
              <a:pPr/>
              <a:t>‹#›</a:t>
            </a:fld>
            <a:endParaRPr lang="en-US" dirty="0">
              <a:solidFill>
                <a:prstClr val="black">
                  <a:lumMod val="95000"/>
                  <a:lumOff val="5000"/>
                </a:prstClr>
              </a:solidFill>
            </a:endParaRP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854416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solidFill>
                  <a:prstClr val="black">
                    <a:lumMod val="95000"/>
                    <a:lumOff val="5000"/>
                  </a:prstClr>
                </a:solidFill>
              </a:rPr>
              <a:pPr/>
              <a:t>3/24/2017</a:t>
            </a:fld>
            <a:endParaRPr lang="en-US" dirty="0">
              <a:solidFill>
                <a:prstClr val="black">
                  <a:lumMod val="95000"/>
                  <a:lumOff val="5000"/>
                </a:prstClr>
              </a:solidFill>
            </a:endParaRPr>
          </a:p>
        </p:txBody>
      </p:sp>
      <p:sp>
        <p:nvSpPr>
          <p:cNvPr id="6" name="Footer Placeholder 5"/>
          <p:cNvSpPr>
            <a:spLocks noGrp="1"/>
          </p:cNvSpPr>
          <p:nvPr>
            <p:ph type="ftr" sz="quarter" idx="11"/>
          </p:nvPr>
        </p:nvSpPr>
        <p:spPr/>
        <p:txBody>
          <a:bodyPr/>
          <a:lstStyle/>
          <a:p>
            <a:endParaRPr lang="en-US" dirty="0">
              <a:solidFill>
                <a:prstClr val="black">
                  <a:lumMod val="95000"/>
                  <a:lumOff val="5000"/>
                </a:prstClr>
              </a:solidFill>
            </a:endParaRPr>
          </a:p>
        </p:txBody>
      </p:sp>
      <p:sp>
        <p:nvSpPr>
          <p:cNvPr id="7" name="Slide Number Placeholder 6"/>
          <p:cNvSpPr>
            <a:spLocks noGrp="1"/>
          </p:cNvSpPr>
          <p:nvPr>
            <p:ph type="sldNum" sz="quarter" idx="12"/>
          </p:nvPr>
        </p:nvSpPr>
        <p:spPr/>
        <p:txBody>
          <a:bodyPr/>
          <a:lstStyle/>
          <a:p>
            <a:fld id="{4FAB73BC-B049-4115-A692-8D63A059BFB8}" type="slidenum">
              <a:rPr lang="en-US" smtClean="0">
                <a:solidFill>
                  <a:prstClr val="black">
                    <a:lumMod val="95000"/>
                    <a:lumOff val="5000"/>
                  </a:prstClr>
                </a:solidFill>
              </a:rPr>
              <a:pPr/>
              <a:t>‹#›</a:t>
            </a:fld>
            <a:endParaRPr lang="en-US" dirty="0">
              <a:solidFill>
                <a:prstClr val="black">
                  <a:lumMod val="95000"/>
                  <a:lumOff val="5000"/>
                </a:prstClr>
              </a:solidFill>
            </a:endParaRPr>
          </a:p>
        </p:txBody>
      </p:sp>
    </p:spTree>
    <p:extLst>
      <p:ext uri="{BB962C8B-B14F-4D97-AF65-F5344CB8AC3E}">
        <p14:creationId xmlns:p14="http://schemas.microsoft.com/office/powerpoint/2010/main" val="345951850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solidFill>
                  <a:prstClr val="black">
                    <a:lumMod val="95000"/>
                    <a:lumOff val="5000"/>
                  </a:prstClr>
                </a:solidFill>
              </a:rPr>
              <a:pPr/>
              <a:t>3/24/2017</a:t>
            </a:fld>
            <a:endParaRPr lang="en-US" dirty="0">
              <a:solidFill>
                <a:prstClr val="black">
                  <a:lumMod val="95000"/>
                  <a:lumOff val="5000"/>
                </a:prstClr>
              </a:solidFill>
            </a:endParaRPr>
          </a:p>
        </p:txBody>
      </p:sp>
      <p:sp>
        <p:nvSpPr>
          <p:cNvPr id="8" name="Footer Placeholder 7"/>
          <p:cNvSpPr>
            <a:spLocks noGrp="1"/>
          </p:cNvSpPr>
          <p:nvPr>
            <p:ph type="ftr" sz="quarter" idx="11"/>
          </p:nvPr>
        </p:nvSpPr>
        <p:spPr/>
        <p:txBody>
          <a:bodyPr/>
          <a:lstStyle/>
          <a:p>
            <a:endParaRPr lang="en-US" dirty="0">
              <a:solidFill>
                <a:prstClr val="black">
                  <a:lumMod val="95000"/>
                  <a:lumOff val="5000"/>
                </a:prstClr>
              </a:solidFill>
            </a:endParaRPr>
          </a:p>
        </p:txBody>
      </p:sp>
      <p:sp>
        <p:nvSpPr>
          <p:cNvPr id="9" name="Slide Number Placeholder 8"/>
          <p:cNvSpPr>
            <a:spLocks noGrp="1"/>
          </p:cNvSpPr>
          <p:nvPr>
            <p:ph type="sldNum" sz="quarter" idx="12"/>
          </p:nvPr>
        </p:nvSpPr>
        <p:spPr/>
        <p:txBody>
          <a:bodyPr/>
          <a:lstStyle/>
          <a:p>
            <a:fld id="{4FAB73BC-B049-4115-A692-8D63A059BFB8}" type="slidenum">
              <a:rPr lang="en-US" smtClean="0">
                <a:solidFill>
                  <a:prstClr val="black">
                    <a:lumMod val="95000"/>
                    <a:lumOff val="5000"/>
                  </a:prstClr>
                </a:solidFill>
              </a:rPr>
              <a:pPr/>
              <a:t>‹#›</a:t>
            </a:fld>
            <a:endParaRPr lang="en-US" dirty="0">
              <a:solidFill>
                <a:prstClr val="black">
                  <a:lumMod val="95000"/>
                  <a:lumOff val="5000"/>
                </a:prstClr>
              </a:solidFill>
            </a:endParaRPr>
          </a:p>
        </p:txBody>
      </p:sp>
    </p:spTree>
    <p:extLst>
      <p:ext uri="{BB962C8B-B14F-4D97-AF65-F5344CB8AC3E}">
        <p14:creationId xmlns:p14="http://schemas.microsoft.com/office/powerpoint/2010/main" val="283643032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solidFill>
                  <a:prstClr val="black">
                    <a:lumMod val="95000"/>
                    <a:lumOff val="5000"/>
                  </a:prstClr>
                </a:solidFill>
              </a:rPr>
              <a:pPr/>
              <a:t>3/24/2017</a:t>
            </a:fld>
            <a:endParaRPr lang="en-US" dirty="0">
              <a:solidFill>
                <a:prstClr val="black">
                  <a:lumMod val="95000"/>
                  <a:lumOff val="5000"/>
                </a:prstClr>
              </a:solidFill>
            </a:endParaRPr>
          </a:p>
        </p:txBody>
      </p:sp>
      <p:sp>
        <p:nvSpPr>
          <p:cNvPr id="4" name="Footer Placeholder 3"/>
          <p:cNvSpPr>
            <a:spLocks noGrp="1"/>
          </p:cNvSpPr>
          <p:nvPr>
            <p:ph type="ftr" sz="quarter" idx="11"/>
          </p:nvPr>
        </p:nvSpPr>
        <p:spPr/>
        <p:txBody>
          <a:bodyPr/>
          <a:lstStyle/>
          <a:p>
            <a:endParaRPr lang="en-US" dirty="0">
              <a:solidFill>
                <a:prstClr val="black">
                  <a:lumMod val="95000"/>
                  <a:lumOff val="5000"/>
                </a:prstClr>
              </a:solidFill>
            </a:endParaRPr>
          </a:p>
        </p:txBody>
      </p:sp>
      <p:sp>
        <p:nvSpPr>
          <p:cNvPr id="5" name="Slide Number Placeholder 4"/>
          <p:cNvSpPr>
            <a:spLocks noGrp="1"/>
          </p:cNvSpPr>
          <p:nvPr>
            <p:ph type="sldNum" sz="quarter" idx="12"/>
          </p:nvPr>
        </p:nvSpPr>
        <p:spPr/>
        <p:txBody>
          <a:bodyPr/>
          <a:lstStyle/>
          <a:p>
            <a:fld id="{4FAB73BC-B049-4115-A692-8D63A059BFB8}" type="slidenum">
              <a:rPr lang="en-US" smtClean="0">
                <a:solidFill>
                  <a:prstClr val="black">
                    <a:lumMod val="95000"/>
                    <a:lumOff val="5000"/>
                  </a:prstClr>
                </a:solidFill>
              </a:rPr>
              <a:pPr/>
              <a:t>‹#›</a:t>
            </a:fld>
            <a:endParaRPr lang="en-US" dirty="0">
              <a:solidFill>
                <a:prstClr val="black">
                  <a:lumMod val="95000"/>
                  <a:lumOff val="5000"/>
                </a:prstClr>
              </a:solidFill>
            </a:endParaRPr>
          </a:p>
        </p:txBody>
      </p:sp>
    </p:spTree>
    <p:extLst>
      <p:ext uri="{BB962C8B-B14F-4D97-AF65-F5344CB8AC3E}">
        <p14:creationId xmlns:p14="http://schemas.microsoft.com/office/powerpoint/2010/main" val="359991946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solidFill>
                  <a:prstClr val="black">
                    <a:lumMod val="95000"/>
                    <a:lumOff val="5000"/>
                  </a:prstClr>
                </a:solidFill>
              </a:rPr>
              <a:pPr/>
              <a:t>3/24/2017</a:t>
            </a:fld>
            <a:endParaRPr lang="en-US" dirty="0">
              <a:solidFill>
                <a:prstClr val="black">
                  <a:lumMod val="95000"/>
                  <a:lumOff val="5000"/>
                </a:prstClr>
              </a:solidFill>
            </a:endParaRPr>
          </a:p>
        </p:txBody>
      </p:sp>
      <p:sp>
        <p:nvSpPr>
          <p:cNvPr id="3" name="Footer Placeholder 2"/>
          <p:cNvSpPr>
            <a:spLocks noGrp="1"/>
          </p:cNvSpPr>
          <p:nvPr>
            <p:ph type="ftr" sz="quarter" idx="11"/>
          </p:nvPr>
        </p:nvSpPr>
        <p:spPr/>
        <p:txBody>
          <a:bodyPr/>
          <a:lstStyle/>
          <a:p>
            <a:endParaRPr lang="en-US" dirty="0">
              <a:solidFill>
                <a:prstClr val="black">
                  <a:lumMod val="95000"/>
                  <a:lumOff val="5000"/>
                </a:prstClr>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solidFill>
                  <a:prstClr val="black">
                    <a:lumMod val="95000"/>
                    <a:lumOff val="5000"/>
                  </a:prstClr>
                </a:solidFill>
              </a:rPr>
              <a:pPr/>
              <a:t>‹#›</a:t>
            </a:fld>
            <a:endParaRPr lang="en-US" dirty="0">
              <a:solidFill>
                <a:prstClr val="black">
                  <a:lumMod val="95000"/>
                  <a:lumOff val="5000"/>
                </a:prstClr>
              </a:solidFill>
            </a:endParaRPr>
          </a:p>
        </p:txBody>
      </p:sp>
    </p:spTree>
    <p:extLst>
      <p:ext uri="{BB962C8B-B14F-4D97-AF65-F5344CB8AC3E}">
        <p14:creationId xmlns:p14="http://schemas.microsoft.com/office/powerpoint/2010/main" val="80530623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solidFill>
                  <a:prstClr val="black">
                    <a:lumMod val="95000"/>
                    <a:lumOff val="5000"/>
                  </a:prstClr>
                </a:solidFill>
              </a:rPr>
              <a:pPr/>
              <a:t>3/24/2017</a:t>
            </a:fld>
            <a:endParaRPr lang="en-US" dirty="0">
              <a:solidFill>
                <a:prstClr val="black">
                  <a:lumMod val="95000"/>
                  <a:lumOff val="5000"/>
                </a:prstClr>
              </a:solidFill>
            </a:endParaRPr>
          </a:p>
        </p:txBody>
      </p:sp>
      <p:sp>
        <p:nvSpPr>
          <p:cNvPr id="6" name="Footer Placeholder 5"/>
          <p:cNvSpPr>
            <a:spLocks noGrp="1"/>
          </p:cNvSpPr>
          <p:nvPr>
            <p:ph type="ftr" sz="quarter" idx="11"/>
          </p:nvPr>
        </p:nvSpPr>
        <p:spPr/>
        <p:txBody>
          <a:bodyPr/>
          <a:lstStyle/>
          <a:p>
            <a:endParaRPr lang="en-US" dirty="0">
              <a:solidFill>
                <a:prstClr val="black">
                  <a:lumMod val="95000"/>
                  <a:lumOff val="5000"/>
                </a:prstClr>
              </a:solidFill>
            </a:endParaRPr>
          </a:p>
        </p:txBody>
      </p:sp>
      <p:sp>
        <p:nvSpPr>
          <p:cNvPr id="7" name="Slide Number Placeholder 6"/>
          <p:cNvSpPr>
            <a:spLocks noGrp="1"/>
          </p:cNvSpPr>
          <p:nvPr>
            <p:ph type="sldNum" sz="quarter" idx="12"/>
          </p:nvPr>
        </p:nvSpPr>
        <p:spPr/>
        <p:txBody>
          <a:bodyPr/>
          <a:lstStyle/>
          <a:p>
            <a:fld id="{4FAB73BC-B049-4115-A692-8D63A059BFB8}" type="slidenum">
              <a:rPr lang="en-US" smtClean="0">
                <a:solidFill>
                  <a:prstClr val="black">
                    <a:lumMod val="95000"/>
                    <a:lumOff val="5000"/>
                  </a:prstClr>
                </a:solidFill>
              </a:rPr>
              <a:pPr/>
              <a:t>‹#›</a:t>
            </a:fld>
            <a:endParaRPr lang="en-US" dirty="0">
              <a:solidFill>
                <a:prstClr val="black">
                  <a:lumMod val="95000"/>
                  <a:lumOff val="5000"/>
                </a:prstClr>
              </a:solidFill>
            </a:endParaRPr>
          </a:p>
        </p:txBody>
      </p:sp>
    </p:spTree>
    <p:extLst>
      <p:ext uri="{BB962C8B-B14F-4D97-AF65-F5344CB8AC3E}">
        <p14:creationId xmlns:p14="http://schemas.microsoft.com/office/powerpoint/2010/main" val="174539475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solidFill>
                  <a:prstClr val="black">
                    <a:lumMod val="95000"/>
                    <a:lumOff val="5000"/>
                  </a:prstClr>
                </a:solidFill>
              </a:rPr>
              <a:pPr/>
              <a:t>3/24/2017</a:t>
            </a:fld>
            <a:endParaRPr lang="en-US" dirty="0">
              <a:solidFill>
                <a:prstClr val="black">
                  <a:lumMod val="95000"/>
                  <a:lumOff val="5000"/>
                </a:prstClr>
              </a:solidFill>
            </a:endParaRPr>
          </a:p>
        </p:txBody>
      </p:sp>
      <p:sp>
        <p:nvSpPr>
          <p:cNvPr id="6" name="Footer Placeholder 5"/>
          <p:cNvSpPr>
            <a:spLocks noGrp="1"/>
          </p:cNvSpPr>
          <p:nvPr>
            <p:ph type="ftr" sz="quarter" idx="11"/>
          </p:nvPr>
        </p:nvSpPr>
        <p:spPr/>
        <p:txBody>
          <a:bodyPr/>
          <a:lstStyle/>
          <a:p>
            <a:endParaRPr lang="en-US" dirty="0">
              <a:solidFill>
                <a:prstClr val="black">
                  <a:lumMod val="95000"/>
                  <a:lumOff val="5000"/>
                </a:prstClr>
              </a:solidFill>
            </a:endParaRPr>
          </a:p>
        </p:txBody>
      </p:sp>
      <p:sp>
        <p:nvSpPr>
          <p:cNvPr id="7" name="Slide Number Placeholder 6"/>
          <p:cNvSpPr>
            <a:spLocks noGrp="1"/>
          </p:cNvSpPr>
          <p:nvPr>
            <p:ph type="sldNum" sz="quarter" idx="12"/>
          </p:nvPr>
        </p:nvSpPr>
        <p:spPr/>
        <p:txBody>
          <a:bodyPr/>
          <a:lstStyle/>
          <a:p>
            <a:fld id="{4FAB73BC-B049-4115-A692-8D63A059BFB8}" type="slidenum">
              <a:rPr lang="en-US" smtClean="0">
                <a:solidFill>
                  <a:prstClr val="black">
                    <a:lumMod val="95000"/>
                    <a:lumOff val="5000"/>
                  </a:prstClr>
                </a:solidFill>
              </a:rPr>
              <a:pPr/>
              <a:t>‹#›</a:t>
            </a:fld>
            <a:endParaRPr lang="en-US" dirty="0">
              <a:solidFill>
                <a:prstClr val="black">
                  <a:lumMod val="95000"/>
                  <a:lumOff val="5000"/>
                </a:prstClr>
              </a:solidFill>
            </a:endParaRPr>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962578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solidFill>
                  <a:prstClr val="black">
                    <a:lumMod val="95000"/>
                    <a:lumOff val="5000"/>
                  </a:prstClr>
                </a:solidFill>
              </a:rPr>
              <a:pPr/>
              <a:t>3/24/2017</a:t>
            </a:fld>
            <a:endParaRPr lang="en-US" dirty="0">
              <a:solidFill>
                <a:prstClr val="black">
                  <a:lumMod val="95000"/>
                  <a:lumOff val="5000"/>
                </a:prstClr>
              </a:solidFill>
            </a:endParaRPr>
          </a:p>
        </p:txBody>
      </p:sp>
      <p:sp>
        <p:nvSpPr>
          <p:cNvPr id="5" name="Footer Placeholder 4"/>
          <p:cNvSpPr>
            <a:spLocks noGrp="1"/>
          </p:cNvSpPr>
          <p:nvPr>
            <p:ph type="ftr" sz="quarter" idx="11"/>
          </p:nvPr>
        </p:nvSpPr>
        <p:spPr/>
        <p:txBody>
          <a:bodyPr/>
          <a:lstStyle/>
          <a:p>
            <a:endParaRPr lang="en-US" dirty="0">
              <a:solidFill>
                <a:prstClr val="black">
                  <a:lumMod val="95000"/>
                  <a:lumOff val="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prstClr val="black">
                    <a:lumMod val="95000"/>
                    <a:lumOff val="5000"/>
                  </a:prstClr>
                </a:solidFill>
              </a:rPr>
              <a:pPr/>
              <a:t>‹#›</a:t>
            </a:fld>
            <a:endParaRPr lang="en-US" dirty="0">
              <a:solidFill>
                <a:prstClr val="black">
                  <a:lumMod val="95000"/>
                  <a:lumOff val="5000"/>
                </a:prstClr>
              </a:solidFill>
            </a:endParaRPr>
          </a:p>
        </p:txBody>
      </p:sp>
    </p:spTree>
    <p:extLst>
      <p:ext uri="{BB962C8B-B14F-4D97-AF65-F5344CB8AC3E}">
        <p14:creationId xmlns:p14="http://schemas.microsoft.com/office/powerpoint/2010/main" val="1624407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2D9EC04-F4EB-4487-9DA5-862DDE6426B0}" type="datetimeFigureOut">
              <a:rPr lang="en-GB" smtClean="0"/>
              <a:t>24/03/2017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F18430D-E484-47BC-9911-0347AE88D831}" type="slidenum">
              <a:rPr lang="en-GB" smtClean="0"/>
              <a:t>‹#›</a:t>
            </a:fld>
            <a:endParaRPr lang="en-GB"/>
          </a:p>
        </p:txBody>
      </p:sp>
    </p:spTree>
    <p:extLst>
      <p:ext uri="{BB962C8B-B14F-4D97-AF65-F5344CB8AC3E}">
        <p14:creationId xmlns:p14="http://schemas.microsoft.com/office/powerpoint/2010/main" val="89899271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solidFill>
                  <a:prstClr val="black">
                    <a:lumMod val="95000"/>
                    <a:lumOff val="5000"/>
                  </a:prstClr>
                </a:solidFill>
              </a:rPr>
              <a:pPr/>
              <a:t>3/24/2017</a:t>
            </a:fld>
            <a:endParaRPr lang="en-US" dirty="0">
              <a:solidFill>
                <a:prstClr val="black">
                  <a:lumMod val="95000"/>
                  <a:lumOff val="5000"/>
                </a:prstClr>
              </a:solidFill>
            </a:endParaRPr>
          </a:p>
        </p:txBody>
      </p:sp>
      <p:sp>
        <p:nvSpPr>
          <p:cNvPr id="5" name="Footer Placeholder 4"/>
          <p:cNvSpPr>
            <a:spLocks noGrp="1"/>
          </p:cNvSpPr>
          <p:nvPr>
            <p:ph type="ftr" sz="quarter" idx="11"/>
          </p:nvPr>
        </p:nvSpPr>
        <p:spPr/>
        <p:txBody>
          <a:bodyPr/>
          <a:lstStyle/>
          <a:p>
            <a:endParaRPr lang="en-US" dirty="0">
              <a:solidFill>
                <a:prstClr val="black">
                  <a:lumMod val="95000"/>
                  <a:lumOff val="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prstClr val="black">
                    <a:lumMod val="95000"/>
                    <a:lumOff val="5000"/>
                  </a:prstClr>
                </a:solidFill>
              </a:rPr>
              <a:pPr/>
              <a:t>‹#›</a:t>
            </a:fld>
            <a:endParaRPr lang="en-US" dirty="0">
              <a:solidFill>
                <a:prstClr val="black">
                  <a:lumMod val="95000"/>
                  <a:lumOff val="5000"/>
                </a:prstClr>
              </a:solidFill>
            </a:endParaRPr>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1878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D9EC04-F4EB-4487-9DA5-862DDE6426B0}" type="datetimeFigureOut">
              <a:rPr lang="en-GB" smtClean="0"/>
              <a:t>24/03/2017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F18430D-E484-47BC-9911-0347AE88D831}" type="slidenum">
              <a:rPr lang="en-GB" smtClean="0"/>
              <a:t>‹#›</a:t>
            </a:fld>
            <a:endParaRPr lang="en-GB"/>
          </a:p>
        </p:txBody>
      </p:sp>
    </p:spTree>
    <p:extLst>
      <p:ext uri="{BB962C8B-B14F-4D97-AF65-F5344CB8AC3E}">
        <p14:creationId xmlns:p14="http://schemas.microsoft.com/office/powerpoint/2010/main" val="1545241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D9EC04-F4EB-4487-9DA5-862DDE6426B0}" type="datetimeFigureOut">
              <a:rPr lang="en-GB" smtClean="0"/>
              <a:t>24/03/2017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18430D-E484-47BC-9911-0347AE88D831}" type="slidenum">
              <a:rPr lang="en-GB" smtClean="0"/>
              <a:t>‹#›</a:t>
            </a:fld>
            <a:endParaRPr lang="en-GB"/>
          </a:p>
        </p:txBody>
      </p:sp>
    </p:spTree>
    <p:extLst>
      <p:ext uri="{BB962C8B-B14F-4D97-AF65-F5344CB8AC3E}">
        <p14:creationId xmlns:p14="http://schemas.microsoft.com/office/powerpoint/2010/main" val="2250595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D9EC04-F4EB-4487-9DA5-862DDE6426B0}" type="datetimeFigureOut">
              <a:rPr lang="en-GB" smtClean="0"/>
              <a:t>24/03/2017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18430D-E484-47BC-9911-0347AE88D831}" type="slidenum">
              <a:rPr lang="en-GB" smtClean="0"/>
              <a:t>‹#›</a:t>
            </a:fld>
            <a:endParaRPr lang="en-GB"/>
          </a:p>
        </p:txBody>
      </p:sp>
    </p:spTree>
    <p:extLst>
      <p:ext uri="{BB962C8B-B14F-4D97-AF65-F5344CB8AC3E}">
        <p14:creationId xmlns:p14="http://schemas.microsoft.com/office/powerpoint/2010/main" val="1313137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slideLayout" Target="../slideLayouts/slideLayout46.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17" Type="http://schemas.openxmlformats.org/officeDocument/2006/relationships/theme" Target="../theme/theme4.xml"/><Relationship Id="rId2" Type="http://schemas.openxmlformats.org/officeDocument/2006/relationships/slideLayout" Target="../slideLayouts/slideLayout35.xml"/><Relationship Id="rId16" Type="http://schemas.openxmlformats.org/officeDocument/2006/relationships/slideLayout" Target="../slideLayouts/slideLayout49.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slideLayout" Target="../slideLayouts/slideLayout4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slideLayout" Target="../slideLayouts/slideLayout47.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7.xml"/><Relationship Id="rId3" Type="http://schemas.openxmlformats.org/officeDocument/2006/relationships/slideLayout" Target="../slideLayouts/slideLayout52.xml"/><Relationship Id="rId7" Type="http://schemas.openxmlformats.org/officeDocument/2006/relationships/slideLayout" Target="../slideLayouts/slideLayout56.xml"/><Relationship Id="rId12" Type="http://schemas.openxmlformats.org/officeDocument/2006/relationships/theme" Target="../theme/theme5.xml"/><Relationship Id="rId2" Type="http://schemas.openxmlformats.org/officeDocument/2006/relationships/slideLayout" Target="../slideLayouts/slideLayout51.xml"/><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slideLayout" Target="../slideLayouts/slideLayout60.xml"/><Relationship Id="rId5" Type="http://schemas.openxmlformats.org/officeDocument/2006/relationships/slideLayout" Target="../slideLayouts/slideLayout54.xml"/><Relationship Id="rId10" Type="http://schemas.openxmlformats.org/officeDocument/2006/relationships/slideLayout" Target="../slideLayouts/slideLayout59.xml"/><Relationship Id="rId4" Type="http://schemas.openxmlformats.org/officeDocument/2006/relationships/slideLayout" Target="../slideLayouts/slideLayout53.xml"/><Relationship Id="rId9" Type="http://schemas.openxmlformats.org/officeDocument/2006/relationships/slideLayout" Target="../slideLayouts/slideLayout5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D9EC04-F4EB-4487-9DA5-862DDE6426B0}" type="datetimeFigureOut">
              <a:rPr lang="en-GB" smtClean="0"/>
              <a:t>24/03/2017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18430D-E484-47BC-9911-0347AE88D831}" type="slidenum">
              <a:rPr lang="en-GB" smtClean="0"/>
              <a:t>‹#›</a:t>
            </a:fld>
            <a:endParaRPr lang="en-GB"/>
          </a:p>
        </p:txBody>
      </p:sp>
    </p:spTree>
    <p:extLst>
      <p:ext uri="{BB962C8B-B14F-4D97-AF65-F5344CB8AC3E}">
        <p14:creationId xmlns:p14="http://schemas.microsoft.com/office/powerpoint/2010/main" val="28001288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762000" y="559678"/>
            <a:ext cx="3833906" cy="495249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181600" y="569066"/>
            <a:ext cx="6248398" cy="565515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2001" y="5930060"/>
            <a:ext cx="3814856" cy="365125"/>
          </a:xfrm>
          <a:prstGeom prst="rect">
            <a:avLst/>
          </a:prstGeom>
        </p:spPr>
        <p:txBody>
          <a:bodyPr vert="horz" lIns="91440" tIns="45720" rIns="91440" bIns="45720" rtlCol="0" anchor="t"/>
          <a:lstStyle>
            <a:lvl1pPr algn="r">
              <a:defRPr sz="1000" b="0" i="1" baseline="0">
                <a:solidFill>
                  <a:schemeClr val="tx1">
                    <a:lumMod val="85000"/>
                    <a:lumOff val="15000"/>
                  </a:schemeClr>
                </a:solidFill>
                <a:latin typeface="+mj-lt"/>
              </a:defRPr>
            </a:lvl1pPr>
          </a:lstStyle>
          <a:p>
            <a:pPr defTabSz="457200"/>
            <a:fld id="{3C633830-2244-49AE-BC4A-47F415C177C6}" type="datetimeFigureOut">
              <a:rPr lang="en-US" dirty="0">
                <a:solidFill>
                  <a:prstClr val="black">
                    <a:lumMod val="85000"/>
                    <a:lumOff val="15000"/>
                  </a:prstClr>
                </a:solidFill>
              </a:rPr>
              <a:pPr defTabSz="457200"/>
              <a:t>3/24/2017</a:t>
            </a:fld>
            <a:endParaRPr lang="en-US" dirty="0">
              <a:solidFill>
                <a:prstClr val="black">
                  <a:lumMod val="85000"/>
                  <a:lumOff val="15000"/>
                </a:prstClr>
              </a:solidFill>
            </a:endParaRPr>
          </a:p>
        </p:txBody>
      </p:sp>
      <p:sp>
        <p:nvSpPr>
          <p:cNvPr id="5" name="Footer Placeholder 4"/>
          <p:cNvSpPr>
            <a:spLocks noGrp="1"/>
          </p:cNvSpPr>
          <p:nvPr>
            <p:ph type="ftr" sz="quarter" idx="3"/>
          </p:nvPr>
        </p:nvSpPr>
        <p:spPr>
          <a:xfrm>
            <a:off x="762001" y="6314440"/>
            <a:ext cx="3814856" cy="365125"/>
          </a:xfrm>
          <a:prstGeom prst="rect">
            <a:avLst/>
          </a:prstGeom>
        </p:spPr>
        <p:txBody>
          <a:bodyPr vert="horz" lIns="91440" tIns="45720" rIns="91440" bIns="45720" rtlCol="0" anchor="t"/>
          <a:lstStyle>
            <a:lvl1pPr algn="r">
              <a:defRPr sz="1200" b="1" i="1" baseline="0">
                <a:solidFill>
                  <a:schemeClr val="tx1">
                    <a:lumMod val="85000"/>
                    <a:lumOff val="15000"/>
                  </a:schemeClr>
                </a:solidFill>
                <a:latin typeface="+mj-lt"/>
              </a:defRPr>
            </a:lvl1pPr>
          </a:lstStyle>
          <a:p>
            <a:pPr defTabSz="457200"/>
            <a:endParaRPr lang="en-US" dirty="0">
              <a:solidFill>
                <a:prstClr val="black">
                  <a:lumMod val="85000"/>
                  <a:lumOff val="15000"/>
                </a:prstClr>
              </a:solidFill>
            </a:endParaRPr>
          </a:p>
        </p:txBody>
      </p:sp>
      <p:sp>
        <p:nvSpPr>
          <p:cNvPr id="6" name="Slide Number Placeholder 5"/>
          <p:cNvSpPr>
            <a:spLocks noGrp="1"/>
          </p:cNvSpPr>
          <p:nvPr>
            <p:ph type="sldNum" sz="quarter" idx="4"/>
          </p:nvPr>
        </p:nvSpPr>
        <p:spPr>
          <a:xfrm>
            <a:off x="11784011" y="5607592"/>
            <a:ext cx="407988"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pPr defTabSz="457200"/>
            <a:fld id="{2AC27A5A-7290-4DE1-BA94-4BE8A8E57DCF}" type="slidenum">
              <a:rPr lang="en-US" dirty="0">
                <a:solidFill>
                  <a:srgbClr val="F5F5F5"/>
                </a:solidFill>
              </a:rPr>
              <a:pPr defTabSz="457200"/>
              <a:t>‹#›</a:t>
            </a:fld>
            <a:endParaRPr lang="en-US" dirty="0">
              <a:solidFill>
                <a:srgbClr val="F5F5F5"/>
              </a:solidFill>
            </a:endParaRPr>
          </a:p>
        </p:txBody>
      </p:sp>
      <p:cxnSp>
        <p:nvCxnSpPr>
          <p:cNvPr id="10" name="Straight Connector 9" title="Horizontal Rule Line"/>
          <p:cNvCxnSpPr/>
          <p:nvPr/>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10393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4294967295" pos="2832">
          <p15:clr>
            <a:srgbClr val="F26B43"/>
          </p15:clr>
        </p15:guide>
        <p15:guide id="4294967295" pos="480">
          <p15:clr>
            <a:srgbClr val="F26B43"/>
          </p15:clr>
        </p15:guide>
        <p15:guide id="4294967295" orient="horz" pos="432">
          <p15:clr>
            <a:srgbClr val="F26B43"/>
          </p15:clr>
        </p15:guide>
        <p15:guide id="4294967295" pos="7200">
          <p15:clr>
            <a:srgbClr val="F26B43"/>
          </p15:clr>
        </p15:guide>
        <p15:guide id="4294967295" pos="3264">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C764DE79-268F-4C1A-8933-263129D2AF90}" type="datetimeFigureOut">
              <a:rPr lang="en-US" dirty="0">
                <a:solidFill>
                  <a:prstClr val="black">
                    <a:tint val="75000"/>
                  </a:prstClr>
                </a:solidFill>
              </a:rPr>
              <a:pPr defTabSz="457200"/>
              <a:t>3/24/2017</a:t>
            </a:fld>
            <a:endParaRPr lang="en-US" dirty="0">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dirty="0">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48F63A3B-78C7-47BE-AE5E-E10140E04643}" type="slidenum">
              <a:rPr lang="en-US" dirty="0">
                <a:solidFill>
                  <a:prstClr val="black">
                    <a:tint val="75000"/>
                  </a:prstClr>
                </a:solidFill>
              </a:rPr>
              <a:pPr defTabSz="457200"/>
              <a:t>‹#›</a:t>
            </a:fld>
            <a:endParaRPr lang="en-US" dirty="0">
              <a:solidFill>
                <a:prstClr val="black">
                  <a:tint val="75000"/>
                </a:prstClr>
              </a:solidFill>
            </a:endParaRPr>
          </a:p>
        </p:txBody>
      </p:sp>
    </p:spTree>
    <p:extLst>
      <p:ext uri="{BB962C8B-B14F-4D97-AF65-F5344CB8AC3E}">
        <p14:creationId xmlns:p14="http://schemas.microsoft.com/office/powerpoint/2010/main" val="250521321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22105E5-338A-42BE-8618-4B0407929BB7}" type="datetimeFigureOut">
              <a:rPr lang="en-GB" smtClean="0">
                <a:solidFill>
                  <a:prstClr val="black">
                    <a:tint val="75000"/>
                  </a:prstClr>
                </a:solidFill>
              </a:rPr>
              <a:pPr/>
              <a:t>24/03/2017</a:t>
            </a:fld>
            <a:endParaRPr lang="en-GB">
              <a:solidFill>
                <a:prstClr val="black">
                  <a:tint val="75000"/>
                </a:prstClr>
              </a:solidFill>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52C36AC-A2DF-4F4E-A0C4-7971A7772BE2}" type="slidenum">
              <a:rPr lang="en-GB" smtClean="0">
                <a:solidFill>
                  <a:srgbClr val="90C226"/>
                </a:solidFill>
              </a:rPr>
              <a:pPr/>
              <a:t>‹#›</a:t>
            </a:fld>
            <a:endParaRPr lang="en-GB">
              <a:solidFill>
                <a:srgbClr val="90C226"/>
              </a:solidFill>
            </a:endParaRPr>
          </a:p>
        </p:txBody>
      </p:sp>
    </p:spTree>
    <p:extLst>
      <p:ext uri="{BB962C8B-B14F-4D97-AF65-F5344CB8AC3E}">
        <p14:creationId xmlns:p14="http://schemas.microsoft.com/office/powerpoint/2010/main" val="299780324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defTabSz="457200"/>
            <a:fld id="{96DFF08F-DC6B-4601-B491-B0F83F6DD2DA}" type="datetimeFigureOut">
              <a:rPr lang="en-US" smtClean="0">
                <a:solidFill>
                  <a:prstClr val="black">
                    <a:lumMod val="95000"/>
                    <a:lumOff val="5000"/>
                  </a:prstClr>
                </a:solidFill>
              </a:rPr>
              <a:pPr defTabSz="457200"/>
              <a:t>3/24/2017</a:t>
            </a:fld>
            <a:endParaRPr lang="en-US" dirty="0">
              <a:solidFill>
                <a:prstClr val="black">
                  <a:lumMod val="95000"/>
                  <a:lumOff val="5000"/>
                </a:prstClr>
              </a:solidFill>
            </a:endParaRPr>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pPr defTabSz="457200"/>
            <a:endParaRPr lang="en-US" dirty="0">
              <a:solidFill>
                <a:prstClr val="black">
                  <a:lumMod val="95000"/>
                  <a:lumOff val="5000"/>
                </a:prstClr>
              </a:solidFill>
            </a:endParaRP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defTabSz="457200"/>
            <a:fld id="{4FAB73BC-B049-4115-A692-8D63A059BFB8}" type="slidenum">
              <a:rPr lang="en-US" smtClean="0">
                <a:solidFill>
                  <a:prstClr val="black">
                    <a:lumMod val="95000"/>
                    <a:lumOff val="5000"/>
                  </a:prstClr>
                </a:solidFill>
              </a:rPr>
              <a:pPr defTabSz="457200"/>
              <a:t>‹#›</a:t>
            </a:fld>
            <a:endParaRPr lang="en-US" dirty="0">
              <a:solidFill>
                <a:prstClr val="black">
                  <a:lumMod val="95000"/>
                  <a:lumOff val="5000"/>
                </a:prstClr>
              </a:solidFill>
            </a:endParaRPr>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7563737"/>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THEORIES OF CRIME</a:t>
            </a:r>
            <a:endParaRPr lang="en-GB" dirty="0"/>
          </a:p>
        </p:txBody>
      </p:sp>
      <p:sp>
        <p:nvSpPr>
          <p:cNvPr id="3" name="Subtitle 2"/>
          <p:cNvSpPr>
            <a:spLocks noGrp="1"/>
          </p:cNvSpPr>
          <p:nvPr>
            <p:ph type="subTitle" idx="1"/>
          </p:nvPr>
        </p:nvSpPr>
        <p:spPr/>
        <p:txBody>
          <a:bodyPr/>
          <a:lstStyle/>
          <a:p>
            <a:r>
              <a:rPr lang="en-GB" dirty="0" smtClean="0"/>
              <a:t>F GROUP</a:t>
            </a:r>
            <a:endParaRPr lang="en-GB" dirty="0"/>
          </a:p>
        </p:txBody>
      </p:sp>
    </p:spTree>
    <p:extLst>
      <p:ext uri="{BB962C8B-B14F-4D97-AF65-F5344CB8AC3E}">
        <p14:creationId xmlns:p14="http://schemas.microsoft.com/office/powerpoint/2010/main" val="16258749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7303"/>
            <a:ext cx="10515600" cy="1325563"/>
          </a:xfrm>
        </p:spPr>
        <p:txBody>
          <a:bodyPr>
            <a:normAutofit/>
          </a:bodyPr>
          <a:lstStyle/>
          <a:p>
            <a:r>
              <a:rPr lang="en-GB" sz="3200" dirty="0" smtClean="0"/>
              <a:t>New Right/ Right Realism </a:t>
            </a:r>
            <a:endParaRPr lang="en-GB" sz="3200" dirty="0"/>
          </a:p>
        </p:txBody>
      </p:sp>
      <p:sp>
        <p:nvSpPr>
          <p:cNvPr id="3" name="Content Placeholder 2"/>
          <p:cNvSpPr>
            <a:spLocks noGrp="1"/>
          </p:cNvSpPr>
          <p:nvPr>
            <p:ph idx="1"/>
          </p:nvPr>
        </p:nvSpPr>
        <p:spPr>
          <a:xfrm>
            <a:off x="149710" y="696072"/>
            <a:ext cx="11715974" cy="5952154"/>
          </a:xfrm>
        </p:spPr>
        <p:txBody>
          <a:bodyPr>
            <a:normAutofit fontScale="62500" lnSpcReduction="20000"/>
          </a:bodyPr>
          <a:lstStyle/>
          <a:p>
            <a:r>
              <a:rPr lang="en-GB" sz="1600" dirty="0" smtClean="0"/>
              <a:t>Crime is not a social construction and is a real issue that needs to be tackled </a:t>
            </a:r>
          </a:p>
          <a:p>
            <a:r>
              <a:rPr lang="en-GB" sz="1600" dirty="0" smtClean="0"/>
              <a:t>Believe we should be tougher on crime and criminals </a:t>
            </a:r>
          </a:p>
          <a:p>
            <a:r>
              <a:rPr lang="en-GB" sz="1600" dirty="0" smtClean="0"/>
              <a:t>Expands on Functionalist views </a:t>
            </a:r>
          </a:p>
          <a:p>
            <a:r>
              <a:rPr lang="en-GB" sz="1600" dirty="0" smtClean="0"/>
              <a:t>Concerned with the welfare of victims </a:t>
            </a:r>
          </a:p>
          <a:p>
            <a:r>
              <a:rPr lang="en-GB" sz="1600" dirty="0" smtClean="0"/>
              <a:t>Accepts official statistics </a:t>
            </a:r>
          </a:p>
          <a:p>
            <a:r>
              <a:rPr lang="en-GB" sz="1600" dirty="0" smtClean="0"/>
              <a:t>3 arguments: </a:t>
            </a:r>
          </a:p>
          <a:p>
            <a:pPr>
              <a:buFontTx/>
              <a:buChar char="-"/>
            </a:pPr>
            <a:r>
              <a:rPr lang="en-GB" sz="1600" dirty="0" smtClean="0"/>
              <a:t>There has been a significant rise in crime </a:t>
            </a:r>
          </a:p>
          <a:p>
            <a:pPr>
              <a:buFontTx/>
              <a:buChar char="-"/>
            </a:pPr>
            <a:r>
              <a:rPr lang="en-GB" sz="1600" dirty="0" smtClean="0"/>
              <a:t>We should be more concerned about the fear of crime </a:t>
            </a:r>
          </a:p>
          <a:p>
            <a:pPr>
              <a:buFontTx/>
              <a:buChar char="-"/>
            </a:pPr>
            <a:r>
              <a:rPr lang="en-GB" sz="1600" dirty="0" smtClean="0"/>
              <a:t>Solutions should be developed to solve/prevent crime </a:t>
            </a:r>
          </a:p>
          <a:p>
            <a:pPr marL="0" indent="0">
              <a:buNone/>
            </a:pPr>
            <a:r>
              <a:rPr lang="en-GB" sz="1600" b="1" u="sng" dirty="0" smtClean="0"/>
              <a:t>Key Theorists </a:t>
            </a:r>
          </a:p>
          <a:p>
            <a:pPr marL="0" indent="0">
              <a:buNone/>
            </a:pPr>
            <a:r>
              <a:rPr lang="en-GB" sz="1600" dirty="0" smtClean="0">
                <a:solidFill>
                  <a:srgbClr val="0070C0"/>
                </a:solidFill>
              </a:rPr>
              <a:t>Charles Murray (1990)- </a:t>
            </a:r>
            <a:r>
              <a:rPr lang="en-GB" sz="1600" dirty="0" smtClean="0"/>
              <a:t>An over-generous sate has led to people becoming more reliant on welfare benefits (dependency culture) which has encouraged people to turn to crime rather than work/ earn money. This is why the under-class is responsible for a large proportion of crime committed. A lack of socialisation is key to crime because socialisation teaches morals and controls on behaviour. Lack of role models in lone-parent families= poor socialisation. Milton Friedman- agrees with Murray and says removing the welfare state will reduce crime </a:t>
            </a:r>
          </a:p>
          <a:p>
            <a:pPr marL="0" indent="0">
              <a:buNone/>
            </a:pPr>
            <a:r>
              <a:rPr lang="en-GB" sz="1600" dirty="0" smtClean="0">
                <a:solidFill>
                  <a:srgbClr val="0070C0"/>
                </a:solidFill>
              </a:rPr>
              <a:t>Clarke (1980)</a:t>
            </a:r>
            <a:r>
              <a:rPr lang="en-GB" sz="1600" dirty="0" smtClean="0"/>
              <a:t>- Rational Choice- assumes people have free will and power of reason. Committing crime is a choice based on a rational calculation of the benefits vs. the risks. When the cost of crime is low, crime is higher. </a:t>
            </a:r>
          </a:p>
          <a:p>
            <a:pPr marL="0" indent="0">
              <a:buNone/>
            </a:pPr>
            <a:r>
              <a:rPr lang="en-GB" sz="1600" dirty="0" smtClean="0">
                <a:solidFill>
                  <a:srgbClr val="0070C0"/>
                </a:solidFill>
              </a:rPr>
              <a:t>Wilson and Kelling (1980’s)- </a:t>
            </a:r>
            <a:r>
              <a:rPr lang="en-GB" sz="1600" dirty="0" smtClean="0"/>
              <a:t>Influenced crime policy in the 1980’s including the creation of the ‘zero tolerance’ policy (criminals should be punished on their first offence, letting them off means they will be more likely to offend again). Broken Windows- If an area is damaged and run-down it is more likely that criminals will take advantage and inflict more damage. </a:t>
            </a:r>
          </a:p>
          <a:p>
            <a:pPr marL="0" indent="0">
              <a:buNone/>
            </a:pPr>
            <a:r>
              <a:rPr lang="en-GB" sz="1600" dirty="0" smtClean="0">
                <a:solidFill>
                  <a:srgbClr val="0070C0"/>
                </a:solidFill>
              </a:rPr>
              <a:t>Wilson and Herrnstein (1985)- </a:t>
            </a:r>
            <a:r>
              <a:rPr lang="en-GB" sz="1600" dirty="0" smtClean="0"/>
              <a:t>Biological factors mean some people are more likely to commit crimes </a:t>
            </a:r>
            <a:r>
              <a:rPr lang="en-GB" sz="1600" dirty="0" err="1" smtClean="0"/>
              <a:t>eg</a:t>
            </a:r>
            <a:r>
              <a:rPr lang="en-GB" sz="1600" dirty="0" smtClean="0"/>
              <a:t>. Personality traits, low intelligence </a:t>
            </a:r>
          </a:p>
          <a:p>
            <a:pPr marL="0" indent="0">
              <a:buNone/>
            </a:pPr>
            <a:r>
              <a:rPr lang="en-GB" sz="1600" b="1" u="sng" dirty="0" smtClean="0"/>
              <a:t>Evaluation of other theorists </a:t>
            </a:r>
          </a:p>
          <a:p>
            <a:pPr>
              <a:buFontTx/>
              <a:buChar char="-"/>
            </a:pPr>
            <a:r>
              <a:rPr lang="en-GB" sz="1600" dirty="0" smtClean="0"/>
              <a:t>Reject view of Marxists that crime is caused by structural and economic factors such as poverty </a:t>
            </a:r>
          </a:p>
          <a:p>
            <a:pPr>
              <a:buFontTx/>
              <a:buChar char="-"/>
            </a:pPr>
            <a:r>
              <a:rPr lang="en-GB" sz="1600" dirty="0" smtClean="0"/>
              <a:t>Reject Left Realism view (Lea and Young) that in order to prevent crime a greater understanding of the role of victims needs to be developed and a better understanding of social inequalities </a:t>
            </a:r>
          </a:p>
          <a:p>
            <a:pPr marL="0" indent="0">
              <a:buNone/>
            </a:pPr>
            <a:r>
              <a:rPr lang="en-GB" sz="1600" b="1" u="sng" dirty="0" smtClean="0">
                <a:solidFill>
                  <a:srgbClr val="FF0000"/>
                </a:solidFill>
              </a:rPr>
              <a:t>Problems with theory </a:t>
            </a:r>
          </a:p>
          <a:p>
            <a:r>
              <a:rPr lang="en-GB" sz="1600" dirty="0" smtClean="0"/>
              <a:t>Assumes that everyone who grows up in an economically deprived area will commit crime </a:t>
            </a:r>
          </a:p>
          <a:p>
            <a:r>
              <a:rPr lang="en-GB" sz="1600" dirty="0" smtClean="0"/>
              <a:t>Encourages stigmatisation of particular groups </a:t>
            </a:r>
            <a:r>
              <a:rPr lang="en-GB" sz="1600" dirty="0" err="1" smtClean="0"/>
              <a:t>eg</a:t>
            </a:r>
            <a:r>
              <a:rPr lang="en-GB" sz="1600" dirty="0" smtClean="0"/>
              <a:t>. Working class, homeless, people with mental health problems </a:t>
            </a:r>
          </a:p>
          <a:p>
            <a:r>
              <a:rPr lang="en-GB" sz="1600" dirty="0" smtClean="0"/>
              <a:t>Ignores structural inequalities in explaining crime </a:t>
            </a:r>
          </a:p>
          <a:p>
            <a:r>
              <a:rPr lang="en-GB" sz="1600" dirty="0" smtClean="0"/>
              <a:t>Ignores the crimes of the powerful </a:t>
            </a:r>
            <a:r>
              <a:rPr lang="en-GB" sz="1600" dirty="0" err="1" smtClean="0"/>
              <a:t>eg</a:t>
            </a:r>
            <a:r>
              <a:rPr lang="en-GB" sz="1600" dirty="0" smtClean="0"/>
              <a:t>. Middle class (fraud) </a:t>
            </a:r>
          </a:p>
          <a:p>
            <a:r>
              <a:rPr lang="en-GB" sz="1600" dirty="0" smtClean="0"/>
              <a:t>Ignores crimes that have no monetary reward (crimes committed in anger) and only focus on rational and pre-meditated crimes </a:t>
            </a:r>
          </a:p>
          <a:p>
            <a:r>
              <a:rPr lang="en-GB" sz="1600" dirty="0" smtClean="0"/>
              <a:t>Marxists such as Gordon criticise- say it does not take into account the economic and social situation of the individual </a:t>
            </a:r>
          </a:p>
        </p:txBody>
      </p:sp>
    </p:spTree>
    <p:extLst>
      <p:ext uri="{BB962C8B-B14F-4D97-AF65-F5344CB8AC3E}">
        <p14:creationId xmlns:p14="http://schemas.microsoft.com/office/powerpoint/2010/main" val="7164757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5229" y="245327"/>
            <a:ext cx="5077521" cy="717588"/>
          </a:xfrm>
        </p:spPr>
        <p:txBody>
          <a:bodyPr>
            <a:noAutofit/>
          </a:bodyPr>
          <a:lstStyle/>
          <a:p>
            <a:r>
              <a:rPr lang="en-GB" sz="6600" b="1" u="sng" dirty="0" smtClean="0">
                <a:solidFill>
                  <a:srgbClr val="FF9999"/>
                </a:solidFill>
              </a:rPr>
              <a:t>Left Realism</a:t>
            </a:r>
            <a:endParaRPr lang="en-GB" sz="6600" b="1" u="sng" dirty="0">
              <a:solidFill>
                <a:srgbClr val="FF9999"/>
              </a:solidFill>
            </a:endParaRPr>
          </a:p>
        </p:txBody>
      </p:sp>
      <p:sp>
        <p:nvSpPr>
          <p:cNvPr id="3" name="Subtitle 2"/>
          <p:cNvSpPr>
            <a:spLocks noGrp="1"/>
          </p:cNvSpPr>
          <p:nvPr>
            <p:ph type="subTitle" idx="1"/>
          </p:nvPr>
        </p:nvSpPr>
        <p:spPr>
          <a:xfrm>
            <a:off x="63189" y="962915"/>
            <a:ext cx="5477107" cy="4121703"/>
          </a:xfrm>
        </p:spPr>
        <p:txBody>
          <a:bodyPr>
            <a:normAutofit fontScale="92500" lnSpcReduction="10000"/>
          </a:bodyPr>
          <a:lstStyle/>
          <a:p>
            <a:pPr algn="l"/>
            <a:r>
              <a:rPr lang="en-GB" sz="2100" b="1" u="sng" dirty="0" smtClean="0">
                <a:solidFill>
                  <a:srgbClr val="FF9999"/>
                </a:solidFill>
              </a:rPr>
              <a:t>What do they think about crime and devianc</a:t>
            </a:r>
            <a:r>
              <a:rPr lang="en-GB" sz="2100" b="1" u="sng" dirty="0">
                <a:solidFill>
                  <a:srgbClr val="FF9999"/>
                </a:solidFill>
              </a:rPr>
              <a:t>e</a:t>
            </a:r>
            <a:endParaRPr lang="en-GB" sz="2100" b="1" u="sng" dirty="0" smtClean="0">
              <a:solidFill>
                <a:srgbClr val="FF9999"/>
              </a:solidFill>
            </a:endParaRPr>
          </a:p>
          <a:p>
            <a:pPr marL="285750" indent="-285750" algn="l">
              <a:buFont typeface="Arial" panose="020B0604020202020204" pitchFamily="34" charset="0"/>
              <a:buChar char="•"/>
            </a:pPr>
            <a:r>
              <a:rPr lang="en-GB" sz="2100" dirty="0" smtClean="0"/>
              <a:t>They think that structural inequality is largely to blame for the crime that occurs </a:t>
            </a:r>
          </a:p>
          <a:p>
            <a:pPr marL="285750" indent="-285750" algn="l">
              <a:buFont typeface="Arial" panose="020B0604020202020204" pitchFamily="34" charset="0"/>
              <a:buChar char="•"/>
            </a:pPr>
            <a:r>
              <a:rPr lang="en-GB" sz="2100" dirty="0" smtClean="0"/>
              <a:t>Therefore they think to prevent crime our society needs to be more equal and have a larger sense of community </a:t>
            </a:r>
          </a:p>
          <a:p>
            <a:pPr marL="285750" indent="-285750" algn="l">
              <a:buFont typeface="Arial" panose="020B0604020202020204" pitchFamily="34" charset="0"/>
              <a:buChar char="•"/>
            </a:pPr>
            <a:r>
              <a:rPr lang="en-GB" sz="2100" dirty="0" smtClean="0"/>
              <a:t>Lea and Young- suggests that there is 3 causes of crime:</a:t>
            </a:r>
          </a:p>
          <a:p>
            <a:pPr marL="742950" lvl="1" indent="-285750" algn="l">
              <a:buFont typeface="Wingdings" panose="05000000000000000000" pitchFamily="2" charset="2"/>
              <a:buChar char="v"/>
            </a:pPr>
            <a:r>
              <a:rPr lang="en-GB" sz="1400" dirty="0" smtClean="0"/>
              <a:t>Relative deprivation- refers to how people regard their position in relation to others</a:t>
            </a:r>
          </a:p>
          <a:p>
            <a:pPr marL="742950" lvl="1" indent="-285750" algn="l">
              <a:buFont typeface="Wingdings" panose="05000000000000000000" pitchFamily="2" charset="2"/>
              <a:buChar char="v"/>
            </a:pPr>
            <a:r>
              <a:rPr lang="en-GB" sz="1400" dirty="0" smtClean="0"/>
              <a:t>Subcultures- working class groups ( such as gangs) may begin to see offending behaviour as normal </a:t>
            </a:r>
          </a:p>
          <a:p>
            <a:pPr marL="742950" lvl="1" indent="-285750" algn="l">
              <a:buFont typeface="Wingdings" panose="05000000000000000000" pitchFamily="2" charset="2"/>
              <a:buChar char="v"/>
            </a:pPr>
            <a:r>
              <a:rPr lang="en-GB" sz="1400" dirty="0" smtClean="0"/>
              <a:t>Marginalisation- the process through which people finding themselves on the edge of society and are unable to access the rights and services available. This in turn leads to crime being seen as more acceptable</a:t>
            </a:r>
          </a:p>
          <a:p>
            <a:pPr lvl="1" algn="l"/>
            <a:r>
              <a:rPr lang="en-GB" sz="1200" dirty="0" smtClean="0"/>
              <a:t> </a:t>
            </a:r>
            <a:endParaRPr lang="en-GB" sz="1200" dirty="0"/>
          </a:p>
        </p:txBody>
      </p:sp>
      <p:sp>
        <p:nvSpPr>
          <p:cNvPr id="4" name="TextBox 3"/>
          <p:cNvSpPr txBox="1"/>
          <p:nvPr/>
        </p:nvSpPr>
        <p:spPr>
          <a:xfrm>
            <a:off x="5809785" y="423941"/>
            <a:ext cx="5776332" cy="2831544"/>
          </a:xfrm>
          <a:prstGeom prst="rect">
            <a:avLst/>
          </a:prstGeom>
          <a:noFill/>
        </p:spPr>
        <p:txBody>
          <a:bodyPr wrap="square" rtlCol="0">
            <a:spAutoFit/>
          </a:bodyPr>
          <a:lstStyle/>
          <a:p>
            <a:r>
              <a:rPr lang="en-GB" b="1" u="sng" dirty="0" smtClean="0">
                <a:solidFill>
                  <a:srgbClr val="FF9999"/>
                </a:solidFill>
              </a:rPr>
              <a:t>Strategies to prevent crime and fear of crime </a:t>
            </a:r>
          </a:p>
          <a:p>
            <a:pPr marL="285750" indent="-285750">
              <a:buFontTx/>
              <a:buChar char="-"/>
            </a:pPr>
            <a:r>
              <a:rPr lang="en-GB" sz="1600" dirty="0" smtClean="0">
                <a:solidFill>
                  <a:prstClr val="black"/>
                </a:solidFill>
              </a:rPr>
              <a:t>They think we should increase trust between the public and the police. They think that communities should play an important role in taking responsibility for policing the streets and encourage the public to get involved with policing the communities. </a:t>
            </a:r>
          </a:p>
          <a:p>
            <a:pPr marL="285750" indent="-285750">
              <a:buFontTx/>
              <a:buChar char="-"/>
            </a:pPr>
            <a:r>
              <a:rPr lang="en-GB" sz="1600" dirty="0" smtClean="0">
                <a:solidFill>
                  <a:prstClr val="black"/>
                </a:solidFill>
              </a:rPr>
              <a:t>Lea and Young argue that to reduce crime in the long term there needs to be greater understanding of the role of victims needs to be developed . They think we need to understand the social inequality in society .</a:t>
            </a:r>
          </a:p>
          <a:p>
            <a:pPr marL="285750" indent="-285750">
              <a:buFontTx/>
              <a:buChar char="-"/>
            </a:pPr>
            <a:r>
              <a:rPr lang="en-GB" sz="1600" dirty="0" smtClean="0">
                <a:solidFill>
                  <a:prstClr val="black"/>
                </a:solidFill>
              </a:rPr>
              <a:t>They see the victims as poor or working class </a:t>
            </a:r>
            <a:endParaRPr lang="en-GB" sz="1600" dirty="0">
              <a:solidFill>
                <a:prstClr val="black"/>
              </a:solidFill>
            </a:endParaRPr>
          </a:p>
        </p:txBody>
      </p:sp>
      <p:sp>
        <p:nvSpPr>
          <p:cNvPr id="5" name="TextBox 4"/>
          <p:cNvSpPr txBox="1"/>
          <p:nvPr/>
        </p:nvSpPr>
        <p:spPr>
          <a:xfrm>
            <a:off x="332677" y="4629873"/>
            <a:ext cx="5207619" cy="2062103"/>
          </a:xfrm>
          <a:prstGeom prst="rect">
            <a:avLst/>
          </a:prstGeom>
          <a:noFill/>
        </p:spPr>
        <p:txBody>
          <a:bodyPr wrap="square" rtlCol="0">
            <a:spAutoFit/>
          </a:bodyPr>
          <a:lstStyle/>
          <a:p>
            <a:r>
              <a:rPr lang="en-GB" sz="2000" b="1" u="sng" dirty="0" smtClean="0">
                <a:solidFill>
                  <a:srgbClr val="FF9999"/>
                </a:solidFill>
              </a:rPr>
              <a:t>Criticisms</a:t>
            </a:r>
            <a:r>
              <a:rPr lang="en-GB" sz="2000" u="sng" dirty="0" smtClean="0">
                <a:solidFill>
                  <a:srgbClr val="FF9999"/>
                </a:solidFill>
              </a:rPr>
              <a:t> </a:t>
            </a:r>
          </a:p>
          <a:p>
            <a:pPr marL="285750" indent="-285750">
              <a:buFontTx/>
              <a:buChar char="-"/>
            </a:pPr>
            <a:r>
              <a:rPr lang="en-GB" dirty="0" smtClean="0">
                <a:solidFill>
                  <a:prstClr val="black"/>
                </a:solidFill>
              </a:rPr>
              <a:t>They fail to recognise or explain that not all working-class or marginalised group respond to their situation by committing crime </a:t>
            </a:r>
          </a:p>
          <a:p>
            <a:pPr marL="285750" indent="-285750">
              <a:buFontTx/>
              <a:buChar char="-"/>
            </a:pPr>
            <a:r>
              <a:rPr lang="en-GB" dirty="0" smtClean="0">
                <a:solidFill>
                  <a:prstClr val="black"/>
                </a:solidFill>
              </a:rPr>
              <a:t>It fails to acknowledge the existence of crime committed by the powerful and wealthy </a:t>
            </a:r>
          </a:p>
          <a:p>
            <a:pPr marL="285750" indent="-285750">
              <a:buFontTx/>
              <a:buChar char="-"/>
            </a:pPr>
            <a:r>
              <a:rPr lang="en-GB" dirty="0" smtClean="0">
                <a:solidFill>
                  <a:prstClr val="black"/>
                </a:solidFill>
              </a:rPr>
              <a:t>They focus too heavily on victims evidence </a:t>
            </a:r>
            <a:endParaRPr lang="en-GB" dirty="0">
              <a:solidFill>
                <a:prstClr val="black"/>
              </a:solidFill>
            </a:endParaRPr>
          </a:p>
        </p:txBody>
      </p:sp>
      <p:sp>
        <p:nvSpPr>
          <p:cNvPr id="6" name="TextBox 5"/>
          <p:cNvSpPr txBox="1"/>
          <p:nvPr/>
        </p:nvSpPr>
        <p:spPr>
          <a:xfrm>
            <a:off x="5694555" y="3657124"/>
            <a:ext cx="5943600" cy="3539430"/>
          </a:xfrm>
          <a:prstGeom prst="rect">
            <a:avLst/>
          </a:prstGeom>
          <a:noFill/>
        </p:spPr>
        <p:txBody>
          <a:bodyPr wrap="square" rtlCol="0">
            <a:spAutoFit/>
          </a:bodyPr>
          <a:lstStyle/>
          <a:p>
            <a:r>
              <a:rPr lang="en-GB" sz="2000" b="1" u="sng" dirty="0" smtClean="0">
                <a:solidFill>
                  <a:srgbClr val="FF9999"/>
                </a:solidFill>
              </a:rPr>
              <a:t>Evaluation of other theories:</a:t>
            </a:r>
          </a:p>
          <a:p>
            <a:r>
              <a:rPr lang="en-GB" sz="2000" dirty="0" smtClean="0">
                <a:solidFill>
                  <a:prstClr val="black"/>
                </a:solidFill>
              </a:rPr>
              <a:t>They say…</a:t>
            </a:r>
          </a:p>
          <a:p>
            <a:endParaRPr lang="en-GB" sz="2000" dirty="0">
              <a:solidFill>
                <a:prstClr val="black"/>
              </a:solidFill>
            </a:endParaRPr>
          </a:p>
          <a:p>
            <a:r>
              <a:rPr lang="en-GB" sz="1600" u="sng" dirty="0" smtClean="0">
                <a:solidFill>
                  <a:prstClr val="black"/>
                </a:solidFill>
              </a:rPr>
              <a:t>Marxists-</a:t>
            </a:r>
            <a:r>
              <a:rPr lang="en-GB" sz="1600" dirty="0" smtClean="0">
                <a:solidFill>
                  <a:prstClr val="black"/>
                </a:solidFill>
              </a:rPr>
              <a:t> concentrate on crimes of the powerful but neglect working-class crime and its effects</a:t>
            </a:r>
          </a:p>
          <a:p>
            <a:endParaRPr lang="en-GB" sz="1600" dirty="0">
              <a:solidFill>
                <a:prstClr val="black"/>
              </a:solidFill>
            </a:endParaRPr>
          </a:p>
          <a:p>
            <a:r>
              <a:rPr lang="en-GB" sz="1600" u="sng" dirty="0" smtClean="0">
                <a:solidFill>
                  <a:prstClr val="black"/>
                </a:solidFill>
              </a:rPr>
              <a:t>Neo-Marxists-</a:t>
            </a:r>
            <a:r>
              <a:rPr lang="en-GB" sz="1600" dirty="0" smtClean="0">
                <a:solidFill>
                  <a:prstClr val="black"/>
                </a:solidFill>
              </a:rPr>
              <a:t> romanticise the working-class criminals , whereas they mostly victimise other working-class people </a:t>
            </a:r>
          </a:p>
          <a:p>
            <a:endParaRPr lang="en-GB" sz="1600" u="sng" dirty="0">
              <a:solidFill>
                <a:prstClr val="black"/>
              </a:solidFill>
            </a:endParaRPr>
          </a:p>
          <a:p>
            <a:r>
              <a:rPr lang="en-GB" sz="1600" u="sng" dirty="0" smtClean="0">
                <a:solidFill>
                  <a:prstClr val="black"/>
                </a:solidFill>
              </a:rPr>
              <a:t>Labelling Theorists- </a:t>
            </a:r>
            <a:r>
              <a:rPr lang="en-GB" sz="1600" dirty="0" smtClean="0">
                <a:solidFill>
                  <a:prstClr val="black"/>
                </a:solidFill>
              </a:rPr>
              <a:t>see criminals as the victims of labelling. They argue that this neglects the real victims</a:t>
            </a:r>
          </a:p>
          <a:p>
            <a:endParaRPr lang="en-GB" dirty="0">
              <a:solidFill>
                <a:prstClr val="black"/>
              </a:solidFill>
            </a:endParaRPr>
          </a:p>
          <a:p>
            <a:endParaRPr lang="en-GB" dirty="0" smtClean="0">
              <a:solidFill>
                <a:prstClr val="black"/>
              </a:solidFill>
            </a:endParaRPr>
          </a:p>
        </p:txBody>
      </p:sp>
    </p:spTree>
    <p:extLst>
      <p:ext uri="{BB962C8B-B14F-4D97-AF65-F5344CB8AC3E}">
        <p14:creationId xmlns:p14="http://schemas.microsoft.com/office/powerpoint/2010/main" val="153518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1325563"/>
          </a:xfrm>
        </p:spPr>
        <p:txBody>
          <a:bodyPr>
            <a:normAutofit/>
          </a:bodyPr>
          <a:lstStyle/>
          <a:p>
            <a:r>
              <a:rPr lang="en-GB" sz="2800" dirty="0" smtClean="0">
                <a:latin typeface="Arial" panose="020B0604020202020204" pitchFamily="34" charset="0"/>
                <a:cs typeface="Arial" panose="020B0604020202020204" pitchFamily="34" charset="0"/>
              </a:rPr>
              <a:t>Feminism in crime and deviance</a:t>
            </a:r>
            <a:endParaRPr lang="en-GB"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400" y="936624"/>
            <a:ext cx="12166600" cy="5921375"/>
          </a:xfrm>
        </p:spPr>
        <p:txBody>
          <a:bodyPr>
            <a:normAutofit fontScale="92500" lnSpcReduction="10000"/>
          </a:bodyPr>
          <a:lstStyle/>
          <a:p>
            <a:r>
              <a:rPr lang="en-GB" sz="2400" dirty="0" smtClean="0">
                <a:latin typeface="Arial" panose="020B0604020202020204" pitchFamily="34" charset="0"/>
                <a:cs typeface="Arial" panose="020B0604020202020204" pitchFamily="34" charset="0"/>
              </a:rPr>
              <a:t>Key theorists – Morris, Heidensohn, Adler, Walklate, Carlen</a:t>
            </a:r>
          </a:p>
          <a:p>
            <a:r>
              <a:rPr lang="en-GB" sz="2400" dirty="0" smtClean="0">
                <a:latin typeface="Arial" panose="020B0604020202020204" pitchFamily="34" charset="0"/>
                <a:cs typeface="Arial" panose="020B0604020202020204" pitchFamily="34" charset="0"/>
              </a:rPr>
              <a:t>Women are treated more leniently due to their offences being generally less serious.</a:t>
            </a:r>
          </a:p>
          <a:p>
            <a:r>
              <a:rPr lang="en-GB" sz="2400" dirty="0" smtClean="0">
                <a:latin typeface="Arial" panose="020B0604020202020204" pitchFamily="34" charset="0"/>
                <a:cs typeface="Arial" panose="020B0604020202020204" pitchFamily="34" charset="0"/>
              </a:rPr>
              <a:t>Heidensohn – Women are treated more harshly than males when they deviate from gender norms. However, women commit crime less frequent and less serious crimes than men. This is due to the fact that the patriarchal society has greater control over women. </a:t>
            </a:r>
          </a:p>
          <a:p>
            <a:r>
              <a:rPr lang="en-GB" sz="2400" dirty="0" smtClean="0">
                <a:latin typeface="Arial" panose="020B0604020202020204" pitchFamily="34" charset="0"/>
                <a:cs typeface="Arial" panose="020B0604020202020204" pitchFamily="34" charset="0"/>
              </a:rPr>
              <a:t>Carlen – Studied 49 15-46 year- old working class female convicted. Most serious convicted females are working-class. However, her sample was small and may be unrepresentative. Justice system bases decisions depending on their position within the family e.g. Mother or daughter. </a:t>
            </a:r>
          </a:p>
          <a:p>
            <a:r>
              <a:rPr lang="en-GB" sz="2400" dirty="0" smtClean="0">
                <a:latin typeface="Arial" panose="020B0604020202020204" pitchFamily="34" charset="0"/>
                <a:cs typeface="Arial" panose="020B0604020202020204" pitchFamily="34" charset="0"/>
              </a:rPr>
              <a:t>Working-class women are promised ‘deals’ (Carlen). However according to Carlen's study, when these deals fall through, women resort to crime as it is a logical solution.</a:t>
            </a:r>
          </a:p>
          <a:p>
            <a:r>
              <a:rPr lang="en-GB" sz="2400" dirty="0" smtClean="0">
                <a:latin typeface="Arial" panose="020B0604020202020204" pitchFamily="34" charset="0"/>
                <a:cs typeface="Arial" panose="020B0604020202020204" pitchFamily="34" charset="0"/>
              </a:rPr>
              <a:t>Heidensohn emphasises that patriarchal controls, such as them not being allowed out and fearing moral panic, is the reason for the reduced crime rate and lack of opportunity to commit crime.</a:t>
            </a:r>
          </a:p>
          <a:p>
            <a:r>
              <a:rPr lang="en-GB" sz="2400" dirty="0" smtClean="0">
                <a:latin typeface="Arial" panose="020B0604020202020204" pitchFamily="34" charset="0"/>
                <a:cs typeface="Arial" panose="020B0604020202020204" pitchFamily="34" charset="0"/>
              </a:rPr>
              <a:t>However to evaluate, these all explain that women's behaviour is determined solely by external forces, underplays the role of free will and choice.</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0520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8912" y="1143293"/>
            <a:ext cx="10007455" cy="4268965"/>
          </a:xfrm>
        </p:spPr>
        <p:txBody>
          <a:bodyPr/>
          <a:lstStyle/>
          <a:p>
            <a:r>
              <a:rPr lang="en-GB" dirty="0" smtClean="0">
                <a:latin typeface="Times New Roman" panose="02020603050405020304" pitchFamily="18" charset="0"/>
                <a:cs typeface="Times New Roman" panose="02020603050405020304" pitchFamily="18" charset="0"/>
              </a:rPr>
              <a:t>Functionalism and crime</a:t>
            </a:r>
            <a:endParaRPr lang="en-GB"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088912" y="5412258"/>
            <a:ext cx="7034362" cy="706355"/>
          </a:xfrm>
        </p:spPr>
        <p:txBody>
          <a:bodyPr/>
          <a:lstStyle/>
          <a:p>
            <a:r>
              <a:rPr lang="en-GB" dirty="0" smtClean="0">
                <a:latin typeface="Times New Roman" panose="02020603050405020304" pitchFamily="18" charset="0"/>
                <a:cs typeface="Times New Roman" panose="02020603050405020304" pitchFamily="18" charset="0"/>
              </a:rPr>
              <a:t>Tess and Harriet </a:t>
            </a:r>
            <a:r>
              <a:rPr lang="en-GB" dirty="0" smtClean="0">
                <a:latin typeface="Times New Roman" panose="02020603050405020304" pitchFamily="18" charset="0"/>
                <a:cs typeface="Times New Roman" panose="02020603050405020304" pitchFamily="18" charset="0"/>
                <a:sym typeface="Wingdings" panose="05000000000000000000" pitchFamily="2" charset="2"/>
              </a:rPr>
              <a:t> </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5418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90571" y="108645"/>
            <a:ext cx="8401429" cy="819150"/>
          </a:xfrm>
        </p:spPr>
        <p:txBody>
          <a:bodyPr>
            <a:noAutofit/>
          </a:bodyPr>
          <a:lstStyle/>
          <a:p>
            <a:r>
              <a:rPr lang="en-GB" sz="8800" dirty="0" smtClean="0">
                <a:latin typeface="Times New Roman" panose="02020603050405020304" pitchFamily="18" charset="0"/>
                <a:cs typeface="Times New Roman" panose="02020603050405020304" pitchFamily="18" charset="0"/>
              </a:rPr>
              <a:t>Durkheim</a:t>
            </a:r>
            <a:endParaRPr lang="en-GB" sz="88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502507" y="1235676"/>
            <a:ext cx="10659763" cy="4985980"/>
          </a:xfrm>
          <a:prstGeom prst="rect">
            <a:avLst/>
          </a:prstGeom>
          <a:noFill/>
        </p:spPr>
        <p:txBody>
          <a:bodyPr wrap="square" rtlCol="0">
            <a:spAutoFit/>
          </a:bodyPr>
          <a:lstStyle/>
          <a:p>
            <a:pPr marL="171450" indent="-171450" defTabSz="457200">
              <a:buFont typeface="Arial" panose="020B0604020202020204" pitchFamily="34" charset="0"/>
              <a:buChar char="•"/>
            </a:pPr>
            <a:r>
              <a:rPr lang="en-GB" sz="1600" i="1" dirty="0">
                <a:solidFill>
                  <a:prstClr val="black"/>
                </a:solidFill>
                <a:latin typeface="Times New Roman" panose="02020603050405020304" pitchFamily="18" charset="0"/>
                <a:cs typeface="Times New Roman" panose="02020603050405020304" pitchFamily="18" charset="0"/>
              </a:rPr>
              <a:t>Durkheim claims that </a:t>
            </a:r>
            <a:r>
              <a:rPr lang="en-GB" sz="1600" b="1" i="1" dirty="0">
                <a:solidFill>
                  <a:prstClr val="black"/>
                </a:solidFill>
                <a:latin typeface="Times New Roman" panose="02020603050405020304" pitchFamily="18" charset="0"/>
                <a:cs typeface="Times New Roman" panose="02020603050405020304" pitchFamily="18" charset="0"/>
              </a:rPr>
              <a:t>small amounts of crime are necessary</a:t>
            </a:r>
            <a:r>
              <a:rPr lang="en-GB" sz="1600" i="1" dirty="0">
                <a:solidFill>
                  <a:prstClr val="black"/>
                </a:solidFill>
                <a:latin typeface="Times New Roman" panose="02020603050405020304" pitchFamily="18" charset="0"/>
                <a:cs typeface="Times New Roman" panose="02020603050405020304" pitchFamily="18" charset="0"/>
              </a:rPr>
              <a:t> for society to function and maintain boundaries </a:t>
            </a:r>
            <a:r>
              <a:rPr lang="en-GB" sz="1600" i="1" dirty="0" smtClean="0">
                <a:solidFill>
                  <a:prstClr val="black"/>
                </a:solidFill>
                <a:latin typeface="Times New Roman" panose="02020603050405020304" pitchFamily="18" charset="0"/>
                <a:cs typeface="Times New Roman" panose="02020603050405020304" pitchFamily="18" charset="0"/>
              </a:rPr>
              <a:t>based on value </a:t>
            </a:r>
            <a:r>
              <a:rPr lang="en-GB" sz="1600" i="1" dirty="0" smtClean="0">
                <a:solidFill>
                  <a:prstClr val="black"/>
                </a:solidFill>
                <a:latin typeface="Times New Roman" panose="02020603050405020304" pitchFamily="18" charset="0"/>
                <a:cs typeface="Times New Roman" panose="02020603050405020304" pitchFamily="18" charset="0"/>
              </a:rPr>
              <a:t>consensus. It also helps to prompt social change (e.g. altering of double jeopardy laws). </a:t>
            </a:r>
            <a:endParaRPr lang="en-GB" sz="1600" i="1" dirty="0" smtClean="0">
              <a:solidFill>
                <a:prstClr val="black"/>
              </a:solidFill>
              <a:latin typeface="Times New Roman" panose="02020603050405020304" pitchFamily="18" charset="0"/>
              <a:cs typeface="Times New Roman" panose="02020603050405020304" pitchFamily="18" charset="0"/>
            </a:endParaRPr>
          </a:p>
          <a:p>
            <a:pPr marL="171450" indent="-171450" defTabSz="457200">
              <a:buFont typeface="Arial" panose="020B0604020202020204" pitchFamily="34" charset="0"/>
              <a:buChar char="•"/>
            </a:pPr>
            <a:r>
              <a:rPr lang="en-GB" sz="1600" i="1" dirty="0" smtClean="0">
                <a:solidFill>
                  <a:prstClr val="black"/>
                </a:solidFill>
                <a:latin typeface="Times New Roman" panose="02020603050405020304" pitchFamily="18" charset="0"/>
                <a:cs typeface="Times New Roman" panose="02020603050405020304" pitchFamily="18" charset="0"/>
              </a:rPr>
              <a:t> </a:t>
            </a:r>
            <a:r>
              <a:rPr lang="en-GB" sz="1600" b="1" i="1" dirty="0" smtClean="0">
                <a:solidFill>
                  <a:prstClr val="black"/>
                </a:solidFill>
                <a:latin typeface="Times New Roman" panose="02020603050405020304" pitchFamily="18" charset="0"/>
                <a:cs typeface="Times New Roman" panose="02020603050405020304" pitchFamily="18" charset="0"/>
              </a:rPr>
              <a:t>Crime is inevitable </a:t>
            </a:r>
            <a:r>
              <a:rPr lang="en-GB" sz="1600" i="1" dirty="0" smtClean="0">
                <a:solidFill>
                  <a:prstClr val="black"/>
                </a:solidFill>
                <a:latin typeface="Times New Roman" panose="02020603050405020304" pitchFamily="18" charset="0"/>
                <a:cs typeface="Times New Roman" panose="02020603050405020304" pitchFamily="18" charset="0"/>
              </a:rPr>
              <a:t>as not everyone can be fully integrated into the norms and values of society. </a:t>
            </a:r>
            <a:r>
              <a:rPr lang="en-GB" sz="1600" i="1" dirty="0" smtClean="0">
                <a:solidFill>
                  <a:prstClr val="black"/>
                </a:solidFill>
                <a:latin typeface="Times New Roman" panose="02020603050405020304" pitchFamily="18" charset="0"/>
                <a:cs typeface="Times New Roman" panose="02020603050405020304" pitchFamily="18" charset="0"/>
              </a:rPr>
              <a:t>This deviant and criminal behaviour then reminds others of the </a:t>
            </a:r>
            <a:r>
              <a:rPr lang="en-GB" sz="1600" b="1" i="1" dirty="0" smtClean="0">
                <a:solidFill>
                  <a:prstClr val="black"/>
                </a:solidFill>
                <a:latin typeface="Times New Roman" panose="02020603050405020304" pitchFamily="18" charset="0"/>
                <a:cs typeface="Times New Roman" panose="02020603050405020304" pitchFamily="18" charset="0"/>
              </a:rPr>
              <a:t>importance of social solidarity</a:t>
            </a:r>
            <a:r>
              <a:rPr lang="en-GB" sz="1600" i="1" dirty="0" smtClean="0">
                <a:solidFill>
                  <a:prstClr val="black"/>
                </a:solidFill>
                <a:latin typeface="Times New Roman" panose="02020603050405020304" pitchFamily="18" charset="0"/>
                <a:cs typeface="Times New Roman" panose="02020603050405020304" pitchFamily="18" charset="0"/>
              </a:rPr>
              <a:t>, where people have a sense of the importance of the social group in which they find </a:t>
            </a:r>
            <a:r>
              <a:rPr lang="en-GB" sz="1600" i="1" dirty="0" smtClean="0">
                <a:solidFill>
                  <a:prstClr val="black"/>
                </a:solidFill>
                <a:latin typeface="Times New Roman" panose="02020603050405020304" pitchFamily="18" charset="0"/>
                <a:cs typeface="Times New Roman" panose="02020603050405020304" pitchFamily="18" charset="0"/>
              </a:rPr>
              <a:t>themselves. However too much crime can lead to anomie (normlessness, which is problematic for society)  </a:t>
            </a:r>
            <a:endParaRPr lang="en-GB" sz="1600" i="1" dirty="0" smtClean="0">
              <a:solidFill>
                <a:prstClr val="black"/>
              </a:solidFill>
              <a:latin typeface="Times New Roman" panose="02020603050405020304" pitchFamily="18" charset="0"/>
              <a:cs typeface="Times New Roman" panose="02020603050405020304" pitchFamily="18" charset="0"/>
            </a:endParaRPr>
          </a:p>
          <a:p>
            <a:pPr marL="171450" indent="-171450" defTabSz="457200">
              <a:buFont typeface="Arial" panose="020B0604020202020204" pitchFamily="34" charset="0"/>
              <a:buChar char="•"/>
            </a:pPr>
            <a:r>
              <a:rPr lang="en-GB" sz="1600" i="1" dirty="0" smtClean="0">
                <a:solidFill>
                  <a:prstClr val="black"/>
                </a:solidFill>
                <a:latin typeface="Times New Roman" panose="02020603050405020304" pitchFamily="18" charset="0"/>
                <a:cs typeface="Times New Roman" panose="02020603050405020304" pitchFamily="18" charset="0"/>
              </a:rPr>
              <a:t>There are at least two reasons why crime and deviance are found in all societies:</a:t>
            </a:r>
          </a:p>
          <a:p>
            <a:pPr marL="228600" indent="-228600" defTabSz="457200">
              <a:buFont typeface="+mj-lt"/>
              <a:buAutoNum type="arabicPeriod"/>
            </a:pPr>
            <a:r>
              <a:rPr lang="en-GB" sz="1600" i="1" dirty="0" smtClean="0">
                <a:solidFill>
                  <a:prstClr val="black"/>
                </a:solidFill>
                <a:latin typeface="Times New Roman" panose="02020603050405020304" pitchFamily="18" charset="0"/>
                <a:cs typeface="Times New Roman" panose="02020603050405020304" pitchFamily="18" charset="0"/>
              </a:rPr>
              <a:t>Not everyone is </a:t>
            </a:r>
            <a:r>
              <a:rPr lang="en-GB" sz="1600" b="1" i="1" dirty="0" smtClean="0">
                <a:solidFill>
                  <a:prstClr val="black"/>
                </a:solidFill>
                <a:latin typeface="Times New Roman" panose="02020603050405020304" pitchFamily="18" charset="0"/>
                <a:cs typeface="Times New Roman" panose="02020603050405020304" pitchFamily="18" charset="0"/>
              </a:rPr>
              <a:t>equally and effectively socialised </a:t>
            </a:r>
            <a:r>
              <a:rPr lang="en-GB" sz="1600" i="1" dirty="0" smtClean="0">
                <a:solidFill>
                  <a:prstClr val="black"/>
                </a:solidFill>
                <a:latin typeface="Times New Roman" panose="02020603050405020304" pitchFamily="18" charset="0"/>
                <a:cs typeface="Times New Roman" panose="02020603050405020304" pitchFamily="18" charset="0"/>
              </a:rPr>
              <a:t>into the norms and values, so some individuals will be prone to deviate </a:t>
            </a:r>
          </a:p>
          <a:p>
            <a:pPr marL="228600" indent="-228600" defTabSz="457200">
              <a:buFont typeface="+mj-lt"/>
              <a:buAutoNum type="arabicPeriod"/>
            </a:pPr>
            <a:r>
              <a:rPr lang="en-GB" sz="1600" i="1" dirty="0" smtClean="0">
                <a:solidFill>
                  <a:prstClr val="black"/>
                </a:solidFill>
                <a:latin typeface="Times New Roman" panose="02020603050405020304" pitchFamily="18" charset="0"/>
                <a:cs typeface="Times New Roman" panose="02020603050405020304" pitchFamily="18" charset="0"/>
              </a:rPr>
              <a:t>There is a </a:t>
            </a:r>
            <a:r>
              <a:rPr lang="en-GB" sz="1600" b="1" i="1" dirty="0" smtClean="0">
                <a:solidFill>
                  <a:prstClr val="black"/>
                </a:solidFill>
                <a:latin typeface="Times New Roman" panose="02020603050405020304" pitchFamily="18" charset="0"/>
                <a:cs typeface="Times New Roman" panose="02020603050405020304" pitchFamily="18" charset="0"/>
              </a:rPr>
              <a:t>diversity of lifestyles and values </a:t>
            </a:r>
            <a:r>
              <a:rPr lang="en-GB" sz="1600" i="1" dirty="0" smtClean="0">
                <a:solidFill>
                  <a:prstClr val="black"/>
                </a:solidFill>
                <a:latin typeface="Times New Roman" panose="02020603050405020304" pitchFamily="18" charset="0"/>
                <a:cs typeface="Times New Roman" panose="02020603050405020304" pitchFamily="18" charset="0"/>
              </a:rPr>
              <a:t>in complex modern societies – different groups develop their own subcultures with different norms and values, and their ideas of what they regard as normal may not conform to mainstream culture</a:t>
            </a:r>
          </a:p>
          <a:p>
            <a:pPr marL="228600" indent="-228600" defTabSz="457200">
              <a:buFont typeface="Arial" panose="020B0604020202020204" pitchFamily="34" charset="0"/>
              <a:buChar char="•"/>
            </a:pPr>
            <a:r>
              <a:rPr lang="en-GB" sz="1600" i="1" dirty="0" smtClean="0">
                <a:solidFill>
                  <a:prstClr val="black"/>
                </a:solidFill>
                <a:latin typeface="Times New Roman" panose="02020603050405020304" pitchFamily="18" charset="0"/>
                <a:cs typeface="Times New Roman" panose="02020603050405020304" pitchFamily="18" charset="0"/>
              </a:rPr>
              <a:t>Durkheim argues that all </a:t>
            </a:r>
            <a:r>
              <a:rPr lang="en-GB" sz="1600" b="1" i="1" dirty="0" smtClean="0">
                <a:solidFill>
                  <a:prstClr val="black"/>
                </a:solidFill>
                <a:latin typeface="Times New Roman" panose="02020603050405020304" pitchFamily="18" charset="0"/>
                <a:cs typeface="Times New Roman" panose="02020603050405020304" pitchFamily="18" charset="0"/>
              </a:rPr>
              <a:t>change begins with deviance</a:t>
            </a:r>
            <a:r>
              <a:rPr lang="en-GB" sz="1600" i="1" dirty="0" smtClean="0">
                <a:solidFill>
                  <a:prstClr val="black"/>
                </a:solidFill>
                <a:latin typeface="Times New Roman" panose="02020603050405020304" pitchFamily="18" charset="0"/>
                <a:cs typeface="Times New Roman" panose="02020603050405020304" pitchFamily="18" charset="0"/>
              </a:rPr>
              <a:t>, there must be room for some people to challenge and change existing values. However, in the long run their values may give rise to a new culture and morality. If those with new ideas are suppressed then society will stagnate and be unable to make necessary adaptive changes </a:t>
            </a:r>
          </a:p>
          <a:p>
            <a:pPr marL="228600" indent="-228600" defTabSz="457200">
              <a:buFont typeface="Times New Roman" panose="02020603050405020304" pitchFamily="18" charset="0"/>
              <a:buChar char="-"/>
            </a:pPr>
            <a:r>
              <a:rPr lang="en-GB" sz="1600" i="1" dirty="0" smtClean="0">
                <a:solidFill>
                  <a:prstClr val="black"/>
                </a:solidFill>
                <a:latin typeface="Times New Roman" panose="02020603050405020304" pitchFamily="18" charset="0"/>
                <a:cs typeface="Times New Roman" panose="02020603050405020304" pitchFamily="18" charset="0"/>
              </a:rPr>
              <a:t>Durkheim does not explain </a:t>
            </a:r>
            <a:r>
              <a:rPr lang="en-GB" sz="1600" b="1" i="1" dirty="0" smtClean="0">
                <a:solidFill>
                  <a:prstClr val="black"/>
                </a:solidFill>
                <a:latin typeface="Times New Roman" panose="02020603050405020304" pitchFamily="18" charset="0"/>
                <a:cs typeface="Times New Roman" panose="02020603050405020304" pitchFamily="18" charset="0"/>
              </a:rPr>
              <a:t>why people commit crime </a:t>
            </a:r>
            <a:r>
              <a:rPr lang="en-GB" sz="1600" i="1" dirty="0" smtClean="0">
                <a:solidFill>
                  <a:prstClr val="black"/>
                </a:solidFill>
                <a:latin typeface="Times New Roman" panose="02020603050405020304" pitchFamily="18" charset="0"/>
                <a:cs typeface="Times New Roman" panose="02020603050405020304" pitchFamily="18" charset="0"/>
              </a:rPr>
              <a:t>in the first place or explain why some forms of </a:t>
            </a:r>
            <a:r>
              <a:rPr lang="en-GB" sz="1600" b="1" i="1" dirty="0" smtClean="0">
                <a:solidFill>
                  <a:prstClr val="black"/>
                </a:solidFill>
                <a:latin typeface="Times New Roman" panose="02020603050405020304" pitchFamily="18" charset="0"/>
                <a:cs typeface="Times New Roman" panose="02020603050405020304" pitchFamily="18" charset="0"/>
              </a:rPr>
              <a:t>crime rates are higher than others </a:t>
            </a:r>
          </a:p>
          <a:p>
            <a:pPr marL="228600" indent="-228600" defTabSz="457200">
              <a:buFont typeface="Times New Roman" panose="02020603050405020304" pitchFamily="18" charset="0"/>
              <a:buChar char="-"/>
            </a:pPr>
            <a:r>
              <a:rPr lang="en-GB" sz="1600" i="1" dirty="0" smtClean="0">
                <a:solidFill>
                  <a:prstClr val="black"/>
                </a:solidFill>
                <a:latin typeface="Times New Roman" panose="02020603050405020304" pitchFamily="18" charset="0"/>
                <a:cs typeface="Times New Roman" panose="02020603050405020304" pitchFamily="18" charset="0"/>
              </a:rPr>
              <a:t>Durkheim offers no way of knowing what the ‘</a:t>
            </a:r>
            <a:r>
              <a:rPr lang="en-GB" sz="1600" b="1" i="1" dirty="0" smtClean="0">
                <a:solidFill>
                  <a:prstClr val="black"/>
                </a:solidFill>
                <a:latin typeface="Times New Roman" panose="02020603050405020304" pitchFamily="18" charset="0"/>
                <a:cs typeface="Times New Roman" panose="02020603050405020304" pitchFamily="18" charset="0"/>
              </a:rPr>
              <a:t>right amount</a:t>
            </a:r>
            <a:r>
              <a:rPr lang="en-GB" sz="1600" i="1" dirty="0" smtClean="0">
                <a:solidFill>
                  <a:prstClr val="black"/>
                </a:solidFill>
                <a:latin typeface="Times New Roman" panose="02020603050405020304" pitchFamily="18" charset="0"/>
                <a:cs typeface="Times New Roman" panose="02020603050405020304" pitchFamily="18" charset="0"/>
              </a:rPr>
              <a:t>’ of deviance is in order to function successfully </a:t>
            </a:r>
          </a:p>
          <a:p>
            <a:pPr marL="228600" indent="-228600" defTabSz="457200">
              <a:buFont typeface="Times New Roman" panose="02020603050405020304" pitchFamily="18" charset="0"/>
              <a:buChar char="-"/>
            </a:pPr>
            <a:r>
              <a:rPr lang="en-GB" sz="1600" i="1" dirty="0" smtClean="0">
                <a:solidFill>
                  <a:prstClr val="black"/>
                </a:solidFill>
                <a:latin typeface="Times New Roman" panose="02020603050405020304" pitchFamily="18" charset="0"/>
                <a:cs typeface="Times New Roman" panose="02020603050405020304" pitchFamily="18" charset="0"/>
              </a:rPr>
              <a:t>Crime doesn’t always promote social solidarity, it may actually lead to people becoming </a:t>
            </a:r>
            <a:r>
              <a:rPr lang="en-GB" sz="1600" b="1" i="1" dirty="0" smtClean="0">
                <a:solidFill>
                  <a:prstClr val="black"/>
                </a:solidFill>
                <a:latin typeface="Times New Roman" panose="02020603050405020304" pitchFamily="18" charset="0"/>
                <a:cs typeface="Times New Roman" panose="02020603050405020304" pitchFamily="18" charset="0"/>
              </a:rPr>
              <a:t>more isolated </a:t>
            </a:r>
          </a:p>
          <a:p>
            <a:pPr marL="228600" indent="-228600" defTabSz="457200">
              <a:buFont typeface="Arial" panose="020B0604020202020204" pitchFamily="34" charset="0"/>
              <a:buChar char="•"/>
            </a:pPr>
            <a:r>
              <a:rPr lang="en-GB" sz="1600" i="1" dirty="0" smtClean="0">
                <a:solidFill>
                  <a:prstClr val="black"/>
                </a:solidFill>
                <a:latin typeface="Times New Roman" panose="02020603050405020304" pitchFamily="18" charset="0"/>
                <a:cs typeface="Times New Roman" panose="02020603050405020304" pitchFamily="18" charset="0"/>
              </a:rPr>
              <a:t>Kai Erikson argues that if deviance performs positive functions, then perhaps it means </a:t>
            </a:r>
            <a:r>
              <a:rPr lang="en-GB" sz="1600" b="1" i="1" dirty="0" smtClean="0">
                <a:solidFill>
                  <a:prstClr val="black"/>
                </a:solidFill>
                <a:latin typeface="Times New Roman" panose="02020603050405020304" pitchFamily="18" charset="0"/>
                <a:cs typeface="Times New Roman" panose="02020603050405020304" pitchFamily="18" charset="0"/>
              </a:rPr>
              <a:t>society is organised to promote deviance </a:t>
            </a:r>
          </a:p>
          <a:p>
            <a:pPr marL="228600" indent="-228600" defTabSz="457200">
              <a:buFont typeface="Arial" panose="020B0604020202020204" pitchFamily="34" charset="0"/>
              <a:buChar char="•"/>
            </a:pPr>
            <a:endParaRPr lang="en-GB" sz="1400" b="1" i="1" dirty="0">
              <a:solidFill>
                <a:prstClr val="black"/>
              </a:solidFill>
            </a:endParaRPr>
          </a:p>
        </p:txBody>
      </p:sp>
    </p:spTree>
    <p:extLst>
      <p:ext uri="{BB962C8B-B14F-4D97-AF65-F5344CB8AC3E}">
        <p14:creationId xmlns:p14="http://schemas.microsoft.com/office/powerpoint/2010/main" val="1152628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759200" y="198438"/>
            <a:ext cx="4356100" cy="461962"/>
          </a:xfrm>
        </p:spPr>
        <p:txBody>
          <a:bodyPr/>
          <a:lstStyle/>
          <a:p>
            <a:r>
              <a:rPr lang="en-GB" dirty="0" smtClean="0"/>
              <a:t>Strain theory/</a:t>
            </a:r>
            <a:r>
              <a:rPr lang="en-GB" dirty="0" err="1" smtClean="0"/>
              <a:t>Subculturalism</a:t>
            </a:r>
            <a:r>
              <a:rPr lang="en-GB" dirty="0" smtClean="0"/>
              <a:t> </a:t>
            </a:r>
            <a:endParaRPr lang="en-GB" dirty="0"/>
          </a:p>
        </p:txBody>
      </p:sp>
      <p:sp>
        <p:nvSpPr>
          <p:cNvPr id="4" name="TextBox 3"/>
          <p:cNvSpPr txBox="1"/>
          <p:nvPr/>
        </p:nvSpPr>
        <p:spPr>
          <a:xfrm>
            <a:off x="203200" y="417995"/>
            <a:ext cx="11988800" cy="3539430"/>
          </a:xfrm>
          <a:prstGeom prst="rect">
            <a:avLst/>
          </a:prstGeom>
          <a:noFill/>
        </p:spPr>
        <p:txBody>
          <a:bodyPr wrap="square" rtlCol="0">
            <a:spAutoFit/>
          </a:bodyPr>
          <a:lstStyle/>
          <a:p>
            <a:r>
              <a:rPr lang="en-GB" sz="1600" b="1" dirty="0" smtClean="0">
                <a:solidFill>
                  <a:prstClr val="black"/>
                </a:solidFill>
              </a:rPr>
              <a:t>Merton's Strain theory</a:t>
            </a:r>
          </a:p>
          <a:p>
            <a:endParaRPr lang="en-GB" sz="1600" dirty="0" smtClean="0">
              <a:solidFill>
                <a:prstClr val="black"/>
              </a:solidFill>
            </a:endParaRPr>
          </a:p>
          <a:p>
            <a:r>
              <a:rPr lang="en-GB" sz="1600" dirty="0" smtClean="0">
                <a:solidFill>
                  <a:prstClr val="black"/>
                </a:solidFill>
              </a:rPr>
              <a:t>Strain theories argue that people engage in deviant behaviour when they are unable to achieve socially approved goals by legitimate means  </a:t>
            </a:r>
          </a:p>
          <a:p>
            <a:r>
              <a:rPr lang="en-GB" sz="1600" dirty="0" smtClean="0">
                <a:solidFill>
                  <a:prstClr val="black"/>
                </a:solidFill>
              </a:rPr>
              <a:t>Robert K Merton adapted Durkheim's concept of anomie to explain deviance it consisted of two elements </a:t>
            </a:r>
          </a:p>
          <a:p>
            <a:pPr marL="285750" indent="-285750">
              <a:buFont typeface="Arial" panose="020B0604020202020204" pitchFamily="34" charset="0"/>
              <a:buChar char="•"/>
            </a:pPr>
            <a:r>
              <a:rPr lang="en-GB" sz="1600" b="1" dirty="0" smtClean="0">
                <a:solidFill>
                  <a:prstClr val="black"/>
                </a:solidFill>
              </a:rPr>
              <a:t>Structural Factors </a:t>
            </a:r>
            <a:r>
              <a:rPr lang="en-GB" sz="1600" dirty="0" smtClean="0">
                <a:solidFill>
                  <a:prstClr val="black"/>
                </a:solidFill>
              </a:rPr>
              <a:t>– society's unequal opportunity structure </a:t>
            </a:r>
          </a:p>
          <a:p>
            <a:pPr marL="285750" indent="-285750">
              <a:buFont typeface="Arial" panose="020B0604020202020204" pitchFamily="34" charset="0"/>
              <a:buChar char="•"/>
            </a:pPr>
            <a:r>
              <a:rPr lang="en-GB" sz="1600" b="1" dirty="0" smtClean="0">
                <a:solidFill>
                  <a:prstClr val="black"/>
                </a:solidFill>
              </a:rPr>
              <a:t>Cultural factors </a:t>
            </a:r>
            <a:r>
              <a:rPr lang="en-GB" sz="1600" dirty="0" smtClean="0">
                <a:solidFill>
                  <a:prstClr val="black"/>
                </a:solidFill>
              </a:rPr>
              <a:t>– a strong belief on future success goals with a weaker emphasis  on using legitimate means to achieve them </a:t>
            </a:r>
            <a:endParaRPr lang="en-GB" sz="1600" dirty="0">
              <a:solidFill>
                <a:prstClr val="black"/>
              </a:solidFill>
            </a:endParaRPr>
          </a:p>
          <a:p>
            <a:r>
              <a:rPr lang="en-GB" sz="1600" dirty="0" smtClean="0">
                <a:solidFill>
                  <a:prstClr val="black"/>
                </a:solidFill>
              </a:rPr>
              <a:t>The American dream which is when they use legitimate means to achieve their goals including education and hard work. This ideology was used to explain how making an effort can help you get your dream however many disadvantaged groups are denied the opportunities which produces frustration so they resort to illegitimate means. This status frustration creates the strain to anomie causing deviant behaviour. </a:t>
            </a:r>
          </a:p>
          <a:p>
            <a:r>
              <a:rPr lang="en-GB" sz="1600" dirty="0" smtClean="0">
                <a:solidFill>
                  <a:prstClr val="black"/>
                </a:solidFill>
              </a:rPr>
              <a:t>Evaluation on Merton </a:t>
            </a:r>
          </a:p>
          <a:p>
            <a:pPr marL="285750" indent="-285750">
              <a:buFont typeface="Arial" panose="020B0604020202020204" pitchFamily="34" charset="0"/>
              <a:buChar char="•"/>
            </a:pPr>
            <a:r>
              <a:rPr lang="en-GB" sz="1600" dirty="0" smtClean="0">
                <a:solidFill>
                  <a:prstClr val="black"/>
                </a:solidFill>
              </a:rPr>
              <a:t>Takes official crime statistics at face value which Merton interoperates as a working class phenomena </a:t>
            </a:r>
          </a:p>
          <a:p>
            <a:pPr marL="285750" indent="-285750">
              <a:buFont typeface="Arial" panose="020B0604020202020204" pitchFamily="34" charset="0"/>
              <a:buChar char="•"/>
            </a:pPr>
            <a:r>
              <a:rPr lang="en-GB" sz="1600" dirty="0" smtClean="0">
                <a:solidFill>
                  <a:prstClr val="black"/>
                </a:solidFill>
              </a:rPr>
              <a:t>Marxists would say that he ignores the power of the ruling class to make and enforce the laws in ways that criminalise the poor and not the rich </a:t>
            </a:r>
          </a:p>
          <a:p>
            <a:pPr marL="285750" indent="-285750">
              <a:buFont typeface="Arial" panose="020B0604020202020204" pitchFamily="34" charset="0"/>
              <a:buChar char="•"/>
            </a:pPr>
            <a:r>
              <a:rPr lang="en-GB" sz="1600" dirty="0" smtClean="0">
                <a:solidFill>
                  <a:prstClr val="black"/>
                </a:solidFill>
              </a:rPr>
              <a:t>He assumes value consensus (money success) and ignores the possibility that many don’t share this goal</a:t>
            </a:r>
          </a:p>
        </p:txBody>
      </p:sp>
      <p:pic>
        <p:nvPicPr>
          <p:cNvPr id="1026" name="Picture 2" descr="Image result for merton strain to anomie gri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57699" y="3994244"/>
            <a:ext cx="5590051" cy="23465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1155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0147" y="0"/>
            <a:ext cx="11951925" cy="6401753"/>
          </a:xfrm>
          <a:prstGeom prst="rect">
            <a:avLst/>
          </a:prstGeom>
          <a:noFill/>
        </p:spPr>
        <p:txBody>
          <a:bodyPr wrap="square" rtlCol="0">
            <a:spAutoFit/>
          </a:bodyPr>
          <a:lstStyle/>
          <a:p>
            <a:r>
              <a:rPr lang="en-GB" sz="1600" b="1" dirty="0" err="1" smtClean="0">
                <a:solidFill>
                  <a:prstClr val="black"/>
                </a:solidFill>
              </a:rPr>
              <a:t>A.K.Cohen</a:t>
            </a:r>
            <a:r>
              <a:rPr lang="en-GB" sz="1600" b="1" dirty="0" smtClean="0">
                <a:solidFill>
                  <a:prstClr val="black"/>
                </a:solidFill>
              </a:rPr>
              <a:t> – status frustration </a:t>
            </a:r>
            <a:endParaRPr lang="en-GB" sz="1400" dirty="0">
              <a:solidFill>
                <a:prstClr val="black"/>
              </a:solidFill>
            </a:endParaRPr>
          </a:p>
          <a:p>
            <a:r>
              <a:rPr lang="en-GB" sz="1400" dirty="0" smtClean="0">
                <a:solidFill>
                  <a:prstClr val="black"/>
                </a:solidFill>
              </a:rPr>
              <a:t>He agrees with Merton that deviance is a lower class phenomenon it results from the inability of those in the lower class to achieve the mainstream success goals by educational achievement. He criticises Merton's explanation on two grounds.</a:t>
            </a:r>
          </a:p>
          <a:p>
            <a:pPr marL="285750" indent="-285750">
              <a:buFont typeface="Arial" panose="020B0604020202020204" pitchFamily="34" charset="0"/>
              <a:buChar char="•"/>
            </a:pPr>
            <a:r>
              <a:rPr lang="en-GB" sz="1400" dirty="0" smtClean="0">
                <a:solidFill>
                  <a:prstClr val="black"/>
                </a:solidFill>
              </a:rPr>
              <a:t>Merton sees it as an individual response to strain and ignores deviance that is committed by groups especially young people </a:t>
            </a:r>
          </a:p>
          <a:p>
            <a:pPr marL="285750" indent="-285750">
              <a:buFont typeface="Arial" panose="020B0604020202020204" pitchFamily="34" charset="0"/>
              <a:buChar char="•"/>
            </a:pPr>
            <a:r>
              <a:rPr lang="en-GB" sz="1400" dirty="0" smtClean="0">
                <a:solidFill>
                  <a:prstClr val="black"/>
                </a:solidFill>
              </a:rPr>
              <a:t>Merton focuses on utilitarian crime committed for material gain he ignores crimes such as assault and vandalism which can have no economic gain </a:t>
            </a:r>
          </a:p>
          <a:p>
            <a:r>
              <a:rPr lang="en-GB" sz="1400" dirty="0" smtClean="0">
                <a:solidFill>
                  <a:prstClr val="black"/>
                </a:solidFill>
              </a:rPr>
              <a:t>Cohen focuses on deviance among working class boys he argues that they face anomie in the  middle class dominated school system they sufferer from cultural deprivation and lack of skills to achieve. The inability to success in the middle class world leaves them at the bottom of the official status hierarchy. The unsuccessful way to achieve a status by legitimate means the boys suffer from status frustration. In Cohens view they resolve their frustration by rejecting mainstream values and turning to creating or joining a delinquent subculture. </a:t>
            </a:r>
          </a:p>
          <a:p>
            <a:r>
              <a:rPr lang="en-GB" sz="1400" dirty="0" smtClean="0">
                <a:solidFill>
                  <a:prstClr val="black"/>
                </a:solidFill>
              </a:rPr>
              <a:t>Alternative status hierarchy </a:t>
            </a:r>
          </a:p>
          <a:p>
            <a:r>
              <a:rPr lang="en-GB" sz="1400" dirty="0" smtClean="0">
                <a:solidFill>
                  <a:prstClr val="black"/>
                </a:solidFill>
              </a:rPr>
              <a:t>This is when delinquents gain status by not conforming to middle class values for example regular school attendance and respect. In the subculture they will gain status by not going to school regularly and giving respect to people. For Cohen the subcultures function offers the boys an alternate status hierarchy in which they can achieve. By having failed in legitimatize opportunity structure the boys create their own illegitimate opportunity structure in which they can win status from their peers. </a:t>
            </a:r>
          </a:p>
          <a:p>
            <a:r>
              <a:rPr lang="en-GB" sz="1400" dirty="0" smtClean="0">
                <a:solidFill>
                  <a:prstClr val="black"/>
                </a:solidFill>
              </a:rPr>
              <a:t>A strength of Cohens theory is that it offers an explanation for non utilitarian deviance unlike Merton who’s concept of innovation only accounts for crime with a profit motive. However Cohen also only acknowledges that working class boy start of sharing middle class success goals.</a:t>
            </a:r>
          </a:p>
          <a:p>
            <a:r>
              <a:rPr lang="en-GB" sz="1600" b="1" dirty="0" smtClean="0">
                <a:solidFill>
                  <a:prstClr val="black"/>
                </a:solidFill>
              </a:rPr>
              <a:t>Cloward and Ohlin – three subcultures</a:t>
            </a:r>
          </a:p>
          <a:p>
            <a:r>
              <a:rPr lang="en-GB" sz="1400" dirty="0" smtClean="0">
                <a:solidFill>
                  <a:prstClr val="black"/>
                </a:solidFill>
              </a:rPr>
              <a:t>Cloward and Ohlin agree that working class youths are denied opportunities to achieve money success. They say that different subcultures respond differently and attempt to explain why. They say that its not only access to legitimate means but also unequal access to illegitimate opportunities structures. They identify three types of deviant sub cultures</a:t>
            </a:r>
            <a:endParaRPr lang="en-GB" sz="1400" dirty="0">
              <a:solidFill>
                <a:prstClr val="black"/>
              </a:solidFill>
            </a:endParaRPr>
          </a:p>
          <a:p>
            <a:pPr marL="285750" indent="-285750">
              <a:buFont typeface="Arial" panose="020B0604020202020204" pitchFamily="34" charset="0"/>
              <a:buChar char="•"/>
            </a:pPr>
            <a:r>
              <a:rPr lang="en-GB" sz="1400" b="1" dirty="0" smtClean="0">
                <a:solidFill>
                  <a:prstClr val="black"/>
                </a:solidFill>
              </a:rPr>
              <a:t>Criminal subcultures- </a:t>
            </a:r>
            <a:r>
              <a:rPr lang="en-GB" sz="1400" dirty="0" smtClean="0">
                <a:solidFill>
                  <a:prstClr val="black"/>
                </a:solidFill>
              </a:rPr>
              <a:t>these arrive in neighbourhoods where there is a large amount of crime and allows the young to associate with adult criminals and provides them with training and opportunities for employment on the criminal career ladder. </a:t>
            </a:r>
          </a:p>
          <a:p>
            <a:pPr marL="285750" indent="-285750">
              <a:buFont typeface="Arial" panose="020B0604020202020204" pitchFamily="34" charset="0"/>
              <a:buChar char="•"/>
            </a:pPr>
            <a:r>
              <a:rPr lang="en-GB" sz="1400" b="1" dirty="0" smtClean="0">
                <a:solidFill>
                  <a:prstClr val="black"/>
                </a:solidFill>
              </a:rPr>
              <a:t>Conflict subcultures</a:t>
            </a:r>
            <a:r>
              <a:rPr lang="en-GB" sz="1400" dirty="0" smtClean="0">
                <a:solidFill>
                  <a:prstClr val="black"/>
                </a:solidFill>
              </a:rPr>
              <a:t>- these arrive in areas with high population turnover which prevents a criminal network developing. The only legitimate opportunities are within gangs and provide young men with a way to release their frustration through violence and fighting rival gangs.</a:t>
            </a:r>
          </a:p>
          <a:p>
            <a:pPr marL="285750" indent="-285750">
              <a:buFont typeface="Arial" panose="020B0604020202020204" pitchFamily="34" charset="0"/>
              <a:buChar char="•"/>
            </a:pPr>
            <a:r>
              <a:rPr lang="en-GB" sz="1400" b="1" dirty="0" err="1" smtClean="0">
                <a:solidFill>
                  <a:prstClr val="black"/>
                </a:solidFill>
              </a:rPr>
              <a:t>Retreatist</a:t>
            </a:r>
            <a:r>
              <a:rPr lang="en-GB" sz="1400" b="1" dirty="0" smtClean="0">
                <a:solidFill>
                  <a:prstClr val="black"/>
                </a:solidFill>
              </a:rPr>
              <a:t> subculture- </a:t>
            </a:r>
            <a:r>
              <a:rPr lang="en-GB" sz="1400" dirty="0" smtClean="0">
                <a:solidFill>
                  <a:prstClr val="black"/>
                </a:solidFill>
              </a:rPr>
              <a:t>this is when people fail at being criminal and turn to </a:t>
            </a:r>
            <a:r>
              <a:rPr lang="en-GB" sz="1400" dirty="0" err="1" smtClean="0">
                <a:solidFill>
                  <a:prstClr val="black"/>
                </a:solidFill>
              </a:rPr>
              <a:t>retreatist</a:t>
            </a:r>
            <a:r>
              <a:rPr lang="en-GB" sz="1400" dirty="0" smtClean="0">
                <a:solidFill>
                  <a:prstClr val="black"/>
                </a:solidFill>
              </a:rPr>
              <a:t> subculture based illegal drug use. A young persons life of sex, drugs and alcohol. </a:t>
            </a:r>
          </a:p>
          <a:p>
            <a:r>
              <a:rPr lang="en-GB" sz="1400" b="1" dirty="0" smtClean="0">
                <a:solidFill>
                  <a:prstClr val="black"/>
                </a:solidFill>
              </a:rPr>
              <a:t>evaluation of </a:t>
            </a:r>
            <a:r>
              <a:rPr lang="en-GB" sz="1400" b="1" dirty="0">
                <a:solidFill>
                  <a:prstClr val="black"/>
                </a:solidFill>
              </a:rPr>
              <a:t>C</a:t>
            </a:r>
            <a:r>
              <a:rPr lang="en-GB" sz="1400" b="1" dirty="0" smtClean="0">
                <a:solidFill>
                  <a:prstClr val="black"/>
                </a:solidFill>
              </a:rPr>
              <a:t>loward and Ohlin</a:t>
            </a:r>
          </a:p>
          <a:p>
            <a:r>
              <a:rPr lang="en-GB" sz="1400" dirty="0" smtClean="0">
                <a:solidFill>
                  <a:prstClr val="black"/>
                </a:solidFill>
              </a:rPr>
              <a:t>Like Merton and Cohen they ignore the wider power structure on who makes the laws. They provide explanation to different types of working class deviance. </a:t>
            </a:r>
            <a:r>
              <a:rPr lang="en-GB" sz="1400" dirty="0" smtClean="0">
                <a:solidFill>
                  <a:prstClr val="black"/>
                </a:solidFill>
              </a:rPr>
              <a:t>They have been </a:t>
            </a:r>
            <a:r>
              <a:rPr lang="en-GB" sz="1400" dirty="0" smtClean="0">
                <a:solidFill>
                  <a:prstClr val="black"/>
                </a:solidFill>
              </a:rPr>
              <a:t>criticised </a:t>
            </a:r>
            <a:r>
              <a:rPr lang="en-GB" sz="1400" dirty="0" smtClean="0">
                <a:solidFill>
                  <a:prstClr val="black"/>
                </a:solidFill>
              </a:rPr>
              <a:t>that that everyone assumes the same goals. </a:t>
            </a:r>
          </a:p>
        </p:txBody>
      </p:sp>
    </p:spTree>
    <p:extLst>
      <p:ext uri="{BB962C8B-B14F-4D97-AF65-F5344CB8AC3E}">
        <p14:creationId xmlns:p14="http://schemas.microsoft.com/office/powerpoint/2010/main" val="3063367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330"/>
            <a:ext cx="1850315" cy="646331"/>
          </a:xfrm>
          <a:prstGeom prst="rect">
            <a:avLst/>
          </a:prstGeom>
          <a:noFill/>
        </p:spPr>
        <p:txBody>
          <a:bodyPr wrap="square" rtlCol="0">
            <a:spAutoFit/>
          </a:bodyPr>
          <a:lstStyle/>
          <a:p>
            <a:pPr defTabSz="457200"/>
            <a:r>
              <a:rPr lang="en-GB" sz="3600" dirty="0" smtClean="0">
                <a:solidFill>
                  <a:srgbClr val="1D9A78">
                    <a:lumMod val="60000"/>
                    <a:lumOff val="40000"/>
                  </a:srgbClr>
                </a:solidFill>
              </a:rPr>
              <a:t>Marxism</a:t>
            </a:r>
            <a:endParaRPr lang="en-GB" sz="3600" dirty="0">
              <a:solidFill>
                <a:srgbClr val="1D9A78">
                  <a:lumMod val="60000"/>
                  <a:lumOff val="40000"/>
                </a:srgbClr>
              </a:solidFill>
            </a:endParaRPr>
          </a:p>
        </p:txBody>
      </p:sp>
      <p:sp>
        <p:nvSpPr>
          <p:cNvPr id="5" name="TextBox 4"/>
          <p:cNvSpPr txBox="1"/>
          <p:nvPr/>
        </p:nvSpPr>
        <p:spPr>
          <a:xfrm>
            <a:off x="0" y="427605"/>
            <a:ext cx="6476104" cy="6494085"/>
          </a:xfrm>
          <a:prstGeom prst="rect">
            <a:avLst/>
          </a:prstGeom>
          <a:noFill/>
        </p:spPr>
        <p:txBody>
          <a:bodyPr wrap="square" rtlCol="0">
            <a:spAutoFit/>
          </a:bodyPr>
          <a:lstStyle/>
          <a:p>
            <a:pPr defTabSz="457200"/>
            <a:r>
              <a:rPr lang="en-GB" sz="1600" dirty="0" smtClean="0">
                <a:solidFill>
                  <a:prstClr val="black"/>
                </a:solidFill>
              </a:rPr>
              <a:t>To explain crime there are 3 main elements: the capitalist society is criminogenic (inherently criminal), the state and law making and the ideological functions of crime and law</a:t>
            </a:r>
          </a:p>
          <a:p>
            <a:pPr defTabSz="457200"/>
            <a:endParaRPr lang="en-GB" sz="1600" dirty="0" smtClean="0">
              <a:solidFill>
                <a:prstClr val="black"/>
              </a:solidFill>
            </a:endParaRPr>
          </a:p>
          <a:p>
            <a:pPr defTabSz="457200"/>
            <a:r>
              <a:rPr lang="en-GB" sz="1600" dirty="0" smtClean="0">
                <a:solidFill>
                  <a:prstClr val="black"/>
                </a:solidFill>
              </a:rPr>
              <a:t>Crime reflects the inequalities in society (structural causes)</a:t>
            </a:r>
          </a:p>
          <a:p>
            <a:pPr defTabSz="457200"/>
            <a:endParaRPr lang="en-GB" sz="1600" dirty="0" smtClean="0">
              <a:solidFill>
                <a:prstClr val="black"/>
              </a:solidFill>
            </a:endParaRPr>
          </a:p>
          <a:p>
            <a:pPr defTabSz="457200"/>
            <a:r>
              <a:rPr lang="en-GB" sz="1600" dirty="0" smtClean="0">
                <a:solidFill>
                  <a:prstClr val="black"/>
                </a:solidFill>
              </a:rPr>
              <a:t>Some types of crime are therefore </a:t>
            </a:r>
            <a:r>
              <a:rPr lang="en-GB" sz="1600" b="1" dirty="0" smtClean="0">
                <a:solidFill>
                  <a:prstClr val="black"/>
                </a:solidFill>
              </a:rPr>
              <a:t>inevitable </a:t>
            </a:r>
            <a:r>
              <a:rPr lang="en-GB" sz="1600" dirty="0" smtClean="0">
                <a:solidFill>
                  <a:prstClr val="black"/>
                </a:solidFill>
              </a:rPr>
              <a:t>due to the unequal society and these will only be eradicated with the end of a capitalist society</a:t>
            </a:r>
          </a:p>
          <a:p>
            <a:pPr defTabSz="457200"/>
            <a:endParaRPr lang="en-GB" sz="1600" dirty="0" smtClean="0">
              <a:solidFill>
                <a:prstClr val="black"/>
              </a:solidFill>
            </a:endParaRPr>
          </a:p>
          <a:p>
            <a:pPr defTabSz="457200"/>
            <a:r>
              <a:rPr lang="en-GB" sz="1600" dirty="0" smtClean="0">
                <a:solidFill>
                  <a:prstClr val="black"/>
                </a:solidFill>
              </a:rPr>
              <a:t>Capitalism is a catalyst in breeding the values of greed and competition which lead to the need for consumer goods and products and thus this leads to people committing more crime – </a:t>
            </a:r>
            <a:r>
              <a:rPr lang="en-GB" sz="1600" b="1" dirty="0" smtClean="0">
                <a:solidFill>
                  <a:prstClr val="black"/>
                </a:solidFill>
              </a:rPr>
              <a:t>RELATIVE/MATERIAL DEPRIVATION</a:t>
            </a:r>
          </a:p>
          <a:p>
            <a:pPr defTabSz="457200"/>
            <a:endParaRPr lang="en-GB" sz="1600" b="1" dirty="0" smtClean="0">
              <a:solidFill>
                <a:prstClr val="black"/>
              </a:solidFill>
            </a:endParaRPr>
          </a:p>
          <a:p>
            <a:pPr defTabSz="457200"/>
            <a:r>
              <a:rPr lang="en-GB" sz="1600" dirty="0" smtClean="0">
                <a:solidFill>
                  <a:prstClr val="black"/>
                </a:solidFill>
              </a:rPr>
              <a:t>Poverty within the capitalist society may mean that the only way the working-class can survive in through crime and by the capitalist advertising of consumer goods, the working-class may feel encouraged to commit </a:t>
            </a:r>
            <a:r>
              <a:rPr lang="en-GB" sz="1600" b="1" dirty="0" smtClean="0">
                <a:solidFill>
                  <a:prstClr val="black"/>
                </a:solidFill>
              </a:rPr>
              <a:t>utilitarian crimes </a:t>
            </a:r>
            <a:r>
              <a:rPr lang="en-GB" sz="1600" dirty="0" smtClean="0">
                <a:solidFill>
                  <a:prstClr val="black"/>
                </a:solidFill>
              </a:rPr>
              <a:t>(crimes that have a financial benefit)</a:t>
            </a:r>
          </a:p>
          <a:p>
            <a:pPr defTabSz="457200"/>
            <a:endParaRPr lang="en-GB" sz="1600" dirty="0" smtClean="0">
              <a:solidFill>
                <a:prstClr val="black"/>
              </a:solidFill>
            </a:endParaRPr>
          </a:p>
          <a:p>
            <a:pPr defTabSz="457200"/>
            <a:r>
              <a:rPr lang="en-GB" sz="1600" dirty="0" smtClean="0">
                <a:solidFill>
                  <a:prstClr val="black"/>
                </a:solidFill>
              </a:rPr>
              <a:t>Crime is not just fixed to the working-class, those in the ruling class just commit crimes which are less visible. These are called </a:t>
            </a:r>
            <a:r>
              <a:rPr lang="en-GB" sz="1600" b="1" dirty="0" smtClean="0">
                <a:solidFill>
                  <a:prstClr val="black"/>
                </a:solidFill>
              </a:rPr>
              <a:t>white collar crimes and corporate crimes</a:t>
            </a:r>
          </a:p>
          <a:p>
            <a:pPr defTabSz="457200"/>
            <a:endParaRPr lang="en-GB" sz="1600" b="1" dirty="0" smtClean="0">
              <a:solidFill>
                <a:prstClr val="black"/>
              </a:solidFill>
            </a:endParaRPr>
          </a:p>
          <a:p>
            <a:pPr defTabSz="457200"/>
            <a:r>
              <a:rPr lang="en-GB" sz="1600" dirty="0" smtClean="0">
                <a:solidFill>
                  <a:prstClr val="black"/>
                </a:solidFill>
              </a:rPr>
              <a:t>The police tend to ignore crimes of the powerful whereas powerless groups like the working-class and ethnic minorities are criminalised – so there is </a:t>
            </a:r>
            <a:r>
              <a:rPr lang="en-GB" sz="1600" b="1" dirty="0" smtClean="0">
                <a:solidFill>
                  <a:prstClr val="black"/>
                </a:solidFill>
              </a:rPr>
              <a:t>selective application of the law</a:t>
            </a:r>
            <a:r>
              <a:rPr lang="en-GB" sz="1600" dirty="0" smtClean="0">
                <a:solidFill>
                  <a:prstClr val="black"/>
                </a:solidFill>
              </a:rPr>
              <a:t> when it comes to punishing people</a:t>
            </a:r>
            <a:endParaRPr lang="en-GB" sz="1600" dirty="0">
              <a:solidFill>
                <a:prstClr val="black"/>
              </a:solidFill>
            </a:endParaRPr>
          </a:p>
        </p:txBody>
      </p:sp>
      <p:sp>
        <p:nvSpPr>
          <p:cNvPr id="6" name="TextBox 5"/>
          <p:cNvSpPr txBox="1"/>
          <p:nvPr/>
        </p:nvSpPr>
        <p:spPr>
          <a:xfrm>
            <a:off x="6339840" y="0"/>
            <a:ext cx="5852159" cy="3816429"/>
          </a:xfrm>
          <a:prstGeom prst="rect">
            <a:avLst/>
          </a:prstGeom>
          <a:noFill/>
        </p:spPr>
        <p:txBody>
          <a:bodyPr wrap="square" rtlCol="0">
            <a:spAutoFit/>
          </a:bodyPr>
          <a:lstStyle/>
          <a:p>
            <a:pPr defTabSz="457200"/>
            <a:r>
              <a:rPr lang="en-GB" sz="1600" b="1" dirty="0" smtClean="0">
                <a:solidFill>
                  <a:srgbClr val="1D9A78">
                    <a:lumMod val="60000"/>
                    <a:lumOff val="40000"/>
                  </a:srgbClr>
                </a:solidFill>
              </a:rPr>
              <a:t>GORDON:</a:t>
            </a:r>
            <a:r>
              <a:rPr lang="en-GB" sz="1600" dirty="0" smtClean="0">
                <a:solidFill>
                  <a:prstClr val="black"/>
                </a:solidFill>
              </a:rPr>
              <a:t> Crime is a </a:t>
            </a:r>
            <a:r>
              <a:rPr lang="en-GB" sz="1600" b="1" dirty="0" smtClean="0">
                <a:solidFill>
                  <a:prstClr val="black"/>
                </a:solidFill>
              </a:rPr>
              <a:t>rational response </a:t>
            </a:r>
            <a:r>
              <a:rPr lang="en-GB" sz="1600" dirty="0" smtClean="0">
                <a:solidFill>
                  <a:prstClr val="black"/>
                </a:solidFill>
              </a:rPr>
              <a:t>to the capitalist system and so it is found in all social classes. Although it is represented in statistics to be a working-class phenomenon – it is not</a:t>
            </a:r>
          </a:p>
          <a:p>
            <a:pPr defTabSz="457200"/>
            <a:endParaRPr lang="en-GB" sz="1600" dirty="0" smtClean="0">
              <a:solidFill>
                <a:prstClr val="black"/>
              </a:solidFill>
            </a:endParaRPr>
          </a:p>
          <a:p>
            <a:pPr defTabSz="457200"/>
            <a:r>
              <a:rPr lang="en-GB" sz="1600" b="1" dirty="0" smtClean="0">
                <a:solidFill>
                  <a:srgbClr val="1D9A78">
                    <a:lumMod val="60000"/>
                    <a:lumOff val="40000"/>
                  </a:srgbClr>
                </a:solidFill>
              </a:rPr>
              <a:t>CHAMBLISS: </a:t>
            </a:r>
            <a:r>
              <a:rPr lang="en-GB" sz="1600" dirty="0" smtClean="0">
                <a:solidFill>
                  <a:prstClr val="black"/>
                </a:solidFill>
              </a:rPr>
              <a:t>Laws to protect private property is what maintains the </a:t>
            </a:r>
            <a:r>
              <a:rPr lang="en-GB" sz="1600" b="1" dirty="0" smtClean="0">
                <a:solidFill>
                  <a:prstClr val="black"/>
                </a:solidFill>
              </a:rPr>
              <a:t>capitalist economy </a:t>
            </a:r>
            <a:r>
              <a:rPr lang="en-GB" sz="1600" dirty="0" smtClean="0">
                <a:solidFill>
                  <a:prstClr val="black"/>
                </a:solidFill>
              </a:rPr>
              <a:t>– this could be seen also in </a:t>
            </a:r>
            <a:r>
              <a:rPr lang="en-GB" sz="1600" b="1" dirty="0" smtClean="0">
                <a:solidFill>
                  <a:srgbClr val="1D9A78">
                    <a:lumMod val="60000"/>
                    <a:lumOff val="40000"/>
                  </a:srgbClr>
                </a:solidFill>
              </a:rPr>
              <a:t>SNIDER’S</a:t>
            </a:r>
            <a:r>
              <a:rPr lang="en-GB" sz="1600" dirty="0" smtClean="0">
                <a:solidFill>
                  <a:prstClr val="black"/>
                </a:solidFill>
              </a:rPr>
              <a:t> proposal that the capitalist state is </a:t>
            </a:r>
            <a:r>
              <a:rPr lang="en-GB" sz="1600" b="1" dirty="0" smtClean="0">
                <a:solidFill>
                  <a:prstClr val="black"/>
                </a:solidFill>
              </a:rPr>
              <a:t>reluctant to pass laws </a:t>
            </a:r>
            <a:r>
              <a:rPr lang="en-GB" sz="1600" dirty="0" smtClean="0">
                <a:solidFill>
                  <a:prstClr val="black"/>
                </a:solidFill>
              </a:rPr>
              <a:t>that regulate activities of businesses or threaten their profitability</a:t>
            </a:r>
          </a:p>
          <a:p>
            <a:pPr defTabSz="457200"/>
            <a:endParaRPr lang="en-GB" sz="1600" dirty="0">
              <a:solidFill>
                <a:prstClr val="black"/>
              </a:solidFill>
            </a:endParaRPr>
          </a:p>
          <a:p>
            <a:pPr defTabSz="457200"/>
            <a:r>
              <a:rPr lang="en-GB" sz="1600" b="1" dirty="0" smtClean="0">
                <a:solidFill>
                  <a:srgbClr val="1D9A78">
                    <a:lumMod val="60000"/>
                    <a:lumOff val="40000"/>
                  </a:srgbClr>
                </a:solidFill>
              </a:rPr>
              <a:t>TOMBS: </a:t>
            </a:r>
            <a:r>
              <a:rPr lang="en-GB" sz="1600" dirty="0" smtClean="0">
                <a:solidFill>
                  <a:prstClr val="black"/>
                </a:solidFill>
              </a:rPr>
              <a:t>The difference between offences concerns who has the </a:t>
            </a:r>
            <a:r>
              <a:rPr lang="en-GB" sz="1600" b="1" dirty="0" smtClean="0">
                <a:solidFill>
                  <a:prstClr val="black"/>
                </a:solidFill>
              </a:rPr>
              <a:t>power to define an act as criminal </a:t>
            </a:r>
            <a:r>
              <a:rPr lang="en-GB" sz="1600" dirty="0" smtClean="0">
                <a:solidFill>
                  <a:prstClr val="black"/>
                </a:solidFill>
              </a:rPr>
              <a:t>and this usually comes from the powerful. Also </a:t>
            </a:r>
            <a:r>
              <a:rPr lang="en-GB" sz="1600" b="1" dirty="0" smtClean="0">
                <a:solidFill>
                  <a:prstClr val="black"/>
                </a:solidFill>
              </a:rPr>
              <a:t>corporate crime </a:t>
            </a:r>
            <a:r>
              <a:rPr lang="en-GB" sz="1600" dirty="0" smtClean="0">
                <a:solidFill>
                  <a:prstClr val="black"/>
                </a:solidFill>
              </a:rPr>
              <a:t>has enormous costs like injuries in the workplace, environmental problems like pollution and economic where is concerns consumers and workers.</a:t>
            </a:r>
            <a:endParaRPr lang="en-GB" sz="1600" b="1" dirty="0" smtClean="0">
              <a:solidFill>
                <a:srgbClr val="1D9A78">
                  <a:lumMod val="60000"/>
                  <a:lumOff val="40000"/>
                </a:srgbClr>
              </a:solidFill>
            </a:endParaRPr>
          </a:p>
          <a:p>
            <a:pPr defTabSz="457200"/>
            <a:endParaRPr lang="en-GB" dirty="0">
              <a:solidFill>
                <a:prstClr val="black"/>
              </a:solidFill>
            </a:endParaRPr>
          </a:p>
        </p:txBody>
      </p:sp>
      <p:sp>
        <p:nvSpPr>
          <p:cNvPr id="8" name="TextBox 7"/>
          <p:cNvSpPr txBox="1"/>
          <p:nvPr/>
        </p:nvSpPr>
        <p:spPr>
          <a:xfrm>
            <a:off x="6407972" y="3674647"/>
            <a:ext cx="5332206" cy="2800767"/>
          </a:xfrm>
          <a:prstGeom prst="rect">
            <a:avLst/>
          </a:prstGeom>
          <a:noFill/>
        </p:spPr>
        <p:txBody>
          <a:bodyPr wrap="square" rtlCol="0">
            <a:spAutoFit/>
          </a:bodyPr>
          <a:lstStyle/>
          <a:p>
            <a:pPr defTabSz="457200"/>
            <a:r>
              <a:rPr lang="en-GB" sz="1600" b="1" dirty="0" smtClean="0">
                <a:solidFill>
                  <a:srgbClr val="1D9A78">
                    <a:lumMod val="60000"/>
                    <a:lumOff val="40000"/>
                  </a:srgbClr>
                </a:solidFill>
              </a:rPr>
              <a:t>EVALUATION:</a:t>
            </a:r>
            <a:endParaRPr lang="en-GB" sz="1600" dirty="0" smtClean="0">
              <a:solidFill>
                <a:prstClr val="black"/>
              </a:solidFill>
            </a:endParaRPr>
          </a:p>
          <a:p>
            <a:pPr marL="285750" indent="-285750" defTabSz="457200">
              <a:buFont typeface="Arial" panose="020B0604020202020204" pitchFamily="34" charset="0"/>
              <a:buChar char="•"/>
            </a:pPr>
            <a:r>
              <a:rPr lang="en-GB" sz="1600" dirty="0" smtClean="0">
                <a:solidFill>
                  <a:prstClr val="black"/>
                </a:solidFill>
              </a:rPr>
              <a:t>This theory is criticised for ignoring non-class inequality like gender and ethnicity</a:t>
            </a:r>
          </a:p>
          <a:p>
            <a:pPr marL="285750" indent="-285750" defTabSz="457200">
              <a:buFont typeface="Arial" panose="020B0604020202020204" pitchFamily="34" charset="0"/>
              <a:buChar char="•"/>
            </a:pPr>
            <a:r>
              <a:rPr lang="en-GB" sz="1600" dirty="0" smtClean="0">
                <a:solidFill>
                  <a:prstClr val="black"/>
                </a:solidFill>
              </a:rPr>
              <a:t>This theory over-predicts the crime rates in the working-class and exaggerates this: not all ‘poor’ people commit crimes</a:t>
            </a:r>
          </a:p>
          <a:p>
            <a:pPr marL="285750" indent="-285750" defTabSz="457200">
              <a:buFont typeface="Arial" panose="020B0604020202020204" pitchFamily="34" charset="0"/>
              <a:buChar char="•"/>
            </a:pPr>
            <a:r>
              <a:rPr lang="en-GB" sz="1600" dirty="0" smtClean="0">
                <a:solidFill>
                  <a:prstClr val="black"/>
                </a:solidFill>
              </a:rPr>
              <a:t>Not all crimes committed have a utilitarian gain (financial gain)</a:t>
            </a:r>
          </a:p>
          <a:p>
            <a:pPr marL="285750" indent="-285750" defTabSz="457200">
              <a:buFont typeface="Arial" panose="020B0604020202020204" pitchFamily="34" charset="0"/>
              <a:buChar char="•"/>
            </a:pPr>
            <a:r>
              <a:rPr lang="en-GB" sz="1600" b="1" dirty="0" smtClean="0">
                <a:solidFill>
                  <a:srgbClr val="1D9A78">
                    <a:lumMod val="60000"/>
                    <a:lumOff val="40000"/>
                  </a:srgbClr>
                </a:solidFill>
              </a:rPr>
              <a:t>LEFT REALISTS </a:t>
            </a:r>
            <a:r>
              <a:rPr lang="en-GB" sz="1600" dirty="0" smtClean="0">
                <a:solidFill>
                  <a:prstClr val="black"/>
                </a:solidFill>
              </a:rPr>
              <a:t>would argue that Marxism ignores intra-class crimes where offending occurs within the working-class rather than to other classes</a:t>
            </a:r>
          </a:p>
        </p:txBody>
      </p:sp>
    </p:spTree>
    <p:extLst>
      <p:ext uri="{BB962C8B-B14F-4D97-AF65-F5344CB8AC3E}">
        <p14:creationId xmlns:p14="http://schemas.microsoft.com/office/powerpoint/2010/main" val="422008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5017" y="306817"/>
            <a:ext cx="9144000" cy="912383"/>
          </a:xfrm>
        </p:spPr>
        <p:txBody>
          <a:bodyPr>
            <a:normAutofit/>
          </a:bodyPr>
          <a:lstStyle/>
          <a:p>
            <a:r>
              <a:rPr lang="en-GB" sz="4800" dirty="0" smtClean="0"/>
              <a:t>Neo </a:t>
            </a:r>
            <a:r>
              <a:rPr lang="en-GB" sz="4800" dirty="0"/>
              <a:t>M</a:t>
            </a:r>
            <a:r>
              <a:rPr lang="en-GB" sz="4800" dirty="0" smtClean="0"/>
              <a:t>arxism</a:t>
            </a:r>
            <a:endParaRPr lang="en-GB" sz="4800" dirty="0"/>
          </a:p>
        </p:txBody>
      </p:sp>
      <p:sp>
        <p:nvSpPr>
          <p:cNvPr id="3" name="Subtitle 2"/>
          <p:cNvSpPr>
            <a:spLocks noGrp="1"/>
          </p:cNvSpPr>
          <p:nvPr>
            <p:ph type="subTitle" idx="1"/>
          </p:nvPr>
        </p:nvSpPr>
        <p:spPr>
          <a:xfrm>
            <a:off x="321276" y="1474573"/>
            <a:ext cx="11541210" cy="5099222"/>
          </a:xfrm>
        </p:spPr>
        <p:txBody>
          <a:bodyPr>
            <a:normAutofit fontScale="55000" lnSpcReduction="20000"/>
          </a:bodyPr>
          <a:lstStyle/>
          <a:p>
            <a:pPr marL="342900" indent="-342900" algn="l">
              <a:buFont typeface="Wingdings" panose="05000000000000000000" pitchFamily="2" charset="2"/>
              <a:buChar char="Ø"/>
            </a:pPr>
            <a:r>
              <a:rPr lang="en-GB" dirty="0" smtClean="0"/>
              <a:t>Neo Marxists attempt to develop Marxist theories of crime to go beyond the traditional view that it is the structure of capitalist society that is the main cause of crime.</a:t>
            </a:r>
          </a:p>
          <a:p>
            <a:pPr marL="342900" indent="-342900" algn="l">
              <a:buFont typeface="Wingdings" panose="05000000000000000000" pitchFamily="2" charset="2"/>
              <a:buChar char="Ø"/>
            </a:pPr>
            <a:r>
              <a:rPr lang="en-GB" dirty="0" smtClean="0"/>
              <a:t>Neo Marxists argue that the individual has a degree of choice or agency in their decision to commit a crime.</a:t>
            </a:r>
          </a:p>
          <a:p>
            <a:pPr marL="342900" indent="-342900" algn="l">
              <a:buFont typeface="Wingdings" panose="05000000000000000000" pitchFamily="2" charset="2"/>
              <a:buChar char="Ø"/>
            </a:pPr>
            <a:r>
              <a:rPr lang="en-GB" dirty="0" smtClean="0"/>
              <a:t>This theory of crime has, however, been criticised for failing to examine the impact of gender and ethnicity. In fact, more recently Young and Walton acknowledged that this is a problem with their earlier ideas</a:t>
            </a:r>
            <a:r>
              <a:rPr lang="en-GB" dirty="0" smtClean="0"/>
              <a:t>.</a:t>
            </a:r>
          </a:p>
          <a:p>
            <a:pPr marL="342900" indent="-342900" algn="l">
              <a:buFont typeface="Wingdings" panose="05000000000000000000" pitchFamily="2" charset="2"/>
              <a:buChar char="Ø"/>
            </a:pPr>
            <a:r>
              <a:rPr lang="en-GB" dirty="0" smtClean="0"/>
              <a:t>Young and Walton – believed we should aim for a wider explanation </a:t>
            </a:r>
            <a:r>
              <a:rPr lang="en-GB" dirty="0"/>
              <a:t>of </a:t>
            </a:r>
            <a:r>
              <a:rPr lang="en-GB" dirty="0" smtClean="0"/>
              <a:t>crime, exploring: a</a:t>
            </a:r>
            <a:r>
              <a:rPr lang="en-GB" dirty="0"/>
              <a:t>. The wider origins of a deviant </a:t>
            </a:r>
            <a:r>
              <a:rPr lang="en-GB" dirty="0" smtClean="0"/>
              <a:t>act., b</a:t>
            </a:r>
            <a:r>
              <a:rPr lang="en-GB" dirty="0"/>
              <a:t>. The immediate origins of a deviant </a:t>
            </a:r>
            <a:r>
              <a:rPr lang="en-GB" dirty="0" smtClean="0"/>
              <a:t>act., c</a:t>
            </a:r>
            <a:r>
              <a:rPr lang="en-GB" dirty="0"/>
              <a:t>. The act </a:t>
            </a:r>
            <a:r>
              <a:rPr lang="en-GB" dirty="0" smtClean="0"/>
              <a:t>itself., d</a:t>
            </a:r>
            <a:r>
              <a:rPr lang="en-GB" dirty="0"/>
              <a:t>. The immediate origins of a social </a:t>
            </a:r>
            <a:r>
              <a:rPr lang="en-GB" dirty="0" smtClean="0"/>
              <a:t>reaction., e</a:t>
            </a:r>
            <a:r>
              <a:rPr lang="en-GB" dirty="0"/>
              <a:t>. The wider origins of a deviant </a:t>
            </a:r>
            <a:r>
              <a:rPr lang="en-GB" dirty="0" smtClean="0"/>
              <a:t>reaction., f</a:t>
            </a:r>
            <a:r>
              <a:rPr lang="en-GB" dirty="0"/>
              <a:t>. The outcome of the social reaction to a deviant's further </a:t>
            </a:r>
            <a:r>
              <a:rPr lang="en-GB" dirty="0" smtClean="0"/>
              <a:t>actions., g</a:t>
            </a:r>
            <a:r>
              <a:rPr lang="en-GB" dirty="0"/>
              <a:t>. The nature of the deviant process as a whole</a:t>
            </a:r>
            <a:r>
              <a:rPr lang="en-GB" dirty="0" smtClean="0"/>
              <a:t>.</a:t>
            </a:r>
            <a:endParaRPr lang="en-GB" dirty="0" smtClean="0"/>
          </a:p>
          <a:p>
            <a:pPr marL="342900" indent="-342900" algn="l">
              <a:buFont typeface="Wingdings" panose="05000000000000000000" pitchFamily="2" charset="2"/>
              <a:buChar char="Ø"/>
            </a:pPr>
            <a:r>
              <a:rPr lang="en-GB" dirty="0" smtClean="0"/>
              <a:t>Hall (</a:t>
            </a:r>
            <a:r>
              <a:rPr lang="en-GB" dirty="0" smtClean="0"/>
              <a:t>1978</a:t>
            </a:r>
            <a:r>
              <a:rPr lang="en-GB" dirty="0" smtClean="0"/>
              <a:t>): Policing the crisis-</a:t>
            </a:r>
          </a:p>
          <a:p>
            <a:pPr algn="l"/>
            <a:r>
              <a:rPr lang="en-GB" dirty="0" smtClean="0"/>
              <a:t>Focused on the way the media reinforce the idea that particular groups are criminal within the capitalist society.</a:t>
            </a:r>
          </a:p>
          <a:p>
            <a:pPr marL="342900" indent="-342900" algn="l">
              <a:buFont typeface="Arial" panose="020B0604020202020204" pitchFamily="34" charset="0"/>
              <a:buChar char="•"/>
            </a:pPr>
            <a:r>
              <a:rPr lang="en-GB" dirty="0" smtClean="0"/>
              <a:t>The study focused on moral panic surrounding mugging in the 1970s.</a:t>
            </a:r>
          </a:p>
          <a:p>
            <a:pPr marL="342900" indent="-342900" algn="l">
              <a:buFont typeface="Arial" panose="020B0604020202020204" pitchFamily="34" charset="0"/>
              <a:buChar char="•"/>
            </a:pPr>
            <a:r>
              <a:rPr lang="en-GB" dirty="0" smtClean="0"/>
              <a:t>Several newspapers reported incidences of mugging. This moral panic was built upon the idea of a collective fear of an ‘enemy within’, namely young black men.</a:t>
            </a:r>
          </a:p>
          <a:p>
            <a:pPr marL="342900" indent="-342900" algn="l">
              <a:buFont typeface="Arial" panose="020B0604020202020204" pitchFamily="34" charset="0"/>
              <a:buChar char="•"/>
            </a:pPr>
            <a:r>
              <a:rPr lang="en-GB" dirty="0" smtClean="0"/>
              <a:t>Hall argues that turning the young black man into someone to fear (mugger) strengthened social solidarity and provided a common enemy.</a:t>
            </a:r>
          </a:p>
          <a:p>
            <a:pPr marL="342900" indent="-342900" algn="l">
              <a:buFont typeface="Arial" panose="020B0604020202020204" pitchFamily="34" charset="0"/>
              <a:buChar char="•"/>
            </a:pPr>
            <a:r>
              <a:rPr lang="en-GB" dirty="0" smtClean="0"/>
              <a:t>It also led to divisions in the UK society; e.g. leading to policies such as stop and search which was disproportionately carried out on young black men.</a:t>
            </a:r>
          </a:p>
          <a:p>
            <a:pPr marL="342900" indent="-342900" algn="l">
              <a:buFont typeface="Arial" panose="020B0604020202020204" pitchFamily="34" charset="0"/>
              <a:buChar char="•"/>
            </a:pPr>
            <a:r>
              <a:rPr lang="en-GB" dirty="0" smtClean="0"/>
              <a:t>Hall’s idea blamed capitalism, labelling, societal reaction, moral panics and deviancy amplification, combine into a complete ‘social theory’ of deviance. Hall shows the social processes involved in ‘becoming criminal’ or ‘victim’.</a:t>
            </a:r>
          </a:p>
          <a:p>
            <a:pPr algn="l"/>
            <a:r>
              <a:rPr lang="en-GB" dirty="0" smtClean="0"/>
              <a:t>Marxists criticise Hall’s study and argue that his views are too far removed the Marxist tradition. There is little discussion of street crimes such as mugging, most of whom are working class. </a:t>
            </a:r>
          </a:p>
          <a:p>
            <a:pPr algn="l"/>
            <a:r>
              <a:rPr lang="en-GB" dirty="0" smtClean="0"/>
              <a:t>Feminists believe that it excludes women from the study of crime, ignoring the way female criminals are treated by the media. </a:t>
            </a:r>
            <a:endParaRPr lang="en-GB" dirty="0" smtClean="0"/>
          </a:p>
          <a:p>
            <a:pPr marL="342900" lvl="0" indent="-342900">
              <a:spcAft>
                <a:spcPts val="0"/>
              </a:spcAft>
              <a:buFont typeface="+mj-lt"/>
              <a:buAutoNum type="arabicPeriod"/>
              <a:tabLst>
                <a:tab pos="457200" algn="l"/>
              </a:tabLst>
            </a:pPr>
            <a:r>
              <a:rPr lang="en-GB" dirty="0" smtClean="0"/>
              <a:t>A problem with Young and Walton is </a:t>
            </a:r>
            <a:r>
              <a:rPr lang="en-GB" dirty="0" smtClean="0">
                <a:latin typeface="Calibri" panose="020F0502020204030204" pitchFamily="34" charset="0"/>
                <a:ea typeface="Times New Roman" panose="02020603050405020304" pitchFamily="18" charset="0"/>
                <a:cs typeface="Arial" panose="020B0604020202020204" pitchFamily="34" charset="0"/>
              </a:rPr>
              <a:t>that </a:t>
            </a:r>
            <a:r>
              <a:rPr lang="en-GB" dirty="0">
                <a:latin typeface="Calibri" panose="020F0502020204030204" pitchFamily="34" charset="0"/>
                <a:ea typeface="Times New Roman" panose="02020603050405020304" pitchFamily="18" charset="0"/>
                <a:cs typeface="Arial" panose="020B0604020202020204" pitchFamily="34" charset="0"/>
              </a:rPr>
              <a:t>although they illustrate the way it is possible to arrive at a "social theory of deviance" no attempt was ever made to </a:t>
            </a:r>
            <a:r>
              <a:rPr lang="en-GB" dirty="0" smtClean="0">
                <a:latin typeface="Calibri" panose="020F0502020204030204" pitchFamily="34" charset="0"/>
                <a:ea typeface="Times New Roman" panose="02020603050405020304" pitchFamily="18" charset="0"/>
                <a:cs typeface="Arial" panose="020B0604020202020204" pitchFamily="34" charset="0"/>
              </a:rPr>
              <a:t>put this </a:t>
            </a:r>
            <a:r>
              <a:rPr lang="en-GB" dirty="0">
                <a:latin typeface="Calibri" panose="020F0502020204030204" pitchFamily="34" charset="0"/>
                <a:ea typeface="Times New Roman" panose="02020603050405020304" pitchFamily="18" charset="0"/>
                <a:cs typeface="Arial" panose="020B0604020202020204" pitchFamily="34" charset="0"/>
              </a:rPr>
              <a:t>theory into practice.</a:t>
            </a:r>
            <a:endParaRPr lang="en-GB" dirty="0">
              <a:latin typeface="Times New Roman" panose="02020603050405020304" pitchFamily="18" charset="0"/>
              <a:ea typeface="Times New Roman" panose="02020603050405020304" pitchFamily="18" charset="0"/>
            </a:endParaRPr>
          </a:p>
          <a:p>
            <a:pPr algn="l"/>
            <a:endParaRPr lang="en-GB" dirty="0"/>
          </a:p>
        </p:txBody>
      </p:sp>
    </p:spTree>
    <p:extLst>
      <p:ext uri="{BB962C8B-B14F-4D97-AF65-F5344CB8AC3E}">
        <p14:creationId xmlns:p14="http://schemas.microsoft.com/office/powerpoint/2010/main" val="3135005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61919" y="207976"/>
            <a:ext cx="4461281" cy="1036624"/>
          </a:xfrm>
        </p:spPr>
        <p:txBody>
          <a:bodyPr>
            <a:normAutofit/>
          </a:bodyPr>
          <a:lstStyle/>
          <a:p>
            <a:r>
              <a:rPr lang="en-GB" sz="3200" i="1" dirty="0" smtClean="0">
                <a:solidFill>
                  <a:schemeClr val="accent1">
                    <a:lumMod val="75000"/>
                  </a:schemeClr>
                </a:solidFill>
                <a:latin typeface="Times New Roman" panose="02020603050405020304" pitchFamily="18" charset="0"/>
                <a:cs typeface="Times New Roman" panose="02020603050405020304" pitchFamily="18" charset="0"/>
              </a:rPr>
              <a:t>Interactionism</a:t>
            </a:r>
            <a:endParaRPr lang="en-GB" sz="3200" i="1"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46922" y="1003300"/>
            <a:ext cx="10903778" cy="5473700"/>
          </a:xfrm>
        </p:spPr>
        <p:txBody>
          <a:bodyPr>
            <a:normAutofit/>
          </a:bodyPr>
          <a:lstStyle/>
          <a:p>
            <a:pPr marL="0" indent="0">
              <a:buNone/>
            </a:pPr>
            <a:r>
              <a:rPr lang="en-GB" sz="1400" b="1" i="1" dirty="0" smtClean="0">
                <a:latin typeface="Times New Roman" panose="02020603050405020304" pitchFamily="18" charset="0"/>
                <a:cs typeface="Times New Roman" panose="02020603050405020304" pitchFamily="18" charset="0"/>
              </a:rPr>
              <a:t>Theories:</a:t>
            </a:r>
          </a:p>
          <a:p>
            <a:r>
              <a:rPr lang="en-GB" sz="1200" dirty="0" smtClean="0">
                <a:solidFill>
                  <a:schemeClr val="accent1">
                    <a:lumMod val="75000"/>
                  </a:schemeClr>
                </a:solidFill>
                <a:latin typeface="Times New Roman" panose="02020603050405020304" pitchFamily="18" charset="0"/>
                <a:cs typeface="Times New Roman" panose="02020603050405020304" pitchFamily="18" charset="0"/>
              </a:rPr>
              <a:t>Becker-</a:t>
            </a:r>
            <a:r>
              <a:rPr lang="en-GB" sz="1200" dirty="0" smtClean="0">
                <a:latin typeface="Times New Roman" panose="02020603050405020304" pitchFamily="18" charset="0"/>
                <a:cs typeface="Times New Roman" panose="02020603050405020304" pitchFamily="18" charset="0"/>
              </a:rPr>
              <a:t> Labelling Theory (Four Steps) 1) Social Reaction 2) The outsider (how to embark upon your criminal career) 3) Secondary deviance (learning to embrace your inner deviant) 4) </a:t>
            </a:r>
            <a:r>
              <a:rPr lang="en-GB" sz="1200" smtClean="0">
                <a:latin typeface="Times New Roman" panose="02020603050405020304" pitchFamily="18" charset="0"/>
                <a:cs typeface="Times New Roman" panose="02020603050405020304" pitchFamily="18" charset="0"/>
              </a:rPr>
              <a:t>deviant subculture </a:t>
            </a:r>
            <a:endParaRPr lang="en-GB" sz="1200" dirty="0" smtClean="0">
              <a:latin typeface="Times New Roman" panose="02020603050405020304" pitchFamily="18" charset="0"/>
              <a:cs typeface="Times New Roman" panose="02020603050405020304" pitchFamily="18" charset="0"/>
            </a:endParaRPr>
          </a:p>
          <a:p>
            <a:r>
              <a:rPr lang="en-GB" sz="1200" dirty="0" smtClean="0">
                <a:solidFill>
                  <a:schemeClr val="accent1">
                    <a:lumMod val="75000"/>
                  </a:schemeClr>
                </a:solidFill>
                <a:latin typeface="Times New Roman" panose="02020603050405020304" pitchFamily="18" charset="0"/>
                <a:cs typeface="Times New Roman" panose="02020603050405020304" pitchFamily="18" charset="0"/>
              </a:rPr>
              <a:t>Cooley- </a:t>
            </a:r>
            <a:r>
              <a:rPr lang="en-GB" sz="1200" dirty="0" smtClean="0">
                <a:latin typeface="Times New Roman" panose="02020603050405020304" pitchFamily="18" charset="0"/>
                <a:cs typeface="Times New Roman" panose="02020603050405020304" pitchFamily="18" charset="0"/>
              </a:rPr>
              <a:t>Cooley describes how our self-concept is a reflection of others reactions and assumptions. He talks about the looking glass self. This is the idea that </a:t>
            </a:r>
            <a:r>
              <a:rPr lang="en-GB" sz="1200" dirty="0">
                <a:latin typeface="Times New Roman" panose="02020603050405020304" pitchFamily="18" charset="0"/>
                <a:cs typeface="Times New Roman" panose="02020603050405020304" pitchFamily="18" charset="0"/>
              </a:rPr>
              <a:t>o</a:t>
            </a:r>
            <a:r>
              <a:rPr lang="en-GB" sz="1200" dirty="0" smtClean="0">
                <a:latin typeface="Times New Roman" panose="02020603050405020304" pitchFamily="18" charset="0"/>
                <a:cs typeface="Times New Roman" panose="02020603050405020304" pitchFamily="18" charset="0"/>
              </a:rPr>
              <a:t>thers views affect your perception of yourself.</a:t>
            </a:r>
          </a:p>
          <a:p>
            <a:r>
              <a:rPr lang="en-GB" sz="1200" dirty="0" smtClean="0">
                <a:solidFill>
                  <a:schemeClr val="accent1">
                    <a:lumMod val="75000"/>
                  </a:schemeClr>
                </a:solidFill>
                <a:latin typeface="Times New Roman" panose="02020603050405020304" pitchFamily="18" charset="0"/>
                <a:cs typeface="Times New Roman" panose="02020603050405020304" pitchFamily="18" charset="0"/>
              </a:rPr>
              <a:t>Lemert-</a:t>
            </a:r>
            <a:r>
              <a:rPr lang="en-GB" sz="1200" dirty="0" smtClean="0">
                <a:latin typeface="Times New Roman" panose="02020603050405020304" pitchFamily="18" charset="0"/>
                <a:cs typeface="Times New Roman" panose="02020603050405020304" pitchFamily="18" charset="0"/>
              </a:rPr>
              <a:t> He looks at primary and secondary deviation. Primary deviation is the deviant acts ‘in the raw’ before they are so labelled. Secondary deviation is this deviance that has been recognised and labelled by others. Lemert argues that secondary deviance occurred when people used deviant behaviour as a defence mechanism.  </a:t>
            </a:r>
          </a:p>
          <a:p>
            <a:r>
              <a:rPr lang="en-GB" sz="1200" dirty="0" smtClean="0">
                <a:solidFill>
                  <a:schemeClr val="accent1">
                    <a:lumMod val="75000"/>
                  </a:schemeClr>
                </a:solidFill>
                <a:latin typeface="Times New Roman" panose="02020603050405020304" pitchFamily="18" charset="0"/>
                <a:cs typeface="Times New Roman" panose="02020603050405020304" pitchFamily="18" charset="0"/>
              </a:rPr>
              <a:t>Aaron Circourel</a:t>
            </a:r>
            <a:r>
              <a:rPr lang="en-GB" sz="1200" dirty="0">
                <a:solidFill>
                  <a:schemeClr val="accent1">
                    <a:lumMod val="75000"/>
                  </a:schemeClr>
                </a:solidFill>
                <a:latin typeface="Times New Roman" panose="02020603050405020304" pitchFamily="18" charset="0"/>
                <a:cs typeface="Times New Roman" panose="02020603050405020304" pitchFamily="18" charset="0"/>
              </a:rPr>
              <a:t> </a:t>
            </a:r>
            <a:r>
              <a:rPr lang="en-GB" sz="1200" dirty="0" smtClean="0">
                <a:latin typeface="Times New Roman" panose="02020603050405020304" pitchFamily="18" charset="0"/>
                <a:cs typeface="Times New Roman" panose="02020603050405020304" pitchFamily="18" charset="0"/>
              </a:rPr>
              <a:t>(Negotiation of Justice Phenomenological Approach)- Police officers decisions to arrest someone is based on their stereotype of offenders. He would say that police are biased in their stopping and are more likely to pick categories such as the working class and ethnic minorities. Which in turn would lead to more arrests confirming their stereotypes.  </a:t>
            </a:r>
          </a:p>
          <a:p>
            <a:r>
              <a:rPr lang="en-GB" sz="1200" dirty="0" smtClean="0">
                <a:solidFill>
                  <a:schemeClr val="accent1">
                    <a:lumMod val="75000"/>
                  </a:schemeClr>
                </a:solidFill>
                <a:latin typeface="Times New Roman" panose="02020603050405020304" pitchFamily="18" charset="0"/>
                <a:cs typeface="Times New Roman" panose="02020603050405020304" pitchFamily="18" charset="0"/>
              </a:rPr>
              <a:t>Goffman</a:t>
            </a:r>
            <a:r>
              <a:rPr lang="en-GB" sz="1200" dirty="0" smtClean="0">
                <a:latin typeface="Times New Roman" panose="02020603050405020304" pitchFamily="18" charset="0"/>
                <a:cs typeface="Times New Roman" panose="02020603050405020304" pitchFamily="18" charset="0"/>
              </a:rPr>
              <a:t> (Interactionalism in practice)- Goffman was concerned with the importance of interpersonal relationships at the micro level of sociology. He looks at stigma- he referred it to the problem of ‘management of spoiled identity. Individuals may have to live with social disapproval </a:t>
            </a:r>
          </a:p>
          <a:p>
            <a:pPr marL="0" indent="0">
              <a:buNone/>
            </a:pPr>
            <a:r>
              <a:rPr lang="en-GB" sz="1400" b="1" i="1" dirty="0" smtClean="0">
                <a:latin typeface="Times New Roman" panose="02020603050405020304" pitchFamily="18" charset="0"/>
                <a:cs typeface="Times New Roman" panose="02020603050405020304" pitchFamily="18" charset="0"/>
              </a:rPr>
              <a:t>Who commits Crimes and Why?</a:t>
            </a:r>
          </a:p>
          <a:p>
            <a:pPr>
              <a:buFont typeface="Wingdings" panose="05000000000000000000" pitchFamily="2" charset="2"/>
              <a:buChar char="v"/>
            </a:pPr>
            <a:r>
              <a:rPr lang="en-GB" sz="1200" dirty="0" smtClean="0">
                <a:latin typeface="Times New Roman" panose="02020603050405020304" pitchFamily="18" charset="0"/>
                <a:cs typeface="Times New Roman" panose="02020603050405020304" pitchFamily="18" charset="0"/>
              </a:rPr>
              <a:t>Crime and statistics are Socially Constructed- this is due to at each stage of the criminal justice system someone decides if they should carry on and gives the individuals involved a label </a:t>
            </a:r>
          </a:p>
          <a:p>
            <a:pPr>
              <a:buFont typeface="Wingdings" panose="05000000000000000000" pitchFamily="2" charset="2"/>
              <a:buChar char="v"/>
            </a:pPr>
            <a:r>
              <a:rPr lang="en-GB" sz="1200" dirty="0" smtClean="0">
                <a:latin typeface="Times New Roman" panose="02020603050405020304" pitchFamily="18" charset="0"/>
                <a:cs typeface="Times New Roman" panose="02020603050405020304" pitchFamily="18" charset="0"/>
              </a:rPr>
              <a:t>Statistics only allow for the understanding of the criminal justices systems activity and what they view should be prosecuted rather than the amount of crime actually taking place and why who. </a:t>
            </a:r>
          </a:p>
          <a:p>
            <a:pPr>
              <a:buFont typeface="Wingdings" panose="05000000000000000000" pitchFamily="2" charset="2"/>
              <a:buChar char="v"/>
            </a:pPr>
            <a:r>
              <a:rPr lang="en-GB" sz="1200" dirty="0" smtClean="0">
                <a:latin typeface="Times New Roman" panose="02020603050405020304" pitchFamily="18" charset="0"/>
                <a:cs typeface="Times New Roman" panose="02020603050405020304" pitchFamily="18" charset="0"/>
              </a:rPr>
              <a:t>Statistics have a dark figure</a:t>
            </a:r>
          </a:p>
          <a:p>
            <a:pPr>
              <a:buFont typeface="Wingdings" panose="05000000000000000000" pitchFamily="2" charset="2"/>
              <a:buChar char="§"/>
            </a:pPr>
            <a:endParaRPr lang="en-GB" sz="12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7201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04730" y="317500"/>
            <a:ext cx="9339471" cy="5991860"/>
          </a:xfrm>
        </p:spPr>
        <p:txBody>
          <a:bodyPr>
            <a:normAutofit/>
          </a:bodyPr>
          <a:lstStyle/>
          <a:p>
            <a:endParaRPr lang="en-GB" sz="1400" b="1" i="1" dirty="0" smtClean="0">
              <a:latin typeface="Times New Roman" panose="02020603050405020304" pitchFamily="18" charset="0"/>
              <a:cs typeface="Times New Roman" panose="02020603050405020304" pitchFamily="18" charset="0"/>
            </a:endParaRPr>
          </a:p>
          <a:p>
            <a:endParaRPr lang="en-GB" sz="1400" b="1" i="1" dirty="0">
              <a:latin typeface="Times New Roman" panose="02020603050405020304" pitchFamily="18" charset="0"/>
              <a:cs typeface="Times New Roman" panose="02020603050405020304" pitchFamily="18" charset="0"/>
            </a:endParaRPr>
          </a:p>
          <a:p>
            <a:pPr marL="0" indent="0">
              <a:buNone/>
            </a:pPr>
            <a:r>
              <a:rPr lang="en-GB" sz="1400" b="1" i="1" dirty="0" smtClean="0">
                <a:latin typeface="Times New Roman" panose="02020603050405020304" pitchFamily="18" charset="0"/>
                <a:cs typeface="Times New Roman" panose="02020603050405020304" pitchFamily="18" charset="0"/>
              </a:rPr>
              <a:t>How </a:t>
            </a:r>
            <a:r>
              <a:rPr lang="en-GB" sz="1400" b="1" i="1" dirty="0">
                <a:latin typeface="Times New Roman" panose="02020603050405020304" pitchFamily="18" charset="0"/>
                <a:cs typeface="Times New Roman" panose="02020603050405020304" pitchFamily="18" charset="0"/>
              </a:rPr>
              <a:t>they Evaluate other </a:t>
            </a:r>
            <a:r>
              <a:rPr lang="en-GB" sz="1400" b="1" i="1" dirty="0" smtClean="0">
                <a:latin typeface="Times New Roman" panose="02020603050405020304" pitchFamily="18" charset="0"/>
                <a:cs typeface="Times New Roman" panose="02020603050405020304" pitchFamily="18" charset="0"/>
              </a:rPr>
              <a:t>Theories:</a:t>
            </a:r>
            <a:endParaRPr lang="en-GB" sz="1400" b="1" i="1"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GB" sz="1200" dirty="0">
                <a:latin typeface="Times New Roman" panose="02020603050405020304" pitchFamily="18" charset="0"/>
                <a:cs typeface="Times New Roman" panose="02020603050405020304" pitchFamily="18" charset="0"/>
              </a:rPr>
              <a:t>Critical of Functionalism and Subcultural theories of view on crime . This is because they all assume various Socially produced categories e.g.. Laws which are not always clear</a:t>
            </a:r>
          </a:p>
          <a:p>
            <a:pPr>
              <a:buFont typeface="Wingdings" panose="05000000000000000000" pitchFamily="2" charset="2"/>
              <a:buChar char="§"/>
            </a:pPr>
            <a:r>
              <a:rPr lang="en-GB" sz="1200" dirty="0">
                <a:latin typeface="Times New Roman" panose="02020603050405020304" pitchFamily="18" charset="0"/>
                <a:cs typeface="Times New Roman" panose="02020603050405020304" pitchFamily="18" charset="0"/>
              </a:rPr>
              <a:t>Don’t like that Positivism relies on one definition of crime. Interactions view deviance as subjectively problematic</a:t>
            </a:r>
          </a:p>
          <a:p>
            <a:pPr>
              <a:buFont typeface="Wingdings" panose="05000000000000000000" pitchFamily="2" charset="2"/>
              <a:buChar char="§"/>
            </a:pPr>
            <a:r>
              <a:rPr lang="en-GB" sz="1200" dirty="0">
                <a:latin typeface="Times New Roman" panose="02020603050405020304" pitchFamily="18" charset="0"/>
                <a:cs typeface="Times New Roman" panose="02020603050405020304" pitchFamily="18" charset="0"/>
              </a:rPr>
              <a:t>Positivists focus on the causes where as Interactionalism focus on interactions of people </a:t>
            </a:r>
            <a:endParaRPr lang="en-GB" sz="1200" dirty="0" smtClean="0">
              <a:latin typeface="Times New Roman" panose="02020603050405020304" pitchFamily="18" charset="0"/>
              <a:cs typeface="Times New Roman" panose="02020603050405020304" pitchFamily="18" charset="0"/>
            </a:endParaRPr>
          </a:p>
          <a:p>
            <a:endParaRPr lang="en-GB" sz="1400" b="1" i="1" dirty="0">
              <a:latin typeface="Times New Roman" panose="02020603050405020304" pitchFamily="18" charset="0"/>
              <a:cs typeface="Times New Roman" panose="02020603050405020304" pitchFamily="18" charset="0"/>
            </a:endParaRPr>
          </a:p>
          <a:p>
            <a:endParaRPr lang="en-GB" sz="1400" b="1" i="1" dirty="0" smtClean="0">
              <a:latin typeface="Times New Roman" panose="02020603050405020304" pitchFamily="18" charset="0"/>
              <a:cs typeface="Times New Roman" panose="02020603050405020304" pitchFamily="18" charset="0"/>
            </a:endParaRPr>
          </a:p>
          <a:p>
            <a:pPr marL="0" indent="0">
              <a:buNone/>
            </a:pPr>
            <a:r>
              <a:rPr lang="en-GB" sz="1400" b="1" i="1" dirty="0" smtClean="0">
                <a:latin typeface="Times New Roman" panose="02020603050405020304" pitchFamily="18" charset="0"/>
                <a:cs typeface="Times New Roman" panose="02020603050405020304" pitchFamily="18" charset="0"/>
              </a:rPr>
              <a:t>Problems with this theory: </a:t>
            </a:r>
          </a:p>
          <a:p>
            <a:pPr>
              <a:buFont typeface="Wingdings" panose="05000000000000000000" pitchFamily="2" charset="2"/>
              <a:buChar char="Ø"/>
            </a:pPr>
            <a:r>
              <a:rPr lang="en-GB" sz="1200" dirty="0">
                <a:latin typeface="Times New Roman" panose="02020603050405020304" pitchFamily="18" charset="0"/>
                <a:cs typeface="Times New Roman" panose="02020603050405020304" pitchFamily="18" charset="0"/>
              </a:rPr>
              <a:t>Assumes offenders are passive victims of labelling and ignores that the person may have chosen to commit the crime</a:t>
            </a:r>
          </a:p>
          <a:p>
            <a:pPr>
              <a:buFont typeface="Wingdings" panose="05000000000000000000" pitchFamily="2" charset="2"/>
              <a:buChar char="Ø"/>
            </a:pPr>
            <a:r>
              <a:rPr lang="en-GB" sz="1200" dirty="0">
                <a:latin typeface="Times New Roman" panose="02020603050405020304" pitchFamily="18" charset="0"/>
                <a:cs typeface="Times New Roman" panose="02020603050405020304" pitchFamily="18" charset="0"/>
              </a:rPr>
              <a:t> Deviant people are not aware they have deviant until they are labelled but people would be aware they are going against social norms and values </a:t>
            </a:r>
          </a:p>
          <a:p>
            <a:pPr>
              <a:buFont typeface="Wingdings" panose="05000000000000000000" pitchFamily="2" charset="2"/>
              <a:buChar char="Ø"/>
            </a:pPr>
            <a:r>
              <a:rPr lang="en-GB" sz="1200" dirty="0">
                <a:latin typeface="Times New Roman" panose="02020603050405020304" pitchFamily="18" charset="0"/>
                <a:cs typeface="Times New Roman" panose="02020603050405020304" pitchFamily="18" charset="0"/>
              </a:rPr>
              <a:t>Marxism- recognise the role of power assist to create deviance but fails to identify the name of this deviant source. Causes it to focus on “middle range offending” e.g. policemen </a:t>
            </a:r>
          </a:p>
        </p:txBody>
      </p:sp>
    </p:spTree>
    <p:extLst>
      <p:ext uri="{BB962C8B-B14F-4D97-AF65-F5344CB8AC3E}">
        <p14:creationId xmlns:p14="http://schemas.microsoft.com/office/powerpoint/2010/main" val="1681550447"/>
      </p:ext>
    </p:extLst>
  </p:cSld>
  <p:clrMapOvr>
    <a:masterClrMapping/>
  </p:clrMapOvr>
</p:sld>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panose="02040604050505020304"/>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 id="{3841520A-25F2-4EB8-BE4C-611DB5ABEED9}" vid="{ECD25A4C-D97E-4C12-84B1-63580BFFAEEB}"/>
    </a:ext>
  </a:extLst>
</a:theme>
</file>

<file path=ppt/theme/theme3.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4.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5.xml><?xml version="1.0" encoding="utf-8"?>
<a:theme xmlns:a="http://schemas.openxmlformats.org/drawingml/2006/main" name="Integral">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otalTime>40</TotalTime>
  <Words>3363</Words>
  <Application>Microsoft Office PowerPoint</Application>
  <PresentationFormat>Widescreen</PresentationFormat>
  <Paragraphs>162</Paragraphs>
  <Slides>12</Slides>
  <Notes>0</Notes>
  <HiddenSlides>0</HiddenSlides>
  <MMClips>0</MMClips>
  <ScaleCrop>false</ScaleCrop>
  <HeadingPairs>
    <vt:vector size="6" baseType="variant">
      <vt:variant>
        <vt:lpstr>Fonts Used</vt:lpstr>
      </vt:variant>
      <vt:variant>
        <vt:i4>11</vt:i4>
      </vt:variant>
      <vt:variant>
        <vt:lpstr>Theme</vt:lpstr>
      </vt:variant>
      <vt:variant>
        <vt:i4>5</vt:i4>
      </vt:variant>
      <vt:variant>
        <vt:lpstr>Slide Titles</vt:lpstr>
      </vt:variant>
      <vt:variant>
        <vt:i4>12</vt:i4>
      </vt:variant>
    </vt:vector>
  </HeadingPairs>
  <TitlesOfParts>
    <vt:vector size="28" baseType="lpstr">
      <vt:lpstr>Arial</vt:lpstr>
      <vt:lpstr>Calibri</vt:lpstr>
      <vt:lpstr>Calibri Light</vt:lpstr>
      <vt:lpstr>Century Schoolbook</vt:lpstr>
      <vt:lpstr>Corbel</vt:lpstr>
      <vt:lpstr>Times New Roman</vt:lpstr>
      <vt:lpstr>Trebuchet MS</vt:lpstr>
      <vt:lpstr>Tw Cen MT</vt:lpstr>
      <vt:lpstr>Tw Cen MT Condensed</vt:lpstr>
      <vt:lpstr>Wingdings</vt:lpstr>
      <vt:lpstr>Wingdings 3</vt:lpstr>
      <vt:lpstr>Office Theme</vt:lpstr>
      <vt:lpstr>Headlines</vt:lpstr>
      <vt:lpstr>1_Office Theme</vt:lpstr>
      <vt:lpstr>Facet</vt:lpstr>
      <vt:lpstr>Integral</vt:lpstr>
      <vt:lpstr>THEORIES OF CRIME</vt:lpstr>
      <vt:lpstr>Functionalism and crime</vt:lpstr>
      <vt:lpstr>PowerPoint Presentation</vt:lpstr>
      <vt:lpstr>PowerPoint Presentation</vt:lpstr>
      <vt:lpstr>PowerPoint Presentation</vt:lpstr>
      <vt:lpstr>PowerPoint Presentation</vt:lpstr>
      <vt:lpstr>Neo Marxism</vt:lpstr>
      <vt:lpstr>Interactionism</vt:lpstr>
      <vt:lpstr>PowerPoint Presentation</vt:lpstr>
      <vt:lpstr>New Right/ Right Realism </vt:lpstr>
      <vt:lpstr>Left Realism</vt:lpstr>
      <vt:lpstr>Feminism in crime and deviance</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Neo Marxism</dc:title>
  <dc:creator>Ellie O Howick (153994)</dc:creator>
  <cp:lastModifiedBy>Hannah Roberts</cp:lastModifiedBy>
  <cp:revision>10</cp:revision>
  <dcterms:created xsi:type="dcterms:W3CDTF">2017-03-24T09:29:25Z</dcterms:created>
  <dcterms:modified xsi:type="dcterms:W3CDTF">2017-03-24T10:12:08Z</dcterms:modified>
</cp:coreProperties>
</file>