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5" r:id="rId8"/>
    <p:sldId id="266" r:id="rId9"/>
    <p:sldId id="262" r:id="rId10"/>
    <p:sldId id="263" r:id="rId11"/>
    <p:sldId id="267"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96" autoAdjust="0"/>
    <p:restoredTop sz="94660"/>
  </p:normalViewPr>
  <p:slideViewPr>
    <p:cSldViewPr snapToGrid="0">
      <p:cViewPr varScale="1">
        <p:scale>
          <a:sx n="116" d="100"/>
          <a:sy n="116" d="100"/>
        </p:scale>
        <p:origin x="105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F8056B9-BAE6-4AC1-85D9-4C28661D1352}"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4179253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8056B9-BAE6-4AC1-85D9-4C28661D1352}"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1948578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8056B9-BAE6-4AC1-85D9-4C28661D1352}"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4168905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2965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480604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2815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335452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95000"/>
                  <a:lumOff val="5000"/>
                </a:prst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853277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95000"/>
                  <a:lumOff val="5000"/>
                </a:prstClr>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625588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95000"/>
                  <a:lumOff val="5000"/>
                </a:prstClr>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425478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292539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8056B9-BAE6-4AC1-85D9-4C28661D1352}"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14887005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58338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6723343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solidFill>
                  <a:prstClr val="black">
                    <a:lumMod val="95000"/>
                    <a:lumOff val="5000"/>
                  </a:prstClr>
                </a:solidFill>
              </a:rPr>
              <a:pPr/>
              <a:t>3/30/2017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lumMod val="95000"/>
                    <a:lumOff val="5000"/>
                  </a:prstClr>
                </a:solidFill>
              </a:rPr>
              <a:pPr/>
              <a:t>‹#›</a:t>
            </a:fld>
            <a:endParaRPr lang="en-US" dirty="0">
              <a:solidFill>
                <a:prstClr val="black">
                  <a:lumMod val="95000"/>
                  <a:lumOff val="5000"/>
                </a:prstClr>
              </a:solidFill>
            </a:endParaRP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8452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8056B9-BAE6-4AC1-85D9-4C28661D1352}"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237893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F8056B9-BAE6-4AC1-85D9-4C28661D1352}" type="datetimeFigureOut">
              <a:rPr lang="en-GB" smtClean="0"/>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410334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F8056B9-BAE6-4AC1-85D9-4C28661D1352}" type="datetimeFigureOut">
              <a:rPr lang="en-GB" smtClean="0"/>
              <a:t>30/03/2017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1087437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F8056B9-BAE6-4AC1-85D9-4C28661D1352}" type="datetimeFigureOut">
              <a:rPr lang="en-GB" smtClean="0"/>
              <a:t>30/03/2017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348641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8056B9-BAE6-4AC1-85D9-4C28661D1352}" type="datetimeFigureOut">
              <a:rPr lang="en-GB" smtClean="0"/>
              <a:t>30/03/2017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2241538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8056B9-BAE6-4AC1-85D9-4C28661D1352}" type="datetimeFigureOut">
              <a:rPr lang="en-GB" smtClean="0"/>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131163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8056B9-BAE6-4AC1-85D9-4C28661D1352}" type="datetimeFigureOut">
              <a:rPr lang="en-GB" smtClean="0"/>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1DECC8-7CAA-46D4-8CD2-5FE3D71F711F}" type="slidenum">
              <a:rPr lang="en-GB" smtClean="0"/>
              <a:t>‹#›</a:t>
            </a:fld>
            <a:endParaRPr lang="en-GB"/>
          </a:p>
        </p:txBody>
      </p:sp>
    </p:spTree>
    <p:extLst>
      <p:ext uri="{BB962C8B-B14F-4D97-AF65-F5344CB8AC3E}">
        <p14:creationId xmlns:p14="http://schemas.microsoft.com/office/powerpoint/2010/main" val="1813869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056B9-BAE6-4AC1-85D9-4C28661D1352}" type="datetimeFigureOut">
              <a:rPr lang="en-GB" smtClean="0"/>
              <a:t>30/03/2017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DECC8-7CAA-46D4-8CD2-5FE3D71F711F}" type="slidenum">
              <a:rPr lang="en-GB" smtClean="0"/>
              <a:t>‹#›</a:t>
            </a:fld>
            <a:endParaRPr lang="en-GB"/>
          </a:p>
        </p:txBody>
      </p:sp>
    </p:spTree>
    <p:extLst>
      <p:ext uri="{BB962C8B-B14F-4D97-AF65-F5344CB8AC3E}">
        <p14:creationId xmlns:p14="http://schemas.microsoft.com/office/powerpoint/2010/main" val="1500364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96DFF08F-DC6B-4601-B491-B0F83F6DD2DA}" type="datetimeFigureOut">
              <a:rPr lang="en-US" smtClean="0">
                <a:solidFill>
                  <a:prstClr val="black">
                    <a:lumMod val="95000"/>
                    <a:lumOff val="5000"/>
                  </a:prstClr>
                </a:solidFill>
              </a:rPr>
              <a:pPr defTabSz="457200"/>
              <a:t>3/30/2017</a:t>
            </a:fld>
            <a:endParaRPr lang="en-US" dirty="0">
              <a:solidFill>
                <a:prstClr val="black">
                  <a:lumMod val="95000"/>
                  <a:lumOff val="5000"/>
                </a:prstClr>
              </a:solidFill>
            </a:endParaRP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endParaRPr lang="en-US" dirty="0">
              <a:solidFill>
                <a:prstClr val="black">
                  <a:lumMod val="95000"/>
                  <a:lumOff val="5000"/>
                </a:prstClr>
              </a:solidFill>
            </a:endParaRP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4FAB73BC-B049-4115-A692-8D63A059BFB8}" type="slidenum">
              <a:rPr lang="en-US" smtClean="0">
                <a:solidFill>
                  <a:prstClr val="black">
                    <a:lumMod val="95000"/>
                    <a:lumOff val="5000"/>
                  </a:prstClr>
                </a:solidFill>
              </a:rPr>
              <a:pPr defTabSz="457200"/>
              <a:t>‹#›</a:t>
            </a:fld>
            <a:endParaRPr lang="en-US" dirty="0">
              <a:solidFill>
                <a:prstClr val="black">
                  <a:lumMod val="95000"/>
                  <a:lumOff val="5000"/>
                </a:prstClr>
              </a:solidFill>
            </a:endParaRP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5270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Theories of crime</a:t>
            </a:r>
            <a:endParaRPr lang="en-GB" dirty="0"/>
          </a:p>
        </p:txBody>
      </p:sp>
      <p:sp>
        <p:nvSpPr>
          <p:cNvPr id="3" name="Subtitle 2"/>
          <p:cNvSpPr>
            <a:spLocks noGrp="1"/>
          </p:cNvSpPr>
          <p:nvPr>
            <p:ph type="subTitle" idx="1"/>
          </p:nvPr>
        </p:nvSpPr>
        <p:spPr/>
        <p:txBody>
          <a:bodyPr/>
          <a:lstStyle/>
          <a:p>
            <a:r>
              <a:rPr lang="en-GB" dirty="0" smtClean="0"/>
              <a:t>B group 2017</a:t>
            </a:r>
            <a:endParaRPr lang="en-GB" dirty="0"/>
          </a:p>
        </p:txBody>
      </p:sp>
    </p:spTree>
    <p:extLst>
      <p:ext uri="{BB962C8B-B14F-4D97-AF65-F5344CB8AC3E}">
        <p14:creationId xmlns:p14="http://schemas.microsoft.com/office/powerpoint/2010/main" val="1178769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286"/>
            <a:ext cx="10515600" cy="1325563"/>
          </a:xfrm>
        </p:spPr>
        <p:txBody>
          <a:bodyPr/>
          <a:lstStyle/>
          <a:p>
            <a:r>
              <a:rPr lang="en-GB" dirty="0" smtClean="0"/>
              <a:t>Right Realism</a:t>
            </a:r>
            <a:endParaRPr lang="en-GB" dirty="0"/>
          </a:p>
        </p:txBody>
      </p:sp>
      <p:sp>
        <p:nvSpPr>
          <p:cNvPr id="3" name="Content Placeholder 2"/>
          <p:cNvSpPr>
            <a:spLocks noGrp="1"/>
          </p:cNvSpPr>
          <p:nvPr>
            <p:ph idx="1"/>
          </p:nvPr>
        </p:nvSpPr>
        <p:spPr>
          <a:xfrm>
            <a:off x="838200" y="930876"/>
            <a:ext cx="10515600" cy="5246087"/>
          </a:xfrm>
        </p:spPr>
        <p:txBody>
          <a:bodyPr>
            <a:normAutofit lnSpcReduction="10000"/>
          </a:bodyPr>
          <a:lstStyle/>
          <a:p>
            <a:r>
              <a:rPr lang="en-GB" dirty="0" smtClean="0"/>
              <a:t>Wilson and Herrnstein (1985)- biosocial theory of criminal behaviour – biological differences make some people more disposed to commit crime. This can be seen in personality traits e.g. aggressiveness and risk taking. Linked low intelligence with higher offending rates.</a:t>
            </a:r>
          </a:p>
          <a:p>
            <a:r>
              <a:rPr lang="en-GB" dirty="0" smtClean="0"/>
              <a:t>Wilson and Kelling- ‘broken windows’- crime is inevitable, what stops it from happening are </a:t>
            </a:r>
            <a:r>
              <a:rPr lang="en-GB" smtClean="0"/>
              <a:t>strong deterrents.</a:t>
            </a:r>
            <a:endParaRPr lang="en-GB" dirty="0" smtClean="0"/>
          </a:p>
          <a:p>
            <a:r>
              <a:rPr lang="en-GB" dirty="0" smtClean="0"/>
              <a:t>New Right and RR believe that individuals are responsible for their actions, unlike LR they believe there is no value in looking at structural causes (just because someone is poorer, it shouldn’t mean they commit crime). </a:t>
            </a:r>
          </a:p>
          <a:p>
            <a:r>
              <a:rPr lang="en-GB" dirty="0" smtClean="0"/>
              <a:t>Problem: ignores wider structural causes e.g. poverty, contradictions- Clarke says that criminals have chosen to commit crime (different to Wilson and </a:t>
            </a:r>
            <a:r>
              <a:rPr lang="en-GB" dirty="0" err="1" smtClean="0"/>
              <a:t>Hernstein</a:t>
            </a:r>
            <a:r>
              <a:rPr lang="en-GB" dirty="0" smtClean="0"/>
              <a:t>).</a:t>
            </a:r>
            <a:endParaRPr lang="en-GB" dirty="0"/>
          </a:p>
        </p:txBody>
      </p:sp>
    </p:spTree>
    <p:extLst>
      <p:ext uri="{BB962C8B-B14F-4D97-AF65-F5344CB8AC3E}">
        <p14:creationId xmlns:p14="http://schemas.microsoft.com/office/powerpoint/2010/main" val="2179486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2140"/>
            <a:ext cx="10515600" cy="1325563"/>
          </a:xfrm>
        </p:spPr>
        <p:txBody>
          <a:bodyPr/>
          <a:lstStyle/>
          <a:p>
            <a:r>
              <a:rPr lang="en-GB" dirty="0" smtClean="0"/>
              <a:t>Feminism</a:t>
            </a:r>
            <a:endParaRPr lang="en-GB" dirty="0"/>
          </a:p>
        </p:txBody>
      </p:sp>
      <p:sp>
        <p:nvSpPr>
          <p:cNvPr id="3" name="Content Placeholder 2"/>
          <p:cNvSpPr>
            <a:spLocks noGrp="1"/>
          </p:cNvSpPr>
          <p:nvPr>
            <p:ph idx="1"/>
          </p:nvPr>
        </p:nvSpPr>
        <p:spPr>
          <a:xfrm>
            <a:off x="838200" y="683741"/>
            <a:ext cx="10515600" cy="5493222"/>
          </a:xfrm>
        </p:spPr>
        <p:txBody>
          <a:bodyPr>
            <a:normAutofit fontScale="92500" lnSpcReduction="10000"/>
          </a:bodyPr>
          <a:lstStyle/>
          <a:p>
            <a:r>
              <a:rPr lang="en-GB" dirty="0" err="1" smtClean="0"/>
              <a:t>Heidenson</a:t>
            </a:r>
            <a:r>
              <a:rPr lang="en-GB" dirty="0" smtClean="0"/>
              <a:t>: believes men commit more crime because in a patriarchal society women are more controlled, which gives them less opportunity to commit crime (</a:t>
            </a:r>
            <a:r>
              <a:rPr lang="en-GB" dirty="0" err="1" smtClean="0"/>
              <a:t>McRobbie</a:t>
            </a:r>
            <a:r>
              <a:rPr lang="en-GB" dirty="0" smtClean="0"/>
              <a:t> ‘bedroom culture’). </a:t>
            </a:r>
          </a:p>
          <a:p>
            <a:r>
              <a:rPr lang="en-GB" dirty="0" err="1" smtClean="0"/>
              <a:t>Dobash</a:t>
            </a:r>
            <a:r>
              <a:rPr lang="en-GB" dirty="0" smtClean="0"/>
              <a:t> and </a:t>
            </a:r>
            <a:r>
              <a:rPr lang="en-GB" dirty="0" err="1" smtClean="0"/>
              <a:t>Dobash</a:t>
            </a:r>
            <a:r>
              <a:rPr lang="en-GB" dirty="0" smtClean="0"/>
              <a:t>: the reason men might commit more crime is that in violent crimes a reason often given was that men felt dissatisfied with their wife’s effort in the home.</a:t>
            </a:r>
          </a:p>
          <a:p>
            <a:r>
              <a:rPr lang="en-GB" dirty="0" smtClean="0"/>
              <a:t>Carlen: risk Vs reward- women have more to lose by committing crime e.g. if they have small children.</a:t>
            </a:r>
          </a:p>
          <a:p>
            <a:pPr marL="0" indent="0">
              <a:buNone/>
            </a:pPr>
            <a:r>
              <a:rPr lang="en-GB" dirty="0" smtClean="0"/>
              <a:t>Explanation: men commit more crimes because women don’t have the chance to do so. Or women do commit crime but Campbell argues the chivalry thesis operates in the criminal justice system.</a:t>
            </a:r>
          </a:p>
          <a:p>
            <a:pPr marL="0" indent="0">
              <a:buNone/>
            </a:pPr>
            <a:r>
              <a:rPr lang="en-GB" dirty="0" smtClean="0"/>
              <a:t>Evaluation of other theories: others don’t look at gendered differences.</a:t>
            </a:r>
          </a:p>
          <a:p>
            <a:pPr marL="0" indent="0">
              <a:buNone/>
            </a:pPr>
            <a:r>
              <a:rPr lang="en-GB" dirty="0" smtClean="0"/>
              <a:t>Problems: both Carlen and </a:t>
            </a:r>
            <a:r>
              <a:rPr lang="en-GB" dirty="0" err="1" smtClean="0"/>
              <a:t>Heidenson</a:t>
            </a:r>
            <a:r>
              <a:rPr lang="en-GB" dirty="0" smtClean="0"/>
              <a:t> only look at internal factors, ignore issue of free-will. </a:t>
            </a:r>
            <a:endParaRPr lang="en-GB" dirty="0"/>
          </a:p>
        </p:txBody>
      </p:sp>
    </p:spTree>
    <p:extLst>
      <p:ext uri="{BB962C8B-B14F-4D97-AF65-F5344CB8AC3E}">
        <p14:creationId xmlns:p14="http://schemas.microsoft.com/office/powerpoint/2010/main" val="281416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822" y="-260951"/>
            <a:ext cx="10515600" cy="1325563"/>
          </a:xfrm>
        </p:spPr>
        <p:txBody>
          <a:bodyPr/>
          <a:lstStyle/>
          <a:p>
            <a:r>
              <a:rPr lang="en-GB" dirty="0" smtClean="0"/>
              <a:t>Functionalism/Strain</a:t>
            </a:r>
            <a:endParaRPr lang="en-GB" dirty="0"/>
          </a:p>
        </p:txBody>
      </p:sp>
      <p:sp>
        <p:nvSpPr>
          <p:cNvPr id="3" name="Content Placeholder 2"/>
          <p:cNvSpPr>
            <a:spLocks noGrp="1"/>
          </p:cNvSpPr>
          <p:nvPr>
            <p:ph idx="1"/>
          </p:nvPr>
        </p:nvSpPr>
        <p:spPr>
          <a:xfrm>
            <a:off x="280087" y="815546"/>
            <a:ext cx="11467070" cy="5923005"/>
          </a:xfrm>
        </p:spPr>
        <p:txBody>
          <a:bodyPr>
            <a:normAutofit fontScale="92500" lnSpcReduction="20000"/>
          </a:bodyPr>
          <a:lstStyle/>
          <a:p>
            <a:r>
              <a:rPr lang="en-GB" dirty="0" smtClean="0"/>
              <a:t>Key theorists: Durkheim –small amounts of crime are necessary for society to function, provides boundaries and helps maintain the value consensus. Without a value consensus that is reinforced it could lead to anomie (chaos, normlessness, isolation). Merton- crime occurs because of the tension between people and their ability to reach the shared goals society (strain to anomie). Anomie is always present in society- not everyone can achieve the goals in society. Developed strain theory: modes of adaption to achieve goals- conformity, innovation, ritualism, </a:t>
            </a:r>
            <a:r>
              <a:rPr lang="en-GB" dirty="0" err="1" smtClean="0"/>
              <a:t>retreatism</a:t>
            </a:r>
            <a:r>
              <a:rPr lang="en-GB" dirty="0" smtClean="0"/>
              <a:t> and rebellion- we may turn to illegitimate means.</a:t>
            </a:r>
          </a:p>
          <a:p>
            <a:r>
              <a:rPr lang="en-GB" dirty="0" smtClean="0"/>
              <a:t>Explanations: Parsons- notes differences of gender roles. Males are biologically more likely to commit more crimes. Females adopt caring roles that do not promote this behaviour.</a:t>
            </a:r>
          </a:p>
          <a:p>
            <a:r>
              <a:rPr lang="en-GB" dirty="0" smtClean="0"/>
              <a:t>Evaluation of other theories: agree with Marxists that crime is inevitable but don’t recognise the role of capitalism in creating crime. Right realists also address biological differences, rational choice (Clarke), socialisation (Murray).</a:t>
            </a:r>
          </a:p>
          <a:p>
            <a:r>
              <a:rPr lang="en-GB" dirty="0" smtClean="0"/>
              <a:t>Problems: Durkheim doesn’t explain why people commit crime in the first place (which right realists/left realists do), doesn’t explain why there are higher levels of some crime. Merton ignores subcultural crime, corporate crime, why some people who have achieved the goals would commit crime (Katz- ‘seduction of crime’), non-utilitarian crime. </a:t>
            </a:r>
          </a:p>
          <a:p>
            <a:endParaRPr lang="en-GB" dirty="0"/>
          </a:p>
        </p:txBody>
      </p:sp>
    </p:spTree>
    <p:extLst>
      <p:ext uri="{BB962C8B-B14F-4D97-AF65-F5344CB8AC3E}">
        <p14:creationId xmlns:p14="http://schemas.microsoft.com/office/powerpoint/2010/main" val="2233443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8616"/>
            <a:ext cx="10515600" cy="1325563"/>
          </a:xfrm>
        </p:spPr>
        <p:txBody>
          <a:bodyPr>
            <a:normAutofit/>
          </a:bodyPr>
          <a:lstStyle/>
          <a:p>
            <a:r>
              <a:rPr lang="en-GB" sz="4000" dirty="0" smtClean="0"/>
              <a:t>Strain/subcultural (grows out of functionalism)</a:t>
            </a:r>
            <a:endParaRPr lang="en-GB" sz="4000" dirty="0"/>
          </a:p>
        </p:txBody>
      </p:sp>
      <p:sp>
        <p:nvSpPr>
          <p:cNvPr id="3" name="Content Placeholder 2"/>
          <p:cNvSpPr>
            <a:spLocks noGrp="1"/>
          </p:cNvSpPr>
          <p:nvPr>
            <p:ph idx="1"/>
          </p:nvPr>
        </p:nvSpPr>
        <p:spPr>
          <a:xfrm>
            <a:off x="362465" y="733168"/>
            <a:ext cx="11524735" cy="5807675"/>
          </a:xfrm>
        </p:spPr>
        <p:txBody>
          <a:bodyPr>
            <a:normAutofit fontScale="92500" lnSpcReduction="20000"/>
          </a:bodyPr>
          <a:lstStyle/>
          <a:p>
            <a:r>
              <a:rPr lang="en-GB" dirty="0" smtClean="0"/>
              <a:t>Cohen: young working class people feel a sense of frustration in achieving society’s goals e.g. job opportunities. Status frustration- individuals feel tension between the goals of society and their ability to achieve these goals through conventional means. Provides status. </a:t>
            </a:r>
          </a:p>
          <a:p>
            <a:r>
              <a:rPr lang="en-GB" dirty="0" err="1" smtClean="0"/>
              <a:t>Cloward</a:t>
            </a:r>
            <a:r>
              <a:rPr lang="en-GB" dirty="0" smtClean="0"/>
              <a:t> and Ohlin- number of situations where w/c youth feel their opportunities to success are limited, which leads to the formation of criminal subcultures (two forms: </a:t>
            </a:r>
            <a:r>
              <a:rPr lang="en-GB" dirty="0" err="1" smtClean="0"/>
              <a:t>retreatist</a:t>
            </a:r>
            <a:r>
              <a:rPr lang="en-GB" dirty="0" smtClean="0"/>
              <a:t> and conflict). Provides status within the group’s hierarchy. Critical of Cohen- they think there are multiple responses young people can take- there are a range of subcultures. </a:t>
            </a:r>
          </a:p>
          <a:p>
            <a:r>
              <a:rPr lang="en-GB" dirty="0" smtClean="0"/>
              <a:t>Explanations: they sought to address problems with functionalism, particularly crime that takes place in a group. </a:t>
            </a:r>
          </a:p>
          <a:p>
            <a:r>
              <a:rPr lang="en-GB" dirty="0" smtClean="0"/>
              <a:t>Evaluation of other theories: different to interactionism- this is a response rather than a reaction to a label, similar to right realism because of rational choice.</a:t>
            </a:r>
          </a:p>
          <a:p>
            <a:r>
              <a:rPr lang="en-GB" dirty="0" smtClean="0"/>
              <a:t>Problems: </a:t>
            </a:r>
            <a:r>
              <a:rPr lang="en-GB" dirty="0" err="1" smtClean="0"/>
              <a:t>Cloward</a:t>
            </a:r>
            <a:r>
              <a:rPr lang="en-GB" dirty="0" smtClean="0"/>
              <a:t> and Ohlin- they tend to ignore that people move out of the different subcultures- they are not fixed. </a:t>
            </a:r>
            <a:r>
              <a:rPr lang="en-GB" dirty="0" err="1" smtClean="0"/>
              <a:t>Matza</a:t>
            </a:r>
            <a:r>
              <a:rPr lang="en-GB" dirty="0" smtClean="0"/>
              <a:t> criticises these theories for suggesting delinquents are different to other people. Criminal behaviour is part of a wider set of subterranean values which are attractive to certain members of the working class. Only looks a crimes of young men. </a:t>
            </a:r>
            <a:endParaRPr lang="en-GB" dirty="0"/>
          </a:p>
        </p:txBody>
      </p:sp>
    </p:spTree>
    <p:extLst>
      <p:ext uri="{BB962C8B-B14F-4D97-AF65-F5344CB8AC3E}">
        <p14:creationId xmlns:p14="http://schemas.microsoft.com/office/powerpoint/2010/main" val="1793133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3902"/>
            <a:ext cx="10515600" cy="1325563"/>
          </a:xfrm>
        </p:spPr>
        <p:txBody>
          <a:bodyPr/>
          <a:lstStyle/>
          <a:p>
            <a:r>
              <a:rPr lang="en-GB" dirty="0" smtClean="0"/>
              <a:t>Marxism</a:t>
            </a:r>
            <a:endParaRPr lang="en-GB" dirty="0"/>
          </a:p>
        </p:txBody>
      </p:sp>
      <p:sp>
        <p:nvSpPr>
          <p:cNvPr id="3" name="Content Placeholder 2"/>
          <p:cNvSpPr>
            <a:spLocks noGrp="1"/>
          </p:cNvSpPr>
          <p:nvPr>
            <p:ph idx="1"/>
          </p:nvPr>
        </p:nvSpPr>
        <p:spPr>
          <a:xfrm>
            <a:off x="337751" y="807308"/>
            <a:ext cx="11359979" cy="5733535"/>
          </a:xfrm>
        </p:spPr>
        <p:txBody>
          <a:bodyPr>
            <a:normAutofit fontScale="92500" lnSpcReduction="20000"/>
          </a:bodyPr>
          <a:lstStyle/>
          <a:p>
            <a:r>
              <a:rPr lang="en-GB" dirty="0" smtClean="0"/>
              <a:t>Key theorists: Snider- laws do not curb the interests of big business and laws are written to prevent rich people paying taxes. Gordon – poverty can lead to crime, it is a rational response to this situation (exploitation of the proletariat), Chambliss – laws were largely unnecessary in a feudal society- laws have developed to protect private property. </a:t>
            </a:r>
          </a:p>
          <a:p>
            <a:r>
              <a:rPr lang="en-GB" dirty="0" smtClean="0"/>
              <a:t>Explanation: capitalism breeds the value of greed and competition which lead to the need for consumer goods and products, which leads people to commit crime – capitalism is criminogenic (Gordon). Crime happens at all levels of society- they address corporate and white collar crime. Sutherland- challenges the idea that crime is a lower class phenomenon. Tombs- corporate crime does more crime than street crimes but is more hidden. </a:t>
            </a:r>
          </a:p>
          <a:p>
            <a:r>
              <a:rPr lang="en-GB" dirty="0" smtClean="0"/>
              <a:t>Evaluation: right realists would argue biology and poor socialisation lead to crime- it’s the fault of </a:t>
            </a:r>
            <a:r>
              <a:rPr lang="en-GB" smtClean="0"/>
              <a:t>the individual. </a:t>
            </a:r>
            <a:endParaRPr lang="en-GB" dirty="0" smtClean="0"/>
          </a:p>
          <a:p>
            <a:r>
              <a:rPr lang="en-GB" dirty="0" smtClean="0"/>
              <a:t>Problems: feminists argue they ignore the differences in male/female offending and victimisation. Not all crimes are utilitarian- ignores crimes of passion, hate crimes. Don’t explain why crimes exist in non capitalist countries or why crime rates vary. </a:t>
            </a:r>
            <a:endParaRPr lang="en-GB" dirty="0"/>
          </a:p>
        </p:txBody>
      </p:sp>
    </p:spTree>
    <p:extLst>
      <p:ext uri="{BB962C8B-B14F-4D97-AF65-F5344CB8AC3E}">
        <p14:creationId xmlns:p14="http://schemas.microsoft.com/office/powerpoint/2010/main" val="1916095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978" y="0"/>
            <a:ext cx="10515600" cy="1325563"/>
          </a:xfrm>
        </p:spPr>
        <p:txBody>
          <a:bodyPr/>
          <a:lstStyle/>
          <a:p>
            <a:r>
              <a:rPr lang="en-GB" dirty="0" smtClean="0"/>
              <a:t>Neo-Marxists/ Critical criminology </a:t>
            </a:r>
            <a:endParaRPr lang="en-GB" dirty="0"/>
          </a:p>
        </p:txBody>
      </p:sp>
      <p:sp>
        <p:nvSpPr>
          <p:cNvPr id="3" name="Content Placeholder 2"/>
          <p:cNvSpPr>
            <a:spLocks noGrp="1"/>
          </p:cNvSpPr>
          <p:nvPr>
            <p:ph idx="1"/>
          </p:nvPr>
        </p:nvSpPr>
        <p:spPr>
          <a:xfrm>
            <a:off x="393357" y="1051268"/>
            <a:ext cx="11419702" cy="5333055"/>
          </a:xfrm>
        </p:spPr>
        <p:txBody>
          <a:bodyPr>
            <a:normAutofit lnSpcReduction="10000"/>
          </a:bodyPr>
          <a:lstStyle/>
          <a:p>
            <a:r>
              <a:rPr lang="en-GB" dirty="0" smtClean="0"/>
              <a:t>Hall: study focuses on moral panics surrounding ‘muggings’ in Britain in the 1970s. He argues the moral panic was built on a fear within- namely young black men. This provided social solidarity against a common enemy. It led to divisions in UK society leading to policies such as stop and search. Over policing of young black men led to deviancy amplification, which prompted race riots in the early 1980s.</a:t>
            </a:r>
          </a:p>
          <a:p>
            <a:r>
              <a:rPr lang="en-GB" dirty="0" smtClean="0"/>
              <a:t>Explanations: developed Marxist views of crime – capitalism + the role of individual choice + response of others. Taylor, Young and Walton- crime is the result of an intersection of a whole number of factors.</a:t>
            </a:r>
          </a:p>
          <a:p>
            <a:r>
              <a:rPr lang="en-GB" dirty="0" smtClean="0"/>
              <a:t>Marxists = deterministic, Neo Marxists = </a:t>
            </a:r>
            <a:r>
              <a:rPr lang="en-GB" dirty="0" err="1" smtClean="0"/>
              <a:t>voluntaristic</a:t>
            </a:r>
            <a:r>
              <a:rPr lang="en-GB" dirty="0" smtClean="0"/>
              <a:t>  </a:t>
            </a:r>
          </a:p>
          <a:p>
            <a:r>
              <a:rPr lang="en-GB" dirty="0" smtClean="0"/>
              <a:t>Problems: overestimates the idea that there has to be a reason for a crime to be committed, but recognises the interaction of social structural issues (e.g. poverty), individual responses and recognition from other groups. They fail to examine the impact of ethnicity and gender. </a:t>
            </a:r>
            <a:endParaRPr lang="en-GB" dirty="0"/>
          </a:p>
        </p:txBody>
      </p:sp>
    </p:spTree>
    <p:extLst>
      <p:ext uri="{BB962C8B-B14F-4D97-AF65-F5344CB8AC3E}">
        <p14:creationId xmlns:p14="http://schemas.microsoft.com/office/powerpoint/2010/main" val="3579034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1519" y="-129776"/>
            <a:ext cx="4461281" cy="1036624"/>
          </a:xfrm>
        </p:spPr>
        <p:txBody>
          <a:bodyPr>
            <a:normAutofit/>
          </a:bodyPr>
          <a:lstStyle/>
          <a:p>
            <a:r>
              <a:rPr lang="en-GB" sz="3200" i="1" dirty="0" smtClean="0">
                <a:solidFill>
                  <a:schemeClr val="accent1">
                    <a:lumMod val="75000"/>
                  </a:schemeClr>
                </a:solidFill>
                <a:latin typeface="Times New Roman" panose="02020603050405020304" pitchFamily="18" charset="0"/>
                <a:cs typeface="Times New Roman" panose="02020603050405020304" pitchFamily="18" charset="0"/>
              </a:rPr>
              <a:t>Interactionism</a:t>
            </a:r>
            <a:endParaRPr lang="en-GB" sz="3200" i="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57881" y="691979"/>
            <a:ext cx="11192819" cy="6063048"/>
          </a:xfrm>
        </p:spPr>
        <p:txBody>
          <a:bodyPr>
            <a:normAutofit/>
          </a:bodyPr>
          <a:lstStyle/>
          <a:p>
            <a:pPr marL="0" indent="0">
              <a:buNone/>
            </a:pPr>
            <a:r>
              <a:rPr lang="en-GB" sz="1600" b="1" i="1" dirty="0" smtClean="0">
                <a:latin typeface="Arial" panose="020B0604020202020204" pitchFamily="34" charset="0"/>
                <a:cs typeface="Arial" panose="020B0604020202020204" pitchFamily="34" charset="0"/>
              </a:rPr>
              <a:t>Theories:</a:t>
            </a:r>
          </a:p>
          <a:p>
            <a:r>
              <a:rPr lang="en-GB" sz="1400" dirty="0" smtClean="0">
                <a:solidFill>
                  <a:schemeClr val="accent1">
                    <a:lumMod val="75000"/>
                  </a:schemeClr>
                </a:solidFill>
                <a:latin typeface="Arial" panose="020B0604020202020204" pitchFamily="34" charset="0"/>
                <a:cs typeface="Arial" panose="020B0604020202020204" pitchFamily="34" charset="0"/>
              </a:rPr>
              <a:t>Becker-</a:t>
            </a:r>
            <a:r>
              <a:rPr lang="en-GB" sz="1400" dirty="0" smtClean="0">
                <a:latin typeface="Arial" panose="020B0604020202020204" pitchFamily="34" charset="0"/>
                <a:cs typeface="Arial" panose="020B0604020202020204" pitchFamily="34" charset="0"/>
              </a:rPr>
              <a:t> Labelling Theory (Four Steps) 1) Social Reaction 2) The outsider (how to embark upon your criminal career) 3) Secondary deviance (learning to embrace your inner deviant) 4) deviant subculture </a:t>
            </a:r>
          </a:p>
          <a:p>
            <a:r>
              <a:rPr lang="en-GB" sz="1400" dirty="0" smtClean="0">
                <a:solidFill>
                  <a:schemeClr val="accent1">
                    <a:lumMod val="75000"/>
                  </a:schemeClr>
                </a:solidFill>
                <a:latin typeface="Arial" panose="020B0604020202020204" pitchFamily="34" charset="0"/>
                <a:cs typeface="Arial" panose="020B0604020202020204" pitchFamily="34" charset="0"/>
              </a:rPr>
              <a:t>Cooley- </a:t>
            </a:r>
            <a:r>
              <a:rPr lang="en-GB" sz="1400" dirty="0" smtClean="0">
                <a:latin typeface="Arial" panose="020B0604020202020204" pitchFamily="34" charset="0"/>
                <a:cs typeface="Arial" panose="020B0604020202020204" pitchFamily="34" charset="0"/>
              </a:rPr>
              <a:t>Cooley describes how our self-concept is a reflection of others reactions and assumptions. He talks about the looking glass self. This is the idea that </a:t>
            </a:r>
            <a:r>
              <a:rPr lang="en-GB" sz="1400" dirty="0">
                <a:latin typeface="Arial" panose="020B0604020202020204" pitchFamily="34" charset="0"/>
                <a:cs typeface="Arial" panose="020B0604020202020204" pitchFamily="34" charset="0"/>
              </a:rPr>
              <a:t>o</a:t>
            </a:r>
            <a:r>
              <a:rPr lang="en-GB" sz="1400" dirty="0" smtClean="0">
                <a:latin typeface="Arial" panose="020B0604020202020204" pitchFamily="34" charset="0"/>
                <a:cs typeface="Arial" panose="020B0604020202020204" pitchFamily="34" charset="0"/>
              </a:rPr>
              <a:t>thers views affect your perception of yourself.</a:t>
            </a:r>
          </a:p>
          <a:p>
            <a:r>
              <a:rPr lang="en-GB" sz="1400" dirty="0" smtClean="0">
                <a:solidFill>
                  <a:schemeClr val="accent1">
                    <a:lumMod val="75000"/>
                  </a:schemeClr>
                </a:solidFill>
                <a:latin typeface="Arial" panose="020B0604020202020204" pitchFamily="34" charset="0"/>
                <a:cs typeface="Arial" panose="020B0604020202020204" pitchFamily="34" charset="0"/>
              </a:rPr>
              <a:t>Lemert-</a:t>
            </a:r>
            <a:r>
              <a:rPr lang="en-GB" sz="1400" dirty="0" smtClean="0">
                <a:latin typeface="Arial" panose="020B0604020202020204" pitchFamily="34" charset="0"/>
                <a:cs typeface="Arial" panose="020B0604020202020204" pitchFamily="34" charset="0"/>
              </a:rPr>
              <a:t> He looks at primary and secondary deviation. Primary deviation is the deviant acts ‘in the raw’ before they are so labelled. Secondary deviation is this deviance that has been recognised and labelled by others. Lemert argues that secondary deviance occurred when people used deviant behaviour as a defence mechanism.  </a:t>
            </a:r>
          </a:p>
          <a:p>
            <a:r>
              <a:rPr lang="en-GB" sz="1400" dirty="0" smtClean="0">
                <a:solidFill>
                  <a:schemeClr val="accent1">
                    <a:lumMod val="75000"/>
                  </a:schemeClr>
                </a:solidFill>
                <a:latin typeface="Arial" panose="020B0604020202020204" pitchFamily="34" charset="0"/>
                <a:cs typeface="Arial" panose="020B0604020202020204" pitchFamily="34" charset="0"/>
              </a:rPr>
              <a:t>Aaron Circourel</a:t>
            </a:r>
            <a:r>
              <a:rPr lang="en-GB" sz="1400" dirty="0">
                <a:solidFill>
                  <a:schemeClr val="accent1">
                    <a:lumMod val="75000"/>
                  </a:schemeClr>
                </a:solidFill>
                <a:latin typeface="Arial" panose="020B0604020202020204" pitchFamily="34" charset="0"/>
                <a:cs typeface="Arial" panose="020B0604020202020204" pitchFamily="34" charset="0"/>
              </a:rPr>
              <a:t> </a:t>
            </a:r>
            <a:r>
              <a:rPr lang="en-GB" sz="1400" dirty="0" smtClean="0">
                <a:latin typeface="Arial" panose="020B0604020202020204" pitchFamily="34" charset="0"/>
                <a:cs typeface="Arial" panose="020B0604020202020204" pitchFamily="34" charset="0"/>
              </a:rPr>
              <a:t>(Negotiation of Justice Phenomenological Approach)- Police officers decisions to arrest someone is based on their stereotype of offenders. He would say that police are biased in their stopping and are more likely to pick categories such as the working class and ethnic minorities. Which in turn would lead to more arrests confirming their stereotypes.  </a:t>
            </a:r>
          </a:p>
          <a:p>
            <a:r>
              <a:rPr lang="en-GB" sz="1400" dirty="0" smtClean="0">
                <a:solidFill>
                  <a:schemeClr val="accent1">
                    <a:lumMod val="75000"/>
                  </a:schemeClr>
                </a:solidFill>
                <a:latin typeface="Arial" panose="020B0604020202020204" pitchFamily="34" charset="0"/>
                <a:cs typeface="Arial" panose="020B0604020202020204" pitchFamily="34" charset="0"/>
              </a:rPr>
              <a:t>Goffman</a:t>
            </a:r>
            <a:r>
              <a:rPr lang="en-GB" sz="1400" dirty="0" smtClean="0">
                <a:latin typeface="Arial" panose="020B0604020202020204" pitchFamily="34" charset="0"/>
                <a:cs typeface="Arial" panose="020B0604020202020204" pitchFamily="34" charset="0"/>
              </a:rPr>
              <a:t> (Interactionalism in practice)- Goffman was concerned with the importance of interpersonal relationships at the micro level of sociology. He looks at stigma- he referred it to the problem of ‘management of spoiled identity. Individuals may have to live with social disapproval </a:t>
            </a:r>
          </a:p>
          <a:p>
            <a:pPr marL="0" indent="0">
              <a:buNone/>
            </a:pPr>
            <a:r>
              <a:rPr lang="en-GB" sz="1600" b="1" i="1" dirty="0" smtClean="0">
                <a:latin typeface="Arial" panose="020B0604020202020204" pitchFamily="34" charset="0"/>
                <a:cs typeface="Arial" panose="020B0604020202020204" pitchFamily="34" charset="0"/>
              </a:rPr>
              <a:t>Who commits Crimes and Why?</a:t>
            </a:r>
          </a:p>
          <a:p>
            <a:pPr>
              <a:buFont typeface="Wingdings" panose="05000000000000000000" pitchFamily="2" charset="2"/>
              <a:buChar char="v"/>
            </a:pPr>
            <a:r>
              <a:rPr lang="en-GB" sz="1400" dirty="0" smtClean="0">
                <a:latin typeface="Arial" panose="020B0604020202020204" pitchFamily="34" charset="0"/>
                <a:cs typeface="Arial" panose="020B0604020202020204" pitchFamily="34" charset="0"/>
              </a:rPr>
              <a:t>Crime and statistics are Socially Constructed- this is due to at each stage of the criminal justice system someone decides if they should carry on and gives the individuals involved a label </a:t>
            </a:r>
          </a:p>
          <a:p>
            <a:pPr>
              <a:buFont typeface="Wingdings" panose="05000000000000000000" pitchFamily="2" charset="2"/>
              <a:buChar char="v"/>
            </a:pPr>
            <a:r>
              <a:rPr lang="en-GB" sz="1400" dirty="0" smtClean="0">
                <a:latin typeface="Arial" panose="020B0604020202020204" pitchFamily="34" charset="0"/>
                <a:cs typeface="Arial" panose="020B0604020202020204" pitchFamily="34" charset="0"/>
              </a:rPr>
              <a:t>Statistics only allow for the understanding of the criminal justices systems activity and what they view should be prosecuted rather than the amount of crime actually taking place and why who. </a:t>
            </a:r>
          </a:p>
          <a:p>
            <a:pPr>
              <a:buFont typeface="Wingdings" panose="05000000000000000000" pitchFamily="2" charset="2"/>
              <a:buChar char="v"/>
            </a:pPr>
            <a:r>
              <a:rPr lang="en-GB" sz="1400" dirty="0" smtClean="0">
                <a:latin typeface="Arial" panose="020B0604020202020204" pitchFamily="34" charset="0"/>
                <a:cs typeface="Arial" panose="020B0604020202020204" pitchFamily="34" charset="0"/>
              </a:rPr>
              <a:t>Statistics have a dark figure</a:t>
            </a:r>
          </a:p>
          <a:p>
            <a:pPr>
              <a:buFont typeface="Wingdings" panose="05000000000000000000" pitchFamily="2" charset="2"/>
              <a:buChar char="§"/>
            </a:pPr>
            <a:endParaRPr lang="en-GB"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8658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4730" y="317500"/>
            <a:ext cx="9339471" cy="5991860"/>
          </a:xfrm>
        </p:spPr>
        <p:txBody>
          <a:bodyPr>
            <a:normAutofit/>
          </a:bodyPr>
          <a:lstStyle/>
          <a:p>
            <a:endParaRPr lang="en-GB" sz="1600" b="1" i="1" dirty="0" smtClean="0">
              <a:latin typeface="Times New Roman" panose="02020603050405020304" pitchFamily="18" charset="0"/>
              <a:cs typeface="Times New Roman" panose="02020603050405020304" pitchFamily="18" charset="0"/>
            </a:endParaRPr>
          </a:p>
          <a:p>
            <a:endParaRPr lang="en-GB" sz="1600" b="1" i="1" dirty="0">
              <a:latin typeface="Times New Roman" panose="02020603050405020304" pitchFamily="18" charset="0"/>
              <a:cs typeface="Times New Roman" panose="02020603050405020304" pitchFamily="18" charset="0"/>
            </a:endParaRPr>
          </a:p>
          <a:p>
            <a:pPr marL="0" indent="0">
              <a:buNone/>
            </a:pPr>
            <a:r>
              <a:rPr lang="en-GB" sz="2000" b="1" i="1" dirty="0" smtClean="0">
                <a:latin typeface="Times New Roman" panose="02020603050405020304" pitchFamily="18" charset="0"/>
                <a:cs typeface="Times New Roman" panose="02020603050405020304" pitchFamily="18" charset="0"/>
              </a:rPr>
              <a:t>How </a:t>
            </a:r>
            <a:r>
              <a:rPr lang="en-GB" sz="2000" b="1" i="1" dirty="0">
                <a:latin typeface="Times New Roman" panose="02020603050405020304" pitchFamily="18" charset="0"/>
                <a:cs typeface="Times New Roman" panose="02020603050405020304" pitchFamily="18" charset="0"/>
              </a:rPr>
              <a:t>they Evaluate other </a:t>
            </a:r>
            <a:r>
              <a:rPr lang="en-GB" sz="2000" b="1" i="1" dirty="0" smtClean="0">
                <a:latin typeface="Times New Roman" panose="02020603050405020304" pitchFamily="18" charset="0"/>
                <a:cs typeface="Times New Roman" panose="02020603050405020304" pitchFamily="18" charset="0"/>
              </a:rPr>
              <a:t>Theories:</a:t>
            </a:r>
            <a:endParaRPr lang="en-GB" sz="2000" b="1"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GB" sz="1800" dirty="0">
                <a:latin typeface="Times New Roman" panose="02020603050405020304" pitchFamily="18" charset="0"/>
                <a:cs typeface="Times New Roman" panose="02020603050405020304" pitchFamily="18" charset="0"/>
              </a:rPr>
              <a:t>Critical of Functionalism and Subcultural theories of view on crime . This is because they all assume various Socially produced categories e.g.. Laws which are not always clear</a:t>
            </a:r>
          </a:p>
          <a:p>
            <a:pPr>
              <a:buFont typeface="Wingdings" panose="05000000000000000000" pitchFamily="2" charset="2"/>
              <a:buChar char="§"/>
            </a:pPr>
            <a:r>
              <a:rPr lang="en-GB" sz="1800" dirty="0">
                <a:latin typeface="Times New Roman" panose="02020603050405020304" pitchFamily="18" charset="0"/>
                <a:cs typeface="Times New Roman" panose="02020603050405020304" pitchFamily="18" charset="0"/>
              </a:rPr>
              <a:t>Don’t like that Positivism relies on one definition of crime. Interactions view deviance as subjectively problematic</a:t>
            </a:r>
          </a:p>
          <a:p>
            <a:pPr>
              <a:buFont typeface="Wingdings" panose="05000000000000000000" pitchFamily="2" charset="2"/>
              <a:buChar char="§"/>
            </a:pPr>
            <a:r>
              <a:rPr lang="en-GB" sz="1800" dirty="0">
                <a:latin typeface="Times New Roman" panose="02020603050405020304" pitchFamily="18" charset="0"/>
                <a:cs typeface="Times New Roman" panose="02020603050405020304" pitchFamily="18" charset="0"/>
              </a:rPr>
              <a:t>Positivists focus on the causes where as </a:t>
            </a:r>
            <a:r>
              <a:rPr lang="en-GB" sz="1800" dirty="0" smtClean="0">
                <a:latin typeface="Times New Roman" panose="02020603050405020304" pitchFamily="18" charset="0"/>
                <a:cs typeface="Times New Roman" panose="02020603050405020304" pitchFamily="18" charset="0"/>
              </a:rPr>
              <a:t>Interactionism </a:t>
            </a:r>
            <a:r>
              <a:rPr lang="en-GB" sz="1800" dirty="0">
                <a:latin typeface="Times New Roman" panose="02020603050405020304" pitchFamily="18" charset="0"/>
                <a:cs typeface="Times New Roman" panose="02020603050405020304" pitchFamily="18" charset="0"/>
              </a:rPr>
              <a:t>focus on interactions of people </a:t>
            </a:r>
            <a:endParaRPr lang="en-GB" sz="2000" b="1" i="1" dirty="0">
              <a:latin typeface="Times New Roman" panose="02020603050405020304" pitchFamily="18" charset="0"/>
              <a:cs typeface="Times New Roman" panose="02020603050405020304" pitchFamily="18" charset="0"/>
            </a:endParaRPr>
          </a:p>
          <a:p>
            <a:endParaRPr lang="en-GB" sz="2000" b="1" i="1" dirty="0" smtClean="0">
              <a:latin typeface="Times New Roman" panose="02020603050405020304" pitchFamily="18" charset="0"/>
              <a:cs typeface="Times New Roman" panose="02020603050405020304" pitchFamily="18" charset="0"/>
            </a:endParaRPr>
          </a:p>
          <a:p>
            <a:pPr marL="0" indent="0">
              <a:buNone/>
            </a:pPr>
            <a:r>
              <a:rPr lang="en-GB" sz="2000" b="1" i="1" dirty="0" smtClean="0">
                <a:latin typeface="Times New Roman" panose="02020603050405020304" pitchFamily="18" charset="0"/>
                <a:cs typeface="Times New Roman" panose="02020603050405020304" pitchFamily="18" charset="0"/>
              </a:rPr>
              <a:t>Problems with this theory: </a:t>
            </a:r>
          </a:p>
          <a:p>
            <a:pPr>
              <a:buFont typeface="Wingdings" panose="05000000000000000000" pitchFamily="2" charset="2"/>
              <a:buChar char="Ø"/>
            </a:pPr>
            <a:r>
              <a:rPr lang="en-GB" sz="1800" dirty="0">
                <a:latin typeface="Times New Roman" panose="02020603050405020304" pitchFamily="18" charset="0"/>
                <a:cs typeface="Times New Roman" panose="02020603050405020304" pitchFamily="18" charset="0"/>
              </a:rPr>
              <a:t>Assumes offenders are passive victims of labelling and ignores that the person may have chosen to commit the crime</a:t>
            </a:r>
          </a:p>
          <a:p>
            <a:pPr>
              <a:buFont typeface="Wingdings" panose="05000000000000000000" pitchFamily="2" charset="2"/>
              <a:buChar char="Ø"/>
            </a:pPr>
            <a:r>
              <a:rPr lang="en-GB" sz="1800" dirty="0">
                <a:latin typeface="Times New Roman" panose="02020603050405020304" pitchFamily="18" charset="0"/>
                <a:cs typeface="Times New Roman" panose="02020603050405020304" pitchFamily="18" charset="0"/>
              </a:rPr>
              <a:t> Deviant people are not aware they have deviant until they are labelled but people would be aware they are going against social norms and values </a:t>
            </a:r>
          </a:p>
          <a:p>
            <a:pPr>
              <a:buFont typeface="Wingdings" panose="05000000000000000000" pitchFamily="2" charset="2"/>
              <a:buChar char="Ø"/>
            </a:pPr>
            <a:r>
              <a:rPr lang="en-GB" sz="1800" dirty="0">
                <a:latin typeface="Times New Roman" panose="02020603050405020304" pitchFamily="18" charset="0"/>
                <a:cs typeface="Times New Roman" panose="02020603050405020304" pitchFamily="18" charset="0"/>
              </a:rPr>
              <a:t>Marxism- recognise the role of power assist to create deviance but fails to identify the name of this deviant source. Causes it to focus on “middle range offending” e.g. policemen </a:t>
            </a:r>
          </a:p>
        </p:txBody>
      </p:sp>
    </p:spTree>
    <p:extLst>
      <p:ext uri="{BB962C8B-B14F-4D97-AF65-F5344CB8AC3E}">
        <p14:creationId xmlns:p14="http://schemas.microsoft.com/office/powerpoint/2010/main" val="1837777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19" y="-120908"/>
            <a:ext cx="10515600" cy="1325563"/>
          </a:xfrm>
        </p:spPr>
        <p:txBody>
          <a:bodyPr/>
          <a:lstStyle/>
          <a:p>
            <a:r>
              <a:rPr lang="en-GB" dirty="0" smtClean="0"/>
              <a:t>New Right</a:t>
            </a:r>
            <a:endParaRPr lang="en-GB" dirty="0"/>
          </a:p>
        </p:txBody>
      </p:sp>
      <p:sp>
        <p:nvSpPr>
          <p:cNvPr id="3" name="Content Placeholder 2"/>
          <p:cNvSpPr>
            <a:spLocks noGrp="1"/>
          </p:cNvSpPr>
          <p:nvPr>
            <p:ph idx="1"/>
          </p:nvPr>
        </p:nvSpPr>
        <p:spPr>
          <a:xfrm>
            <a:off x="838200" y="914400"/>
            <a:ext cx="10515600" cy="5262563"/>
          </a:xfrm>
        </p:spPr>
        <p:txBody>
          <a:bodyPr/>
          <a:lstStyle/>
          <a:p>
            <a:r>
              <a:rPr lang="en-GB" dirty="0" smtClean="0"/>
              <a:t>Charles Murray- the breakdown of institutions such as the family and an overgenerous welfare state leads children to being inadequately socialised, which leads to young people committing crimes.</a:t>
            </a:r>
          </a:p>
          <a:p>
            <a:r>
              <a:rPr lang="en-GB" dirty="0" err="1" smtClean="0"/>
              <a:t>Eval</a:t>
            </a:r>
            <a:r>
              <a:rPr lang="en-GB" dirty="0"/>
              <a:t> </a:t>
            </a:r>
            <a:r>
              <a:rPr lang="en-GB" dirty="0" smtClean="0"/>
              <a:t>of other theories: in opposition to left realists who would say this is due to structural issues.</a:t>
            </a:r>
          </a:p>
          <a:p>
            <a:r>
              <a:rPr lang="en-GB" dirty="0" smtClean="0"/>
              <a:t>Problems: crime tends to be rational and therefore ignores crimes that are not based on a rational thought basis e.g. those committed in anger or with no utilitarian benefit. </a:t>
            </a:r>
            <a:endParaRPr lang="en-GB" dirty="0"/>
          </a:p>
        </p:txBody>
      </p:sp>
    </p:spTree>
    <p:extLst>
      <p:ext uri="{BB962C8B-B14F-4D97-AF65-F5344CB8AC3E}">
        <p14:creationId xmlns:p14="http://schemas.microsoft.com/office/powerpoint/2010/main" val="1273232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0378"/>
            <a:ext cx="10515600" cy="1325563"/>
          </a:xfrm>
        </p:spPr>
        <p:txBody>
          <a:bodyPr/>
          <a:lstStyle/>
          <a:p>
            <a:r>
              <a:rPr lang="en-GB" dirty="0" smtClean="0"/>
              <a:t>Left realism</a:t>
            </a:r>
            <a:endParaRPr lang="en-GB" dirty="0"/>
          </a:p>
        </p:txBody>
      </p:sp>
      <p:sp>
        <p:nvSpPr>
          <p:cNvPr id="3" name="Content Placeholder 2"/>
          <p:cNvSpPr>
            <a:spLocks noGrp="1"/>
          </p:cNvSpPr>
          <p:nvPr>
            <p:ph idx="1"/>
          </p:nvPr>
        </p:nvSpPr>
        <p:spPr>
          <a:xfrm>
            <a:off x="838200" y="675503"/>
            <a:ext cx="10515600" cy="5501460"/>
          </a:xfrm>
        </p:spPr>
        <p:txBody>
          <a:bodyPr>
            <a:normAutofit lnSpcReduction="10000"/>
          </a:bodyPr>
          <a:lstStyle/>
          <a:p>
            <a:r>
              <a:rPr lang="en-GB" dirty="0" smtClean="0"/>
              <a:t>Lea and Young – crime is the result of marginalisation, subcultures and relative deprivation. People may need to find status through other means (cross over with subcultural theories). Look at how structural issues are to blame for crime and deviance. Their solution is to increase trust between public and the police and to understand the world of victims. Living in a late modern society, Young argues are lives are now characterised by uncertainty, instability and exclusion.</a:t>
            </a:r>
          </a:p>
          <a:p>
            <a:r>
              <a:rPr lang="en-GB" dirty="0" smtClean="0"/>
              <a:t>Similar to right realists they view most victims are working class. But they argue RR don’t look at wider social issues that cause crime, especially poverty. </a:t>
            </a:r>
          </a:p>
          <a:p>
            <a:r>
              <a:rPr lang="en-GB" dirty="0" smtClean="0"/>
              <a:t>Fail to recognise or explain that not all working class or marginalised groups turn to crime as a solution. Ignore corporate or middle class crime. Marxists would argue they don’t recognise how powerful groups do harm to the poor. </a:t>
            </a:r>
            <a:endParaRPr lang="en-GB" dirty="0"/>
          </a:p>
        </p:txBody>
      </p:sp>
    </p:spTree>
    <p:extLst>
      <p:ext uri="{BB962C8B-B14F-4D97-AF65-F5344CB8AC3E}">
        <p14:creationId xmlns:p14="http://schemas.microsoft.com/office/powerpoint/2010/main" val="335024633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tegral">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202</TotalTime>
  <Words>1842</Words>
  <Application>Microsoft Office PowerPoint</Application>
  <PresentationFormat>Widescreen</PresentationFormat>
  <Paragraphs>65</Paragraphs>
  <Slides>11</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11</vt:i4>
      </vt:variant>
    </vt:vector>
  </HeadingPairs>
  <TitlesOfParts>
    <vt:vector size="21" baseType="lpstr">
      <vt:lpstr>Arial</vt:lpstr>
      <vt:lpstr>Calibri</vt:lpstr>
      <vt:lpstr>Calibri Light</vt:lpstr>
      <vt:lpstr>Times New Roman</vt:lpstr>
      <vt:lpstr>Tw Cen MT</vt:lpstr>
      <vt:lpstr>Tw Cen MT Condensed</vt:lpstr>
      <vt:lpstr>Wingdings</vt:lpstr>
      <vt:lpstr>Wingdings 3</vt:lpstr>
      <vt:lpstr>Office Theme</vt:lpstr>
      <vt:lpstr>Integral</vt:lpstr>
      <vt:lpstr>Theories of crime</vt:lpstr>
      <vt:lpstr>Functionalism/Strain</vt:lpstr>
      <vt:lpstr>Strain/subcultural (grows out of functionalism)</vt:lpstr>
      <vt:lpstr>Marxism</vt:lpstr>
      <vt:lpstr>Neo-Marxists/ Critical criminology </vt:lpstr>
      <vt:lpstr>Interactionism</vt:lpstr>
      <vt:lpstr>PowerPoint Presentation</vt:lpstr>
      <vt:lpstr>New Right</vt:lpstr>
      <vt:lpstr>Left realism</vt:lpstr>
      <vt:lpstr>Right Realism</vt:lpstr>
      <vt:lpstr>Feminism</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crime</dc:title>
  <dc:creator>Hannah Roberts</dc:creator>
  <cp:lastModifiedBy>Hannah Roberts</cp:lastModifiedBy>
  <cp:revision>15</cp:revision>
  <dcterms:created xsi:type="dcterms:W3CDTF">2017-03-23T13:52:24Z</dcterms:created>
  <dcterms:modified xsi:type="dcterms:W3CDTF">2017-03-30T13:45:26Z</dcterms:modified>
</cp:coreProperties>
</file>