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4"/>
  </p:handoutMasterIdLst>
  <p:sldIdLst>
    <p:sldId id="256" r:id="rId2"/>
    <p:sldId id="257" r:id="rId3"/>
    <p:sldId id="258" r:id="rId4"/>
    <p:sldId id="259" r:id="rId5"/>
    <p:sldId id="260" r:id="rId6"/>
    <p:sldId id="261" r:id="rId7"/>
    <p:sldId id="262" r:id="rId8"/>
    <p:sldId id="263" r:id="rId9"/>
    <p:sldId id="264" r:id="rId10"/>
    <p:sldId id="267" r:id="rId11"/>
    <p:sldId id="265" r:id="rId12"/>
    <p:sldId id="266" r:id="rId13"/>
  </p:sldIdLst>
  <p:sldSz cx="9144000" cy="6858000" type="screen4x3"/>
  <p:notesSz cx="9926638"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65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625" cy="34026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5621696" y="0"/>
            <a:ext cx="4302625" cy="340265"/>
          </a:xfrm>
          <a:prstGeom prst="rect">
            <a:avLst/>
          </a:prstGeom>
        </p:spPr>
        <p:txBody>
          <a:bodyPr vert="horz" lIns="91440" tIns="45720" rIns="91440" bIns="45720" rtlCol="0"/>
          <a:lstStyle>
            <a:lvl1pPr algn="r">
              <a:defRPr sz="1200"/>
            </a:lvl1pPr>
          </a:lstStyle>
          <a:p>
            <a:fld id="{DFD5476B-D686-406B-A48D-A87D50FC6B31}" type="datetimeFigureOut">
              <a:rPr lang="en-GB" smtClean="0"/>
              <a:t>06/10/2015</a:t>
            </a:fld>
            <a:endParaRPr lang="en-GB"/>
          </a:p>
        </p:txBody>
      </p:sp>
      <p:sp>
        <p:nvSpPr>
          <p:cNvPr id="4" name="Footer Placeholder 3"/>
          <p:cNvSpPr>
            <a:spLocks noGrp="1"/>
          </p:cNvSpPr>
          <p:nvPr>
            <p:ph type="ftr" sz="quarter" idx="2"/>
          </p:nvPr>
        </p:nvSpPr>
        <p:spPr>
          <a:xfrm>
            <a:off x="0" y="6456324"/>
            <a:ext cx="4302625" cy="340264"/>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5621696" y="6456324"/>
            <a:ext cx="4302625" cy="340264"/>
          </a:xfrm>
          <a:prstGeom prst="rect">
            <a:avLst/>
          </a:prstGeom>
        </p:spPr>
        <p:txBody>
          <a:bodyPr vert="horz" lIns="91440" tIns="45720" rIns="91440" bIns="45720" rtlCol="0" anchor="b"/>
          <a:lstStyle>
            <a:lvl1pPr algn="r">
              <a:defRPr sz="1200"/>
            </a:lvl1pPr>
          </a:lstStyle>
          <a:p>
            <a:fld id="{04400B95-076A-4AB0-8D73-C6A0BA075E00}" type="slidenum">
              <a:rPr lang="en-GB" smtClean="0"/>
              <a:t>‹#›</a:t>
            </a:fld>
            <a:endParaRPr lang="en-GB"/>
          </a:p>
        </p:txBody>
      </p:sp>
    </p:spTree>
    <p:extLst>
      <p:ext uri="{BB962C8B-B14F-4D97-AF65-F5344CB8AC3E}">
        <p14:creationId xmlns:p14="http://schemas.microsoft.com/office/powerpoint/2010/main" val="380338942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203900C7-DBCD-4487-8F1D-4E6A24121D52}" type="datetimeFigureOut">
              <a:rPr lang="en-GB" smtClean="0"/>
              <a:t>06/10/2015</a:t>
            </a:fld>
            <a:endParaRPr lang="en-GB"/>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GB"/>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0BF8B065-E93E-4BF2-8903-517EB1B37802}" type="slidenum">
              <a:rPr lang="en-GB" smtClean="0"/>
              <a:t>‹#›</a:t>
            </a:fld>
            <a:endParaRPr lang="en-GB"/>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3900C7-DBCD-4487-8F1D-4E6A24121D52}" type="datetimeFigureOut">
              <a:rPr lang="en-GB" smtClean="0"/>
              <a:t>06/10/2015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F8B065-E93E-4BF2-8903-517EB1B37802}"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3900C7-DBCD-4487-8F1D-4E6A24121D52}" type="datetimeFigureOut">
              <a:rPr lang="en-GB" smtClean="0"/>
              <a:t>06/10/2015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F8B065-E93E-4BF2-8903-517EB1B37802}"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03900C7-DBCD-4487-8F1D-4E6A24121D52}" type="datetimeFigureOut">
              <a:rPr lang="en-GB" smtClean="0"/>
              <a:t>06/10/2015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F8B065-E93E-4BF2-8903-517EB1B37802}"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3900C7-DBCD-4487-8F1D-4E6A24121D52}" type="datetimeFigureOut">
              <a:rPr lang="en-GB" smtClean="0"/>
              <a:t>06/10/2015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F8B065-E93E-4BF2-8903-517EB1B37802}"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203900C7-DBCD-4487-8F1D-4E6A24121D52}" type="datetimeFigureOut">
              <a:rPr lang="en-GB" smtClean="0"/>
              <a:t>06/10/2015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F8B065-E93E-4BF2-8903-517EB1B37802}" type="slidenum">
              <a:rPr lang="en-GB" smtClean="0"/>
              <a:t>‹#›</a:t>
            </a:fld>
            <a:endParaRPr lang="en-GB"/>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03900C7-DBCD-4487-8F1D-4E6A24121D52}" type="datetimeFigureOut">
              <a:rPr lang="en-GB" smtClean="0"/>
              <a:t>06/10/2015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BF8B065-E93E-4BF2-8903-517EB1B37802}"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03900C7-DBCD-4487-8F1D-4E6A24121D52}" type="datetimeFigureOut">
              <a:rPr lang="en-GB" smtClean="0"/>
              <a:t>06/10/2015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BF8B065-E93E-4BF2-8903-517EB1B37802}"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3900C7-DBCD-4487-8F1D-4E6A24121D52}" type="datetimeFigureOut">
              <a:rPr lang="en-GB" smtClean="0"/>
              <a:t>06/10/2015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BF8B065-E93E-4BF2-8903-517EB1B37802}"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03900C7-DBCD-4487-8F1D-4E6A24121D52}" type="datetimeFigureOut">
              <a:rPr lang="en-GB" smtClean="0"/>
              <a:t>06/10/2015</a:t>
            </a:fld>
            <a:endParaRPr lang="en-GB"/>
          </a:p>
        </p:txBody>
      </p:sp>
      <p:sp>
        <p:nvSpPr>
          <p:cNvPr id="7" name="Slide Number Placeholder 6"/>
          <p:cNvSpPr>
            <a:spLocks noGrp="1"/>
          </p:cNvSpPr>
          <p:nvPr>
            <p:ph type="sldNum" sz="quarter" idx="12"/>
          </p:nvPr>
        </p:nvSpPr>
        <p:spPr/>
        <p:txBody>
          <a:bodyPr/>
          <a:lstStyle/>
          <a:p>
            <a:fld id="{0BF8B065-E93E-4BF2-8903-517EB1B37802}" type="slidenum">
              <a:rPr lang="en-GB" smtClean="0"/>
              <a:t>‹#›</a:t>
            </a:fld>
            <a:endParaRPr lang="en-GB"/>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GB"/>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3900C7-DBCD-4487-8F1D-4E6A24121D52}" type="datetimeFigureOut">
              <a:rPr lang="en-GB" smtClean="0"/>
              <a:t>06/10/2015</a:t>
            </a:fld>
            <a:endParaRPr lang="en-GB"/>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GB"/>
          </a:p>
        </p:txBody>
      </p:sp>
      <p:sp>
        <p:nvSpPr>
          <p:cNvPr id="7" name="Slide Number Placeholder 6"/>
          <p:cNvSpPr>
            <a:spLocks noGrp="1"/>
          </p:cNvSpPr>
          <p:nvPr>
            <p:ph type="sldNum" sz="quarter" idx="12"/>
          </p:nvPr>
        </p:nvSpPr>
        <p:spPr/>
        <p:txBody>
          <a:bodyPr/>
          <a:lstStyle/>
          <a:p>
            <a:fld id="{0BF8B065-E93E-4BF2-8903-517EB1B37802}"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203900C7-DBCD-4487-8F1D-4E6A24121D52}" type="datetimeFigureOut">
              <a:rPr lang="en-GB" smtClean="0"/>
              <a:t>06/10/2015</a:t>
            </a:fld>
            <a:endParaRPr lang="en-GB"/>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GB"/>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0BF8B065-E93E-4BF2-8903-517EB1B37802}"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Class and inequality	</a:t>
            </a:r>
            <a:endParaRPr lang="en-GB" dirty="0"/>
          </a:p>
        </p:txBody>
      </p:sp>
      <p:sp>
        <p:nvSpPr>
          <p:cNvPr id="3" name="Subtitle 2"/>
          <p:cNvSpPr>
            <a:spLocks noGrp="1"/>
          </p:cNvSpPr>
          <p:nvPr>
            <p:ph type="subTitle" idx="1"/>
          </p:nvPr>
        </p:nvSpPr>
        <p:spPr/>
        <p:txBody>
          <a:bodyPr/>
          <a:lstStyle/>
          <a:p>
            <a:r>
              <a:rPr lang="en-GB" dirty="0" smtClean="0"/>
              <a:t>Theoretical Perspectives</a:t>
            </a:r>
            <a:endParaRPr lang="en-GB" dirty="0"/>
          </a:p>
        </p:txBody>
      </p:sp>
    </p:spTree>
    <p:extLst>
      <p:ext uri="{BB962C8B-B14F-4D97-AF65-F5344CB8AC3E}">
        <p14:creationId xmlns:p14="http://schemas.microsoft.com/office/powerpoint/2010/main" val="29246686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Feminists</a:t>
            </a:r>
            <a:endParaRPr lang="en-GB" dirty="0"/>
          </a:p>
        </p:txBody>
      </p:sp>
      <p:sp>
        <p:nvSpPr>
          <p:cNvPr id="3" name="Content Placeholder 2"/>
          <p:cNvSpPr>
            <a:spLocks noGrp="1"/>
          </p:cNvSpPr>
          <p:nvPr>
            <p:ph idx="1"/>
          </p:nvPr>
        </p:nvSpPr>
        <p:spPr/>
        <p:txBody>
          <a:bodyPr/>
          <a:lstStyle/>
          <a:p>
            <a:r>
              <a:rPr lang="en-GB" dirty="0" smtClean="0"/>
              <a:t>Do provide an analysis of social class inequalities, but relate these to gender differences. For feminists, social class cannot be separated from other dimensions of inequality, particularly gender e.g. </a:t>
            </a:r>
            <a:r>
              <a:rPr lang="en-GB" dirty="0" err="1" smtClean="0"/>
              <a:t>Bentson</a:t>
            </a:r>
            <a:r>
              <a:rPr lang="en-GB" dirty="0" smtClean="0"/>
              <a:t> argues women often act as a reserve army of labour, contained in the secondary, low paid labour market.</a:t>
            </a:r>
            <a:endParaRPr lang="en-GB" dirty="0"/>
          </a:p>
        </p:txBody>
      </p:sp>
    </p:spTree>
    <p:extLst>
      <p:ext uri="{BB962C8B-B14F-4D97-AF65-F5344CB8AC3E}">
        <p14:creationId xmlns:p14="http://schemas.microsoft.com/office/powerpoint/2010/main" val="24784412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43490" y="1027664"/>
            <a:ext cx="7024744" cy="385112"/>
          </a:xfrm>
        </p:spPr>
        <p:txBody>
          <a:bodyPr>
            <a:normAutofit fontScale="90000"/>
          </a:bodyPr>
          <a:lstStyle/>
          <a:p>
            <a:r>
              <a:rPr lang="en-GB" dirty="0" smtClean="0"/>
              <a:t>Postmodern Explanations</a:t>
            </a:r>
            <a:endParaRPr lang="en-GB" dirty="0"/>
          </a:p>
        </p:txBody>
      </p:sp>
      <p:sp>
        <p:nvSpPr>
          <p:cNvPr id="8" name="Text Placeholder 7"/>
          <p:cNvSpPr>
            <a:spLocks noGrp="1"/>
          </p:cNvSpPr>
          <p:nvPr>
            <p:ph type="body" idx="1"/>
          </p:nvPr>
        </p:nvSpPr>
        <p:spPr>
          <a:xfrm>
            <a:off x="1043608" y="1484784"/>
            <a:ext cx="3057148" cy="639762"/>
          </a:xfrm>
        </p:spPr>
        <p:txBody>
          <a:bodyPr/>
          <a:lstStyle/>
          <a:p>
            <a:r>
              <a:rPr lang="en-GB" dirty="0" smtClean="0"/>
              <a:t>Theory	</a:t>
            </a:r>
            <a:endParaRPr lang="en-GB" dirty="0"/>
          </a:p>
        </p:txBody>
      </p:sp>
      <p:sp>
        <p:nvSpPr>
          <p:cNvPr id="9" name="Content Placeholder 8"/>
          <p:cNvSpPr>
            <a:spLocks noGrp="1"/>
          </p:cNvSpPr>
          <p:nvPr>
            <p:ph sz="half" idx="2"/>
          </p:nvPr>
        </p:nvSpPr>
        <p:spPr>
          <a:xfrm>
            <a:off x="1024630" y="2111568"/>
            <a:ext cx="3419856" cy="3765704"/>
          </a:xfrm>
        </p:spPr>
        <p:txBody>
          <a:bodyPr>
            <a:normAutofit fontScale="70000" lnSpcReduction="20000"/>
          </a:bodyPr>
          <a:lstStyle/>
          <a:p>
            <a:r>
              <a:rPr lang="en-GB" dirty="0" smtClean="0"/>
              <a:t>Emerged in the 1980’s.</a:t>
            </a:r>
          </a:p>
          <a:p>
            <a:r>
              <a:rPr lang="en-GB" dirty="0" smtClean="0"/>
              <a:t>The world is characterised by uncertainty and diversity. </a:t>
            </a:r>
          </a:p>
          <a:p>
            <a:r>
              <a:rPr lang="en-GB" dirty="0" smtClean="0"/>
              <a:t>Traditional sociological theories cannot explain inequality.</a:t>
            </a:r>
          </a:p>
          <a:p>
            <a:r>
              <a:rPr lang="en-GB" dirty="0" smtClean="0"/>
              <a:t>Jobs are no longer for life.</a:t>
            </a:r>
          </a:p>
          <a:p>
            <a:r>
              <a:rPr lang="en-GB" dirty="0" smtClean="0"/>
              <a:t>Inequality is about different lifestyle choices people make and no longer about economic divisions of class.  </a:t>
            </a:r>
          </a:p>
          <a:p>
            <a:endParaRPr lang="en-GB" dirty="0" smtClean="0"/>
          </a:p>
        </p:txBody>
      </p:sp>
      <p:sp>
        <p:nvSpPr>
          <p:cNvPr id="10" name="Text Placeholder 9"/>
          <p:cNvSpPr>
            <a:spLocks noGrp="1"/>
          </p:cNvSpPr>
          <p:nvPr>
            <p:ph type="body" sz="quarter" idx="3"/>
          </p:nvPr>
        </p:nvSpPr>
        <p:spPr>
          <a:xfrm>
            <a:off x="4735180" y="1484784"/>
            <a:ext cx="3055717" cy="639762"/>
          </a:xfrm>
        </p:spPr>
        <p:txBody>
          <a:bodyPr/>
          <a:lstStyle/>
          <a:p>
            <a:r>
              <a:rPr lang="en-GB" dirty="0" smtClean="0"/>
              <a:t>Studies</a:t>
            </a:r>
            <a:endParaRPr lang="en-GB" dirty="0"/>
          </a:p>
        </p:txBody>
      </p:sp>
      <p:sp>
        <p:nvSpPr>
          <p:cNvPr id="11" name="Content Placeholder 10"/>
          <p:cNvSpPr>
            <a:spLocks noGrp="1"/>
          </p:cNvSpPr>
          <p:nvPr>
            <p:ph sz="quarter" idx="4"/>
          </p:nvPr>
        </p:nvSpPr>
        <p:spPr>
          <a:xfrm>
            <a:off x="4730609" y="2111568"/>
            <a:ext cx="3419856" cy="3765704"/>
          </a:xfrm>
        </p:spPr>
        <p:txBody>
          <a:bodyPr>
            <a:normAutofit fontScale="70000" lnSpcReduction="20000"/>
          </a:bodyPr>
          <a:lstStyle/>
          <a:p>
            <a:r>
              <a:rPr lang="en-GB" b="1" dirty="0" err="1" smtClean="0"/>
              <a:t>Pakulski</a:t>
            </a:r>
            <a:r>
              <a:rPr lang="en-GB" b="1" dirty="0" smtClean="0"/>
              <a:t> and Waters: Class is dead</a:t>
            </a:r>
            <a:r>
              <a:rPr lang="en-GB" dirty="0" smtClean="0"/>
              <a:t>. People are no longer concerned in the social and economic relationships of class. </a:t>
            </a:r>
          </a:p>
          <a:p>
            <a:r>
              <a:rPr lang="en-GB" b="1" dirty="0" smtClean="0"/>
              <a:t>Bradley (G671): </a:t>
            </a:r>
            <a:r>
              <a:rPr lang="en-GB" dirty="0" smtClean="0"/>
              <a:t>Globalisation has influenced identity. UK is a </a:t>
            </a:r>
            <a:r>
              <a:rPr lang="en-GB" b="1" dirty="0" smtClean="0"/>
              <a:t>consumer culture</a:t>
            </a:r>
            <a:r>
              <a:rPr lang="en-GB" dirty="0" smtClean="0"/>
              <a:t>. We buy our identity. Pick and Mix. Class is no longer our main source of identity – it intersects with gender and ethnicity. People are only concerned with their individual identity and not a collective identity.</a:t>
            </a:r>
          </a:p>
        </p:txBody>
      </p:sp>
      <p:sp>
        <p:nvSpPr>
          <p:cNvPr id="7" name="TextBox 6"/>
          <p:cNvSpPr txBox="1"/>
          <p:nvPr/>
        </p:nvSpPr>
        <p:spPr>
          <a:xfrm>
            <a:off x="4769086" y="185931"/>
            <a:ext cx="3024336" cy="369332"/>
          </a:xfrm>
          <a:prstGeom prst="rect">
            <a:avLst/>
          </a:prstGeom>
          <a:noFill/>
        </p:spPr>
        <p:txBody>
          <a:bodyPr wrap="square" rtlCol="0">
            <a:spAutoFit/>
          </a:bodyPr>
          <a:lstStyle/>
          <a:p>
            <a:pPr algn="ctr"/>
            <a:r>
              <a:rPr lang="en-GB" b="1" dirty="0" smtClean="0">
                <a:solidFill>
                  <a:schemeClr val="bg1"/>
                </a:solidFill>
              </a:rPr>
              <a:t>Class Inequality </a:t>
            </a:r>
            <a:endParaRPr lang="en-GB" b="1" dirty="0">
              <a:solidFill>
                <a:schemeClr val="bg1"/>
              </a:solidFill>
            </a:endParaRPr>
          </a:p>
        </p:txBody>
      </p:sp>
    </p:spTree>
    <p:extLst>
      <p:ext uri="{BB962C8B-B14F-4D97-AF65-F5344CB8AC3E}">
        <p14:creationId xmlns:p14="http://schemas.microsoft.com/office/powerpoint/2010/main" val="493508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11"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dirty="0" smtClean="0"/>
              <a:t>Evaluation:</a:t>
            </a:r>
            <a:endParaRPr lang="en-GB" dirty="0"/>
          </a:p>
        </p:txBody>
      </p:sp>
      <p:sp>
        <p:nvSpPr>
          <p:cNvPr id="9" name="Content Placeholder 8"/>
          <p:cNvSpPr>
            <a:spLocks noGrp="1"/>
          </p:cNvSpPr>
          <p:nvPr>
            <p:ph idx="1"/>
          </p:nvPr>
        </p:nvSpPr>
        <p:spPr/>
        <p:txBody>
          <a:bodyPr>
            <a:normAutofit fontScale="92500" lnSpcReduction="20000"/>
          </a:bodyPr>
          <a:lstStyle/>
          <a:p>
            <a:r>
              <a:rPr lang="en-GB" dirty="0" smtClean="0"/>
              <a:t>Not all accounts of the world are equally valid; some are more valid than others.</a:t>
            </a:r>
          </a:p>
          <a:p>
            <a:r>
              <a:rPr lang="en-GB" dirty="0" smtClean="0"/>
              <a:t>There are many people who live in the reality of poverty and cannot make lifestyle choices. Poverty is structural and constrains people from consuming the lifestyle they would like to present to others.</a:t>
            </a:r>
          </a:p>
          <a:p>
            <a:r>
              <a:rPr lang="en-GB" dirty="0" smtClean="0"/>
              <a:t>Traditional sources of identity such as class, gender, ethnicity are still important.</a:t>
            </a:r>
          </a:p>
          <a:p>
            <a:r>
              <a:rPr lang="en-GB" dirty="0" smtClean="0"/>
              <a:t>Not all parts of your identity are optional – some are ascribed. </a:t>
            </a:r>
            <a:endParaRPr lang="en-GB" dirty="0"/>
          </a:p>
        </p:txBody>
      </p:sp>
      <p:sp>
        <p:nvSpPr>
          <p:cNvPr id="7" name="TextBox 6"/>
          <p:cNvSpPr txBox="1"/>
          <p:nvPr/>
        </p:nvSpPr>
        <p:spPr>
          <a:xfrm>
            <a:off x="4769086" y="185931"/>
            <a:ext cx="3024336" cy="369332"/>
          </a:xfrm>
          <a:prstGeom prst="rect">
            <a:avLst/>
          </a:prstGeom>
          <a:noFill/>
        </p:spPr>
        <p:txBody>
          <a:bodyPr wrap="square" rtlCol="0">
            <a:spAutoFit/>
          </a:bodyPr>
          <a:lstStyle/>
          <a:p>
            <a:pPr algn="ctr"/>
            <a:r>
              <a:rPr lang="en-GB" b="1" dirty="0" smtClean="0">
                <a:solidFill>
                  <a:schemeClr val="bg1"/>
                </a:solidFill>
              </a:rPr>
              <a:t>Class Inequality </a:t>
            </a:r>
            <a:endParaRPr lang="en-GB" b="1" dirty="0">
              <a:solidFill>
                <a:schemeClr val="bg1"/>
              </a:solidFill>
            </a:endParaRPr>
          </a:p>
        </p:txBody>
      </p:sp>
    </p:spTree>
    <p:extLst>
      <p:ext uri="{BB962C8B-B14F-4D97-AF65-F5344CB8AC3E}">
        <p14:creationId xmlns:p14="http://schemas.microsoft.com/office/powerpoint/2010/main" val="3535337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43490" y="1027664"/>
            <a:ext cx="7024744" cy="385112"/>
          </a:xfrm>
        </p:spPr>
        <p:txBody>
          <a:bodyPr>
            <a:normAutofit fontScale="90000"/>
          </a:bodyPr>
          <a:lstStyle/>
          <a:p>
            <a:r>
              <a:rPr lang="en-GB" dirty="0" smtClean="0"/>
              <a:t>Functionalist Explanations</a:t>
            </a:r>
            <a:endParaRPr lang="en-GB" dirty="0"/>
          </a:p>
        </p:txBody>
      </p:sp>
      <p:sp>
        <p:nvSpPr>
          <p:cNvPr id="8" name="Text Placeholder 7"/>
          <p:cNvSpPr>
            <a:spLocks noGrp="1"/>
          </p:cNvSpPr>
          <p:nvPr>
            <p:ph type="body" idx="1"/>
          </p:nvPr>
        </p:nvSpPr>
        <p:spPr>
          <a:xfrm>
            <a:off x="1043608" y="1484784"/>
            <a:ext cx="3057148" cy="639762"/>
          </a:xfrm>
        </p:spPr>
        <p:txBody>
          <a:bodyPr/>
          <a:lstStyle/>
          <a:p>
            <a:r>
              <a:rPr lang="en-GB" dirty="0" smtClean="0"/>
              <a:t>Theory	</a:t>
            </a:r>
            <a:endParaRPr lang="en-GB" dirty="0"/>
          </a:p>
        </p:txBody>
      </p:sp>
      <p:sp>
        <p:nvSpPr>
          <p:cNvPr id="9" name="Content Placeholder 8"/>
          <p:cNvSpPr>
            <a:spLocks noGrp="1"/>
          </p:cNvSpPr>
          <p:nvPr>
            <p:ph sz="half" idx="2"/>
          </p:nvPr>
        </p:nvSpPr>
        <p:spPr>
          <a:xfrm>
            <a:off x="1024630" y="2111568"/>
            <a:ext cx="3419856" cy="3765704"/>
          </a:xfrm>
        </p:spPr>
        <p:txBody>
          <a:bodyPr/>
          <a:lstStyle/>
          <a:p>
            <a:r>
              <a:rPr lang="en-GB" dirty="0" smtClean="0"/>
              <a:t>Inequalities have a purpose. They are </a:t>
            </a:r>
            <a:r>
              <a:rPr lang="en-GB" b="1" dirty="0" smtClean="0"/>
              <a:t>functional </a:t>
            </a:r>
            <a:r>
              <a:rPr lang="en-GB" dirty="0" smtClean="0"/>
              <a:t>for society.</a:t>
            </a:r>
          </a:p>
          <a:p>
            <a:r>
              <a:rPr lang="en-GB" dirty="0" smtClean="0"/>
              <a:t>Inequalities exist in all societies and are </a:t>
            </a:r>
            <a:r>
              <a:rPr lang="en-GB" b="1" dirty="0" smtClean="0"/>
              <a:t>inevitable </a:t>
            </a:r>
            <a:r>
              <a:rPr lang="en-GB" dirty="0" smtClean="0"/>
              <a:t>and </a:t>
            </a:r>
            <a:r>
              <a:rPr lang="en-GB" b="1" dirty="0" smtClean="0"/>
              <a:t>necessary</a:t>
            </a:r>
            <a:r>
              <a:rPr lang="en-GB" dirty="0" smtClean="0"/>
              <a:t>.</a:t>
            </a:r>
            <a:endParaRPr lang="en-GB" dirty="0"/>
          </a:p>
        </p:txBody>
      </p:sp>
      <p:sp>
        <p:nvSpPr>
          <p:cNvPr id="10" name="Text Placeholder 9"/>
          <p:cNvSpPr>
            <a:spLocks noGrp="1"/>
          </p:cNvSpPr>
          <p:nvPr>
            <p:ph type="body" sz="quarter" idx="3"/>
          </p:nvPr>
        </p:nvSpPr>
        <p:spPr>
          <a:xfrm>
            <a:off x="4735180" y="1484784"/>
            <a:ext cx="3055717" cy="639762"/>
          </a:xfrm>
        </p:spPr>
        <p:txBody>
          <a:bodyPr/>
          <a:lstStyle/>
          <a:p>
            <a:r>
              <a:rPr lang="en-GB" dirty="0" smtClean="0"/>
              <a:t>Studies</a:t>
            </a:r>
            <a:endParaRPr lang="en-GB" dirty="0"/>
          </a:p>
        </p:txBody>
      </p:sp>
      <p:sp>
        <p:nvSpPr>
          <p:cNvPr id="11" name="Content Placeholder 10"/>
          <p:cNvSpPr>
            <a:spLocks noGrp="1"/>
          </p:cNvSpPr>
          <p:nvPr>
            <p:ph sz="quarter" idx="4"/>
          </p:nvPr>
        </p:nvSpPr>
        <p:spPr>
          <a:xfrm>
            <a:off x="4730609" y="2111568"/>
            <a:ext cx="3419856" cy="4269760"/>
          </a:xfrm>
        </p:spPr>
        <p:txBody>
          <a:bodyPr>
            <a:normAutofit/>
          </a:bodyPr>
          <a:lstStyle/>
          <a:p>
            <a:r>
              <a:rPr lang="en-GB" sz="1600" b="1" dirty="0" smtClean="0"/>
              <a:t>Durkheim: </a:t>
            </a:r>
            <a:r>
              <a:rPr lang="en-GB" sz="1600" dirty="0" smtClean="0"/>
              <a:t>In an i</a:t>
            </a:r>
            <a:r>
              <a:rPr lang="en-GB" sz="1600" b="1" dirty="0" smtClean="0"/>
              <a:t>ndustrialised </a:t>
            </a:r>
            <a:r>
              <a:rPr lang="en-GB" sz="1600" dirty="0" smtClean="0"/>
              <a:t>society we need </a:t>
            </a:r>
            <a:r>
              <a:rPr lang="en-GB" sz="1600" b="1" dirty="0" smtClean="0"/>
              <a:t>specialised workers </a:t>
            </a:r>
            <a:r>
              <a:rPr lang="en-GB" sz="1600" dirty="0" smtClean="0"/>
              <a:t>to make society run smoothly = </a:t>
            </a:r>
            <a:r>
              <a:rPr lang="en-GB" sz="1600" b="1" dirty="0" smtClean="0"/>
              <a:t>division of labour</a:t>
            </a:r>
            <a:r>
              <a:rPr lang="en-GB" sz="1600" dirty="0" smtClean="0"/>
              <a:t>. Jobs have different </a:t>
            </a:r>
            <a:r>
              <a:rPr lang="en-GB" sz="1600" b="1" dirty="0" smtClean="0"/>
              <a:t>statuses</a:t>
            </a:r>
            <a:r>
              <a:rPr lang="en-GB" sz="1600" dirty="0" smtClean="0"/>
              <a:t>. People accept this as the system is fair (</a:t>
            </a:r>
            <a:r>
              <a:rPr lang="en-GB" sz="1600" b="1" dirty="0" smtClean="0"/>
              <a:t>meritocracy</a:t>
            </a:r>
            <a:r>
              <a:rPr lang="en-GB" sz="1600" dirty="0" smtClean="0"/>
              <a:t>)People are </a:t>
            </a:r>
            <a:r>
              <a:rPr lang="en-GB" sz="1600" b="1" dirty="0" smtClean="0"/>
              <a:t>socialised </a:t>
            </a:r>
            <a:r>
              <a:rPr lang="en-GB" sz="1600" dirty="0" smtClean="0"/>
              <a:t>into understanding this. Disharmony may arise when people feel the system is not fair = e.g. bankers bonuses during a recession. (RIOTS)</a:t>
            </a:r>
          </a:p>
          <a:p>
            <a:r>
              <a:rPr lang="en-GB" sz="1600" b="1" dirty="0" smtClean="0"/>
              <a:t>Other Studies: Parsons/ Davis and Moore (G673)</a:t>
            </a:r>
            <a:endParaRPr lang="en-GB" sz="1600" b="1" dirty="0"/>
          </a:p>
        </p:txBody>
      </p:sp>
      <p:sp>
        <p:nvSpPr>
          <p:cNvPr id="7" name="TextBox 6"/>
          <p:cNvSpPr txBox="1"/>
          <p:nvPr/>
        </p:nvSpPr>
        <p:spPr>
          <a:xfrm>
            <a:off x="4769086" y="185931"/>
            <a:ext cx="3024336" cy="369332"/>
          </a:xfrm>
          <a:prstGeom prst="rect">
            <a:avLst/>
          </a:prstGeom>
          <a:noFill/>
        </p:spPr>
        <p:txBody>
          <a:bodyPr wrap="square" rtlCol="0">
            <a:spAutoFit/>
          </a:bodyPr>
          <a:lstStyle/>
          <a:p>
            <a:pPr algn="ctr"/>
            <a:r>
              <a:rPr lang="en-GB" b="1" dirty="0" smtClean="0">
                <a:solidFill>
                  <a:schemeClr val="bg1"/>
                </a:solidFill>
              </a:rPr>
              <a:t>Class Inequality </a:t>
            </a:r>
            <a:endParaRPr lang="en-GB" b="1" dirty="0">
              <a:solidFill>
                <a:schemeClr val="bg1"/>
              </a:solidFill>
            </a:endParaRPr>
          </a:p>
        </p:txBody>
      </p:sp>
    </p:spTree>
    <p:extLst>
      <p:ext uri="{BB962C8B-B14F-4D97-AF65-F5344CB8AC3E}">
        <p14:creationId xmlns:p14="http://schemas.microsoft.com/office/powerpoint/2010/main" val="1787426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1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dirty="0" smtClean="0"/>
              <a:t>Evaluation:</a:t>
            </a:r>
            <a:endParaRPr lang="en-GB" dirty="0"/>
          </a:p>
        </p:txBody>
      </p:sp>
      <p:sp>
        <p:nvSpPr>
          <p:cNvPr id="9" name="Content Placeholder 8"/>
          <p:cNvSpPr>
            <a:spLocks noGrp="1"/>
          </p:cNvSpPr>
          <p:nvPr>
            <p:ph idx="1"/>
          </p:nvPr>
        </p:nvSpPr>
        <p:spPr/>
        <p:txBody>
          <a:bodyPr>
            <a:normAutofit fontScale="85000" lnSpcReduction="20000"/>
          </a:bodyPr>
          <a:lstStyle/>
          <a:p>
            <a:r>
              <a:rPr lang="en-GB" dirty="0" smtClean="0"/>
              <a:t>People do not start from the same point therefore meritocracy is not possible. </a:t>
            </a:r>
          </a:p>
          <a:p>
            <a:r>
              <a:rPr lang="en-GB" dirty="0" smtClean="0"/>
              <a:t>Society is not harmonious, Evidence of this is conflict between social groups in the form of strikes. </a:t>
            </a:r>
          </a:p>
          <a:p>
            <a:r>
              <a:rPr lang="en-GB" dirty="0" smtClean="0"/>
              <a:t>No consensus with regard to which are the most important jobs in society. E.G bankers are paid well but people may argue nurses are more important to society. </a:t>
            </a:r>
          </a:p>
          <a:p>
            <a:r>
              <a:rPr lang="en-GB" dirty="0" smtClean="0"/>
              <a:t>Most studies are not backed up with empirical evidence. Most of these sociologists are armchair theorisers. </a:t>
            </a:r>
            <a:endParaRPr lang="en-GB" dirty="0"/>
          </a:p>
        </p:txBody>
      </p:sp>
      <p:sp>
        <p:nvSpPr>
          <p:cNvPr id="7" name="TextBox 6"/>
          <p:cNvSpPr txBox="1"/>
          <p:nvPr/>
        </p:nvSpPr>
        <p:spPr>
          <a:xfrm>
            <a:off x="4769086" y="185931"/>
            <a:ext cx="3024336" cy="369332"/>
          </a:xfrm>
          <a:prstGeom prst="rect">
            <a:avLst/>
          </a:prstGeom>
          <a:noFill/>
        </p:spPr>
        <p:txBody>
          <a:bodyPr wrap="square" rtlCol="0">
            <a:spAutoFit/>
          </a:bodyPr>
          <a:lstStyle/>
          <a:p>
            <a:pPr algn="ctr"/>
            <a:r>
              <a:rPr lang="en-GB" b="1" dirty="0" smtClean="0">
                <a:solidFill>
                  <a:schemeClr val="bg1"/>
                </a:solidFill>
              </a:rPr>
              <a:t>Class Inequality </a:t>
            </a:r>
            <a:endParaRPr lang="en-GB" b="1" dirty="0">
              <a:solidFill>
                <a:schemeClr val="bg1"/>
              </a:solidFill>
            </a:endParaRPr>
          </a:p>
        </p:txBody>
      </p:sp>
    </p:spTree>
    <p:extLst>
      <p:ext uri="{BB962C8B-B14F-4D97-AF65-F5344CB8AC3E}">
        <p14:creationId xmlns:p14="http://schemas.microsoft.com/office/powerpoint/2010/main" val="577006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43490" y="1027664"/>
            <a:ext cx="7024744" cy="385112"/>
          </a:xfrm>
        </p:spPr>
        <p:txBody>
          <a:bodyPr>
            <a:normAutofit fontScale="90000"/>
          </a:bodyPr>
          <a:lstStyle/>
          <a:p>
            <a:r>
              <a:rPr lang="en-GB" dirty="0" smtClean="0"/>
              <a:t>Marxist Explanations</a:t>
            </a:r>
            <a:endParaRPr lang="en-GB" dirty="0"/>
          </a:p>
        </p:txBody>
      </p:sp>
      <p:sp>
        <p:nvSpPr>
          <p:cNvPr id="8" name="Text Placeholder 7"/>
          <p:cNvSpPr>
            <a:spLocks noGrp="1"/>
          </p:cNvSpPr>
          <p:nvPr>
            <p:ph type="body" idx="1"/>
          </p:nvPr>
        </p:nvSpPr>
        <p:spPr>
          <a:xfrm>
            <a:off x="1043608" y="1484784"/>
            <a:ext cx="3057148" cy="639762"/>
          </a:xfrm>
        </p:spPr>
        <p:txBody>
          <a:bodyPr/>
          <a:lstStyle/>
          <a:p>
            <a:r>
              <a:rPr lang="en-GB" dirty="0" smtClean="0"/>
              <a:t>Theory	</a:t>
            </a:r>
            <a:endParaRPr lang="en-GB" dirty="0"/>
          </a:p>
        </p:txBody>
      </p:sp>
      <p:sp>
        <p:nvSpPr>
          <p:cNvPr id="9" name="Content Placeholder 8"/>
          <p:cNvSpPr>
            <a:spLocks noGrp="1"/>
          </p:cNvSpPr>
          <p:nvPr>
            <p:ph sz="half" idx="2"/>
          </p:nvPr>
        </p:nvSpPr>
        <p:spPr>
          <a:xfrm>
            <a:off x="1024630" y="2111568"/>
            <a:ext cx="3419856" cy="3765704"/>
          </a:xfrm>
        </p:spPr>
        <p:txBody>
          <a:bodyPr>
            <a:noAutofit/>
          </a:bodyPr>
          <a:lstStyle/>
          <a:p>
            <a:r>
              <a:rPr lang="en-GB" sz="1700" dirty="0" smtClean="0"/>
              <a:t>Macro theory.</a:t>
            </a:r>
          </a:p>
          <a:p>
            <a:r>
              <a:rPr lang="en-GB" sz="1700" dirty="0" smtClean="0"/>
              <a:t>Inequalities exist because the </a:t>
            </a:r>
            <a:r>
              <a:rPr lang="en-GB" sz="1700" b="1" dirty="0" smtClean="0"/>
              <a:t>bourgeoisie</a:t>
            </a:r>
            <a:r>
              <a:rPr lang="en-GB" sz="1700" dirty="0" smtClean="0"/>
              <a:t> exploit and oppress the </a:t>
            </a:r>
            <a:r>
              <a:rPr lang="en-GB" sz="1700" b="1" dirty="0" smtClean="0"/>
              <a:t>proletariat. </a:t>
            </a:r>
            <a:endParaRPr lang="en-GB" sz="1700" dirty="0" smtClean="0"/>
          </a:p>
          <a:p>
            <a:r>
              <a:rPr lang="en-GB" sz="1700" dirty="0" smtClean="0"/>
              <a:t>Inequalities are a result of the economic arrangements people make to meet their basic needs.</a:t>
            </a:r>
          </a:p>
          <a:p>
            <a:r>
              <a:rPr lang="en-GB" sz="1700" dirty="0" smtClean="0"/>
              <a:t>Different parts of society transmit the </a:t>
            </a:r>
            <a:r>
              <a:rPr lang="en-GB" sz="1700" b="1" dirty="0" smtClean="0"/>
              <a:t>myth of meritocracy</a:t>
            </a:r>
            <a:r>
              <a:rPr lang="en-GB" sz="1700" dirty="0" smtClean="0"/>
              <a:t> and persuade the </a:t>
            </a:r>
            <a:r>
              <a:rPr lang="en-GB" sz="1700" b="1" dirty="0" smtClean="0"/>
              <a:t>proletariat</a:t>
            </a:r>
            <a:r>
              <a:rPr lang="en-GB" sz="1700" dirty="0" smtClean="0"/>
              <a:t> to </a:t>
            </a:r>
            <a:r>
              <a:rPr lang="en-GB" sz="1700" b="1" u="sng" dirty="0" smtClean="0"/>
              <a:t>accept </a:t>
            </a:r>
            <a:r>
              <a:rPr lang="en-GB" sz="1700" dirty="0" smtClean="0"/>
              <a:t>the inequality they experience. </a:t>
            </a:r>
            <a:endParaRPr lang="en-GB" sz="1700" dirty="0"/>
          </a:p>
        </p:txBody>
      </p:sp>
      <p:sp>
        <p:nvSpPr>
          <p:cNvPr id="10" name="Text Placeholder 9"/>
          <p:cNvSpPr>
            <a:spLocks noGrp="1"/>
          </p:cNvSpPr>
          <p:nvPr>
            <p:ph type="body" sz="quarter" idx="3"/>
          </p:nvPr>
        </p:nvSpPr>
        <p:spPr>
          <a:xfrm>
            <a:off x="4735180" y="1484784"/>
            <a:ext cx="3055717" cy="639762"/>
          </a:xfrm>
        </p:spPr>
        <p:txBody>
          <a:bodyPr/>
          <a:lstStyle/>
          <a:p>
            <a:r>
              <a:rPr lang="en-GB" dirty="0" smtClean="0"/>
              <a:t>Studies</a:t>
            </a:r>
            <a:endParaRPr lang="en-GB" dirty="0"/>
          </a:p>
        </p:txBody>
      </p:sp>
      <p:sp>
        <p:nvSpPr>
          <p:cNvPr id="11" name="Content Placeholder 10"/>
          <p:cNvSpPr>
            <a:spLocks noGrp="1"/>
          </p:cNvSpPr>
          <p:nvPr>
            <p:ph sz="quarter" idx="4"/>
          </p:nvPr>
        </p:nvSpPr>
        <p:spPr>
          <a:xfrm>
            <a:off x="4730609" y="2111568"/>
            <a:ext cx="3419856" cy="3765704"/>
          </a:xfrm>
        </p:spPr>
        <p:txBody>
          <a:bodyPr>
            <a:normAutofit fontScale="70000" lnSpcReduction="20000"/>
          </a:bodyPr>
          <a:lstStyle/>
          <a:p>
            <a:r>
              <a:rPr lang="en-GB" b="1" dirty="0" smtClean="0"/>
              <a:t>Bowles and Gintis</a:t>
            </a:r>
            <a:r>
              <a:rPr lang="en-GB" dirty="0" smtClean="0"/>
              <a:t>: The education system </a:t>
            </a:r>
            <a:r>
              <a:rPr lang="en-GB" b="1" dirty="0" smtClean="0"/>
              <a:t>reproduce</a:t>
            </a:r>
            <a:r>
              <a:rPr lang="en-GB" dirty="0" smtClean="0"/>
              <a:t> the ideas of the </a:t>
            </a:r>
            <a:r>
              <a:rPr lang="en-GB" b="1" dirty="0" smtClean="0"/>
              <a:t>ruling class</a:t>
            </a:r>
            <a:r>
              <a:rPr lang="en-GB" dirty="0" smtClean="0"/>
              <a:t> and </a:t>
            </a:r>
            <a:r>
              <a:rPr lang="en-GB" b="1" u="sng" dirty="0" smtClean="0"/>
              <a:t>legitimise inequalities</a:t>
            </a:r>
            <a:r>
              <a:rPr lang="en-GB" dirty="0" smtClean="0"/>
              <a:t>. School prepare students for their future as </a:t>
            </a:r>
            <a:r>
              <a:rPr lang="en-GB" b="1" dirty="0" smtClean="0"/>
              <a:t>workers</a:t>
            </a:r>
            <a:r>
              <a:rPr lang="en-GB" dirty="0" smtClean="0"/>
              <a:t> in a </a:t>
            </a:r>
            <a:r>
              <a:rPr lang="en-GB" b="1" dirty="0" smtClean="0"/>
              <a:t>capitalist system</a:t>
            </a:r>
            <a:r>
              <a:rPr lang="en-GB" dirty="0" smtClean="0"/>
              <a:t>. Schools are </a:t>
            </a:r>
            <a:r>
              <a:rPr lang="en-GB" b="1" u="sng" dirty="0" smtClean="0"/>
              <a:t>not meritocratic</a:t>
            </a:r>
            <a:r>
              <a:rPr lang="en-GB" dirty="0" smtClean="0"/>
              <a:t>, they persuade people that </a:t>
            </a:r>
            <a:r>
              <a:rPr lang="en-GB" b="1" dirty="0" smtClean="0"/>
              <a:t>inequalities are fair</a:t>
            </a:r>
            <a:r>
              <a:rPr lang="en-GB" dirty="0" smtClean="0"/>
              <a:t>. </a:t>
            </a:r>
          </a:p>
          <a:p>
            <a:r>
              <a:rPr lang="en-GB" b="1" dirty="0" smtClean="0"/>
              <a:t>Other study: Braverman. White collar jobs </a:t>
            </a:r>
            <a:r>
              <a:rPr lang="en-GB" dirty="0" smtClean="0"/>
              <a:t>have become </a:t>
            </a:r>
            <a:r>
              <a:rPr lang="en-GB" b="1" dirty="0" smtClean="0"/>
              <a:t>proletarianised</a:t>
            </a:r>
            <a:r>
              <a:rPr lang="en-GB" dirty="0" smtClean="0"/>
              <a:t>. Most jobs are regulated and inspected. (e.g. teachers. </a:t>
            </a:r>
            <a:r>
              <a:rPr lang="en-GB" b="1" dirty="0" smtClean="0"/>
              <a:t>(G673)</a:t>
            </a:r>
            <a:endParaRPr lang="en-GB" b="1" dirty="0"/>
          </a:p>
        </p:txBody>
      </p:sp>
      <p:sp>
        <p:nvSpPr>
          <p:cNvPr id="7" name="TextBox 6"/>
          <p:cNvSpPr txBox="1"/>
          <p:nvPr/>
        </p:nvSpPr>
        <p:spPr>
          <a:xfrm>
            <a:off x="4769086" y="185931"/>
            <a:ext cx="3024336" cy="369332"/>
          </a:xfrm>
          <a:prstGeom prst="rect">
            <a:avLst/>
          </a:prstGeom>
          <a:noFill/>
        </p:spPr>
        <p:txBody>
          <a:bodyPr wrap="square" rtlCol="0">
            <a:spAutoFit/>
          </a:bodyPr>
          <a:lstStyle/>
          <a:p>
            <a:pPr algn="ctr"/>
            <a:r>
              <a:rPr lang="en-GB" b="1" dirty="0" smtClean="0">
                <a:solidFill>
                  <a:schemeClr val="bg1"/>
                </a:solidFill>
              </a:rPr>
              <a:t>Class Inequality </a:t>
            </a:r>
            <a:endParaRPr lang="en-GB" b="1" dirty="0">
              <a:solidFill>
                <a:schemeClr val="bg1"/>
              </a:solidFill>
            </a:endParaRPr>
          </a:p>
        </p:txBody>
      </p:sp>
    </p:spTree>
    <p:extLst>
      <p:ext uri="{BB962C8B-B14F-4D97-AF65-F5344CB8AC3E}">
        <p14:creationId xmlns:p14="http://schemas.microsoft.com/office/powerpoint/2010/main" val="493508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1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dirty="0" smtClean="0"/>
              <a:t>Evaluation:</a:t>
            </a:r>
            <a:endParaRPr lang="en-GB" dirty="0"/>
          </a:p>
        </p:txBody>
      </p:sp>
      <p:sp>
        <p:nvSpPr>
          <p:cNvPr id="9" name="Content Placeholder 8"/>
          <p:cNvSpPr>
            <a:spLocks noGrp="1"/>
          </p:cNvSpPr>
          <p:nvPr>
            <p:ph idx="1"/>
          </p:nvPr>
        </p:nvSpPr>
        <p:spPr/>
        <p:txBody>
          <a:bodyPr>
            <a:normAutofit fontScale="85000" lnSpcReduction="20000"/>
          </a:bodyPr>
          <a:lstStyle/>
          <a:p>
            <a:r>
              <a:rPr lang="en-GB" dirty="0" smtClean="0"/>
              <a:t>The bourgeoisie are not a united class (Functionalist/ New Right criticism)</a:t>
            </a:r>
          </a:p>
          <a:p>
            <a:r>
              <a:rPr lang="en-GB" dirty="0" smtClean="0"/>
              <a:t>Class is dead and people make their own lifestyle choices now. Capitalism does not control us (postmodern criticism)</a:t>
            </a:r>
          </a:p>
          <a:p>
            <a:r>
              <a:rPr lang="en-GB" dirty="0" smtClean="0"/>
              <a:t>Ignore gender inequalities women experience. Too focused on class. (Feminist criticism)</a:t>
            </a:r>
          </a:p>
          <a:p>
            <a:r>
              <a:rPr lang="en-GB" dirty="0" smtClean="0"/>
              <a:t>People make their own choices and are not controlled by the ruling class. (New Right criticism)</a:t>
            </a:r>
          </a:p>
          <a:p>
            <a:r>
              <a:rPr lang="en-GB" dirty="0" smtClean="0"/>
              <a:t>Not everyone has a false class consciousness (buy into the myth of meritocracy) Some people know they’re being exploited and act upon it (strikes/ protests)</a:t>
            </a:r>
          </a:p>
          <a:p>
            <a:pPr marL="68580" indent="0">
              <a:buNone/>
            </a:pPr>
            <a:endParaRPr lang="en-GB" dirty="0"/>
          </a:p>
        </p:txBody>
      </p:sp>
      <p:sp>
        <p:nvSpPr>
          <p:cNvPr id="7" name="TextBox 6"/>
          <p:cNvSpPr txBox="1"/>
          <p:nvPr/>
        </p:nvSpPr>
        <p:spPr>
          <a:xfrm>
            <a:off x="4769086" y="185931"/>
            <a:ext cx="3024336" cy="369332"/>
          </a:xfrm>
          <a:prstGeom prst="rect">
            <a:avLst/>
          </a:prstGeom>
          <a:noFill/>
        </p:spPr>
        <p:txBody>
          <a:bodyPr wrap="square" rtlCol="0">
            <a:spAutoFit/>
          </a:bodyPr>
          <a:lstStyle/>
          <a:p>
            <a:pPr algn="ctr"/>
            <a:r>
              <a:rPr lang="en-GB" b="1" dirty="0" smtClean="0">
                <a:solidFill>
                  <a:schemeClr val="bg1"/>
                </a:solidFill>
              </a:rPr>
              <a:t>Class Inequality </a:t>
            </a:r>
            <a:endParaRPr lang="en-GB" b="1" dirty="0">
              <a:solidFill>
                <a:schemeClr val="bg1"/>
              </a:solidFill>
            </a:endParaRPr>
          </a:p>
        </p:txBody>
      </p:sp>
    </p:spTree>
    <p:extLst>
      <p:ext uri="{BB962C8B-B14F-4D97-AF65-F5344CB8AC3E}">
        <p14:creationId xmlns:p14="http://schemas.microsoft.com/office/powerpoint/2010/main" val="3535337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43490" y="1027664"/>
            <a:ext cx="7024744" cy="385112"/>
          </a:xfrm>
        </p:spPr>
        <p:txBody>
          <a:bodyPr>
            <a:normAutofit fontScale="90000"/>
          </a:bodyPr>
          <a:lstStyle/>
          <a:p>
            <a:r>
              <a:rPr lang="en-GB" dirty="0" smtClean="0"/>
              <a:t>Neo-Marxist Explanations</a:t>
            </a:r>
            <a:endParaRPr lang="en-GB" dirty="0"/>
          </a:p>
        </p:txBody>
      </p:sp>
      <p:sp>
        <p:nvSpPr>
          <p:cNvPr id="8" name="Text Placeholder 7"/>
          <p:cNvSpPr>
            <a:spLocks noGrp="1"/>
          </p:cNvSpPr>
          <p:nvPr>
            <p:ph type="body" idx="1"/>
          </p:nvPr>
        </p:nvSpPr>
        <p:spPr>
          <a:xfrm>
            <a:off x="1043608" y="1484784"/>
            <a:ext cx="3057148" cy="639762"/>
          </a:xfrm>
        </p:spPr>
        <p:txBody>
          <a:bodyPr/>
          <a:lstStyle/>
          <a:p>
            <a:r>
              <a:rPr lang="en-GB" dirty="0" smtClean="0"/>
              <a:t>Theory	</a:t>
            </a:r>
            <a:endParaRPr lang="en-GB" dirty="0"/>
          </a:p>
        </p:txBody>
      </p:sp>
      <p:sp>
        <p:nvSpPr>
          <p:cNvPr id="9" name="Content Placeholder 8"/>
          <p:cNvSpPr>
            <a:spLocks noGrp="1"/>
          </p:cNvSpPr>
          <p:nvPr>
            <p:ph sz="half" idx="2"/>
          </p:nvPr>
        </p:nvSpPr>
        <p:spPr>
          <a:xfrm>
            <a:off x="1024630" y="2111568"/>
            <a:ext cx="3419856" cy="3765704"/>
          </a:xfrm>
        </p:spPr>
        <p:txBody>
          <a:bodyPr>
            <a:normAutofit fontScale="85000" lnSpcReduction="10000"/>
          </a:bodyPr>
          <a:lstStyle/>
          <a:p>
            <a:r>
              <a:rPr lang="en-GB" dirty="0" smtClean="0"/>
              <a:t>Developed the ideas of Marx taking into account developments in the 20</a:t>
            </a:r>
            <a:r>
              <a:rPr lang="en-GB" baseline="30000" dirty="0" smtClean="0"/>
              <a:t>th</a:t>
            </a:r>
            <a:r>
              <a:rPr lang="en-GB" dirty="0" smtClean="0"/>
              <a:t> Century.</a:t>
            </a:r>
            <a:endParaRPr lang="en-GB" b="1" dirty="0"/>
          </a:p>
          <a:p>
            <a:r>
              <a:rPr lang="en-GB" b="1" dirty="0" smtClean="0"/>
              <a:t>Economic, Social and Cultural factors </a:t>
            </a:r>
            <a:r>
              <a:rPr lang="en-GB" dirty="0" smtClean="0"/>
              <a:t>explain class inequality.</a:t>
            </a:r>
          </a:p>
          <a:p>
            <a:r>
              <a:rPr lang="en-GB" dirty="0" smtClean="0"/>
              <a:t>Middle class is growing and a permanent feature in the contemporary UK. </a:t>
            </a:r>
          </a:p>
          <a:p>
            <a:pPr marL="68580" indent="0">
              <a:buNone/>
            </a:pPr>
            <a:endParaRPr lang="en-GB" b="1" dirty="0"/>
          </a:p>
        </p:txBody>
      </p:sp>
      <p:sp>
        <p:nvSpPr>
          <p:cNvPr id="10" name="Text Placeholder 9"/>
          <p:cNvSpPr>
            <a:spLocks noGrp="1"/>
          </p:cNvSpPr>
          <p:nvPr>
            <p:ph type="body" sz="quarter" idx="3"/>
          </p:nvPr>
        </p:nvSpPr>
        <p:spPr>
          <a:xfrm>
            <a:off x="4735180" y="1484784"/>
            <a:ext cx="3055717" cy="639762"/>
          </a:xfrm>
        </p:spPr>
        <p:txBody>
          <a:bodyPr/>
          <a:lstStyle/>
          <a:p>
            <a:r>
              <a:rPr lang="en-GB" dirty="0" smtClean="0"/>
              <a:t>Studies</a:t>
            </a:r>
            <a:endParaRPr lang="en-GB" dirty="0"/>
          </a:p>
        </p:txBody>
      </p:sp>
      <p:sp>
        <p:nvSpPr>
          <p:cNvPr id="11" name="Content Placeholder 10"/>
          <p:cNvSpPr>
            <a:spLocks noGrp="1"/>
          </p:cNvSpPr>
          <p:nvPr>
            <p:ph sz="quarter" idx="4"/>
          </p:nvPr>
        </p:nvSpPr>
        <p:spPr>
          <a:xfrm>
            <a:off x="4730609" y="2111568"/>
            <a:ext cx="3419856" cy="3765704"/>
          </a:xfrm>
        </p:spPr>
        <p:txBody>
          <a:bodyPr>
            <a:normAutofit fontScale="92500" lnSpcReduction="20000"/>
          </a:bodyPr>
          <a:lstStyle/>
          <a:p>
            <a:r>
              <a:rPr lang="en-GB" b="1" dirty="0" smtClean="0"/>
              <a:t>Bourdieu: </a:t>
            </a:r>
            <a:r>
              <a:rPr lang="en-GB" dirty="0" smtClean="0"/>
              <a:t>To understand an individuals position within society you must consider their </a:t>
            </a:r>
            <a:r>
              <a:rPr lang="en-GB" b="1" dirty="0" smtClean="0"/>
              <a:t>economic, social and cultural capital. </a:t>
            </a:r>
            <a:r>
              <a:rPr lang="en-GB" dirty="0" smtClean="0"/>
              <a:t>Class inequality is reproduced by the education system. </a:t>
            </a:r>
            <a:r>
              <a:rPr lang="en-GB" b="1" dirty="0" smtClean="0"/>
              <a:t>(G673)</a:t>
            </a:r>
            <a:endParaRPr lang="en-GB" dirty="0" smtClean="0"/>
          </a:p>
          <a:p>
            <a:r>
              <a:rPr lang="en-GB" b="1" dirty="0" smtClean="0"/>
              <a:t>Other Studies: Wright, Wynne</a:t>
            </a:r>
            <a:r>
              <a:rPr lang="en-GB" dirty="0" smtClean="0"/>
              <a:t>.</a:t>
            </a:r>
            <a:endParaRPr lang="en-GB" dirty="0"/>
          </a:p>
        </p:txBody>
      </p:sp>
      <p:sp>
        <p:nvSpPr>
          <p:cNvPr id="7" name="TextBox 6"/>
          <p:cNvSpPr txBox="1"/>
          <p:nvPr/>
        </p:nvSpPr>
        <p:spPr>
          <a:xfrm>
            <a:off x="4769086" y="185931"/>
            <a:ext cx="3024336" cy="369332"/>
          </a:xfrm>
          <a:prstGeom prst="rect">
            <a:avLst/>
          </a:prstGeom>
          <a:noFill/>
        </p:spPr>
        <p:txBody>
          <a:bodyPr wrap="square" rtlCol="0">
            <a:spAutoFit/>
          </a:bodyPr>
          <a:lstStyle/>
          <a:p>
            <a:pPr algn="ctr"/>
            <a:r>
              <a:rPr lang="en-GB" b="1" dirty="0" smtClean="0">
                <a:solidFill>
                  <a:schemeClr val="bg1"/>
                </a:solidFill>
              </a:rPr>
              <a:t>Class Inequality </a:t>
            </a:r>
            <a:endParaRPr lang="en-GB" b="1" dirty="0">
              <a:solidFill>
                <a:schemeClr val="bg1"/>
              </a:solidFill>
            </a:endParaRPr>
          </a:p>
        </p:txBody>
      </p:sp>
    </p:spTree>
    <p:extLst>
      <p:ext uri="{BB962C8B-B14F-4D97-AF65-F5344CB8AC3E}">
        <p14:creationId xmlns:p14="http://schemas.microsoft.com/office/powerpoint/2010/main" val="493508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11"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dirty="0" smtClean="0"/>
              <a:t>Evaluation:</a:t>
            </a:r>
            <a:endParaRPr lang="en-GB" dirty="0"/>
          </a:p>
        </p:txBody>
      </p:sp>
      <p:sp>
        <p:nvSpPr>
          <p:cNvPr id="9" name="Content Placeholder 8"/>
          <p:cNvSpPr>
            <a:spLocks noGrp="1"/>
          </p:cNvSpPr>
          <p:nvPr>
            <p:ph idx="1"/>
          </p:nvPr>
        </p:nvSpPr>
        <p:spPr/>
        <p:txBody>
          <a:bodyPr>
            <a:normAutofit fontScale="85000" lnSpcReduction="10000"/>
          </a:bodyPr>
          <a:lstStyle/>
          <a:p>
            <a:r>
              <a:rPr lang="en-GB" dirty="0" smtClean="0"/>
              <a:t>The middle class is not a permanent feature. The petite bourgeoisie are a temporary feature of society. </a:t>
            </a:r>
          </a:p>
          <a:p>
            <a:r>
              <a:rPr lang="en-GB" dirty="0" err="1" smtClean="0"/>
              <a:t>Proletarianisation</a:t>
            </a:r>
            <a:r>
              <a:rPr lang="en-GB" dirty="0" smtClean="0"/>
              <a:t> is inevitable. The middle class is not </a:t>
            </a:r>
            <a:r>
              <a:rPr lang="en-GB" dirty="0"/>
              <a:t>a stable class status and </a:t>
            </a:r>
            <a:r>
              <a:rPr lang="en-GB" dirty="0" smtClean="0"/>
              <a:t>these </a:t>
            </a:r>
            <a:r>
              <a:rPr lang="en-GB" dirty="0"/>
              <a:t>individuals </a:t>
            </a:r>
            <a:r>
              <a:rPr lang="en-GB" dirty="0" smtClean="0"/>
              <a:t>will eventually </a:t>
            </a:r>
            <a:r>
              <a:rPr lang="en-GB" dirty="0"/>
              <a:t>become the proletariat. </a:t>
            </a:r>
            <a:r>
              <a:rPr lang="en-GB" dirty="0" smtClean="0"/>
              <a:t>(Marxist/ Weberian criticism)</a:t>
            </a:r>
          </a:p>
          <a:p>
            <a:r>
              <a:rPr lang="en-GB" dirty="0" smtClean="0"/>
              <a:t>How can you measure (operationalise) cultural/ social capital?</a:t>
            </a:r>
          </a:p>
          <a:p>
            <a:r>
              <a:rPr lang="en-GB" dirty="0"/>
              <a:t>Ignore gender inequalities women experience. Too focused on class. (Feminist criticism)</a:t>
            </a:r>
          </a:p>
          <a:p>
            <a:pPr marL="68580" indent="0">
              <a:buNone/>
            </a:pPr>
            <a:endParaRPr lang="en-GB" dirty="0" smtClean="0"/>
          </a:p>
          <a:p>
            <a:endParaRPr lang="en-GB" dirty="0"/>
          </a:p>
        </p:txBody>
      </p:sp>
      <p:sp>
        <p:nvSpPr>
          <p:cNvPr id="7" name="TextBox 6"/>
          <p:cNvSpPr txBox="1"/>
          <p:nvPr/>
        </p:nvSpPr>
        <p:spPr>
          <a:xfrm>
            <a:off x="4769086" y="185931"/>
            <a:ext cx="3024336" cy="369332"/>
          </a:xfrm>
          <a:prstGeom prst="rect">
            <a:avLst/>
          </a:prstGeom>
          <a:noFill/>
        </p:spPr>
        <p:txBody>
          <a:bodyPr wrap="square" rtlCol="0">
            <a:spAutoFit/>
          </a:bodyPr>
          <a:lstStyle/>
          <a:p>
            <a:pPr algn="ctr"/>
            <a:r>
              <a:rPr lang="en-GB" b="1" dirty="0" smtClean="0">
                <a:solidFill>
                  <a:schemeClr val="bg1"/>
                </a:solidFill>
              </a:rPr>
              <a:t>Class Inequality </a:t>
            </a:r>
            <a:endParaRPr lang="en-GB" b="1" dirty="0">
              <a:solidFill>
                <a:schemeClr val="bg1"/>
              </a:solidFill>
            </a:endParaRPr>
          </a:p>
        </p:txBody>
      </p:sp>
    </p:spTree>
    <p:extLst>
      <p:ext uri="{BB962C8B-B14F-4D97-AF65-F5344CB8AC3E}">
        <p14:creationId xmlns:p14="http://schemas.microsoft.com/office/powerpoint/2010/main" val="3535337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43490" y="1027664"/>
            <a:ext cx="7024744" cy="385112"/>
          </a:xfrm>
        </p:spPr>
        <p:txBody>
          <a:bodyPr>
            <a:normAutofit fontScale="90000"/>
          </a:bodyPr>
          <a:lstStyle/>
          <a:p>
            <a:r>
              <a:rPr lang="en-GB" dirty="0" smtClean="0"/>
              <a:t>Weberian Explanations</a:t>
            </a:r>
            <a:endParaRPr lang="en-GB" dirty="0"/>
          </a:p>
        </p:txBody>
      </p:sp>
      <p:sp>
        <p:nvSpPr>
          <p:cNvPr id="8" name="Text Placeholder 7"/>
          <p:cNvSpPr>
            <a:spLocks noGrp="1"/>
          </p:cNvSpPr>
          <p:nvPr>
            <p:ph type="body" idx="1"/>
          </p:nvPr>
        </p:nvSpPr>
        <p:spPr>
          <a:xfrm>
            <a:off x="1043608" y="1412776"/>
            <a:ext cx="3057148" cy="639762"/>
          </a:xfrm>
        </p:spPr>
        <p:txBody>
          <a:bodyPr/>
          <a:lstStyle/>
          <a:p>
            <a:r>
              <a:rPr lang="en-GB" dirty="0" smtClean="0"/>
              <a:t>Theory	</a:t>
            </a:r>
            <a:endParaRPr lang="en-GB" dirty="0"/>
          </a:p>
        </p:txBody>
      </p:sp>
      <p:sp>
        <p:nvSpPr>
          <p:cNvPr id="9" name="Content Placeholder 8"/>
          <p:cNvSpPr>
            <a:spLocks noGrp="1"/>
          </p:cNvSpPr>
          <p:nvPr>
            <p:ph sz="half" idx="2"/>
          </p:nvPr>
        </p:nvSpPr>
        <p:spPr>
          <a:xfrm>
            <a:off x="1043608" y="2060848"/>
            <a:ext cx="3419856" cy="4125744"/>
          </a:xfrm>
        </p:spPr>
        <p:txBody>
          <a:bodyPr>
            <a:normAutofit fontScale="77500" lnSpcReduction="20000"/>
          </a:bodyPr>
          <a:lstStyle/>
          <a:p>
            <a:r>
              <a:rPr lang="en-GB" dirty="0" smtClean="0"/>
              <a:t>Stratification is not just based on economic relationships people enter into (unlike Marx). </a:t>
            </a:r>
          </a:p>
          <a:p>
            <a:r>
              <a:rPr lang="en-GB" dirty="0" smtClean="0"/>
              <a:t>A persons class is determined on </a:t>
            </a:r>
            <a:r>
              <a:rPr lang="en-GB" b="1" dirty="0" smtClean="0"/>
              <a:t>skills, status and party. </a:t>
            </a:r>
          </a:p>
          <a:p>
            <a:r>
              <a:rPr lang="en-GB" dirty="0" smtClean="0"/>
              <a:t>Classes are </a:t>
            </a:r>
            <a:r>
              <a:rPr lang="en-GB" b="1" u="sng" dirty="0" smtClean="0"/>
              <a:t>not homogenous </a:t>
            </a:r>
            <a:r>
              <a:rPr lang="en-GB" dirty="0" smtClean="0"/>
              <a:t>– they are fractured and divided. </a:t>
            </a:r>
          </a:p>
          <a:p>
            <a:r>
              <a:rPr lang="en-GB" dirty="0" smtClean="0"/>
              <a:t>People can move classes (social mobility)</a:t>
            </a:r>
          </a:p>
          <a:p>
            <a:r>
              <a:rPr lang="en-GB" b="1" dirty="0" smtClean="0"/>
              <a:t>NS-SEC</a:t>
            </a:r>
            <a:r>
              <a:rPr lang="en-GB" dirty="0" smtClean="0"/>
              <a:t> was designed by Weberian theorists (including </a:t>
            </a:r>
            <a:r>
              <a:rPr lang="en-GB" b="1" dirty="0" err="1" smtClean="0"/>
              <a:t>Goldthorpe</a:t>
            </a:r>
            <a:r>
              <a:rPr lang="en-GB" dirty="0" smtClean="0"/>
              <a:t>) </a:t>
            </a:r>
            <a:endParaRPr lang="en-GB" dirty="0"/>
          </a:p>
        </p:txBody>
      </p:sp>
      <p:sp>
        <p:nvSpPr>
          <p:cNvPr id="10" name="Text Placeholder 9"/>
          <p:cNvSpPr>
            <a:spLocks noGrp="1"/>
          </p:cNvSpPr>
          <p:nvPr>
            <p:ph type="body" sz="quarter" idx="3"/>
          </p:nvPr>
        </p:nvSpPr>
        <p:spPr>
          <a:xfrm>
            <a:off x="4737705" y="1412776"/>
            <a:ext cx="3055717" cy="639762"/>
          </a:xfrm>
        </p:spPr>
        <p:txBody>
          <a:bodyPr/>
          <a:lstStyle/>
          <a:p>
            <a:r>
              <a:rPr lang="en-GB" dirty="0" smtClean="0"/>
              <a:t>Studies</a:t>
            </a:r>
            <a:endParaRPr lang="en-GB" dirty="0"/>
          </a:p>
        </p:txBody>
      </p:sp>
      <p:sp>
        <p:nvSpPr>
          <p:cNvPr id="11" name="Content Placeholder 10"/>
          <p:cNvSpPr>
            <a:spLocks noGrp="1"/>
          </p:cNvSpPr>
          <p:nvPr>
            <p:ph sz="quarter" idx="4"/>
          </p:nvPr>
        </p:nvSpPr>
        <p:spPr>
          <a:xfrm>
            <a:off x="4571326" y="2060848"/>
            <a:ext cx="3961114" cy="4248472"/>
          </a:xfrm>
        </p:spPr>
        <p:txBody>
          <a:bodyPr>
            <a:normAutofit fontScale="25000" lnSpcReduction="20000"/>
          </a:bodyPr>
          <a:lstStyle/>
          <a:p>
            <a:r>
              <a:rPr lang="en-GB" sz="6800" b="1" dirty="0" smtClean="0"/>
              <a:t>Weber: </a:t>
            </a:r>
            <a:r>
              <a:rPr lang="en-GB" sz="6800" dirty="0" smtClean="0"/>
              <a:t>A persons class is determined on what they bring to the marketplace. Those who have the most </a:t>
            </a:r>
            <a:r>
              <a:rPr lang="en-GB" sz="6800" b="1" dirty="0" smtClean="0"/>
              <a:t>marketable resources </a:t>
            </a:r>
            <a:r>
              <a:rPr lang="en-GB" sz="6800" dirty="0" smtClean="0"/>
              <a:t>(skills, education, income) will be able to acquire more income and better</a:t>
            </a:r>
            <a:r>
              <a:rPr lang="en-GB" sz="6800" b="1" dirty="0" smtClean="0"/>
              <a:t> life chances</a:t>
            </a:r>
            <a:r>
              <a:rPr lang="en-GB" sz="6800" dirty="0" smtClean="0"/>
              <a:t>. (e.g. parents with more money can move house to live in a good catchment area so their children can attend a good school)  </a:t>
            </a:r>
          </a:p>
          <a:p>
            <a:r>
              <a:rPr lang="en-GB" sz="6800" b="1" dirty="0" smtClean="0"/>
              <a:t>Status</a:t>
            </a:r>
            <a:r>
              <a:rPr lang="en-GB" sz="6800" dirty="0" smtClean="0"/>
              <a:t> is based on the perception of others and what society deems to be of high standing. Status groups compete and practice </a:t>
            </a:r>
            <a:r>
              <a:rPr lang="en-GB" sz="6800" b="1" dirty="0" smtClean="0"/>
              <a:t>social closure </a:t>
            </a:r>
            <a:r>
              <a:rPr lang="en-GB" sz="6800" dirty="0" smtClean="0"/>
              <a:t>– preserving their position by only socialising with those who have the same status as themselves. </a:t>
            </a:r>
          </a:p>
          <a:p>
            <a:pPr marL="68580" indent="0">
              <a:buNone/>
            </a:pPr>
            <a:endParaRPr lang="en-GB" dirty="0"/>
          </a:p>
        </p:txBody>
      </p:sp>
      <p:sp>
        <p:nvSpPr>
          <p:cNvPr id="7" name="TextBox 6"/>
          <p:cNvSpPr txBox="1"/>
          <p:nvPr/>
        </p:nvSpPr>
        <p:spPr>
          <a:xfrm>
            <a:off x="4769086" y="185931"/>
            <a:ext cx="3024336" cy="369332"/>
          </a:xfrm>
          <a:prstGeom prst="rect">
            <a:avLst/>
          </a:prstGeom>
          <a:noFill/>
        </p:spPr>
        <p:txBody>
          <a:bodyPr wrap="square" rtlCol="0">
            <a:spAutoFit/>
          </a:bodyPr>
          <a:lstStyle/>
          <a:p>
            <a:pPr algn="ctr"/>
            <a:r>
              <a:rPr lang="en-GB" b="1" dirty="0" smtClean="0">
                <a:solidFill>
                  <a:schemeClr val="bg1"/>
                </a:solidFill>
              </a:rPr>
              <a:t>Class Inequality </a:t>
            </a:r>
            <a:endParaRPr lang="en-GB" b="1" dirty="0">
              <a:solidFill>
                <a:schemeClr val="bg1"/>
              </a:solidFill>
            </a:endParaRPr>
          </a:p>
        </p:txBody>
      </p:sp>
    </p:spTree>
    <p:extLst>
      <p:ext uri="{BB962C8B-B14F-4D97-AF65-F5344CB8AC3E}">
        <p14:creationId xmlns:p14="http://schemas.microsoft.com/office/powerpoint/2010/main" val="493508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1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dirty="0" smtClean="0"/>
              <a:t>Evaluation:</a:t>
            </a:r>
            <a:endParaRPr lang="en-GB" dirty="0"/>
          </a:p>
        </p:txBody>
      </p:sp>
      <p:sp>
        <p:nvSpPr>
          <p:cNvPr id="9" name="Content Placeholder 8"/>
          <p:cNvSpPr>
            <a:spLocks noGrp="1"/>
          </p:cNvSpPr>
          <p:nvPr>
            <p:ph idx="1"/>
          </p:nvPr>
        </p:nvSpPr>
        <p:spPr/>
        <p:txBody>
          <a:bodyPr>
            <a:normAutofit fontScale="85000" lnSpcReduction="10000"/>
          </a:bodyPr>
          <a:lstStyle/>
          <a:p>
            <a:r>
              <a:rPr lang="en-GB" dirty="0" smtClean="0"/>
              <a:t>Ignore the power of the bourgeoisie (Marxist criticism)</a:t>
            </a:r>
          </a:p>
          <a:p>
            <a:r>
              <a:rPr lang="en-GB" dirty="0" smtClean="0"/>
              <a:t>Just another grand theory (postmodernist criticism)</a:t>
            </a:r>
          </a:p>
          <a:p>
            <a:r>
              <a:rPr lang="en-GB" dirty="0" smtClean="0"/>
              <a:t>Do not pay enough attention to women (although this can be disputed Barron and Norris spend time looking at where women are positioned in the labour market)</a:t>
            </a:r>
          </a:p>
          <a:p>
            <a:r>
              <a:rPr lang="en-GB" dirty="0" smtClean="0"/>
              <a:t>Difficulty of understanding boundary lines between classes. Class is difficult to operationalise especially taking so many variable into account (Abercrombie and </a:t>
            </a:r>
            <a:r>
              <a:rPr lang="en-GB" dirty="0" err="1" smtClean="0"/>
              <a:t>Urry</a:t>
            </a:r>
            <a:r>
              <a:rPr lang="en-GB" dirty="0" smtClean="0"/>
              <a:t>)</a:t>
            </a:r>
            <a:endParaRPr lang="en-GB" dirty="0"/>
          </a:p>
        </p:txBody>
      </p:sp>
      <p:sp>
        <p:nvSpPr>
          <p:cNvPr id="7" name="TextBox 6"/>
          <p:cNvSpPr txBox="1"/>
          <p:nvPr/>
        </p:nvSpPr>
        <p:spPr>
          <a:xfrm>
            <a:off x="4769086" y="185931"/>
            <a:ext cx="3024336" cy="369332"/>
          </a:xfrm>
          <a:prstGeom prst="rect">
            <a:avLst/>
          </a:prstGeom>
          <a:noFill/>
        </p:spPr>
        <p:txBody>
          <a:bodyPr wrap="square" rtlCol="0">
            <a:spAutoFit/>
          </a:bodyPr>
          <a:lstStyle/>
          <a:p>
            <a:pPr algn="ctr"/>
            <a:r>
              <a:rPr lang="en-GB" b="1" dirty="0" smtClean="0">
                <a:solidFill>
                  <a:schemeClr val="bg1"/>
                </a:solidFill>
              </a:rPr>
              <a:t>Class Inequality </a:t>
            </a:r>
            <a:endParaRPr lang="en-GB" b="1" dirty="0">
              <a:solidFill>
                <a:schemeClr val="bg1"/>
              </a:solidFill>
            </a:endParaRPr>
          </a:p>
        </p:txBody>
      </p:sp>
    </p:spTree>
    <p:extLst>
      <p:ext uri="{BB962C8B-B14F-4D97-AF65-F5344CB8AC3E}">
        <p14:creationId xmlns:p14="http://schemas.microsoft.com/office/powerpoint/2010/main" val="3535337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378</TotalTime>
  <Words>1099</Words>
  <Application>Microsoft Office PowerPoint</Application>
  <PresentationFormat>On-screen Show (4:3)</PresentationFormat>
  <Paragraphs>84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Austin</vt:lpstr>
      <vt:lpstr>Class and inequality </vt:lpstr>
      <vt:lpstr>Functionalist Explanations</vt:lpstr>
      <vt:lpstr>Evaluation:</vt:lpstr>
      <vt:lpstr>Marxist Explanations</vt:lpstr>
      <vt:lpstr>Evaluation:</vt:lpstr>
      <vt:lpstr>Neo-Marxist Explanations</vt:lpstr>
      <vt:lpstr>Evaluation:</vt:lpstr>
      <vt:lpstr>Weberian Explanations</vt:lpstr>
      <vt:lpstr>Evaluation:</vt:lpstr>
      <vt:lpstr>Feminists</vt:lpstr>
      <vt:lpstr>Postmodern Explanations</vt:lpstr>
      <vt:lpstr>Evaluation:</vt:lpstr>
    </vt:vector>
  </TitlesOfParts>
  <Company>Godalming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 and inequality</dc:title>
  <dc:creator>Amy J Tidd</dc:creator>
  <cp:lastModifiedBy>Hannah Roberts</cp:lastModifiedBy>
  <cp:revision>14</cp:revision>
  <cp:lastPrinted>2014-02-13T16:14:30Z</cp:lastPrinted>
  <dcterms:created xsi:type="dcterms:W3CDTF">2014-02-11T15:09:13Z</dcterms:created>
  <dcterms:modified xsi:type="dcterms:W3CDTF">2015-10-06T11:14:13Z</dcterms:modified>
</cp:coreProperties>
</file>