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8" r:id="rId3"/>
    <p:sldId id="257" r:id="rId4"/>
    <p:sldId id="259" r:id="rId5"/>
    <p:sldId id="260" r:id="rId6"/>
    <p:sldId id="263" r:id="rId7"/>
    <p:sldId id="261" r:id="rId8"/>
    <p:sldId id="262"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0" autoAdjust="0"/>
    <p:restoredTop sz="94360" autoAdjust="0"/>
  </p:normalViewPr>
  <p:slideViewPr>
    <p:cSldViewPr snapToGrid="0">
      <p:cViewPr varScale="1">
        <p:scale>
          <a:sx n="88" d="100"/>
          <a:sy n="8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CC6555-7E72-4284-9DCF-A58F9DA4AC2F}" type="datetimeFigureOut">
              <a:rPr lang="en-GB" smtClean="0"/>
              <a:t>07/04/2017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95764-D2BA-40E6-A4FF-B3B6196736FB}" type="slidenum">
              <a:rPr lang="en-GB" smtClean="0"/>
              <a:t>‹#›</a:t>
            </a:fld>
            <a:endParaRPr lang="en-GB"/>
          </a:p>
        </p:txBody>
      </p:sp>
    </p:spTree>
    <p:extLst>
      <p:ext uri="{BB962C8B-B14F-4D97-AF65-F5344CB8AC3E}">
        <p14:creationId xmlns:p14="http://schemas.microsoft.com/office/powerpoint/2010/main" val="3988895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Think about voting</a:t>
            </a:r>
            <a:r>
              <a:rPr lang="en-GB" baseline="0" dirty="0" smtClean="0"/>
              <a:t> rights, universal education (1944 Butler act), changes to this, job seekers allowance, NHS etc. </a:t>
            </a:r>
            <a:endParaRPr lang="en-GB" dirty="0"/>
          </a:p>
        </p:txBody>
      </p:sp>
      <p:sp>
        <p:nvSpPr>
          <p:cNvPr id="4" name="Slide Number Placeholder 3"/>
          <p:cNvSpPr>
            <a:spLocks noGrp="1"/>
          </p:cNvSpPr>
          <p:nvPr>
            <p:ph type="sldNum" sz="quarter" idx="10"/>
          </p:nvPr>
        </p:nvSpPr>
        <p:spPr/>
        <p:txBody>
          <a:bodyPr/>
          <a:lstStyle/>
          <a:p>
            <a:fld id="{AF495764-D2BA-40E6-A4FF-B3B6196736FB}" type="slidenum">
              <a:rPr lang="en-GB" smtClean="0"/>
              <a:t>4</a:t>
            </a:fld>
            <a:endParaRPr lang="en-GB"/>
          </a:p>
        </p:txBody>
      </p:sp>
    </p:spTree>
    <p:extLst>
      <p:ext uri="{BB962C8B-B14F-4D97-AF65-F5344CB8AC3E}">
        <p14:creationId xmlns:p14="http://schemas.microsoft.com/office/powerpoint/2010/main" val="310277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5488" y="2166364"/>
            <a:ext cx="11247120" cy="1739347"/>
          </a:xfrm>
        </p:spPr>
        <p:txBody>
          <a:bodyPr tIns="45720" bIns="45720" anchor="ctr">
            <a:normAutofit/>
          </a:bodyPr>
          <a:lstStyle>
            <a:lvl1pPr algn="ctr">
              <a:lnSpc>
                <a:spcPct val="80000"/>
              </a:lnSpc>
              <a:defRPr sz="6000" spc="150" baseline="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7472" y="3913632"/>
            <a:ext cx="11506200" cy="457200"/>
          </a:xfrm>
        </p:spPr>
        <p:txBody>
          <a:bodyPr>
            <a:normAutofit/>
          </a:bodyPr>
          <a:lstStyle>
            <a:lvl1pPr marL="0" indent="0" algn="ctr">
              <a:spcBef>
                <a:spcPts val="0"/>
              </a:spcBef>
              <a:spcAft>
                <a:spcPts val="0"/>
              </a:spcAft>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4/7/2017</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67128"/>
            <a:ext cx="11247120" cy="173736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47472" y="3913212"/>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4/7/2017</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4/7/2017</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Social mobility</a:t>
            </a:r>
            <a:endParaRPr lang="en-GB" dirty="0"/>
          </a:p>
        </p:txBody>
      </p:sp>
      <p:sp>
        <p:nvSpPr>
          <p:cNvPr id="3" name="Subtitle 2"/>
          <p:cNvSpPr>
            <a:spLocks noGrp="1"/>
          </p:cNvSpPr>
          <p:nvPr>
            <p:ph type="subTitle" idx="1"/>
          </p:nvPr>
        </p:nvSpPr>
        <p:spPr/>
        <p:txBody>
          <a:bodyPr/>
          <a:lstStyle/>
          <a:p>
            <a:r>
              <a:rPr lang="en-GB" dirty="0" smtClean="0">
                <a:solidFill>
                  <a:schemeClr val="tx1"/>
                </a:solidFill>
              </a:rPr>
              <a:t>Pulling together topics in stratification</a:t>
            </a:r>
            <a:endParaRPr lang="en-GB" dirty="0">
              <a:solidFill>
                <a:schemeClr val="tx1"/>
              </a:solidFill>
            </a:endParaRPr>
          </a:p>
        </p:txBody>
      </p:sp>
    </p:spTree>
    <p:extLst>
      <p:ext uri="{BB962C8B-B14F-4D97-AF65-F5344CB8AC3E}">
        <p14:creationId xmlns:p14="http://schemas.microsoft.com/office/powerpoint/2010/main" val="2283747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mobility studies (2)</a:t>
            </a:r>
            <a:endParaRPr lang="en-GB" dirty="0"/>
          </a:p>
        </p:txBody>
      </p:sp>
      <p:sp>
        <p:nvSpPr>
          <p:cNvPr id="3" name="Content Placeholder 2"/>
          <p:cNvSpPr>
            <a:spLocks noGrp="1"/>
          </p:cNvSpPr>
          <p:nvPr>
            <p:ph idx="1"/>
          </p:nvPr>
        </p:nvSpPr>
        <p:spPr>
          <a:xfrm>
            <a:off x="1202919" y="2011679"/>
            <a:ext cx="9784080" cy="4574177"/>
          </a:xfrm>
        </p:spPr>
        <p:txBody>
          <a:bodyPr>
            <a:normAutofit lnSpcReduction="10000"/>
          </a:bodyPr>
          <a:lstStyle/>
          <a:p>
            <a:r>
              <a:rPr lang="en-GB" dirty="0" smtClean="0"/>
              <a:t>THE SUTTON TRUST and social mobility</a:t>
            </a:r>
          </a:p>
          <a:p>
            <a:r>
              <a:rPr lang="en-GB" dirty="0" smtClean="0"/>
              <a:t>The Sutton Trust (2012) .</a:t>
            </a:r>
          </a:p>
          <a:p>
            <a:r>
              <a:rPr lang="en-GB" dirty="0" smtClean="0"/>
              <a:t>Compared people born in the 1950s to those in the 1970s.</a:t>
            </a:r>
          </a:p>
          <a:p>
            <a:r>
              <a:rPr lang="en-GB" dirty="0" smtClean="0"/>
              <a:t>It found the current state of social mobility in the UK was actually quite low.</a:t>
            </a:r>
          </a:p>
          <a:p>
            <a:r>
              <a:rPr lang="en-GB" dirty="0" smtClean="0"/>
              <a:t>It also highlighted the disproportionately favourable effect of attending the most affluent independent schools e.g. 5 elite schools sent more pupils to Oxford and Cambridge universities than nearly 2000 state schools, which amounts to 2/3 of the entire state sector.</a:t>
            </a:r>
          </a:p>
          <a:p>
            <a:r>
              <a:rPr lang="en-GB" dirty="0" smtClean="0"/>
              <a:t>Unequal education is the key limiter to social mobility e.g. poorest fifth of families have seen graduation rates rise from 6 to 9%, for the richest it has gone from 20 to 47%.</a:t>
            </a:r>
          </a:p>
          <a:p>
            <a:r>
              <a:rPr lang="en-GB" dirty="0" smtClean="0"/>
              <a:t>Found social mobility is lower than for any other advanced country.</a:t>
            </a:r>
            <a:endParaRPr lang="en-GB" dirty="0"/>
          </a:p>
        </p:txBody>
      </p:sp>
    </p:spTree>
    <p:extLst>
      <p:ext uri="{BB962C8B-B14F-4D97-AF65-F5344CB8AC3E}">
        <p14:creationId xmlns:p14="http://schemas.microsoft.com/office/powerpoint/2010/main" val="1845856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mobility studies (3)</a:t>
            </a:r>
            <a:endParaRPr lang="en-GB" dirty="0"/>
          </a:p>
        </p:txBody>
      </p:sp>
      <p:sp>
        <p:nvSpPr>
          <p:cNvPr id="3" name="Content Placeholder 2"/>
          <p:cNvSpPr>
            <a:spLocks noGrp="1"/>
          </p:cNvSpPr>
          <p:nvPr>
            <p:ph idx="1"/>
          </p:nvPr>
        </p:nvSpPr>
        <p:spPr/>
        <p:txBody>
          <a:bodyPr/>
          <a:lstStyle/>
          <a:p>
            <a:r>
              <a:rPr lang="en-GB" dirty="0" smtClean="0"/>
              <a:t>CENTRE FOR ECONOMIC PERFORMANCE (2005)</a:t>
            </a:r>
          </a:p>
          <a:p>
            <a:r>
              <a:rPr lang="en-GB" dirty="0" smtClean="0"/>
              <a:t>This study conducted by </a:t>
            </a:r>
            <a:r>
              <a:rPr lang="en-GB" dirty="0" err="1" smtClean="0"/>
              <a:t>Blanden</a:t>
            </a:r>
            <a:r>
              <a:rPr lang="en-GB" dirty="0" smtClean="0"/>
              <a:t>, Greg and Machin found relative social mobility was actually declining. </a:t>
            </a:r>
          </a:p>
          <a:p>
            <a:r>
              <a:rPr lang="en-GB" dirty="0" smtClean="0"/>
              <a:t>Used cohort studies from children born in 1958 and 1970 and found the 1970 cohort’s income was more closely linked to that of their parents than the 1958 cohort.</a:t>
            </a:r>
          </a:p>
          <a:p>
            <a:r>
              <a:rPr lang="en-GB" dirty="0" smtClean="0"/>
              <a:t>The study has been very influential in promoting the view that social mobility has stalled.</a:t>
            </a:r>
          </a:p>
          <a:p>
            <a:r>
              <a:rPr lang="en-GB" dirty="0" smtClean="0"/>
              <a:t>Problems with the research: started with a sample of 17,000 and ended with samples of 2000 – representative? </a:t>
            </a:r>
            <a:endParaRPr lang="en-GB" dirty="0"/>
          </a:p>
        </p:txBody>
      </p:sp>
    </p:spTree>
    <p:extLst>
      <p:ext uri="{BB962C8B-B14F-4D97-AF65-F5344CB8AC3E}">
        <p14:creationId xmlns:p14="http://schemas.microsoft.com/office/powerpoint/2010/main" val="4077112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AND SOCIAL MOBILITY</a:t>
            </a:r>
            <a:endParaRPr lang="en-GB" dirty="0"/>
          </a:p>
        </p:txBody>
      </p:sp>
      <p:sp>
        <p:nvSpPr>
          <p:cNvPr id="3" name="Content Placeholder 2"/>
          <p:cNvSpPr>
            <a:spLocks noGrp="1"/>
          </p:cNvSpPr>
          <p:nvPr>
            <p:ph idx="1"/>
          </p:nvPr>
        </p:nvSpPr>
        <p:spPr/>
        <p:txBody>
          <a:bodyPr/>
          <a:lstStyle/>
          <a:p>
            <a:r>
              <a:rPr lang="en-GB" dirty="0" smtClean="0"/>
              <a:t>As previously noted there are problems with mobility studies in that they have excluded women.</a:t>
            </a:r>
          </a:p>
          <a:p>
            <a:r>
              <a:rPr lang="en-GB" dirty="0" err="1" smtClean="0"/>
              <a:t>Goldthorpe</a:t>
            </a:r>
            <a:r>
              <a:rPr lang="en-GB" dirty="0" smtClean="0"/>
              <a:t> (1980) in the Oxford Mobility Study argued that the family is the appropriate unit to measure social mobility and typically men make more money, therefore they are the better indicator.  He later said that the inclusion of women made no difference in the relative deprivation, although there were differences in the absolute mobility. </a:t>
            </a:r>
          </a:p>
          <a:p>
            <a:r>
              <a:rPr lang="en-GB" dirty="0" smtClean="0"/>
              <a:t>Wilkinson (1994) argues at the end of the 20</a:t>
            </a:r>
            <a:r>
              <a:rPr lang="en-GB" baseline="30000" dirty="0" smtClean="0"/>
              <a:t>th</a:t>
            </a:r>
            <a:r>
              <a:rPr lang="en-GB" dirty="0" smtClean="0"/>
              <a:t> century there was a ‘</a:t>
            </a:r>
            <a:r>
              <a:rPr lang="en-GB" dirty="0" err="1" smtClean="0"/>
              <a:t>genderquake</a:t>
            </a:r>
            <a:r>
              <a:rPr lang="en-GB" dirty="0" smtClean="0"/>
              <a:t>’ in female attitudes. Females were increasingly prioritising employment and careers over having children.</a:t>
            </a:r>
            <a:endParaRPr lang="en-GB" dirty="0"/>
          </a:p>
        </p:txBody>
      </p:sp>
    </p:spTree>
    <p:extLst>
      <p:ext uri="{BB962C8B-B14F-4D97-AF65-F5344CB8AC3E}">
        <p14:creationId xmlns:p14="http://schemas.microsoft.com/office/powerpoint/2010/main" val="2523610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ETHNICITY AND SOCIAL MOBILITY</a:t>
            </a:r>
            <a:endParaRPr lang="en-GB" dirty="0"/>
          </a:p>
        </p:txBody>
      </p:sp>
      <p:sp>
        <p:nvSpPr>
          <p:cNvPr id="3" name="Content Placeholder 2"/>
          <p:cNvSpPr>
            <a:spLocks noGrp="1"/>
          </p:cNvSpPr>
          <p:nvPr>
            <p:ph idx="1"/>
          </p:nvPr>
        </p:nvSpPr>
        <p:spPr/>
        <p:txBody>
          <a:bodyPr/>
          <a:lstStyle/>
          <a:p>
            <a:r>
              <a:rPr lang="en-GB" dirty="0" smtClean="0"/>
              <a:t>According to the Centre on Dynamics of Ethnicity (2013) ethnic minorities in Britain were experiencing increasing absolute upward mobility with the growth of managerial and professional employment, but still face significant barriers when compared to their white counterparts (relative mobility). </a:t>
            </a:r>
            <a:endParaRPr lang="en-GB" dirty="0"/>
          </a:p>
          <a:p>
            <a:r>
              <a:rPr lang="en-GB" dirty="0" smtClean="0"/>
              <a:t>First generation immigrants have lower rates of social mobility than the rest of British society. But Platt argues (2005) second and third generation have experience rates of upward mobility similar to their white counterparts.</a:t>
            </a:r>
          </a:p>
          <a:p>
            <a:r>
              <a:rPr lang="en-GB" dirty="0" smtClean="0"/>
              <a:t>However second and third generations still face significant ethnic penalties in the labour market.</a:t>
            </a:r>
            <a:endParaRPr lang="en-GB" dirty="0"/>
          </a:p>
        </p:txBody>
      </p:sp>
    </p:spTree>
    <p:extLst>
      <p:ext uri="{BB962C8B-B14F-4D97-AF65-F5344CB8AC3E}">
        <p14:creationId xmlns:p14="http://schemas.microsoft.com/office/powerpoint/2010/main" val="3649276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Clearly the contemporary UK is not a caste system, but neither is it a perfect meritocracy.</a:t>
            </a:r>
          </a:p>
          <a:p>
            <a:r>
              <a:rPr lang="en-GB" dirty="0" smtClean="0"/>
              <a:t>The question is to what degree Britain allows for social mobility and whether its possible and necessary that everyone is able to do this. </a:t>
            </a:r>
            <a:endParaRPr lang="en-GB" dirty="0"/>
          </a:p>
        </p:txBody>
      </p:sp>
    </p:spTree>
    <p:extLst>
      <p:ext uri="{BB962C8B-B14F-4D97-AF65-F5344CB8AC3E}">
        <p14:creationId xmlns:p14="http://schemas.microsoft.com/office/powerpoint/2010/main" val="2784313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 questions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a:t>Outline and explain two ways that social mobility can be measured. [10</a:t>
            </a:r>
            <a:r>
              <a:rPr lang="en-GB" dirty="0" smtClean="0"/>
              <a:t>]</a:t>
            </a:r>
            <a:endParaRPr lang="en-GB" dirty="0"/>
          </a:p>
          <a:p>
            <a:r>
              <a:rPr lang="en-GB" dirty="0"/>
              <a:t>Item: women are clearly doing a lot better than they were and now make up nearly half of the workforce. Women are upwardly mobile in absolute terms, but there remains a more sizable gender gap in terms of relative mobility</a:t>
            </a:r>
            <a:r>
              <a:rPr lang="en-GB" dirty="0" smtClean="0"/>
              <a:t>.</a:t>
            </a:r>
            <a:endParaRPr lang="en-GB" dirty="0"/>
          </a:p>
          <a:p>
            <a:r>
              <a:rPr lang="en-GB" dirty="0" smtClean="0"/>
              <a:t>Applying </a:t>
            </a:r>
            <a:r>
              <a:rPr lang="en-GB" dirty="0"/>
              <a:t>material from the item, analyse two reasons why women may experience less social mobility than men [10]</a:t>
            </a:r>
          </a:p>
          <a:p>
            <a:pPr marL="0" indent="0">
              <a:buNone/>
            </a:pPr>
            <a:endParaRPr lang="en-GB" dirty="0"/>
          </a:p>
          <a:p>
            <a:r>
              <a:rPr lang="en-GB" dirty="0"/>
              <a:t>Item: A society is said to be open when there is movement of individuals between identified social strata in a society. Such movement is referred to as social mobility which can be both upward and downwards</a:t>
            </a:r>
            <a:r>
              <a:rPr lang="en-GB" dirty="0" smtClean="0"/>
              <a:t>.</a:t>
            </a:r>
            <a:endParaRPr lang="en-GB" dirty="0"/>
          </a:p>
          <a:p>
            <a:r>
              <a:rPr lang="en-GB" dirty="0"/>
              <a:t>Applying material from the item and your knowledge, evaluate the view that the United Kingdom is and open society [20 marks]</a:t>
            </a:r>
          </a:p>
          <a:p>
            <a:endParaRPr lang="en-GB" dirty="0"/>
          </a:p>
          <a:p>
            <a:endParaRPr lang="en-GB" dirty="0"/>
          </a:p>
        </p:txBody>
      </p:sp>
    </p:spTree>
    <p:extLst>
      <p:ext uri="{BB962C8B-B14F-4D97-AF65-F5344CB8AC3E}">
        <p14:creationId xmlns:p14="http://schemas.microsoft.com/office/powerpoint/2010/main" val="96537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Setting the scene</a:t>
            </a:r>
            <a:endParaRPr lang="en-GB" dirty="0"/>
          </a:p>
        </p:txBody>
      </p:sp>
      <p:sp>
        <p:nvSpPr>
          <p:cNvPr id="3" name="Content Placeholder 2"/>
          <p:cNvSpPr>
            <a:spLocks noGrp="1"/>
          </p:cNvSpPr>
          <p:nvPr>
            <p:ph idx="1"/>
          </p:nvPr>
        </p:nvSpPr>
        <p:spPr>
          <a:xfrm>
            <a:off x="952548" y="2011679"/>
            <a:ext cx="10161766" cy="4846321"/>
          </a:xfrm>
        </p:spPr>
        <p:txBody>
          <a:bodyPr>
            <a:normAutofit lnSpcReduction="10000"/>
          </a:bodyPr>
          <a:lstStyle/>
          <a:p>
            <a:r>
              <a:rPr lang="en-GB" dirty="0" smtClean="0"/>
              <a:t>Sutton Trust (2015) argued ‘low social mobility and lack of educational opportunity is arguably the biggest social challenge of our times: the income gap between the richest and poorest in society continues to widen, while education opportunities remain overwhelmingly dominated by children from the most privileged homes’.</a:t>
            </a:r>
          </a:p>
          <a:p>
            <a:r>
              <a:rPr lang="en-GB" dirty="0" smtClean="0"/>
              <a:t>It could still be argued that Britain is a fairly closed society.</a:t>
            </a:r>
          </a:p>
          <a:p>
            <a:r>
              <a:rPr lang="en-GB" dirty="0" smtClean="0"/>
              <a:t>However, Dorling et al (2007) found evidence of a slow and steady increase in social mobility when people were classified by address rather than occupation. Where you live matters more now than it did before in terms of dying young, being poor or wealthy etc. </a:t>
            </a:r>
          </a:p>
          <a:p>
            <a:r>
              <a:rPr lang="en-GB" dirty="0" smtClean="0"/>
              <a:t>Those who are privileged will seek to preserve this position for their children e.g. by passing on wealth and knowledge to their children (think about Bourdieu’s 3 forms of capital). Lea and Young indicate that this has led to increasing levels of relative deprivation and marginalisation, which would explain higher rates of crime for poorer young people.</a:t>
            </a:r>
            <a:endParaRPr lang="en-GB" dirty="0"/>
          </a:p>
        </p:txBody>
      </p:sp>
    </p:spTree>
    <p:extLst>
      <p:ext uri="{BB962C8B-B14F-4D97-AF65-F5344CB8AC3E}">
        <p14:creationId xmlns:p14="http://schemas.microsoft.com/office/powerpoint/2010/main" val="316760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What do we mean by the concept social mobility? P.4</a:t>
            </a:r>
            <a:endParaRPr lang="en-GB" dirty="0"/>
          </a:p>
        </p:txBody>
      </p:sp>
      <p:sp>
        <p:nvSpPr>
          <p:cNvPr id="5" name="Content Placeholder 4"/>
          <p:cNvSpPr>
            <a:spLocks noGrp="1"/>
          </p:cNvSpPr>
          <p:nvPr>
            <p:ph idx="1"/>
          </p:nvPr>
        </p:nvSpPr>
        <p:spPr/>
        <p:txBody>
          <a:bodyPr>
            <a:normAutofit/>
          </a:bodyPr>
          <a:lstStyle/>
          <a:p>
            <a:r>
              <a:rPr lang="en-GB" sz="2400" dirty="0" smtClean="0"/>
              <a:t>Refers to the movement up or down the social scale from one class to another.</a:t>
            </a:r>
          </a:p>
          <a:p>
            <a:r>
              <a:rPr lang="en-GB" sz="2400" dirty="0" smtClean="0"/>
              <a:t>Can be ‘</a:t>
            </a:r>
            <a:r>
              <a:rPr lang="en-GB" sz="2400" dirty="0" err="1" smtClean="0"/>
              <a:t>intergenerationally</a:t>
            </a:r>
            <a:r>
              <a:rPr lang="en-GB" sz="2400" dirty="0" smtClean="0"/>
              <a:t>’- movement between generations e.g. differences between parents and children.</a:t>
            </a:r>
          </a:p>
          <a:p>
            <a:r>
              <a:rPr lang="en-GB" sz="2400" dirty="0" smtClean="0"/>
              <a:t>Or can be ‘</a:t>
            </a:r>
            <a:r>
              <a:rPr lang="en-GB" sz="2400" dirty="0" err="1" smtClean="0"/>
              <a:t>intergenerationally</a:t>
            </a:r>
            <a:r>
              <a:rPr lang="en-GB" sz="2400" dirty="0" smtClean="0"/>
              <a:t>’ – movement within a person’s lifetime.</a:t>
            </a:r>
          </a:p>
          <a:p>
            <a:r>
              <a:rPr lang="en-GB" sz="2400" dirty="0" smtClean="0"/>
              <a:t>To gain social mobility a society has to be open, implying that it is meritocratic – moving away from the tradition that the life we were born into was the one we could expect for the rest of our lives.</a:t>
            </a:r>
            <a:endParaRPr lang="en-GB" sz="2400" dirty="0"/>
          </a:p>
        </p:txBody>
      </p:sp>
    </p:spTree>
    <p:extLst>
      <p:ext uri="{BB962C8B-B14F-4D97-AF65-F5344CB8AC3E}">
        <p14:creationId xmlns:p14="http://schemas.microsoft.com/office/powerpoint/2010/main" val="425759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502920"/>
            <a:ext cx="9784080" cy="1508760"/>
          </a:xfrm>
        </p:spPr>
        <p:txBody>
          <a:bodyPr>
            <a:normAutofit fontScale="90000"/>
          </a:bodyPr>
          <a:lstStyle/>
          <a:p>
            <a:r>
              <a:rPr lang="en-GB" b="1" dirty="0"/>
              <a:t>What social policies have enabled people to become socially mobile in the last 100 years?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Come up with some ideas and write these on p.4 of your booklet</a:t>
            </a:r>
          </a:p>
          <a:p>
            <a:endParaRPr lang="en-GB" dirty="0"/>
          </a:p>
          <a:p>
            <a:endParaRPr lang="en-GB" dirty="0" smtClean="0"/>
          </a:p>
          <a:p>
            <a:pPr marL="0" indent="0">
              <a:buNone/>
            </a:pPr>
            <a:r>
              <a:rPr lang="en-GB" dirty="0" smtClean="0"/>
              <a:t>KEY ISSUE</a:t>
            </a:r>
            <a:endParaRPr lang="en-GB" dirty="0"/>
          </a:p>
          <a:p>
            <a:r>
              <a:rPr lang="en-GB" dirty="0"/>
              <a:t>Today, at least on paper, the idea of equal opportunities is embraced by all political parties. The question is do all people have an equal chance of changing the nature of their lives for the better?</a:t>
            </a:r>
          </a:p>
          <a:p>
            <a:endParaRPr lang="en-GB" dirty="0" smtClean="0"/>
          </a:p>
        </p:txBody>
      </p:sp>
    </p:spTree>
    <p:extLst>
      <p:ext uri="{BB962C8B-B14F-4D97-AF65-F5344CB8AC3E}">
        <p14:creationId xmlns:p14="http://schemas.microsoft.com/office/powerpoint/2010/main" val="267767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MERITOCRACY</a:t>
            </a:r>
            <a:endParaRPr lang="en-GB" dirty="0"/>
          </a:p>
        </p:txBody>
      </p:sp>
      <p:sp>
        <p:nvSpPr>
          <p:cNvPr id="3" name="Content Placeholder 2"/>
          <p:cNvSpPr>
            <a:spLocks noGrp="1"/>
          </p:cNvSpPr>
          <p:nvPr>
            <p:ph idx="1"/>
          </p:nvPr>
        </p:nvSpPr>
        <p:spPr/>
        <p:txBody>
          <a:bodyPr>
            <a:normAutofit lnSpcReduction="10000"/>
          </a:bodyPr>
          <a:lstStyle/>
          <a:p>
            <a:r>
              <a:rPr lang="en-GB" sz="2800" dirty="0" smtClean="0"/>
              <a:t>What do we mean by this term?</a:t>
            </a:r>
          </a:p>
          <a:p>
            <a:r>
              <a:rPr lang="en-GB" sz="2800" dirty="0" smtClean="0"/>
              <a:t>The term is used today as another word for equal opportunities, meaning those with the most talent and skills can reach the top positions. </a:t>
            </a:r>
            <a:endParaRPr lang="en-GB" sz="2800" dirty="0"/>
          </a:p>
          <a:p>
            <a:pPr marL="0" indent="0">
              <a:buNone/>
            </a:pPr>
            <a:r>
              <a:rPr lang="en-GB" sz="2800" dirty="0" smtClean="0"/>
              <a:t>The British Social Attitudes Survey (2009)</a:t>
            </a:r>
          </a:p>
          <a:p>
            <a:r>
              <a:rPr lang="en-GB" sz="2800" dirty="0" smtClean="0"/>
              <a:t>Stated it is a society in which everyone has ‘an equal opportunity to get ahead’.</a:t>
            </a:r>
          </a:p>
          <a:p>
            <a:r>
              <a:rPr lang="en-GB" sz="2800" dirty="0" smtClean="0"/>
              <a:t>On page 5 consider how functionalists and Marxists view meritocracy from your previous knowledge.</a:t>
            </a:r>
            <a:endParaRPr lang="en-GB" sz="2800" dirty="0"/>
          </a:p>
        </p:txBody>
      </p:sp>
    </p:spTree>
    <p:extLst>
      <p:ext uri="{BB962C8B-B14F-4D97-AF65-F5344CB8AC3E}">
        <p14:creationId xmlns:p14="http://schemas.microsoft.com/office/powerpoint/2010/main" val="3020708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Saunder’s</a:t>
            </a:r>
            <a:r>
              <a:rPr lang="en-GB" dirty="0" smtClean="0"/>
              <a:t> defence of meritocracy</a:t>
            </a:r>
            <a:endParaRPr lang="en-GB" dirty="0"/>
          </a:p>
        </p:txBody>
      </p:sp>
      <p:sp>
        <p:nvSpPr>
          <p:cNvPr id="3" name="Content Placeholder 2"/>
          <p:cNvSpPr>
            <a:spLocks noGrp="1"/>
          </p:cNvSpPr>
          <p:nvPr>
            <p:ph idx="1"/>
          </p:nvPr>
        </p:nvSpPr>
        <p:spPr>
          <a:xfrm>
            <a:off x="1202919" y="2011679"/>
            <a:ext cx="9784080" cy="4759235"/>
          </a:xfrm>
        </p:spPr>
        <p:txBody>
          <a:bodyPr>
            <a:normAutofit fontScale="92500" lnSpcReduction="10000"/>
          </a:bodyPr>
          <a:lstStyle/>
          <a:p>
            <a:r>
              <a:rPr lang="en-GB" dirty="0" smtClean="0"/>
              <a:t>New Right thinker Peter Saunders (2013) claims there are no social barriers to social mobility, </a:t>
            </a:r>
            <a:r>
              <a:rPr lang="en-GB" dirty="0" err="1" smtClean="0"/>
              <a:t>arging</a:t>
            </a:r>
            <a:r>
              <a:rPr lang="en-GB" dirty="0" smtClean="0"/>
              <a:t> that the inequalities that we see in society are mainly the result of differences in effort and intelligence. He goes on to highlight four social mobility myths:</a:t>
            </a:r>
          </a:p>
          <a:p>
            <a:pPr marL="0" indent="0">
              <a:buNone/>
            </a:pPr>
            <a:r>
              <a:rPr lang="en-GB" dirty="0" smtClean="0"/>
              <a:t>1.That the UK has a serious problem with social mobility: </a:t>
            </a:r>
            <a:r>
              <a:rPr lang="en-GB" dirty="0" smtClean="0">
                <a:solidFill>
                  <a:schemeClr val="bg1"/>
                </a:solidFill>
              </a:rPr>
              <a:t>CHALLENGE - over ½ the population is now living in a different social class (compares to </a:t>
            </a:r>
            <a:r>
              <a:rPr lang="en-GB" dirty="0" err="1" smtClean="0">
                <a:solidFill>
                  <a:schemeClr val="bg1"/>
                </a:solidFill>
              </a:rPr>
              <a:t>Goldthorpe’s</a:t>
            </a:r>
            <a:r>
              <a:rPr lang="en-GB" dirty="0" smtClean="0">
                <a:solidFill>
                  <a:schemeClr val="bg1"/>
                </a:solidFill>
              </a:rPr>
              <a:t> three class schema) – the majority of people have moved up a social class. </a:t>
            </a:r>
          </a:p>
          <a:p>
            <a:pPr marL="0" indent="0">
              <a:buNone/>
            </a:pPr>
            <a:r>
              <a:rPr lang="en-GB" dirty="0" smtClean="0"/>
              <a:t>2. The problem is getting worse and the working class in particular have poor opportunities for mobility: </a:t>
            </a:r>
            <a:r>
              <a:rPr lang="en-GB" dirty="0" smtClean="0">
                <a:solidFill>
                  <a:schemeClr val="bg1"/>
                </a:solidFill>
              </a:rPr>
              <a:t>CHALLENGE - the middle class is shrinking but relative mobility has stayed the same.</a:t>
            </a:r>
          </a:p>
          <a:p>
            <a:pPr marL="0" indent="0">
              <a:buNone/>
            </a:pPr>
            <a:r>
              <a:rPr lang="en-GB" dirty="0" smtClean="0"/>
              <a:t>3. That intelligence is irrelevant: </a:t>
            </a:r>
            <a:r>
              <a:rPr lang="en-GB" dirty="0" smtClean="0">
                <a:solidFill>
                  <a:schemeClr val="bg1"/>
                </a:solidFill>
              </a:rPr>
              <a:t>CHALLENGE - this is not evident. More intelligent children end up doing better.</a:t>
            </a:r>
            <a:endParaRPr lang="en-GB" dirty="0" smtClean="0"/>
          </a:p>
          <a:p>
            <a:pPr marL="0" indent="0">
              <a:buNone/>
            </a:pPr>
            <a:r>
              <a:rPr lang="en-GB" dirty="0" smtClean="0"/>
              <a:t>4. Education reform is needed to achieve more social mobility: </a:t>
            </a:r>
            <a:r>
              <a:rPr lang="en-GB" dirty="0" smtClean="0">
                <a:solidFill>
                  <a:schemeClr val="bg1"/>
                </a:solidFill>
              </a:rPr>
              <a:t>CHALLENGE – hard work is more important. The education system is not biased against working class children.</a:t>
            </a:r>
          </a:p>
          <a:p>
            <a:pPr marL="0" indent="0">
              <a:buNone/>
            </a:pPr>
            <a:r>
              <a:rPr lang="en-GB" dirty="0" smtClean="0">
                <a:solidFill>
                  <a:schemeClr val="bg1"/>
                </a:solidFill>
              </a:rPr>
              <a:t>CONCLUSION: the underclass is the problem (inadequate parenting, particularly lone parent mothers)</a:t>
            </a:r>
            <a:endParaRPr lang="en-GB" dirty="0" smtClean="0"/>
          </a:p>
          <a:p>
            <a:pPr marL="0" indent="0">
              <a:buNone/>
            </a:pPr>
            <a:endParaRPr lang="en-GB" dirty="0"/>
          </a:p>
        </p:txBody>
      </p:sp>
    </p:spTree>
    <p:extLst>
      <p:ext uri="{BB962C8B-B14F-4D97-AF65-F5344CB8AC3E}">
        <p14:creationId xmlns:p14="http://schemas.microsoft.com/office/powerpoint/2010/main" val="4188340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Sources of mobility</a:t>
            </a:r>
            <a:endParaRPr lang="en-GB" dirty="0"/>
          </a:p>
        </p:txBody>
      </p:sp>
      <p:sp>
        <p:nvSpPr>
          <p:cNvPr id="3" name="Content Placeholder 2"/>
          <p:cNvSpPr>
            <a:spLocks noGrp="1"/>
          </p:cNvSpPr>
          <p:nvPr>
            <p:ph idx="1"/>
          </p:nvPr>
        </p:nvSpPr>
        <p:spPr/>
        <p:txBody>
          <a:bodyPr/>
          <a:lstStyle/>
          <a:p>
            <a:r>
              <a:rPr lang="en-GB" dirty="0" smtClean="0"/>
              <a:t>STRUCTURAL MOBILITY: this is where the shape of the stratification system changes e.g. more higher-status jobs increases, will lead to increased social mobility even if there is no change to the openness of the society.</a:t>
            </a:r>
          </a:p>
          <a:p>
            <a:endParaRPr lang="en-GB" dirty="0"/>
          </a:p>
          <a:p>
            <a:r>
              <a:rPr lang="en-GB" dirty="0" smtClean="0"/>
              <a:t>RELATIVE MOBILITY: depends on how open the society is e.g. that you are not restricted to staying in the same social position as your parents. In our society today we are able to get jobs that are different to our parents, allowing us to </a:t>
            </a:r>
            <a:r>
              <a:rPr lang="en-GB" dirty="0" err="1" smtClean="0"/>
              <a:t>intragenerationally</a:t>
            </a:r>
            <a:r>
              <a:rPr lang="en-GB" dirty="0" smtClean="0"/>
              <a:t> change our social position.</a:t>
            </a:r>
            <a:endParaRPr lang="en-GB" dirty="0"/>
          </a:p>
        </p:txBody>
      </p:sp>
    </p:spTree>
    <p:extLst>
      <p:ext uri="{BB962C8B-B14F-4D97-AF65-F5344CB8AC3E}">
        <p14:creationId xmlns:p14="http://schemas.microsoft.com/office/powerpoint/2010/main" val="1354299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of measuring mobility</a:t>
            </a:r>
            <a:endParaRPr lang="en-GB" dirty="0"/>
          </a:p>
        </p:txBody>
      </p:sp>
      <p:sp>
        <p:nvSpPr>
          <p:cNvPr id="3" name="Content Placeholder 2"/>
          <p:cNvSpPr>
            <a:spLocks noGrp="1"/>
          </p:cNvSpPr>
          <p:nvPr>
            <p:ph idx="1"/>
          </p:nvPr>
        </p:nvSpPr>
        <p:spPr/>
        <p:txBody>
          <a:bodyPr/>
          <a:lstStyle/>
          <a:p>
            <a:r>
              <a:rPr lang="en-GB" dirty="0" smtClean="0"/>
              <a:t>Issues of how to measure class (as we saw in the earlier topic) – how do you chart change if the measure is contested?</a:t>
            </a:r>
          </a:p>
          <a:p>
            <a:r>
              <a:rPr lang="en-GB" dirty="0" smtClean="0"/>
              <a:t>Occupations may change or disappear overtime which makes comparison challenging.</a:t>
            </a:r>
          </a:p>
          <a:p>
            <a:r>
              <a:rPr lang="en-GB" dirty="0" smtClean="0"/>
              <a:t>Have tended to look at the occupations of men</a:t>
            </a:r>
            <a:r>
              <a:rPr lang="en-GB" dirty="0" smtClean="0"/>
              <a:t>. Feminists such as Michelle Stanworth (1984) argues the occupations of women have less significance because women often taken time out of their careers.  She argues society is less open for women than for men.</a:t>
            </a:r>
            <a:endParaRPr lang="en-GB" dirty="0" smtClean="0"/>
          </a:p>
          <a:p>
            <a:r>
              <a:rPr lang="en-GB" dirty="0" smtClean="0"/>
              <a:t> Are </a:t>
            </a:r>
            <a:r>
              <a:rPr lang="en-GB" dirty="0" smtClean="0"/>
              <a:t>only really valid once someone’s career is over.</a:t>
            </a:r>
          </a:p>
          <a:p>
            <a:r>
              <a:rPr lang="en-GB" dirty="0" smtClean="0"/>
              <a:t>Recently, sociologists and some economists have started using income rather than occupation to decide mobility.</a:t>
            </a:r>
            <a:endParaRPr lang="en-GB" dirty="0"/>
          </a:p>
        </p:txBody>
      </p:sp>
    </p:spTree>
    <p:extLst>
      <p:ext uri="{BB962C8B-B14F-4D97-AF65-F5344CB8AC3E}">
        <p14:creationId xmlns:p14="http://schemas.microsoft.com/office/powerpoint/2010/main" val="2001237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mobility studies (1)</a:t>
            </a:r>
            <a:endParaRPr lang="en-GB" dirty="0"/>
          </a:p>
        </p:txBody>
      </p:sp>
      <p:sp>
        <p:nvSpPr>
          <p:cNvPr id="3" name="Content Placeholder 2"/>
          <p:cNvSpPr>
            <a:spLocks noGrp="1"/>
          </p:cNvSpPr>
          <p:nvPr>
            <p:ph idx="1"/>
          </p:nvPr>
        </p:nvSpPr>
        <p:spPr/>
        <p:txBody>
          <a:bodyPr>
            <a:normAutofit lnSpcReduction="10000"/>
          </a:bodyPr>
          <a:lstStyle/>
          <a:p>
            <a:r>
              <a:rPr lang="en-GB" dirty="0" smtClean="0"/>
              <a:t>THE OXFORD MOBILITY STUDY (OMS)</a:t>
            </a:r>
          </a:p>
          <a:p>
            <a:r>
              <a:rPr lang="en-GB" dirty="0" smtClean="0"/>
              <a:t>Conducted by </a:t>
            </a:r>
            <a:r>
              <a:rPr lang="en-GB" dirty="0" err="1" smtClean="0"/>
              <a:t>Goldthorpe</a:t>
            </a:r>
            <a:r>
              <a:rPr lang="en-GB" dirty="0" smtClean="0"/>
              <a:t> (1980) – used a large sample survey to examine the positions of sons in 1972 relative to their fathers.</a:t>
            </a:r>
          </a:p>
          <a:p>
            <a:r>
              <a:rPr lang="en-GB" dirty="0" smtClean="0"/>
              <a:t>Fathers and sons were classified on the 7-point Hope-</a:t>
            </a:r>
            <a:r>
              <a:rPr lang="en-GB" dirty="0" err="1" smtClean="0"/>
              <a:t>Goldthorpe</a:t>
            </a:r>
            <a:r>
              <a:rPr lang="en-GB" dirty="0" smtClean="0"/>
              <a:t> scale.</a:t>
            </a:r>
          </a:p>
          <a:p>
            <a:r>
              <a:rPr lang="en-GB" dirty="0" smtClean="0"/>
              <a:t>Found relatively high rates of both ‘long range mobility’ (movement across several classes) and ‘absolute mobility’ (changes due to an increase in higher status jobs).</a:t>
            </a:r>
          </a:p>
          <a:p>
            <a:r>
              <a:rPr lang="en-GB" dirty="0" smtClean="0"/>
              <a:t>This absolute mobility was linked to middle class families having fewer children, which led to more people from the working class being able to move into these jobs (which had also grown in number). </a:t>
            </a:r>
          </a:p>
          <a:p>
            <a:r>
              <a:rPr lang="en-GB" dirty="0" smtClean="0"/>
              <a:t>Problems: only looked at males, did not look at the very top level of the class structure.</a:t>
            </a:r>
            <a:endParaRPr lang="en-GB" dirty="0"/>
          </a:p>
        </p:txBody>
      </p:sp>
    </p:spTree>
    <p:extLst>
      <p:ext uri="{BB962C8B-B14F-4D97-AF65-F5344CB8AC3E}">
        <p14:creationId xmlns:p14="http://schemas.microsoft.com/office/powerpoint/2010/main" val="6945329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F56617"/>
      </a:dk2>
      <a:lt2>
        <a:srgbClr val="DDDDDD"/>
      </a:lt2>
      <a:accent1>
        <a:srgbClr val="FFC000"/>
      </a:accent1>
      <a:accent2>
        <a:srgbClr val="BD582C"/>
      </a:accent2>
      <a:accent3>
        <a:srgbClr val="865640"/>
      </a:accent3>
      <a:accent4>
        <a:srgbClr val="9B8357"/>
      </a:accent4>
      <a:accent5>
        <a:srgbClr val="C2BC80"/>
      </a:accent5>
      <a:accent6>
        <a:srgbClr val="94A080"/>
      </a:accent6>
      <a:hlink>
        <a:srgbClr val="FF9933"/>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83</TotalTime>
  <Words>1648</Words>
  <Application>Microsoft Office PowerPoint</Application>
  <PresentationFormat>Widescreen</PresentationFormat>
  <Paragraphs>82</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Corbel</vt:lpstr>
      <vt:lpstr>Wingdings</vt:lpstr>
      <vt:lpstr>Banded</vt:lpstr>
      <vt:lpstr>Social mobility</vt:lpstr>
      <vt:lpstr>Setting the scene</vt:lpstr>
      <vt:lpstr>What do we mean by the concept social mobility? P.4</vt:lpstr>
      <vt:lpstr>What social policies have enabled people to become socially mobile in the last 100 years? </vt:lpstr>
      <vt:lpstr>MERITOCRACY</vt:lpstr>
      <vt:lpstr>Saunder’s defence of meritocracy</vt:lpstr>
      <vt:lpstr>Sources of mobility</vt:lpstr>
      <vt:lpstr>Problems of measuring mobility</vt:lpstr>
      <vt:lpstr>Social mobility studies (1)</vt:lpstr>
      <vt:lpstr>Social mobility studies (2)</vt:lpstr>
      <vt:lpstr>Social mobility studies (3)</vt:lpstr>
      <vt:lpstr>GENDER AND SOCIAL MOBILITY</vt:lpstr>
      <vt:lpstr>ETHNICITY AND SOCIAL MOBILITY</vt:lpstr>
      <vt:lpstr>conclusions</vt:lpstr>
      <vt:lpstr>Exam questions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mobility</dc:title>
  <dc:creator>Hannah Roberts</dc:creator>
  <cp:lastModifiedBy>Hannah Roberts</cp:lastModifiedBy>
  <cp:revision>10</cp:revision>
  <dcterms:created xsi:type="dcterms:W3CDTF">2017-04-06T14:38:52Z</dcterms:created>
  <dcterms:modified xsi:type="dcterms:W3CDTF">2017-04-07T09:04:16Z</dcterms:modified>
</cp:coreProperties>
</file>