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70" r:id="rId10"/>
    <p:sldId id="275" r:id="rId11"/>
    <p:sldId id="272" r:id="rId12"/>
    <p:sldId id="276" r:id="rId13"/>
    <p:sldId id="273" r:id="rId14"/>
    <p:sldId id="277" r:id="rId15"/>
    <p:sldId id="274" r:id="rId16"/>
    <p:sldId id="278" r:id="rId17"/>
    <p:sldId id="265" r:id="rId18"/>
    <p:sldId id="266" r:id="rId19"/>
    <p:sldId id="267" r:id="rId20"/>
    <p:sldId id="268" r:id="rId21"/>
    <p:sldId id="269" r:id="rId22"/>
    <p:sldId id="280" r:id="rId23"/>
    <p:sldId id="281" r:id="rId24"/>
    <p:sldId id="282" r:id="rId25"/>
    <p:sldId id="292" r:id="rId26"/>
    <p:sldId id="286" r:id="rId27"/>
    <p:sldId id="287" r:id="rId28"/>
    <p:sldId id="288" r:id="rId29"/>
    <p:sldId id="294" r:id="rId30"/>
    <p:sldId id="298" r:id="rId31"/>
    <p:sldId id="295" r:id="rId32"/>
    <p:sldId id="289" r:id="rId33"/>
    <p:sldId id="290" r:id="rId34"/>
    <p:sldId id="291" r:id="rId35"/>
    <p:sldId id="296" r:id="rId36"/>
    <p:sldId id="297" r:id="rId37"/>
    <p:sldId id="299" r:id="rId38"/>
    <p:sldId id="307" r:id="rId39"/>
    <p:sldId id="301" r:id="rId40"/>
    <p:sldId id="302" r:id="rId41"/>
    <p:sldId id="303" r:id="rId42"/>
    <p:sldId id="304" r:id="rId43"/>
    <p:sldId id="306" r:id="rId44"/>
    <p:sldId id="305" r:id="rId45"/>
    <p:sldId id="308" r:id="rId46"/>
    <p:sldId id="309" r:id="rId47"/>
    <p:sldId id="311" r:id="rId48"/>
    <p:sldId id="310" r:id="rId49"/>
    <p:sldId id="315" r:id="rId50"/>
    <p:sldId id="312" r:id="rId51"/>
    <p:sldId id="31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B726F-9212-4835-A6BF-63EEA77EA9C5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82BF1-47EE-49B3-B1A6-50C0AF8AE8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51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741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0F0C4-0004-4E61-B16C-9EF45C77A19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640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45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617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36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79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C656E-34FD-4DB0-BEA7-D64A8E73C47F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0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06E343-5288-43A5-9B36-BEEC807A900B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5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3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69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489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98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76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00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55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977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41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8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3D641-0D6F-4F0B-9BC4-2907034127CD}" type="datetimeFigureOut">
              <a:rPr lang="en-GB" smtClean="0"/>
              <a:t>29/09/2016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439AA-A1F9-4266-B4E7-7DCDE9600A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56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jydOI4MEIw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www.youtube.com/watch?v=jmHNfWRw-q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NPQVrjnC1jo" TargetMode="External"/><Relationship Id="rId5" Type="http://schemas.openxmlformats.org/officeDocument/2006/relationships/hyperlink" Target="http://www.youtube.com/watch?v=d-8KIIWrR6Y" TargetMode="External"/><Relationship Id="rId4" Type="http://schemas.openxmlformats.org/officeDocument/2006/relationships/hyperlink" Target="http://www.youtube.com/watch?v=P5vz6iwV38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youtube.com/watch?v=97Wwhe9Hx_w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google.co.uk/url?sa=i&amp;rct=j&amp;q=&amp;esrc=s&amp;frm=1&amp;source=images&amp;cd=&amp;cad=rja&amp;docid=ytClWy37JrRlxM&amp;tbnid=MOcweLSbZ5PSlM:&amp;ved=0CAUQjRw&amp;url=http://www.harmony.org.uk/book/modulation_dynamic_harmony.htm&amp;ei=RH9JUvK1BInNsgbAloGYCQ&amp;psig=AFQjCNHRxHBZSnhYdJX66kkmR7hEk_YFjw&amp;ust=138063481034281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google.co.uk/url?sa=i&amp;rct=j&amp;q=&amp;esrc=s&amp;frm=1&amp;source=images&amp;cd=&amp;cad=rja&amp;docid=I8U63V4ACDlOIM&amp;tbnid=O1pcJOPPmwcetM:&amp;ved=0CAUQjRw&amp;url=http://en.wikipedia.org/wiki/Circle_of_fifths&amp;ei=7oFJUpijPMGKtQanl4HICA&amp;psig=AFQjCNGG6-N7AGsmhi7hNsbNdctypDgcgw&amp;ust=1380635499917734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59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PLAGAL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888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051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PERFECT</a:t>
            </a:r>
            <a:endParaRPr lang="en-GB" b="1" dirty="0"/>
          </a:p>
        </p:txBody>
      </p:sp>
      <p:pic>
        <p:nvPicPr>
          <p:cNvPr id="5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64" y="1538287"/>
            <a:ext cx="4135636" cy="5128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89930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8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INTERRUPTED </a:t>
            </a:r>
            <a:endParaRPr lang="en-GB" b="1" dirty="0"/>
          </a:p>
        </p:txBody>
      </p:sp>
      <p:pic>
        <p:nvPicPr>
          <p:cNvPr id="6148" name="Picture 4" descr="Image result for interrupted 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4" y="1563688"/>
            <a:ext cx="4924425" cy="492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493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35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IMPERFECT</a:t>
            </a:r>
            <a:endParaRPr lang="en-GB" b="1" dirty="0"/>
          </a:p>
        </p:txBody>
      </p:sp>
      <p:pic>
        <p:nvPicPr>
          <p:cNvPr id="7170" name="Picture 2" descr="Image result for imperfectca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1814512"/>
            <a:ext cx="5851525" cy="429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6330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smtClean="0"/>
              <a:t>What do we mean by Cadence?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defRPr/>
            </a:pPr>
            <a:r>
              <a:rPr lang="en-GB" b="1" dirty="0" err="1" smtClean="0"/>
              <a:t>Plagal</a:t>
            </a:r>
            <a:r>
              <a:rPr lang="en-GB" b="1" dirty="0" smtClean="0"/>
              <a:t> Cadence: IV &gt; I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F &gt; C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r>
              <a:rPr lang="en-GB" b="1" dirty="0" smtClean="0"/>
              <a:t>Perfect Cadence: V &gt; I</a:t>
            </a:r>
          </a:p>
          <a:p>
            <a:pPr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dirty="0" smtClean="0"/>
              <a:t>In this case going G &gt; C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Can you hear the difference?</a:t>
            </a:r>
          </a:p>
          <a:p>
            <a:pPr marL="0" indent="0">
              <a:buNone/>
              <a:defRPr/>
            </a:pPr>
            <a:endParaRPr lang="en-GB" b="1" dirty="0" smtClean="0"/>
          </a:p>
        </p:txBody>
      </p:sp>
      <p:pic>
        <p:nvPicPr>
          <p:cNvPr id="7172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64" y="1156843"/>
            <a:ext cx="3983236" cy="289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http://t2.gstatic.com/images?q=tbn:ANd9GcS92ec7wbkQ5q1XEfPmpUr7_Xu3W-vBgXXqtp3pJtFzSkddLbx_bqhofU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789" y="4187536"/>
            <a:ext cx="3176786" cy="258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627742" cy="1143000"/>
          </a:xfrm>
        </p:spPr>
        <p:txBody>
          <a:bodyPr/>
          <a:lstStyle/>
          <a:p>
            <a:r>
              <a:rPr lang="en-GB" b="1" dirty="0" smtClean="0"/>
              <a:t>Introduction to Sibelius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825625"/>
            <a:ext cx="11582400" cy="47941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You must: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Set up a new project with title </a:t>
            </a:r>
            <a:r>
              <a:rPr lang="en-GB" i="1" dirty="0" smtClean="0"/>
              <a:t>(Unit 2 Composition) </a:t>
            </a:r>
            <a:r>
              <a:rPr lang="en-GB" dirty="0" smtClean="0"/>
              <a:t>and composer name </a:t>
            </a:r>
            <a:r>
              <a:rPr lang="en-GB" i="1" dirty="0" smtClean="0"/>
              <a:t>(James </a:t>
            </a:r>
            <a:r>
              <a:rPr lang="en-GB" i="1" dirty="0" err="1" smtClean="0"/>
              <a:t>Ingham</a:t>
            </a:r>
            <a:r>
              <a:rPr lang="en-GB" i="1" dirty="0" smtClean="0"/>
              <a:t>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Set </a:t>
            </a:r>
            <a:r>
              <a:rPr lang="en-GB" dirty="0"/>
              <a:t>up a new project </a:t>
            </a: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Add instruments for a Pirate jig……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Pick </a:t>
            </a:r>
            <a:r>
              <a:rPr lang="en-GB" dirty="0"/>
              <a:t>your tonal centre/key signature (I’d suggest C, D, F or G)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Map out 8 Bars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Draw in your chord I in the final bar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Prepare your final chord with either a </a:t>
            </a:r>
            <a:r>
              <a:rPr lang="en-GB" dirty="0" err="1"/>
              <a:t>Plagal</a:t>
            </a:r>
            <a:r>
              <a:rPr lang="en-GB" dirty="0"/>
              <a:t> or Perfect cadence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/>
              <a:t>Save your work as “Unit 2 – </a:t>
            </a:r>
            <a:r>
              <a:rPr lang="en-GB" dirty="0" smtClean="0"/>
              <a:t>Pirate Composition”</a:t>
            </a: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Extra Challenge: try using inverted chords!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00" y="3243059"/>
            <a:ext cx="3787327" cy="3018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0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GB" b="1" dirty="0" smtClean="0"/>
              <a:t>Extra Challenge: Extended Cadence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61100" cy="4351338"/>
          </a:xfrm>
        </p:spPr>
        <p:txBody>
          <a:bodyPr rtlCol="0"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GB" dirty="0" smtClean="0"/>
              <a:t>An extended cadence is where you prepare your penultimate chord with another chord.</a:t>
            </a:r>
          </a:p>
          <a:p>
            <a:pPr>
              <a:defRPr/>
            </a:pPr>
            <a:endParaRPr lang="en-GB" dirty="0" smtClean="0"/>
          </a:p>
          <a:p>
            <a:pPr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Experiment with: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algn="ctr">
              <a:defRPr/>
            </a:pPr>
            <a:r>
              <a:rPr lang="en-GB" dirty="0" smtClean="0"/>
              <a:t>ii &gt; V &gt; I</a:t>
            </a:r>
          </a:p>
          <a:p>
            <a:pPr algn="ctr">
              <a:defRPr/>
            </a:pPr>
            <a:r>
              <a:rPr lang="en-GB" dirty="0" smtClean="0"/>
              <a:t>IV &gt; V &gt; I</a:t>
            </a:r>
          </a:p>
          <a:p>
            <a:pPr algn="ctr">
              <a:defRPr/>
            </a:pPr>
            <a:r>
              <a:rPr lang="en-GB" dirty="0" err="1" smtClean="0"/>
              <a:t>bVII</a:t>
            </a:r>
            <a:r>
              <a:rPr lang="en-GB" dirty="0" smtClean="0"/>
              <a:t> &gt; IV &gt; I</a:t>
            </a:r>
          </a:p>
          <a:p>
            <a:pPr algn="ctr">
              <a:defRPr/>
            </a:pPr>
            <a:r>
              <a:rPr lang="en-GB" dirty="0"/>
              <a:t>i</a:t>
            </a:r>
            <a:r>
              <a:rPr lang="en-GB" dirty="0" smtClean="0"/>
              <a:t>idim7 &gt; V7 &gt; im7</a:t>
            </a:r>
          </a:p>
        </p:txBody>
      </p:sp>
      <p:pic>
        <p:nvPicPr>
          <p:cNvPr id="8194" name="Picture 2" descr="Image result for extending dining tab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152172"/>
            <a:ext cx="4762500" cy="26771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09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-22872"/>
            <a:ext cx="10121900" cy="1325563"/>
          </a:xfrm>
        </p:spPr>
        <p:txBody>
          <a:bodyPr/>
          <a:lstStyle/>
          <a:p>
            <a:r>
              <a:rPr lang="en-US" b="1" dirty="0" smtClean="0"/>
              <a:t>MY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68" y="1562100"/>
            <a:ext cx="7956532" cy="52959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All work is </a:t>
            </a:r>
            <a:r>
              <a:rPr lang="en-US" sz="2000" b="1" dirty="0" smtClean="0"/>
              <a:t>completed on time meeting deadlines </a:t>
            </a:r>
            <a:r>
              <a:rPr lang="en-US" sz="2000" dirty="0" smtClean="0"/>
              <a:t>set.</a:t>
            </a:r>
          </a:p>
          <a:p>
            <a:r>
              <a:rPr lang="en-US" sz="2000" dirty="0" smtClean="0"/>
              <a:t>Work is of </a:t>
            </a:r>
            <a:r>
              <a:rPr lang="en-US" sz="2000" b="1" dirty="0" smtClean="0"/>
              <a:t>high quality demonstrating mastery of skills and pride in the product </a:t>
            </a:r>
            <a:r>
              <a:rPr lang="en-US" sz="2000" dirty="0" smtClean="0"/>
              <a:t>– Composition is tough and for many of you is a NEW skill</a:t>
            </a:r>
          </a:p>
          <a:p>
            <a:r>
              <a:rPr lang="en-US" sz="2000" dirty="0" smtClean="0"/>
              <a:t>Students have an </a:t>
            </a:r>
            <a:r>
              <a:rPr lang="en-US" sz="2000" b="1" dirty="0" smtClean="0"/>
              <a:t>open mind to all music</a:t>
            </a:r>
            <a:r>
              <a:rPr lang="en-US" sz="2000" dirty="0" smtClean="0"/>
              <a:t>, styles, artists and genres.</a:t>
            </a:r>
          </a:p>
          <a:p>
            <a:r>
              <a:rPr lang="en-US" sz="2000" dirty="0" smtClean="0"/>
              <a:t>Students support and respect each other.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Attend every class – don’t flake out. </a:t>
            </a:r>
          </a:p>
          <a:p>
            <a:r>
              <a:rPr lang="en-US" sz="2000" dirty="0" smtClean="0"/>
              <a:t>No phones – no one out there is more important than 100% focus on me (</a:t>
            </a:r>
            <a:r>
              <a:rPr lang="en-US" sz="2000" i="1" dirty="0" smtClean="0"/>
              <a:t>during lesson time</a:t>
            </a:r>
            <a:r>
              <a:rPr lang="en-US" sz="2000" dirty="0" smtClean="0"/>
              <a:t>) and the course.</a:t>
            </a:r>
          </a:p>
          <a:p>
            <a:r>
              <a:rPr lang="en-US" sz="2000" dirty="0" smtClean="0"/>
              <a:t>No time wasting – that includes wasting my time!</a:t>
            </a:r>
          </a:p>
          <a:p>
            <a:endParaRPr lang="en-US" sz="2000" dirty="0" smtClean="0"/>
          </a:p>
          <a:p>
            <a:r>
              <a:rPr lang="en-US" sz="2000" b="1" dirty="0" smtClean="0"/>
              <a:t>Bring a Pen and Don’t be late to every class! That drives me crazy!</a:t>
            </a:r>
          </a:p>
          <a:p>
            <a:endParaRPr lang="en-US" sz="2000" b="1" dirty="0"/>
          </a:p>
          <a:p>
            <a:r>
              <a:rPr lang="en-US" sz="2000" b="1" dirty="0" smtClean="0"/>
              <a:t>Do all this and you will be a Star.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495424" y="2938369"/>
            <a:ext cx="3823576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 smtClean="0"/>
              <a:t>John Williams would never forget a pen or be ill.</a:t>
            </a:r>
            <a:endParaRPr lang="en-GB" sz="1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026" y="4563403"/>
            <a:ext cx="1581748" cy="158174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9512300" y="6048522"/>
            <a:ext cx="3036470" cy="809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YOU could be this star!</a:t>
            </a:r>
            <a:endParaRPr lang="en-GB" sz="1800" dirty="0"/>
          </a:p>
        </p:txBody>
      </p:sp>
      <p:pic>
        <p:nvPicPr>
          <p:cNvPr id="2050" name="Picture 2" descr="Image result for john willia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75" y="170040"/>
            <a:ext cx="3286125" cy="2762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5536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"/>
            <a:ext cx="11188700" cy="1325563"/>
          </a:xfrm>
        </p:spPr>
        <p:txBody>
          <a:bodyPr>
            <a:normAutofit/>
          </a:bodyPr>
          <a:lstStyle/>
          <a:p>
            <a:r>
              <a:rPr lang="en-GB" b="1" dirty="0" smtClean="0"/>
              <a:t>Sibelius Task 2 – Build a Chord Progression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1" y="1503653"/>
            <a:ext cx="6327284" cy="5090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You must develop your Sibelius Chart with the following: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Chord Progression for your Verse and/or Chorus </a:t>
            </a:r>
          </a:p>
          <a:p>
            <a:r>
              <a:rPr lang="en-GB" dirty="0" smtClean="0"/>
              <a:t>It must start from your </a:t>
            </a:r>
            <a:r>
              <a:rPr lang="en-GB" b="1" dirty="0" smtClean="0">
                <a:solidFill>
                  <a:srgbClr val="FF0000"/>
                </a:solidFill>
              </a:rPr>
              <a:t>Root Chord </a:t>
            </a:r>
          </a:p>
          <a:p>
            <a:r>
              <a:rPr lang="en-GB" dirty="0" smtClean="0"/>
              <a:t>Start by using </a:t>
            </a:r>
            <a:r>
              <a:rPr lang="en-GB" b="1" dirty="0" smtClean="0">
                <a:solidFill>
                  <a:srgbClr val="FF0000"/>
                </a:solidFill>
              </a:rPr>
              <a:t>Primary Chords</a:t>
            </a:r>
          </a:p>
          <a:p>
            <a:r>
              <a:rPr lang="en-GB" dirty="0" smtClean="0"/>
              <a:t>Enhance with </a:t>
            </a:r>
            <a:r>
              <a:rPr lang="en-GB" b="1" dirty="0" smtClean="0">
                <a:solidFill>
                  <a:srgbClr val="FF0000"/>
                </a:solidFill>
              </a:rPr>
              <a:t>Secondary Chords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dirty="0" smtClean="0"/>
              <a:t>Extra Challenge </a:t>
            </a:r>
            <a:r>
              <a:rPr lang="en-GB" dirty="0" smtClean="0"/>
              <a:t>– add the following: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Chords</a:t>
            </a:r>
          </a:p>
          <a:p>
            <a:r>
              <a:rPr lang="en-GB" dirty="0" smtClean="0"/>
              <a:t>Different Chords in the 1</a:t>
            </a:r>
            <a:r>
              <a:rPr lang="en-GB" baseline="30000" dirty="0" smtClean="0"/>
              <a:t>st</a:t>
            </a:r>
            <a:r>
              <a:rPr lang="en-GB" dirty="0" smtClean="0"/>
              <a:t>/2</a:t>
            </a:r>
            <a:r>
              <a:rPr lang="en-GB" baseline="30000" dirty="0" smtClean="0"/>
              <a:t>nd</a:t>
            </a:r>
            <a:r>
              <a:rPr lang="en-GB" dirty="0" smtClean="0"/>
              <a:t> time bars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785" y="2068846"/>
            <a:ext cx="5156948" cy="356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9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/>
              <a:t>Plenary </a:t>
            </a:r>
            <a:r>
              <a:rPr lang="en-GB" altLang="en-US" b="1" smtClean="0"/>
              <a:t>– Cadences</a:t>
            </a:r>
            <a:endParaRPr lang="en-GB" alt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1" y="1682683"/>
            <a:ext cx="6377386" cy="47513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GB" dirty="0" smtClean="0"/>
              <a:t>What chords make up: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Plagal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F &gt; C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Perfect Cadences in D, F and G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dirty="0" smtClean="0"/>
              <a:t>For example in C: </a:t>
            </a:r>
            <a:r>
              <a:rPr lang="en-GB" b="1" dirty="0" smtClean="0">
                <a:solidFill>
                  <a:srgbClr val="FF0000"/>
                </a:solidFill>
              </a:rPr>
              <a:t>G &gt; C</a:t>
            </a:r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11266" name="Picture 2" descr="Image result for pir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01" y="1130238"/>
            <a:ext cx="3949700" cy="512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6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724"/>
            <a:ext cx="10515600" cy="1325563"/>
          </a:xfrm>
        </p:spPr>
        <p:txBody>
          <a:bodyPr/>
          <a:lstStyle/>
          <a:p>
            <a:r>
              <a:rPr lang="en-GB" b="1" dirty="0" smtClean="0"/>
              <a:t>Relative Listening List ‘Pirates’ – Homework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6045200" cy="556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Opposite is a full list of relative listening tunes that I have compiled.</a:t>
            </a:r>
          </a:p>
          <a:p>
            <a:endParaRPr lang="en-GB" dirty="0" smtClean="0"/>
          </a:p>
          <a:p>
            <a:r>
              <a:rPr lang="en-GB" dirty="0"/>
              <a:t>Make a playlist of these tunes and listen like crazy!</a:t>
            </a:r>
          </a:p>
          <a:p>
            <a:endParaRPr lang="en-GB" dirty="0"/>
          </a:p>
          <a:p>
            <a:r>
              <a:rPr lang="en-GB" dirty="0" smtClean="0"/>
              <a:t>Either using 3 of these or some of your own suggestions you are to complete a written musical analysis of the pieces.</a:t>
            </a:r>
          </a:p>
          <a:p>
            <a:endParaRPr lang="en-GB" dirty="0"/>
          </a:p>
          <a:p>
            <a:r>
              <a:rPr lang="en-GB" dirty="0" smtClean="0"/>
              <a:t>Include: instrumentation, tonality, harmony – including specific progressions, notate the lead melody, structure, rhythm and metre</a:t>
            </a:r>
          </a:p>
          <a:p>
            <a:endParaRPr lang="en-GB" dirty="0"/>
          </a:p>
          <a:p>
            <a:r>
              <a:rPr lang="en-GB" dirty="0" smtClean="0"/>
              <a:t>Include any additional information you feel is relevant. Work can be set out as paragraphs or in a table or mind map.</a:t>
            </a:r>
          </a:p>
          <a:p>
            <a:endParaRPr lang="en-GB" dirty="0"/>
          </a:p>
          <a:p>
            <a:r>
              <a:rPr lang="en-GB" dirty="0" smtClean="0"/>
              <a:t>MUST BE THOROUGH – Substandard work is NEVER tolerated.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0800" y="1295399"/>
            <a:ext cx="55880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 Me Up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Hearties’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 of Monkey Island – Introduction/Main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Michael Land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 – Flight to Neverland’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Williams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and Commander – The Far Side of the World’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Davies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Notturna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Strade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Madrid’ No.6, Op. 30</a:t>
            </a:r>
            <a:r>
              <a:rPr lang="fr-FR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- Luigi Boccherini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Barrett’s Privateers’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 Rogers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Mariner’s Revenge’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Decemberists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‘Shiver My Timbers – The Muppets Treasure Island’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Pirate’s Life for Me’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Sailor’s Hornpipe’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‘Over the Hills and Far Away’ -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D'Urfey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a pirate king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Pirates of Penzance’ – Gilbert and Sullivan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‘Weird Beard’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Mad Caddies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698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Don’t forget….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74899"/>
            <a:ext cx="10515600" cy="3802063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Tea Party tomorrow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In 818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1-2</a:t>
            </a:r>
          </a:p>
          <a:p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There will be some food but not enough to qualify as a full lunch.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mug of 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681037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21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985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Starter – Think Pair Share Square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What did you listen to and how could this help inspire your compositions? Share with your partner first then share with the group.</a:t>
            </a:r>
          </a:p>
          <a:p>
            <a:pPr marL="0" indent="0">
              <a:buNone/>
              <a:defRPr/>
            </a:pPr>
            <a:endParaRPr lang="en-GB" b="1" dirty="0" smtClean="0"/>
          </a:p>
          <a:p>
            <a:pPr marL="0" indent="0">
              <a:buNone/>
              <a:defRPr/>
            </a:pPr>
            <a:r>
              <a:rPr lang="en-GB" b="1" dirty="0" smtClean="0"/>
              <a:t>Identify: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Composer, title and date composed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Key instrumentation and ensembles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Tonality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Textures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Harmonic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Melodic Features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Rhythmic Features</a:t>
            </a:r>
          </a:p>
          <a:p>
            <a:endParaRPr lang="en-US" dirty="0"/>
          </a:p>
        </p:txBody>
      </p:sp>
      <p:pic>
        <p:nvPicPr>
          <p:cNvPr id="6" name="Picture 2" descr="Image result for pirat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688715"/>
            <a:ext cx="2791692" cy="3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22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will develop our lead melody and Noah’s Main Theme</a:t>
            </a: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Analyse the harmony of the Back to the Future theme lead melody and accompanying chords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To develop a lead melodic theme that includes the use of primary and secondary chords as well as either lead brass instrumentation or Unison Strings.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To build a developing progression to create sense of excitement in music</a:t>
            </a: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identify and explain melodic and harmonic features in the Back to the Future Main Theme by Alan </a:t>
            </a:r>
            <a:r>
              <a:rPr lang="en-GB" sz="2500" dirty="0" err="1">
                <a:latin typeface="Calibri" charset="0"/>
              </a:rPr>
              <a:t>Silvestri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>
                <a:latin typeface="Calibri" charset="0"/>
              </a:rPr>
              <a:t>‘Back to the Future Main Theme’.</a:t>
            </a:r>
          </a:p>
        </p:txBody>
      </p:sp>
    </p:spTree>
    <p:extLst>
      <p:ext uri="{BB962C8B-B14F-4D97-AF65-F5344CB8AC3E}">
        <p14:creationId xmlns:p14="http://schemas.microsoft.com/office/powerpoint/2010/main" val="3697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088" y="399950"/>
            <a:ext cx="40005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/>
              <a:t>Task 1:</a:t>
            </a:r>
            <a:br>
              <a:rPr lang="en-US" sz="3200" b="1" dirty="0"/>
            </a:br>
            <a:r>
              <a:rPr lang="en-US" sz="3200" b="1" dirty="0"/>
              <a:t>Back to the Future </a:t>
            </a:r>
            <a:br>
              <a:rPr lang="en-US" sz="3200" b="1" dirty="0"/>
            </a:br>
            <a:r>
              <a:rPr lang="en-US" sz="3200" b="1" dirty="0"/>
              <a:t>by Alan </a:t>
            </a:r>
            <a:r>
              <a:rPr lang="en-US" sz="3200" b="1" dirty="0" err="1"/>
              <a:t>Silvestri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765" y="2166517"/>
            <a:ext cx="5333344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Steps (in pairs or solo):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chord progression – roman numerals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Analyse</a:t>
            </a:r>
            <a:r>
              <a:rPr lang="en-US" dirty="0" smtClean="0"/>
              <a:t> the notes of melody in relation to the chord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long are phrases and how are they structured?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Extra Challenge </a:t>
            </a:r>
            <a:r>
              <a:rPr lang="en-US" dirty="0" smtClean="0"/>
              <a:t>– how has modulation been used to develop a sense of excitement?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0327" y="122492"/>
            <a:ext cx="4927491" cy="656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4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291" y="369712"/>
            <a:ext cx="5313218" cy="5303724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Mozart’s Adagio from the Clarinet Concerto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945" y="0"/>
            <a:ext cx="4848913" cy="68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7203"/>
            <a:ext cx="5936673" cy="5823270"/>
          </a:xfrm>
        </p:spPr>
        <p:txBody>
          <a:bodyPr>
            <a:normAutofit/>
          </a:bodyPr>
          <a:lstStyle/>
          <a:p>
            <a:r>
              <a:rPr lang="en-US" b="1" dirty="0" smtClean="0"/>
              <a:t>Phrasing – 2 bar, 2 bar, 4 bar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Michael Kaman’s Opening Title </a:t>
            </a:r>
            <a:r>
              <a:rPr lang="en-US" b="1" dirty="0" err="1" smtClean="0"/>
              <a:t>Seuqence</a:t>
            </a:r>
            <a:r>
              <a:rPr lang="en-US" b="1" dirty="0" smtClean="0"/>
              <a:t> from ‘Band of Brothers’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1" y="586130"/>
            <a:ext cx="4791522" cy="619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5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2996804" y="3"/>
            <a:ext cx="61722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000000"/>
                </a:solidFill>
                <a:ea typeface="Lucida Sans Unicode" panose="020B0602030504020204" pitchFamily="34" charset="0"/>
                <a:cs typeface="Lucida Sans Unicode" panose="020B0602030504020204" pitchFamily="34" charset="0"/>
              </a:rPr>
              <a:t>Aims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22300" y="777878"/>
            <a:ext cx="11315700" cy="560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cs typeface="Lucida Sans Unicode" pitchFamily="32" charset="0"/>
              </a:defRPr>
            </a:lvl9pPr>
          </a:lstStyle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During today’s lesson I will </a:t>
            </a:r>
            <a:r>
              <a:rPr lang="en-GB" sz="2400" b="1" dirty="0" smtClean="0">
                <a:solidFill>
                  <a:schemeClr val="tx1"/>
                </a:solidFill>
              </a:rPr>
              <a:t>be introduced to composition. I will go on to study </a:t>
            </a:r>
            <a:r>
              <a:rPr lang="en-GB" sz="2400" b="1" dirty="0">
                <a:solidFill>
                  <a:schemeClr val="tx1"/>
                </a:solidFill>
              </a:rPr>
              <a:t>building Cadences, looking at typical harmony and </a:t>
            </a:r>
            <a:r>
              <a:rPr lang="en-GB" sz="2400" b="1" dirty="0" smtClean="0">
                <a:solidFill>
                  <a:schemeClr val="tx1"/>
                </a:solidFill>
              </a:rPr>
              <a:t>voicings and using Sibelius.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 </a:t>
            </a: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I will be able to:</a:t>
            </a:r>
          </a:p>
          <a:p>
            <a:pPr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Understand the demands of the compositions brief.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Identify aurally and visually different </a:t>
            </a:r>
            <a:r>
              <a:rPr lang="en-GB" sz="2400" dirty="0">
                <a:solidFill>
                  <a:schemeClr val="tx1"/>
                </a:solidFill>
              </a:rPr>
              <a:t>Plagal and Perfect cadences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Set up a Sibelius project and Compose </a:t>
            </a:r>
            <a:r>
              <a:rPr lang="en-GB" sz="2400" dirty="0">
                <a:solidFill>
                  <a:schemeClr val="tx1"/>
                </a:solidFill>
              </a:rPr>
              <a:t>my own </a:t>
            </a:r>
            <a:r>
              <a:rPr lang="en-GB" sz="2400" dirty="0" smtClean="0">
                <a:solidFill>
                  <a:schemeClr val="tx1"/>
                </a:solidFill>
              </a:rPr>
              <a:t>Cadence using ‘Pirate’ instruments</a:t>
            </a:r>
            <a:endParaRPr lang="en-GB" sz="2400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GB" sz="2400" b="1" dirty="0">
                <a:solidFill>
                  <a:schemeClr val="tx1"/>
                </a:solidFill>
              </a:rPr>
              <a:t>Extra Challenge: </a:t>
            </a:r>
            <a:r>
              <a:rPr lang="en-GB" sz="2400" dirty="0">
                <a:solidFill>
                  <a:schemeClr val="tx1"/>
                </a:solidFill>
              </a:rPr>
              <a:t>to prepare </a:t>
            </a:r>
            <a:r>
              <a:rPr lang="en-GB" sz="2400" i="1" dirty="0">
                <a:solidFill>
                  <a:schemeClr val="tx1"/>
                </a:solidFill>
              </a:rPr>
              <a:t>extended </a:t>
            </a:r>
            <a:r>
              <a:rPr lang="en-GB" sz="2400" dirty="0">
                <a:solidFill>
                  <a:schemeClr val="tx1"/>
                </a:solidFill>
              </a:rPr>
              <a:t>cadences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b="1" dirty="0">
                <a:solidFill>
                  <a:schemeClr val="tx1"/>
                </a:solidFill>
              </a:rPr>
              <a:t>Literacy Aim</a:t>
            </a:r>
            <a:r>
              <a:rPr lang="en-GB" sz="2400" dirty="0">
                <a:solidFill>
                  <a:schemeClr val="tx1"/>
                </a:solidFill>
              </a:rPr>
              <a:t>: to be able confidently articulate aurally the design of </a:t>
            </a:r>
            <a:r>
              <a:rPr lang="en-GB" sz="2400" dirty="0" err="1">
                <a:solidFill>
                  <a:schemeClr val="tx1"/>
                </a:solidFill>
              </a:rPr>
              <a:t>Plagal</a:t>
            </a:r>
            <a:r>
              <a:rPr lang="en-GB" sz="2400" dirty="0">
                <a:solidFill>
                  <a:schemeClr val="tx1"/>
                </a:solidFill>
              </a:rPr>
              <a:t> and Perfect cadences</a:t>
            </a:r>
          </a:p>
          <a:p>
            <a:pPr eaLnBrk="1" hangingPunct="1">
              <a:spcBef>
                <a:spcPts val="800"/>
              </a:spcBef>
              <a:defRPr/>
            </a:pPr>
            <a:endParaRPr lang="en-GB" sz="24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800"/>
              </a:spcBef>
              <a:defRPr/>
            </a:pPr>
            <a:r>
              <a:rPr lang="en-GB" sz="2400" b="1" dirty="0">
                <a:solidFill>
                  <a:schemeClr val="tx1"/>
                </a:solidFill>
              </a:rPr>
              <a:t>Keywords: </a:t>
            </a:r>
            <a:r>
              <a:rPr lang="en-GB" sz="2400" dirty="0">
                <a:solidFill>
                  <a:schemeClr val="tx1"/>
                </a:solidFill>
              </a:rPr>
              <a:t>Plagal, Perfect, </a:t>
            </a:r>
            <a:r>
              <a:rPr lang="en-GB" sz="2400" dirty="0" smtClean="0">
                <a:solidFill>
                  <a:schemeClr val="tx1"/>
                </a:solidFill>
              </a:rPr>
              <a:t>Interrupted, Imperfect, Cadence</a:t>
            </a:r>
            <a:r>
              <a:rPr lang="en-GB" sz="2400" dirty="0">
                <a:solidFill>
                  <a:schemeClr val="tx1"/>
                </a:solidFill>
              </a:rPr>
              <a:t>, Extended, Harmony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4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962025"/>
            <a:ext cx="3898900" cy="4714875"/>
          </a:xfrm>
        </p:spPr>
        <p:txBody>
          <a:bodyPr>
            <a:normAutofit/>
          </a:bodyPr>
          <a:lstStyle/>
          <a:p>
            <a:r>
              <a:rPr lang="en-GB" b="1" dirty="0" smtClean="0"/>
              <a:t>Pirate of the Caribbean – Main Theme</a:t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Hans Zimmer</a:t>
            </a:r>
            <a:endParaRPr lang="en-GB" b="1" dirty="0"/>
          </a:p>
        </p:txBody>
      </p:sp>
      <p:pic>
        <p:nvPicPr>
          <p:cNvPr id="4" name="Picture 3" descr="Image result for pirates of the caribbean sheet musi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400"/>
            <a:ext cx="4762500" cy="6273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70737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3754"/>
            <a:ext cx="10515600" cy="1325563"/>
          </a:xfrm>
        </p:spPr>
        <p:txBody>
          <a:bodyPr/>
          <a:lstStyle/>
          <a:p>
            <a:r>
              <a:rPr lang="en-US" b="1" dirty="0" smtClean="0"/>
              <a:t>John Williams’ ‘Jurassic Park’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" y="1271499"/>
            <a:ext cx="484632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029" y="0"/>
            <a:ext cx="497205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760993" y="341315"/>
            <a:ext cx="7382092" cy="1143000"/>
          </a:xfrm>
        </p:spPr>
        <p:txBody>
          <a:bodyPr>
            <a:normAutofit/>
          </a:bodyPr>
          <a:lstStyle/>
          <a:p>
            <a:r>
              <a:rPr lang="en-GB" altLang="en-US" b="1" dirty="0" smtClean="0"/>
              <a:t>Task – Writing a Short Melody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1484316"/>
            <a:ext cx="11679382" cy="53736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/>
              <a:t>3 Rules: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use chord notes on beats 1 and 3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Must be in neat 2 or 4 bar phrases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GB" dirty="0" smtClean="0"/>
              <a:t>Should have flow in shape – no big leaps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dirty="0" smtClean="0"/>
              <a:t>Start by on keyboards, holding down a chord and improvising using the notes of the scale.</a:t>
            </a:r>
          </a:p>
          <a:p>
            <a:pPr marL="0" indent="0" algn="ctr">
              <a:buNone/>
              <a:defRPr/>
            </a:pPr>
            <a:endParaRPr lang="en-GB" dirty="0" smtClean="0"/>
          </a:p>
          <a:p>
            <a:pPr marL="0" indent="0" algn="ctr">
              <a:buNone/>
              <a:defRPr/>
            </a:pPr>
            <a:r>
              <a:rPr lang="en-GB" b="1" i="1" u="sng" dirty="0" smtClean="0"/>
              <a:t>Keep the chords simple initially and write on your instrument FIRST! Sibelius to notate ideas!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/>
              <a:t>Extra Challenges: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Link/extend phrases to perform over 2 chords</a:t>
            </a:r>
          </a:p>
          <a:p>
            <a:pPr>
              <a:buFont typeface="Arial" charset="0"/>
              <a:buChar char="•"/>
              <a:defRPr/>
            </a:pPr>
            <a:r>
              <a:rPr lang="en-GB" b="1" dirty="0" smtClean="0">
                <a:solidFill>
                  <a:srgbClr val="FF0000"/>
                </a:solidFill>
              </a:rPr>
              <a:t>Notate your melody on manuscript paper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055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Task 3 – Develop Main Theme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1916113"/>
            <a:ext cx="111459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Develop your main theme using some/all of the following devices: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Chromatic Melody </a:t>
            </a:r>
            <a:r>
              <a:rPr lang="en-US" dirty="0" smtClean="0"/>
              <a:t>– implying the rich harmony</a:t>
            </a:r>
          </a:p>
          <a:p>
            <a:r>
              <a:rPr lang="en-US" b="1" dirty="0" smtClean="0"/>
              <a:t>Modulation</a:t>
            </a:r>
            <a:r>
              <a:rPr lang="en-US" dirty="0" smtClean="0"/>
              <a:t> – move your main theme to primary chord (sub-</a:t>
            </a:r>
            <a:r>
              <a:rPr lang="en-US" dirty="0" err="1" smtClean="0"/>
              <a:t>dom</a:t>
            </a:r>
            <a:r>
              <a:rPr lang="en-US" dirty="0" smtClean="0"/>
              <a:t>/</a:t>
            </a:r>
            <a:r>
              <a:rPr lang="en-US" dirty="0" err="1" smtClean="0"/>
              <a:t>dom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Structure</a:t>
            </a:r>
            <a:r>
              <a:rPr lang="en-US" dirty="0" smtClean="0"/>
              <a:t> – “A1 A2 B</a:t>
            </a:r>
            <a:r>
              <a:rPr lang="en-US" i="1" dirty="0" smtClean="0"/>
              <a:t>(release)”</a:t>
            </a:r>
          </a:p>
          <a:p>
            <a:r>
              <a:rPr lang="en-US" b="1" dirty="0" smtClean="0"/>
              <a:t>Imitation</a:t>
            </a:r>
            <a:r>
              <a:rPr lang="en-US" dirty="0" smtClean="0"/>
              <a:t> – altering instrumentation and harmony</a:t>
            </a:r>
          </a:p>
          <a:p>
            <a:r>
              <a:rPr lang="en-US" b="1" dirty="0" smtClean="0"/>
              <a:t>Introduction</a:t>
            </a:r>
            <a:r>
              <a:rPr lang="en-US" dirty="0" smtClean="0"/>
              <a:t> – </a:t>
            </a:r>
            <a:r>
              <a:rPr lang="en-US" dirty="0" err="1" smtClean="0"/>
              <a:t>chromaticism</a:t>
            </a:r>
            <a:r>
              <a:rPr lang="en-US" dirty="0" smtClean="0"/>
              <a:t>/atonal – building the tension/release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40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6100" y="0"/>
            <a:ext cx="9969500" cy="1325563"/>
          </a:xfrm>
        </p:spPr>
        <p:txBody>
          <a:bodyPr/>
          <a:lstStyle/>
          <a:p>
            <a:r>
              <a:rPr lang="en-GB" altLang="en-US" b="1" dirty="0" smtClean="0"/>
              <a:t>Homework and Monday Cover Lesson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7690"/>
            <a:ext cx="10965874" cy="559030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Task 1 – Composition Task </a:t>
            </a:r>
            <a:r>
              <a:rPr lang="en-GB" dirty="0" smtClean="0"/>
              <a:t>– complete your melody and chords from today. MUST: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Be 16 bars long and completed on Sibelius – compose on your instrument though!</a:t>
            </a:r>
          </a:p>
          <a:p>
            <a:pPr>
              <a:defRPr/>
            </a:pPr>
            <a:r>
              <a:rPr lang="en-GB" dirty="0" smtClean="0"/>
              <a:t>Minimum 1 melody instrument and 1 chordal accompaniment</a:t>
            </a:r>
          </a:p>
          <a:p>
            <a:pPr>
              <a:defRPr/>
            </a:pPr>
            <a:r>
              <a:rPr lang="en-GB" dirty="0" smtClean="0"/>
              <a:t>Melodies based 2/2/4 then again 2/2/4</a:t>
            </a:r>
          </a:p>
          <a:p>
            <a:pPr>
              <a:defRPr/>
            </a:pPr>
            <a:r>
              <a:rPr lang="en-GB" dirty="0" smtClean="0"/>
              <a:t>Chords explore Primary and Secondary chords</a:t>
            </a:r>
          </a:p>
          <a:p>
            <a:pPr>
              <a:defRPr/>
            </a:pPr>
            <a:r>
              <a:rPr lang="en-GB" dirty="0" smtClean="0"/>
              <a:t>Minor key is preferably</a:t>
            </a:r>
          </a:p>
          <a:p>
            <a:pPr>
              <a:defRPr/>
            </a:pPr>
            <a:r>
              <a:rPr lang="en-GB" dirty="0" smtClean="0"/>
              <a:t>6/8 or 12/8 preferable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 smtClean="0"/>
              <a:t>Task </a:t>
            </a:r>
            <a:r>
              <a:rPr lang="en-GB" b="1" dirty="0"/>
              <a:t>2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b="1" dirty="0" smtClean="0">
                <a:solidFill>
                  <a:srgbClr val="FF0000"/>
                </a:solidFill>
              </a:rPr>
              <a:t>Research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 chords – how do you construct Dominant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Major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Minor 7</a:t>
            </a:r>
            <a:r>
              <a:rPr lang="en-GB" b="1" baseline="30000" dirty="0" smtClean="0">
                <a:solidFill>
                  <a:srgbClr val="FF0000"/>
                </a:solidFill>
              </a:rPr>
              <a:t>th</a:t>
            </a:r>
            <a:r>
              <a:rPr lang="en-GB" b="1" dirty="0" smtClean="0">
                <a:solidFill>
                  <a:srgbClr val="FF0000"/>
                </a:solidFill>
              </a:rPr>
              <a:t>, Half </a:t>
            </a:r>
            <a:r>
              <a:rPr lang="en-GB" b="1" dirty="0" err="1" smtClean="0">
                <a:solidFill>
                  <a:srgbClr val="FF0000"/>
                </a:solidFill>
              </a:rPr>
              <a:t>Dimished</a:t>
            </a:r>
            <a:r>
              <a:rPr lang="en-GB" b="1" dirty="0" smtClean="0">
                <a:solidFill>
                  <a:srgbClr val="FF0000"/>
                </a:solidFill>
              </a:rPr>
              <a:t> and Diminished chords in different keys!</a:t>
            </a:r>
          </a:p>
          <a:p>
            <a:pPr marL="0" indent="0">
              <a:buNone/>
              <a:defRPr/>
            </a:pPr>
            <a:endParaRPr lang="en-GB" dirty="0" smtClean="0"/>
          </a:p>
          <a:p>
            <a:pPr marL="0" indent="0">
              <a:buNone/>
              <a:defRPr/>
            </a:pPr>
            <a:r>
              <a:rPr lang="en-GB" b="1" dirty="0" smtClean="0"/>
              <a:t>Task 3 </a:t>
            </a:r>
            <a:r>
              <a:rPr lang="en-GB" dirty="0" smtClean="0"/>
              <a:t>- </a:t>
            </a:r>
            <a:r>
              <a:rPr lang="en-GB" b="1" dirty="0">
                <a:solidFill>
                  <a:srgbClr val="FF0000"/>
                </a:solidFill>
              </a:rPr>
              <a:t>Research </a:t>
            </a:r>
            <a:r>
              <a:rPr lang="en-GB" dirty="0" smtClean="0"/>
              <a:t>the </a:t>
            </a:r>
            <a:r>
              <a:rPr lang="en-GB" dirty="0"/>
              <a:t>following </a:t>
            </a:r>
            <a:r>
              <a:rPr lang="en-GB" dirty="0" smtClean="0"/>
              <a:t>terms: </a:t>
            </a:r>
            <a:r>
              <a:rPr lang="en-GB" b="1" dirty="0" smtClean="0"/>
              <a:t>Sequence, Imitation, Antiphony, Contrapuntal, Diatonic, Chromatic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b="1" dirty="0"/>
              <a:t>Define</a:t>
            </a:r>
            <a:r>
              <a:rPr lang="en-GB" dirty="0"/>
              <a:t> the terms and find </a:t>
            </a:r>
            <a:r>
              <a:rPr lang="en-GB" b="1" dirty="0"/>
              <a:t>musical examples </a:t>
            </a:r>
            <a:r>
              <a:rPr lang="en-GB" dirty="0"/>
              <a:t>of where they can be heard/seen.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All due </a:t>
            </a:r>
            <a:r>
              <a:rPr lang="en-GB" b="1" dirty="0">
                <a:solidFill>
                  <a:srgbClr val="FF0000"/>
                </a:solidFill>
              </a:rPr>
              <a:t>next lesson!</a:t>
            </a:r>
          </a:p>
        </p:txBody>
      </p:sp>
      <p:pic>
        <p:nvPicPr>
          <p:cNvPr id="5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482" y="0"/>
            <a:ext cx="2791692" cy="362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63996" y="171837"/>
            <a:ext cx="10515600" cy="1325563"/>
          </a:xfrm>
        </p:spPr>
        <p:txBody>
          <a:bodyPr/>
          <a:lstStyle/>
          <a:p>
            <a:r>
              <a:rPr lang="en-GB" altLang="en-US" b="1" dirty="0" smtClean="0"/>
              <a:t>Starter - Constructing 7</a:t>
            </a:r>
            <a:r>
              <a:rPr lang="en-GB" altLang="en-US" b="1" baseline="30000" dirty="0" smtClean="0"/>
              <a:t>th</a:t>
            </a:r>
            <a:r>
              <a:rPr lang="en-GB" altLang="en-US" b="1" dirty="0" smtClean="0"/>
              <a:t> Chords</a:t>
            </a: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927642" y="1967923"/>
            <a:ext cx="634509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Major 7  - </a:t>
            </a:r>
            <a:r>
              <a:rPr lang="en-GB" altLang="en-US" sz="2400" dirty="0"/>
              <a:t>1 &gt; 3 &gt; 5 &gt; 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Dominant 7 - </a:t>
            </a:r>
            <a:r>
              <a:rPr lang="en-GB" altLang="en-US" sz="2400" dirty="0"/>
              <a:t>1 &gt; 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Minor 7 - </a:t>
            </a:r>
            <a:r>
              <a:rPr lang="en-GB" altLang="en-US" sz="2400" dirty="0"/>
              <a:t>1 &gt; b3 &gt; 5 &gt; b7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endParaRPr lang="en-GB" altLang="en-US" sz="2400" dirty="0"/>
          </a:p>
          <a:p>
            <a:pPr eaLnBrk="1" hangingPunct="1">
              <a:spcBef>
                <a:spcPct val="0"/>
              </a:spcBef>
            </a:pPr>
            <a:r>
              <a:rPr lang="en-GB" altLang="en-US" sz="2400" b="1" dirty="0"/>
              <a:t>Diminished 7 - </a:t>
            </a:r>
            <a:r>
              <a:rPr lang="en-GB" altLang="en-US" sz="2400" dirty="0"/>
              <a:t>1 &gt; b3 &gt; b5 &gt; bb7</a:t>
            </a:r>
          </a:p>
        </p:txBody>
      </p:sp>
      <p:pic>
        <p:nvPicPr>
          <p:cNvPr id="31748" name="Picture 4" descr="http://www.true-piano-lessons.com/images/C7cho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344" y="2150489"/>
            <a:ext cx="1725456" cy="216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 descr="http://www.true-piano-lessons.com/images/Cminor7cho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976" y="3543530"/>
            <a:ext cx="1760694" cy="24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8" descr="http://www.true-piano-lessons.com/images/Cmajor7chor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302" y="1094797"/>
            <a:ext cx="1786098" cy="25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http://www.true-piano-lessons.com/images/Cdiminished7cho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7878" y="4542848"/>
            <a:ext cx="1597422" cy="220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7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will </a:t>
            </a:r>
            <a:r>
              <a:rPr lang="en-GB" sz="2500" dirty="0" smtClean="0">
                <a:latin typeface="Calibri" charset="0"/>
              </a:rPr>
              <a:t>learn how to construct chord progressions, extended chords and modulations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Analyse 7</a:t>
            </a:r>
            <a:r>
              <a:rPr lang="en-GB" sz="2500" baseline="30000" dirty="0" smtClean="0">
                <a:latin typeface="Calibri" charset="0"/>
              </a:rPr>
              <a:t>th</a:t>
            </a:r>
            <a:r>
              <a:rPr lang="en-GB" sz="2500" dirty="0" smtClean="0">
                <a:latin typeface="Calibri" charset="0"/>
              </a:rPr>
              <a:t> chord construction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Analyse how to create fluid chord progressions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Look at using Pivot Chord Modulation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identify and explain melodic and harmonic features in the Back to the Future Main Theme by Alan </a:t>
            </a:r>
            <a:r>
              <a:rPr lang="en-GB" sz="2500" dirty="0" err="1">
                <a:latin typeface="Calibri" charset="0"/>
              </a:rPr>
              <a:t>Silvestri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>
                <a:latin typeface="Calibri" charset="0"/>
              </a:rPr>
              <a:t>‘Back to the Future Main Theme’.</a:t>
            </a:r>
          </a:p>
        </p:txBody>
      </p:sp>
    </p:spTree>
    <p:extLst>
      <p:ext uri="{BB962C8B-B14F-4D97-AF65-F5344CB8AC3E}">
        <p14:creationId xmlns:p14="http://schemas.microsoft.com/office/powerpoint/2010/main" val="4381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0515600" cy="1325563"/>
          </a:xfrm>
        </p:spPr>
        <p:txBody>
          <a:bodyPr/>
          <a:lstStyle/>
          <a:p>
            <a:r>
              <a:rPr lang="en-GB" b="1" dirty="0" smtClean="0"/>
              <a:t>Building Chord Progressions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5943599"/>
            <a:ext cx="10515600" cy="76200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dirty="0" smtClean="0"/>
              <a:t>With your partner, follow the process to design a chord progression of your choice in a minor key!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52" y="1147762"/>
            <a:ext cx="6689295" cy="4630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252" y="1300162"/>
            <a:ext cx="6689295" cy="46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314207" y="273231"/>
            <a:ext cx="6172200" cy="620713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/>
              <a:t>Task 1 – Why Modulate?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893945"/>
            <a:ext cx="7137399" cy="5479148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  <a:defRPr/>
            </a:pPr>
            <a:r>
              <a:rPr lang="en-GB" sz="2400" dirty="0"/>
              <a:t>Listen to these examples of modulations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How have they modulated?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key have they moved to?</a:t>
            </a:r>
          </a:p>
          <a:p>
            <a:pPr>
              <a:buFont typeface="Arial" charset="0"/>
              <a:buChar char="•"/>
              <a:defRPr/>
            </a:pPr>
            <a:r>
              <a:rPr lang="en-GB" sz="2400" dirty="0"/>
              <a:t>To what effect?</a:t>
            </a:r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>
              <a:buFont typeface="Arial" charset="0"/>
              <a:buChar char="•"/>
              <a:defRPr/>
            </a:pP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Johnny Cash - Walk the Line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2"/>
              </a:rPr>
              <a:t>http://www.youtube.com/watch?v=jmHNfWRw-qg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Dusty Springfield – Son of a Preacher Man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3"/>
              </a:rPr>
              <a:t>http://www.youtube.com/watch?v=DjydOI4MEIw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Man in the Mirror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4"/>
              </a:rPr>
              <a:t>http://www.youtube.com/watch?v=P5vz6iwV38U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Michael Jackson – Will you Be There?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5"/>
              </a:rPr>
              <a:t>http://www.youtube.com/watch?v=d-8KIIWrR6Y</a:t>
            </a:r>
            <a:endParaRPr lang="en-GB" sz="1600" dirty="0"/>
          </a:p>
          <a:p>
            <a:pPr marL="0" indent="0">
              <a:buNone/>
              <a:defRPr/>
            </a:pPr>
            <a:r>
              <a:rPr lang="en-GB" sz="1600" b="1" dirty="0"/>
              <a:t>Under the Sea </a:t>
            </a:r>
          </a:p>
          <a:p>
            <a:pPr marL="0" indent="0">
              <a:buNone/>
              <a:defRPr/>
            </a:pPr>
            <a:r>
              <a:rPr lang="en-GB" sz="1600" dirty="0">
                <a:hlinkClick r:id="rId6"/>
              </a:rPr>
              <a:t>http://www.youtube.com/watch?v=NPQVrjnC1jo</a:t>
            </a:r>
            <a:endParaRPr lang="en-GB" sz="1600" dirty="0"/>
          </a:p>
          <a:p>
            <a:pPr marL="0" indent="0">
              <a:buNone/>
              <a:defRPr/>
            </a:pPr>
            <a:endParaRPr lang="en-GB" sz="1600" dirty="0"/>
          </a:p>
          <a:p>
            <a:pPr marL="0" indent="0">
              <a:buNone/>
              <a:defRPr/>
            </a:pPr>
            <a:endParaRPr lang="en-GB" sz="2400" dirty="0"/>
          </a:p>
        </p:txBody>
      </p:sp>
      <p:pic>
        <p:nvPicPr>
          <p:cNvPr id="33796" name="Picture 2" descr="http://t0.gstatic.com/images?q=tbn:ANd9GcRF8blJVcseVK0puC3pegwWNL_PUhDwxSBrueQDMiDsiuWmnGr6OcbOAngFL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457" y="1763288"/>
            <a:ext cx="3431288" cy="4095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7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98425"/>
            <a:ext cx="10515600" cy="1325563"/>
          </a:xfrm>
        </p:spPr>
        <p:txBody>
          <a:bodyPr/>
          <a:lstStyle/>
          <a:p>
            <a:r>
              <a:rPr lang="en-GB" b="1" dirty="0" smtClean="0"/>
              <a:t>Introduction to the Course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1"/>
            <a:ext cx="10934700" cy="52577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 smtClean="0"/>
              <a:t>Unit 2 is all about Composition - You will be composing two pieces of music to reflect the following briefs: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1 - Brief 3 – Music For </a:t>
            </a:r>
            <a:r>
              <a:rPr lang="en-GB" b="1" dirty="0" smtClean="0"/>
              <a:t>Film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Compose music for a trailer promoting a PG-rated film about pirates.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music must depict at least three contrasted scenes and/or action sequences.</a:t>
            </a:r>
          </a:p>
          <a:p>
            <a:r>
              <a:rPr lang="en-GB" dirty="0"/>
              <a:t> It must </a:t>
            </a:r>
            <a:r>
              <a:rPr lang="en-GB" dirty="0" smtClean="0"/>
              <a:t>be minimum 2.5 </a:t>
            </a:r>
            <a:r>
              <a:rPr lang="en-GB" dirty="0"/>
              <a:t>minutes long.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Composition 2 - Free Composition </a:t>
            </a:r>
            <a:endParaRPr lang="en-GB" b="1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Exploiting Your Instrument</a:t>
            </a:r>
          </a:p>
          <a:p>
            <a:r>
              <a:rPr lang="en-GB" dirty="0"/>
              <a:t>Compose a piece for your own instrument with accompaniment.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must exploit the technical and musical idiomatic features of your instrument</a:t>
            </a:r>
            <a:r>
              <a:rPr lang="en-GB" dirty="0" smtClean="0"/>
              <a:t>.</a:t>
            </a:r>
          </a:p>
          <a:p>
            <a:r>
              <a:rPr lang="en-GB" dirty="0" smtClean="0"/>
              <a:t>Your piece must have at least one Cantabile Section.</a:t>
            </a:r>
          </a:p>
          <a:p>
            <a:r>
              <a:rPr lang="en-GB" dirty="0" smtClean="0"/>
              <a:t>It </a:t>
            </a:r>
            <a:r>
              <a:rPr lang="en-GB" dirty="0"/>
              <a:t>must </a:t>
            </a:r>
            <a:r>
              <a:rPr lang="en-GB" dirty="0" smtClean="0"/>
              <a:t>be minimum 2 minutes </a:t>
            </a:r>
            <a:r>
              <a:rPr lang="en-GB" dirty="0"/>
              <a:t>long.</a:t>
            </a:r>
          </a:p>
        </p:txBody>
      </p:sp>
      <p:pic>
        <p:nvPicPr>
          <p:cNvPr id="3074" name="Picture 2" descr="Image result for pug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1" y="2189161"/>
            <a:ext cx="2730500" cy="42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6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Task 2 – Pivot Chord 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600201"/>
            <a:ext cx="10020300" cy="4999181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GB" dirty="0" smtClean="0"/>
              <a:t>Look at the two examples of Pivot Chord Modulation</a:t>
            </a:r>
          </a:p>
          <a:p>
            <a:pPr>
              <a:buFont typeface="Arial" charset="0"/>
              <a:buChar char="•"/>
              <a:defRPr/>
            </a:pPr>
            <a:endParaRPr lang="en-GB" dirty="0" smtClean="0"/>
          </a:p>
          <a:p>
            <a:pPr>
              <a:buFont typeface="Arial" charset="0"/>
              <a:buChar char="•"/>
              <a:defRPr/>
            </a:pPr>
            <a:r>
              <a:rPr lang="en-GB" dirty="0" smtClean="0"/>
              <a:t>How have Haydn and Fats Waller used it to change the key of their music?</a:t>
            </a:r>
          </a:p>
          <a:p>
            <a:pPr>
              <a:buFont typeface="Arial" charset="0"/>
              <a:buChar char="•"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sz="2000" b="1" dirty="0"/>
              <a:t>Fats Waller – </a:t>
            </a:r>
            <a:r>
              <a:rPr lang="en-GB" sz="2000" b="1" dirty="0" err="1"/>
              <a:t>Aint</a:t>
            </a:r>
            <a:r>
              <a:rPr lang="en-GB" sz="2000" b="1" dirty="0"/>
              <a:t> </a:t>
            </a:r>
            <a:r>
              <a:rPr lang="en-GB" sz="2000" b="1" dirty="0" err="1"/>
              <a:t>Misbehavin</a:t>
            </a:r>
            <a:r>
              <a:rPr lang="en-GB" sz="2000" b="1" dirty="0"/>
              <a:t>’</a:t>
            </a:r>
          </a:p>
          <a:p>
            <a:pPr marL="0" indent="0">
              <a:buNone/>
              <a:defRPr/>
            </a:pPr>
            <a:r>
              <a:rPr lang="en-GB" sz="2000" dirty="0">
                <a:hlinkClick r:id="rId2"/>
              </a:rPr>
              <a:t>http://www.youtube.com/watch?v=97Wwhe9Hx_w</a:t>
            </a:r>
            <a:endParaRPr lang="en-GB" sz="2000" dirty="0"/>
          </a:p>
          <a:p>
            <a:pPr marL="0" indent="0">
              <a:buNone/>
              <a:defRPr/>
            </a:pPr>
            <a:endParaRPr lang="en-GB" dirty="0"/>
          </a:p>
        </p:txBody>
      </p:sp>
      <p:pic>
        <p:nvPicPr>
          <p:cNvPr id="34820" name="Picture 2" descr="http://facstaff.uww.edu/allsenj/MSO/NOTES/1112/images/Hayd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382" y="4223234"/>
            <a:ext cx="1708726" cy="23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harmony.org.uk/book/examples/ex_7p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352804"/>
            <a:ext cx="5444334" cy="650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guitarcats.com/images/JazzStandardCharts/Ain't%20Misbehavin-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34" y="352804"/>
            <a:ext cx="5718966" cy="610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7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3037285" y="0"/>
            <a:ext cx="6172200" cy="908050"/>
          </a:xfrm>
        </p:spPr>
        <p:txBody>
          <a:bodyPr/>
          <a:lstStyle/>
          <a:p>
            <a:r>
              <a:rPr lang="en-GB" altLang="en-US" b="1" smtClean="0"/>
              <a:t>Circle of 5ths (or 4ths…..)</a:t>
            </a:r>
          </a:p>
        </p:txBody>
      </p:sp>
      <p:pic>
        <p:nvPicPr>
          <p:cNvPr id="36867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85" y="981075"/>
            <a:ext cx="6179126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7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71500" y="365127"/>
            <a:ext cx="9935514" cy="1325563"/>
          </a:xfrm>
        </p:spPr>
        <p:txBody>
          <a:bodyPr>
            <a:normAutofit/>
          </a:bodyPr>
          <a:lstStyle/>
          <a:p>
            <a:r>
              <a:rPr lang="en-GB" altLang="en-US" sz="3600" b="1" dirty="0" smtClean="0"/>
              <a:t>Composition Task – Compose a Chord Progression that Modulates at the end!</a:t>
            </a:r>
            <a:endParaRPr lang="en-GB" alt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801" y="2205041"/>
            <a:ext cx="5207000" cy="4513259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GB" dirty="0"/>
              <a:t>You decide, either modulate to the Dominant of Sub Dominant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  <a:defRPr/>
            </a:pPr>
            <a:r>
              <a:rPr lang="en-GB" dirty="0"/>
              <a:t>Remember: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Dominant </a:t>
            </a:r>
            <a:r>
              <a:rPr lang="en-GB" b="1" dirty="0"/>
              <a:t>“+1#” or “-1b”</a:t>
            </a:r>
          </a:p>
          <a:p>
            <a:pPr>
              <a:buFont typeface="Arial" charset="0"/>
              <a:buChar char="•"/>
              <a:defRPr/>
            </a:pPr>
            <a:r>
              <a:rPr lang="en-GB" dirty="0"/>
              <a:t>If moving to the Sub-Dominant </a:t>
            </a:r>
            <a:r>
              <a:rPr lang="en-GB" b="1" dirty="0"/>
              <a:t>“-1#” or “+1b”</a:t>
            </a:r>
          </a:p>
        </p:txBody>
      </p:sp>
      <p:pic>
        <p:nvPicPr>
          <p:cNvPr id="4" name="Picture 5" descr="http://upload.wikimedia.org/wikipedia/commons/thumb/3/33/Circle_of_fifths_deluxe_4.svg/600px-Circle_of_fifths_deluxe_4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766" y="1690690"/>
            <a:ext cx="5026133" cy="454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5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Composing with Cycle of 4ths</a:t>
            </a:r>
            <a:endParaRPr lang="en-GB" b="1" dirty="0"/>
          </a:p>
        </p:txBody>
      </p:sp>
      <p:pic>
        <p:nvPicPr>
          <p:cNvPr id="2050" name="Picture 2" descr="http://www.mattlawtonbass.com/wp-content/uploads/2013/10/mil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73162"/>
            <a:ext cx="9106886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80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9969500" cy="990600"/>
          </a:xfrm>
        </p:spPr>
        <p:txBody>
          <a:bodyPr/>
          <a:lstStyle/>
          <a:p>
            <a:r>
              <a:rPr lang="en-GB" altLang="en-US" b="1" dirty="0" smtClean="0"/>
              <a:t>Homework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990600"/>
            <a:ext cx="11677074" cy="586739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Task 1 – Composition Task </a:t>
            </a:r>
            <a:r>
              <a:rPr lang="en-GB" dirty="0" smtClean="0"/>
              <a:t>– complete your chords and modulation from today. MUST:</a:t>
            </a:r>
          </a:p>
          <a:p>
            <a:pPr marL="0" indent="0">
              <a:buNone/>
              <a:defRPr/>
            </a:pPr>
            <a:endParaRPr lang="en-GB" dirty="0"/>
          </a:p>
          <a:p>
            <a:pPr>
              <a:defRPr/>
            </a:pPr>
            <a:r>
              <a:rPr lang="en-GB" dirty="0" smtClean="0"/>
              <a:t>Be 8 bars long</a:t>
            </a:r>
          </a:p>
          <a:p>
            <a:pPr>
              <a:defRPr/>
            </a:pPr>
            <a:r>
              <a:rPr lang="en-GB" dirty="0" smtClean="0"/>
              <a:t>Must modulate to a new key at the end – add a key signature</a:t>
            </a:r>
          </a:p>
          <a:p>
            <a:pPr marL="0" indent="0">
              <a:buNone/>
              <a:defRPr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Task </a:t>
            </a:r>
            <a:r>
              <a:rPr lang="en-GB" b="1" dirty="0"/>
              <a:t>2</a:t>
            </a:r>
            <a:r>
              <a:rPr lang="en-GB" b="1" dirty="0" smtClean="0"/>
              <a:t> </a:t>
            </a:r>
            <a:r>
              <a:rPr lang="en-GB" dirty="0" smtClean="0"/>
              <a:t>– </a:t>
            </a:r>
            <a:r>
              <a:rPr lang="en-GB" dirty="0"/>
              <a:t>You need to plan your composition and start to plan to compose your themes for your different </a:t>
            </a:r>
            <a:r>
              <a:rPr lang="en-GB" dirty="0" smtClean="0"/>
              <a:t>sections: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Overall structure of piece – story board ideas</a:t>
            </a:r>
          </a:p>
          <a:p>
            <a:r>
              <a:rPr lang="en-GB" dirty="0">
                <a:solidFill>
                  <a:srgbClr val="FF0000"/>
                </a:solidFill>
              </a:rPr>
              <a:t>Keys and time signatures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Instrumentation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Chords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Melodic ideas – start composing your themes</a:t>
            </a:r>
          </a:p>
          <a:p>
            <a:r>
              <a:rPr lang="en-GB" dirty="0">
                <a:solidFill>
                  <a:srgbClr val="FF0000"/>
                </a:solidFill>
              </a:rPr>
              <a:t>Influential pieces </a:t>
            </a:r>
          </a:p>
          <a:p>
            <a:endParaRPr lang="en-GB" dirty="0"/>
          </a:p>
          <a:p>
            <a:r>
              <a:rPr lang="en-GB" dirty="0"/>
              <a:t>These are going to be your main ideas to put into your composition. </a:t>
            </a:r>
          </a:p>
          <a:p>
            <a:r>
              <a:rPr lang="en-GB" b="1" dirty="0">
                <a:solidFill>
                  <a:srgbClr val="FF0000"/>
                </a:solidFill>
              </a:rPr>
              <a:t>WORK MUST BE WRITTEN/TYPED AND ACCOMPANIED WITH NOTATIONS, CHORD PROGRESSIONS AND SUITABLE IMAGES.</a:t>
            </a:r>
          </a:p>
          <a:p>
            <a:pPr marL="0" indent="0" algn="ctr">
              <a:buNone/>
              <a:defRPr/>
            </a:pPr>
            <a:r>
              <a:rPr lang="en-GB" b="1" dirty="0" smtClean="0">
                <a:solidFill>
                  <a:srgbClr val="FF0000"/>
                </a:solidFill>
              </a:rPr>
              <a:t>All due </a:t>
            </a:r>
            <a:r>
              <a:rPr lang="en-GB" b="1" dirty="0">
                <a:solidFill>
                  <a:srgbClr val="FF0000"/>
                </a:solidFill>
              </a:rPr>
              <a:t>next lesson!</a:t>
            </a:r>
          </a:p>
        </p:txBody>
      </p:sp>
      <p:pic>
        <p:nvPicPr>
          <p:cNvPr id="5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833" y="0"/>
            <a:ext cx="1927733" cy="250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84163"/>
            <a:ext cx="9144000" cy="1023937"/>
          </a:xfrm>
        </p:spPr>
        <p:txBody>
          <a:bodyPr>
            <a:normAutofit/>
          </a:bodyPr>
          <a:lstStyle/>
          <a:p>
            <a:r>
              <a:rPr lang="en-GB" sz="6600" b="1" dirty="0" smtClean="0"/>
              <a:t>Unit 2 Composition</a:t>
            </a:r>
            <a:endParaRPr lang="en-GB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511800"/>
            <a:ext cx="9144000" cy="1117600"/>
          </a:xfrm>
        </p:spPr>
        <p:txBody>
          <a:bodyPr>
            <a:normAutofit lnSpcReduction="10000"/>
          </a:bodyPr>
          <a:lstStyle/>
          <a:p>
            <a:r>
              <a:rPr lang="en-GB" sz="3600" b="1" dirty="0" smtClean="0"/>
              <a:t>The </a:t>
            </a:r>
            <a:r>
              <a:rPr lang="en-GB" sz="3600" b="1" u="sng" dirty="0" smtClean="0">
                <a:solidFill>
                  <a:srgbClr val="FF0000"/>
                </a:solidFill>
              </a:rPr>
              <a:t>NEW</a:t>
            </a:r>
            <a:r>
              <a:rPr lang="en-GB" sz="3600" b="1" dirty="0" smtClean="0"/>
              <a:t> AS/A Level</a:t>
            </a:r>
          </a:p>
          <a:p>
            <a:r>
              <a:rPr lang="en-GB" sz="3600" b="1" dirty="0" smtClean="0"/>
              <a:t>2016-17</a:t>
            </a:r>
            <a:endParaRPr lang="en-GB" sz="3600" b="1" dirty="0"/>
          </a:p>
        </p:txBody>
      </p:sp>
      <p:pic>
        <p:nvPicPr>
          <p:cNvPr id="1026" name="Picture 2" descr="Image result for h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27" y="1828800"/>
            <a:ext cx="5009847" cy="328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irates of the caribb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828800"/>
            <a:ext cx="5572125" cy="3302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4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136525"/>
            <a:ext cx="10515600" cy="1325563"/>
          </a:xfrm>
        </p:spPr>
        <p:txBody>
          <a:bodyPr/>
          <a:lstStyle/>
          <a:p>
            <a:r>
              <a:rPr lang="en-GB" b="1" dirty="0" smtClean="0"/>
              <a:t>Starter – Share your ideas!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600200"/>
            <a:ext cx="11709400" cy="52578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Storyboard your composition. You are going to have a minimum of three sections.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Consider and include: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Sections</a:t>
            </a:r>
            <a:r>
              <a:rPr lang="en-GB" dirty="0" smtClean="0"/>
              <a:t> – how many, lengths</a:t>
            </a:r>
          </a:p>
          <a:p>
            <a:r>
              <a:rPr lang="en-GB" b="1" dirty="0" smtClean="0"/>
              <a:t>Story</a:t>
            </a:r>
            <a:r>
              <a:rPr lang="en-GB" dirty="0" smtClean="0"/>
              <a:t> – what is behind each section</a:t>
            </a:r>
          </a:p>
          <a:p>
            <a:r>
              <a:rPr lang="en-GB" b="1" dirty="0" smtClean="0"/>
              <a:t>Instruments </a:t>
            </a:r>
          </a:p>
          <a:p>
            <a:r>
              <a:rPr lang="en-GB" b="1" dirty="0" smtClean="0"/>
              <a:t>Tonality</a:t>
            </a:r>
            <a:r>
              <a:rPr lang="en-GB" dirty="0" smtClean="0"/>
              <a:t> – of all sections</a:t>
            </a:r>
          </a:p>
          <a:p>
            <a:r>
              <a:rPr lang="en-GB" b="1" dirty="0" smtClean="0"/>
              <a:t>Harmony</a:t>
            </a:r>
            <a:r>
              <a:rPr lang="en-GB" dirty="0" smtClean="0"/>
              <a:t> – ideas of chord progressions/chords</a:t>
            </a:r>
          </a:p>
          <a:p>
            <a:r>
              <a:rPr lang="en-GB" b="1" dirty="0" smtClean="0"/>
              <a:t>Melody</a:t>
            </a:r>
            <a:r>
              <a:rPr lang="en-GB" dirty="0" smtClean="0"/>
              <a:t> – ideas of melodies or lead instrumentation</a:t>
            </a:r>
          </a:p>
          <a:p>
            <a:r>
              <a:rPr lang="en-GB" b="1" dirty="0" smtClean="0"/>
              <a:t>Rhythm and Metre </a:t>
            </a:r>
            <a:r>
              <a:rPr lang="en-GB" dirty="0" smtClean="0"/>
              <a:t>– Time Signature and Tempo</a:t>
            </a:r>
          </a:p>
          <a:p>
            <a:r>
              <a:rPr lang="en-GB" dirty="0" smtClean="0"/>
              <a:t>Include </a:t>
            </a:r>
            <a:r>
              <a:rPr lang="en-GB" b="1" dirty="0" smtClean="0"/>
              <a:t>listening examples </a:t>
            </a:r>
            <a:r>
              <a:rPr lang="en-GB" dirty="0" smtClean="0"/>
              <a:t>of pieces you want to use to inspire you</a:t>
            </a:r>
          </a:p>
          <a:p>
            <a:endParaRPr lang="en-GB" dirty="0"/>
          </a:p>
        </p:txBody>
      </p:sp>
      <p:pic>
        <p:nvPicPr>
          <p:cNvPr id="4" name="Picture 2" descr="Image result for pugw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701" y="2239961"/>
            <a:ext cx="2730500" cy="42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586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lang="en-GB" b="1">
                <a:latin typeface="Calibri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1196975"/>
            <a:ext cx="11637818" cy="55451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sz="2500" dirty="0">
                <a:latin typeface="Calibri" charset="0"/>
              </a:rPr>
              <a:t>In today’s lesson we </a:t>
            </a:r>
            <a:r>
              <a:rPr lang="en-GB" sz="2500" dirty="0" smtClean="0">
                <a:latin typeface="Calibri" charset="0"/>
              </a:rPr>
              <a:t>are going to start the composition.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We will: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>
                <a:latin typeface="Calibri" charset="0"/>
              </a:rPr>
              <a:t> </a:t>
            </a:r>
            <a:r>
              <a:rPr lang="en-GB" sz="2500" dirty="0" smtClean="0">
                <a:latin typeface="Calibri" charset="0"/>
              </a:rPr>
              <a:t>Set up projects adding instruments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Set up structure and sections with labels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Add keys and time signatures</a:t>
            </a:r>
          </a:p>
          <a:p>
            <a:pPr marL="0" indent="0">
              <a:lnSpc>
                <a:spcPct val="80000"/>
              </a:lnSpc>
            </a:pPr>
            <a:r>
              <a:rPr lang="en-GB" sz="2500" dirty="0" smtClean="0">
                <a:latin typeface="Calibri" charset="0"/>
              </a:rPr>
              <a:t>Compose our first melody and chord progression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Extra Challenge: </a:t>
            </a:r>
            <a:r>
              <a:rPr lang="en-GB" sz="2500" dirty="0">
                <a:latin typeface="Calibri" charset="0"/>
              </a:rPr>
              <a:t>to </a:t>
            </a:r>
            <a:r>
              <a:rPr lang="en-GB" sz="2500" dirty="0" smtClean="0">
                <a:latin typeface="Calibri" charset="0"/>
              </a:rPr>
              <a:t>nail that almighty first melody!</a:t>
            </a: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2500" dirty="0">
              <a:latin typeface="Calibri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GB" sz="2500" b="1" dirty="0">
                <a:latin typeface="Calibri" charset="0"/>
              </a:rPr>
              <a:t>Literacy Aim: </a:t>
            </a:r>
            <a:r>
              <a:rPr lang="en-GB" sz="2500" dirty="0">
                <a:latin typeface="Calibri" charset="0"/>
              </a:rPr>
              <a:t>to articulate aurally and through written work, key musical terminology when appraising </a:t>
            </a:r>
            <a:r>
              <a:rPr lang="en-GB" sz="2500" b="1" dirty="0" smtClean="0">
                <a:latin typeface="Calibri" charset="0"/>
              </a:rPr>
              <a:t>our own  compositions.</a:t>
            </a:r>
            <a:endParaRPr lang="en-GB" sz="2500" b="1" dirty="0">
              <a:latin typeface="Calibri" charset="0"/>
            </a:endParaRPr>
          </a:p>
        </p:txBody>
      </p:sp>
      <p:pic>
        <p:nvPicPr>
          <p:cNvPr id="4" name="Picture 2" descr="Image result for pira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535" y="330200"/>
            <a:ext cx="3542332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6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Darkness into Light– The finished article!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Follow the score!</a:t>
            </a:r>
          </a:p>
          <a:p>
            <a:endParaRPr lang="en-GB" b="1" dirty="0"/>
          </a:p>
          <a:p>
            <a:r>
              <a:rPr lang="en-GB" b="1" dirty="0" smtClean="0"/>
              <a:t>Follow the melodic development!</a:t>
            </a:r>
          </a:p>
          <a:p>
            <a:endParaRPr lang="en-GB" b="1" dirty="0"/>
          </a:p>
          <a:p>
            <a:r>
              <a:rPr lang="en-GB" b="1" dirty="0" smtClean="0"/>
              <a:t>Examine the part writing!</a:t>
            </a:r>
          </a:p>
          <a:p>
            <a:endParaRPr lang="en-GB" b="1" dirty="0"/>
          </a:p>
          <a:p>
            <a:r>
              <a:rPr lang="en-GB" b="1" dirty="0" smtClean="0"/>
              <a:t>Enjoy the moment!</a:t>
            </a:r>
          </a:p>
          <a:p>
            <a:endParaRPr lang="en-GB" b="1" dirty="0"/>
          </a:p>
          <a:p>
            <a:r>
              <a:rPr lang="en-GB" b="1" dirty="0" smtClean="0"/>
              <a:t>Yours is going to sound this good!</a:t>
            </a:r>
            <a:endParaRPr lang="en-GB" b="1" dirty="0"/>
          </a:p>
        </p:txBody>
      </p:sp>
      <p:pic>
        <p:nvPicPr>
          <p:cNvPr id="1026" name="Picture 2" descr="Image result for light at end of tun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66" y="2374900"/>
            <a:ext cx="5058159" cy="334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38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Course Overview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61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Autumn 1 </a:t>
            </a:r>
            <a:r>
              <a:rPr lang="en-GB" dirty="0" smtClean="0"/>
              <a:t>– Compositional Techniques/Start Pirate Composition</a:t>
            </a:r>
          </a:p>
          <a:p>
            <a:r>
              <a:rPr lang="en-GB" b="1" dirty="0" smtClean="0"/>
              <a:t>Autumn 2 </a:t>
            </a:r>
            <a:r>
              <a:rPr lang="en-GB" dirty="0" smtClean="0"/>
              <a:t>– Complete Pirate Composition</a:t>
            </a:r>
          </a:p>
          <a:p>
            <a:r>
              <a:rPr lang="en-GB" b="1" dirty="0" smtClean="0"/>
              <a:t>Spring 1 </a:t>
            </a:r>
            <a:r>
              <a:rPr lang="en-GB" dirty="0" smtClean="0"/>
              <a:t>– Start Instrument Composition</a:t>
            </a:r>
          </a:p>
          <a:p>
            <a:r>
              <a:rPr lang="en-GB" b="1" dirty="0" smtClean="0"/>
              <a:t>Spring 2 </a:t>
            </a:r>
            <a:r>
              <a:rPr lang="en-GB" dirty="0" smtClean="0"/>
              <a:t>– Complete both Compositions</a:t>
            </a:r>
          </a:p>
          <a:p>
            <a:endParaRPr lang="en-GB" dirty="0"/>
          </a:p>
          <a:p>
            <a:r>
              <a:rPr lang="en-GB" dirty="0" smtClean="0"/>
              <a:t>By Easter BOTH compositions are fully completed, printed and in some cases recorded!</a:t>
            </a:r>
          </a:p>
          <a:p>
            <a:endParaRPr lang="en-GB" dirty="0"/>
          </a:p>
          <a:p>
            <a:r>
              <a:rPr lang="en-GB" dirty="0" smtClean="0"/>
              <a:t>Pro active high achieving students would consider getting started on their 2</a:t>
            </a:r>
            <a:r>
              <a:rPr lang="en-GB" baseline="30000" dirty="0" smtClean="0"/>
              <a:t>nd</a:t>
            </a:r>
            <a:r>
              <a:rPr lang="en-GB" dirty="0" smtClean="0"/>
              <a:t> composition earlier rather than later….</a:t>
            </a:r>
          </a:p>
          <a:p>
            <a:endParaRPr lang="en-GB" dirty="0"/>
          </a:p>
        </p:txBody>
      </p:sp>
      <p:pic>
        <p:nvPicPr>
          <p:cNvPr id="4098" name="Picture 2" descr="Image result for captain birds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86" y="1457325"/>
            <a:ext cx="3630489" cy="4719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6269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44465"/>
            <a:ext cx="8229600" cy="767621"/>
          </a:xfrm>
        </p:spPr>
        <p:txBody>
          <a:bodyPr>
            <a:normAutofit/>
          </a:bodyPr>
          <a:lstStyle/>
          <a:p>
            <a:r>
              <a:rPr lang="en-GB" sz="3600" b="1" dirty="0"/>
              <a:t>Task – Start Your Composition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912086"/>
            <a:ext cx="11556999" cy="594591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dirty="0"/>
              <a:t>Today you are starting your composition – </a:t>
            </a:r>
            <a:r>
              <a:rPr lang="en-GB" sz="1550" dirty="0" smtClean="0"/>
              <a:t>COMPLETE  draft </a:t>
            </a:r>
            <a:r>
              <a:rPr lang="en-GB" sz="1550" dirty="0"/>
              <a:t>DUE </a:t>
            </a:r>
            <a:r>
              <a:rPr lang="en-GB" sz="1550" dirty="0" smtClean="0"/>
              <a:t>15</a:t>
            </a:r>
            <a:r>
              <a:rPr lang="en-GB" sz="1550" baseline="30000" dirty="0" smtClean="0"/>
              <a:t>th</a:t>
            </a:r>
            <a:r>
              <a:rPr lang="en-GB" sz="1550" dirty="0" smtClean="0"/>
              <a:t> </a:t>
            </a:r>
            <a:r>
              <a:rPr lang="en-GB" sz="1550" dirty="0"/>
              <a:t>December – must be </a:t>
            </a:r>
            <a:r>
              <a:rPr lang="en-GB" sz="1550" dirty="0" smtClean="0"/>
              <a:t>2.5 </a:t>
            </a:r>
            <a:r>
              <a:rPr lang="en-GB" sz="1550" dirty="0"/>
              <a:t>minutes long minimum</a:t>
            </a:r>
            <a:r>
              <a:rPr lang="en-GB" sz="1550" dirty="0" smtClean="0"/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dirty="0" smtClean="0"/>
              <a:t>First half due HALF TERM!!!!! – 3 WEEKS!!!!</a:t>
            </a:r>
            <a:endParaRPr lang="en-GB" sz="15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Starting Points:</a:t>
            </a:r>
            <a:endParaRPr lang="en-GB" sz="15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Set up a new project saved ‘Unit </a:t>
            </a:r>
            <a:r>
              <a:rPr lang="en-GB" sz="1550" dirty="0" smtClean="0"/>
              <a:t>2 </a:t>
            </a:r>
            <a:r>
              <a:rPr lang="en-GB" sz="1550" dirty="0"/>
              <a:t>– </a:t>
            </a:r>
            <a:r>
              <a:rPr lang="en-GB" sz="1550" dirty="0" smtClean="0"/>
              <a:t>Pirates’</a:t>
            </a:r>
            <a:endParaRPr lang="en-GB" sz="155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Title, composer, add instruments, set key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Structure: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Using your plan mark in all sections, bar lines, key shifts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Label Sections with sub-titles – </a:t>
            </a:r>
            <a:r>
              <a:rPr lang="en-GB" sz="1550" dirty="0" smtClean="0"/>
              <a:t>chess pieces names</a:t>
            </a: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Compose: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 smtClean="0"/>
              <a:t>Start by focussing on your initial chords and main melody – </a:t>
            </a:r>
            <a:r>
              <a:rPr lang="en-GB" sz="1550" dirty="0"/>
              <a:t>start with MAIN THEME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Homework: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All </a:t>
            </a:r>
            <a:r>
              <a:rPr lang="en-GB" sz="1550" dirty="0" err="1"/>
              <a:t>homeworks</a:t>
            </a:r>
            <a:r>
              <a:rPr lang="en-GB" sz="1550" dirty="0"/>
              <a:t> between now and the </a:t>
            </a:r>
            <a:r>
              <a:rPr lang="en-GB" sz="1550" dirty="0" smtClean="0"/>
              <a:t>Thu 15</a:t>
            </a:r>
            <a:r>
              <a:rPr lang="en-GB" sz="1550" baseline="30000" dirty="0" smtClean="0"/>
              <a:t>th</a:t>
            </a:r>
            <a:r>
              <a:rPr lang="en-GB" sz="1550" dirty="0" smtClean="0"/>
              <a:t> </a:t>
            </a:r>
            <a:r>
              <a:rPr lang="en-GB" sz="1550" dirty="0"/>
              <a:t>of December are to compose. </a:t>
            </a:r>
            <a:endParaRPr lang="en-GB" sz="15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 smtClean="0"/>
              <a:t>You </a:t>
            </a:r>
            <a:r>
              <a:rPr lang="en-GB" sz="1550" dirty="0"/>
              <a:t>must use lesson time, free periods and home time to compose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550" b="1" dirty="0"/>
              <a:t>Key Points: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Remember the mantra ‘NO PASSAGE SUB-STANDARD’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550" dirty="0"/>
              <a:t>I will work with you in lesson time but </a:t>
            </a:r>
            <a:r>
              <a:rPr lang="en-GB" sz="1550" b="1" u="sng" dirty="0">
                <a:solidFill>
                  <a:srgbClr val="FF0000"/>
                </a:solidFill>
              </a:rPr>
              <a:t>YOU MUST book tutorials with me at least </a:t>
            </a:r>
            <a:r>
              <a:rPr lang="en-GB" sz="1550" b="1" u="sng" dirty="0" smtClean="0">
                <a:solidFill>
                  <a:srgbClr val="FF0000"/>
                </a:solidFill>
              </a:rPr>
              <a:t>once before half term and 3 times after!!!!!</a:t>
            </a:r>
            <a:endParaRPr lang="en-GB" sz="1550" b="1" u="sng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GB" sz="15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1550" dirty="0"/>
          </a:p>
        </p:txBody>
      </p:sp>
      <p:sp>
        <p:nvSpPr>
          <p:cNvPr id="4" name="AutoShape 2" descr="data:image/png;base64,iVBORw0KGgoAAAANSUhEUgAAAM8AAAD0CAMAAAAL4oIDAAABJlBMVEX////EdiqjYiOlYyMoKCjHeCqnZCMgJinJeSobGxvLy8sAAAAdJSk6OjofIyUiJynr6+uUVh5cOyIXFxcXIynAcyi7cCeyayb5+fny8vIODg5mZmadXSCtaCW4byciJCWYmJjV1dXg4OA9PT2ysrJUVFQgICCLi4teXl4yMjJtbW0vKyh/f39JSUlMTEympqaBUCQxKCWSkpI4KiO+vr5GMyVDMydLLx+BSxtVNR9sQR9yRR8qISFMLh16TCIvJiOPVyJXOiQ/IRs1Hh1ROihpQh9nRShELSEiKiVPLRp+RBiJVSY5Lyd3TCY+KiM7HBcbGiJoNxgwLx5LJxkuGh6BUxlbLxhrORhTPRsxHB45NB0dEx86HBtvSCYuGx6aXyljRRdwSxbdkuy4AAAgAElEQVR4nM19e0PiStL3kKTTibTd5gaKCe01XtARBpVAEHBG5Dg6vM6eXWf32WfO7PP9v8TbHW5JAE0Qx61/BmRS3b++VFdVV1U+fFiYNs5P9lePjo5294+3zld2FmeUkNZ3VvYONvd3eZOHWyvLZr9zZKgUE0IodY2Ce/TxZG9nfdmNjGhj+2zz9MgoqG7QJHYNY3NjuU1sqlT6cld/qvdKJYkihNWCe/hp6cPGaP385GPBcDHCUqlUudOf9DvWYvZsqY1sSFgvAoUTsPLC/c+aaSJsZFe3tpfazofzE7WgYmQ26980uZhRBk3KffV4qc2sZZGnZIYEOFmCf9NkkNT986Wtu7WzVUPFZvvacwaNjFq0rvHhUhfcDsPDuIOMZVnDZhgkp1yj0DX295aCaGNrt0Bx+7qTzyhg2IJlZcAAz/5S8awFeIDcvald+1pxBEmxbN2EbvZwCatub9WgqOk7w2kBSlHzr28uGg54g/lZU5GvgHwJQQiRadbui8oIUv5HG7nZ41c2t3KapWb13lJGYO75DuWtVYqZTK6GN5cDZEgbu/gaAJtKlzcXVcpaqfoOGO2m/C0l6tGrZN2W68JqOTdi6fgVhoVWL24uJSyATK6qniwLSkDrh/jGAr9M4sm27XUZJNT2xs0Duwapu7hE3TgpUPcpP2KX89qIkGqjY9uyh8xfADimsbU8MJwO1GoeCBR6oiCKstC6+AOaNXsk8oDlY1o4WJD3xr4BJW0kzRS7ZxLcawmyyNryUFMEbCAL50uF8+GswObdqcBbWeAki14fEeRnRiIV2E1SWGxNbByp8K44mpyMz/j2PHHYjo8qeaC0UHZtuXi2s+heyT1AXRQGJNqNJkHfi2NA4iUsbC0CZ1+FujWCU+wi0m7Y41au4WUuA57w7rKVqwJ8UkAd1oQRibL3mZjXo02UUeQHUlhgD50YaAInd2PCqieL41Z68AaA4sOSxQGjTbdksXlv2pO2ZLuO0IU1niHHpe7UQbSxfb63dXJ8vHl8cnC2dz6lmG8V4N0YjnWJ4J0tT8bMbjK9BNjY2Fs2nj2D2oqNkDdpTRCFOoE3E0AadHfDz+ysnJweUbVgqKrruqpqGKp0dLi1HdoLOxKlxcnsQKgLkwETuHgTgOKjwtINlG0JN5RiFf4n1Bwbvzoxf4y0rAzQYWE0kOtrZ4dHTLUc6MkPnColrpgz5X/35Hx0/B6rtDNWDH0T6naYv/wE22xBf8ary4bz4cNH/BlkrmHfjgK6ImjcISYA6cfBxt07LBhMTTb7euuX6BSLuVyumHfs+2/1pmlyY+MgWJk7WVIboVE8TO5i3KvwmmlZcNmnD6ctw7QVzaThBcebbBPJGcsEH2WZnrD2iXUYmr2fdo4p+2M9mX9i3/PadZtByu6e82MN26NfZUraEThsuVGTnUs/EV2yVcJpR8K3mSKC9Qge1iaE9YlIwOrJxtYR0ywrDduaKPxhYn8tdq4ppEwxP8U1a/TnGomNlSDXCcqBXNvdXz4cttTddl7RYUkTo41eEXM0xhnrhq7uGhT3y/nZYEadzwjdEqYMtz9crMA2ST3KWdQkqCtAMxc5Bl6m8yxqKTbE3+VYq2043gPAhxI1+52hnvwcIiXvu1AyO2A0ErAdH6kuoTaw7rC0ZOVgQOu7tFoEf5K/27FmG3A8QWyUUbtlvQRmuO4cHVWt8YOwMT1QN+wHqi6qGL5AZwYuKxqd6DzjdlFjjKDbdRKhCUBk5NzoY2NqeoT/oEcNZOok+0besXWVti3rDtJOdCCFG1gtjvqovLjSooiG/+Yf4HVs2j0K6xawpSW7QkK0ZbDtK2NSi4vVYCBfQ0DDyIswFe0ewcz4rhL1DYT1gDZOadsBX00SW3EChg3l5U4/Q0oX0ihL+YmgbwB0zOWrohPaK0A9k+kTHD0o5BqsvgpOBlTIVfSc/tqEPQvkq/ToLX3Lmyr2FOcLdMM6vSDfwlL+NQsO5CXYDSu6fPMwgzijwyU7RmO05lJJVsQqbDZCar38lVL7VXhsDMshfnaXkv+VAdPo1OX6daaImQ1sGYhVQmodYdQDdpCj+1fhKaOJtJaFTg2SLzIAdpuqb3KUhoibkxnF6SNCrz1bDMhuSGzvvgbPNyQ1tCEzr04J6jPRli/R5dtxcVo/NEzdUqyfGEHk9q7q9VrVZHrL6/D8NCVoVmv1+lXPZXyxbwHFqZCFHBIpifsvrooKcLpVxB2Y3IeJq99fKQ+6VTxihqpMxQCKXYGFT28Ph59CKvxsM1sm/8uvMbPzUm/Zxcwrz9NM0W49XTJuNf9XkV9feBI13khvmwJ0WCC4y6ZIUZSMZYF0Ks5cSPxqycoEBqAi1s3F/ZPpaYubn117cMO1DDATTGyI8p0rhNWjJXtEn6WVfYMZLw9XDd/3O9bLHU1IxXLL/375gLHqHr+1oI7S+t5H1VAx377mq47SCHX5FQlWDff4LW5mX6Dts+PVbEGSqBzDw70ewb6aY3KDedsOtJBE1dOTvd87N2FaKcDbOJp8p3ElSVJfL4vTlioAuV/+XUWSKnctIRf7OdekR28WBZCIjl0zZo/KXXa+sjWjuhBJ11oMESj6PYyCnzFqXnhRRIqPjd8pBqZo5whfh3sEMo0mVAvZ05ODg00ja2B0LYctI9D5gnAhu3p8cHB8xH+uRgxB4JTcN1ZAn6czA4elAXA+I7dwMtrMa1tHBvz3RFMF1rVJs4djl/DefpaibvgoVr7DZd/0pKJVWglJa6Z3w8Jm2DzeOKAUlcdwalDdDa+n9b1VFV6HJ8hGxpsaPM/TTjZsaDNrEhqfYvt55Yji4QxZOlIPY6O/tq+a3dCQ5C7dzfeTCLHlVpvlON9RKRb5fwIt0zie6uv6ofroTXiABqLvt+CO1cvcpCstNFPl2lZpNVhK1N2fMfQbp1QSJ1vMNgtvbvPMo40jPHEkgnzFnR2UsmVwry64grNvpbazUJ8s2tzf39Kh8zwNo3qGoqlsZmdrKRun+ILZ6NCY09FjFU6sJ1DDH9+wy8/SmWEKkxioHp53rXFWeBSUn2ie52lbwq0Jnlv8ph6q5+hEbY/9vEAuzZW0awYqK735ITj7eHxBkQEedt9BGQ3o2O2NxQG4R258XDd2hjGZm/g6P9rnaztTgZpbBprw0eh7CYSNj3hyFioNLMV+/6Rms6tB3w6Miw7K8oN2/SSbzZ7GJmClYI51dCBIv8vOjtPaLr6diAM9jueE2RLDwM8t4/Ir5Nce64f8j24sGmc7G7KhZMl9swuF52lHQj/n49nOSpyo+yHA8yOQ1ueF4I+xC1GGZ6KWOvFffxttu2FxHcezZQRdlworofk5UQcgoyIsMj/5En2DaIMktG2gzgTPTxTFczDousQNGrZ/NJPvn0138EcpcqdzHto/GedPGt+Iv4m2C2iyTEAnJt/OB+tN4vr/Ib4uPnKxdTZYb3Q1okh8MvBEbZKviPt7cYwoisepRM+fjdNgLvht4VoBeez8OeT2X/DHmONzP2QUWu+IJ7zeMlYNn0Z+3jEKqprlKt2WgeWhfrCS5X+MqtnbFJfHfIry1butNzUkDzLKvZmN2f57Bwf8pGFy/cYCMgwUzfWzg4PYheihSyb6W16uvpc8iMhrNrJVejrTdDkwuDgGdViYebN7XsAho9ARS+8lr3dWQ+cp17zMmRr0ikp6wcHfdE9n2BNrzGafuIgsx5beyyUS0Xc4Mft0WlXZNuhfQX8ZXvVwyqDb2FdxaBfmRO3d9B12mtTCvmtQvISFk1iPz106jtjrmurHmM66veua30I88gzPuxmoYXthILMvobEfVjbXTlwKJ8OvQ/doL7TmNs4kF0f8q478larvZS8wQzrquwb5K9MtbI4yaLYPXBU2f03OqEwX48LHsyGita3TAsZfwwwsWWb23JsFhLxAK9nwART0GLSayC1kpc2T49NsVsWmno/4R7W+iY2scXh8vF/IGtjs2ZHAkqIo1/HpezmsNoxxOF5oivxLjLCruhiiii7ELiJBzruRTOiqKoZm86YTdW8DRxTb7+fxXQ8bypMpygktvcRvQjv5GdeqIOeUu5cPD3827p2p6wdR1paeepGCDozqrHvt4GKV3+/Muf8B834u8nDU2afubyF2tP+a3efFSBbFG7z7fv7RjQLsvi5QLEI5QbaXnbmUjj66leXdBmccttzw+7l7P0w55F9HlijK/3zf+5+do4hK+ioCbHrsh/e9n2O2y99zL3c1EfHpab1BZkwq2iuYneVMEJse0WG29pITz1PSxhG+eFkigEj28mzKCewwRe57SjemcW5KEnrhCGIKQ1749UuQnw/CYqqOrBMa9wX/Tto4UF0ikafn4Qjdi7bJCFWv7fn/rcinh0qEFo7f67rkTDKIqT8RSXhm3K2GCcnQiUgiV7/R/ybz6YHNK0rU97FPd/YNal7ZwIbkz/l4wC9TCtFc9cjh09OGdVG7Q9TY/e2Lbp1blpWyxTZHnTwT7Q86ETyoNVs9KgrB9GBPlp3OJXbdk98r5tYOC9SsO0HntBLpFecBAg6O4CnP/I/s6GHTI5GaLApFpdgw2RT9Ti37vOCitjbM7c9/R2ZrvszWYQhPMx5bNiCZ46kRqjE8jJMi9Ew3u/W70KwfqBR3x4aPZVdJda7kAnJowcHrmbjzfLWVEdQZnIFrK+djqi63hMNc2jg0KPZCpqXTQvQpPw+Q4k8myJ05PQEcNigVNj3iQHsCGe0LUU9/x5rbPlJhNRIEVpR7hPxjLqBMDQ3hmK1ZcJhiEAgD02dwnPEw5Gum6769Mrfnuo96LK7Q0dqkbc8DBHJ6sOQImpkklONB/nKLMlktMmkwecz6hqnx1hHlZy5FXtyNUZR9COtCMTOb2G6giJhVb9aPAzhsQLgwmExP8FynTQsHb+q8OsuyrTM9yrJwR7AvzwPEdB5fb83MCBjAEa8I9Z3I9HBS2FEw5UBeJh1kiWTPWDRF2a7w7N65ewjMiTsP9g7bPAj9h8tsJ/az4lzAwtvFw50Y5PPsA8SRO5R80eYDmk3FIEOGr9aazfFMmYYgdwXfTG4fFEh/TnJpjnWqSXq26KRxj+QHcLw2qfLNI8SnhwMq1uHSi4sNaCsLe3NzZZnt/92EV4Isx2Oq55LlDBab5pK/OoGGMGssmH6ICm8RMPKpAD/PT/LhGpiO+LIREq65ojiA02nynSdOCYMxIIvP0NLhnKl03mIbdE+QxXqwDwQ5gYfEcsThYmOCpMXhTAmDMSC2h+aFAi5MK9lwlOesVtmKE66GG/vFXZSXhfHeQQM44txnQL5Glpy2ue1Sqj3v2WUWpizUEfysOaIg5Ofn2AMmB4Zo5MYfBLYGUzX38ArC5pcbFLez6+IX3VI5fjDe/kEkn/0riE5x9oDnRnPDdNA6JO1yMDvCs/l3QKR0mVGLhyqeqaxEibs0uNim/+FrThDkfC4GybLyjjhCI3c+E9LXBnDmbZ4hKR1Kj5YmtQ8MeJVECgeKv8cUz77nBBKLzVK+mONV9iyL13eRhSEYXtPr/1yCevZg78wU1RFAvrm0VOHzLOklOlW4i5OvIqZ81jV50NNIkvmYZNmrIkJ/DP/TfFkwIX12tHp62jmizec8UmEKAIk/2oS0v48QTZMsdu4IgbXO8D8kEfCg+Jm6S8kN2lTneDHmAWJnZB0TUvmuiTMgybLgXfxBeBWx0Y+JPPrANt3VJWyhLQM+pfC4DwDJXt8kENe+2o4sj0DxT46sdfsmhKY+nj4h4QWF4uMllN7YKdDKXG/UXEBsSXl3lKcv97plzbb5HwRb67T0CoEEtbsTNEkW24Asdqy+esVtuu4LB2mc8sPDUujoDxSyWWpXHy45PVQkCAluP/i2OFpqQgqFHIjtORFpyWkvyytspKPi+ISx7/XeMM18SPTKD++qNHCCjJxX+rbXjqiUvJ7OqFlrrAGwDWN3fP26xun69qsmOBER8YySM5N65HXBSieq6aWFw8jKh+VZWB6EJZ3gpL2qBDZ0T1/u9VzaprSfHg2nnCyIz5MgpjTOA0A6fE3lzkMXLnw7WnwWkSBMB+8kweO06erC/pGVbKqjJ075uYiEdH6GMKCWuXARjvVNN7GiM5OsojMDEtPC8wsHlYC5UcQJpqcAu69AM4IU6KSjVcakQv5VAQugbC6acXvo4tnetnQdyDBLIe8ElGcW0Ws5Ws0FLaEVF796et6AlDJebIKO1WVMz9IJFCsLJQTsqPgqleIGwLAaf/L6fGkfCIgXBV3gDPpkpIo9BCBvf7ut1/VvHSeTpOYLAEW71WUP/Ez4wPjB/CIhs+tHNEFgzriNXOeqQtGgWFLpwnuxWhJ74Kk0fACVHlrPl/eM0Xeopo4hOc+ictLlBjKd3iNBVCpxYr1E7a/PyjGQ0S55marQA35ivze3VNPf2x27fyUtSRVUrTa/+HaeV4QtiuXP7GtfmD8aIKc/ErN5O3ggJ3s9kyF65oE49fCsTJXnKKhumxCOWIWo6llg/KKJjH1lwlDd5PgDeWYUVb3c5AFg32DymLiEHCgjI6XZsFdIWiYICFUYikYY/M1qSQTPiYIB+T6k9fgDZYnAmdffMzngtFHAh24zmTTgRTZMbyqyTdEYoFlXk+z8qCHsTz0A5CYbgYRLTkmb05k8ztXqQTjjhjijiBKpzDJtrTqaaSMCp0oeE9rC4D5lnZ69pHHIbCljf+b/BBom9ek/Kx6e45EAWhPWEi4Kp5LOkXCslpI5+fIVOM8XrOgQTQ+K1STVOQ8AH8Xzb+bSBU5ldxdwPdFSZrqHOXPbM9EF8iVYm9om9wjfK8Hv08/kKkknKOUbJlYKCetv5h7gdMYMj4B1nJzCwcY3BNtuPQso/PdpSGzxJqxjCoRUSvaZ0U6kWgObzrjnAk73oVK59PNOM+75Bo6JPMVpsN97P6bOa1DEs2N8pinXSyOxI3V1niHlG5Kme+VUAr3MbHZu4E10/YCO+ehoNCiMiaZzh5Q7+DmhyL7GHxOrCBtHWE807az96lT7xTakV57X7SOpR2J9Bl1U8zDq//C8OkV/xgeNbQuSTGQDDxmJddJIXZ1n8TTDpYCGLbVMqcWdBXadSFIzuh+sG1KtQN3mjsUWNeMHF7g352kV8VaEFHWUmLKT0K9jThe+ti7QkzioyH1FJLMT+TF3QSTSG3pI6ugm3ksbw4T+2FyKwtgHqpvMsWyZcJLgOEhRAMWq2RkUk5Y9KqH7yAbieKRB8WzR8eADP4lCqQ1AaEIv4ZHan1u+aIpieczPMJ3MD7NPBZsZmlZHIrUGD9RlE9SXzPvIyHA8l4OrVK3xp1TqZJSMYwv50dvFbEy8ZEMJ6ng3oUBYO8UJ70iUL6P9A/L1CqWleqdGCYGw9MRLzNsXpK1Fusf2j3QZQK3zuyAJX3cuSliqDF+exU5bqiVza4NvWEoYLrsjoa/JFrFSh9VBR+QKhFSiBBHypV4vEVS3mUS4IP1oWCloQD4/bGsh/v8qhKDBY4PILSb/ydw41BieDk1qA20XZuswM/C0hudPrgap3tG8qkS7giwLDcn8p8hj/G6itwg8/J9X7q4j6Sv7f3YXSRee1tHNgaKjXMFqwphAkDwP/zyxeAOiFMgjpWw+elxEV6EeeHWZKKCeXSPIj3YP5BHbXuI//sBBAXpRvoMP3BfcIlzPYL/CblI8tqQmdCJsGWZS14F1Cfs8QL+OeHl+sdNEw7LpTBjXmLhmX2Pbm20gclWD+qBWu+hJEn9C7CG2EcE3KHWS3tmJpaR1oU5UM6mnSmmZfG1aD+gnx9NCpjh6xwSTCzzBIhbJwna8JLFfOkPYdony90jIDfRZAcUv/H1jCduW+zRh4btD9zGxqyVX5e8VyA16JXrYHJfIr/B8hY48FWhUIdIDqQzfsCFqpQCa/A25SuYW8YSZhC3Ld+QoGZ6POKlSyDc4YuYmuBzMj1YxR+uN46F1eSqIEmhUqkpjPJ5Usgfzc6V0mqSe+BbSknWS0Iewm8pxrUOmI/hmLdgQF2j4KhC5jCUetTsjcKrB0xmGLyuR71DwoFgzy2KbNG05WfALv6Bloj8RnPVVPKVkzieQ60PTFySTazGyx9+vFQiuHlNsOrOCY0Hujsm4q8H/4v+fT08LVrwm4e+USBodUEyMh1kLtynmh3sH0VWNtD1+Ia9DqctOUq1OCWVq3KzNwONbJahrXOVp8pwfWWRY+k1Cy87LgXAjyst+QjxrRzhVEQCQryFS+ReR9PJ9qycRWL28rEBS8eQ5kVM8RlyiFfa/mKDrte7LepB+wiMv5+Z0TJHzZni4OxrznCXIzE5J6lWC3JjPPLhtTu+A5ZtBDmfpc/AU/wx5iHzS2O2gEEwrIZ4dCf9MWaRBsWtmKE2OoAqPiRXnXxkocg1FHqgGQbTJX0phCW+JJwMytn7ZHFznuNVrj8kp4dmtACyt25eGF0bVm+CBNNE8xRR4jtLj4R0UtVaj8dTwOzwaTHgxxgAU7Q57oNvw7wfhY+lSOZLjSb1/Rh3M5eWAeDDLnODrKBWd4QP8iXRRCbKYWB6klNcRsor5fL6YvGvs/wdxCWnjxnJiKjwpztP3obyQHM+H1YTO6/cjwLPxk+oHTH/r/ZfjsQbp6wnx7NMv/+V4eMitc5dUv950H/8L41zCFIj3K7r7MhZOzD5dVg2at6FBhvTfaEKH4plhPpuK9e7EE6Bku5S0FsxKIfG137vQMEVaSloobtuAXxevspUqhmmhZoIAfIYnaaQvU+D0F/KlnmstISIAlNzXZiN9A9YgmLuFk4aWb+zjWtKkj6le+maPv1DLGlMuoOKQ8hMSW3+HqJ96hsAgP0JO8V6DY7VvLzhBStckuOYJQ01zkqgQIaZPa9/7fxBaE1K3YA3TPWrJ62B+MvCUXzMp5XwXQdznCTFz0rNkntFUb0Jofo6/vSkJOUM8X9zDhHA+nBdQcr9enJSi3zYhxD1fE51oysIwoekfdWb5IbOmpQy0DCg3hGObyV/7vFaAPxLnYU8RAEXvir+NUarq/r1ms9XlyDytxLa1jq/3JMrvtrvCYpHL4zxpVEgcMrZ+imtiwrS22ZAswa8G1jSu9C8ubm6+X9/cXFxUK9wkR1Kp2ykuMjeZcbKUKH+HUvKYyxO1ygz6xWU2D93NyJ7eNs3BOzjR8NWZpvlYbwm5hd+RaI3lywVOUeZhr0DvU7lbZkLir+DUvt5e3/R6/X7v4ka/bWn5TNrw5AiNNqNst9O8NX0tC7sz618sgikzPIKszNw3Bial0WoTeV3PNAFwR/RzUDHitXiWS7mJpOySQpqI2ANDmlfR4/3Imoh+4SH56cNpRcV+kFG+qNB+C3Im0+NJ6XIyNnZxbTAaC6oJb0D5SWqUo8OUb7U/Vl37hTIYv5dAMZye306bYsJsOj9haYLfQlE4GkybArR2ii+GHBZN3VsqTUQbx6MnjnUZ04FKh+UJhP8CqR2FY/8tnXTjtJOFT+MU+P8qOMw0RQtUe9l3K9oY0LsuOVCMwGG6G12gsMOegRuLZPUvn6Kzww6fZhrdbUTrEm1PhmT2DIEovarXYB6z2OyIcp1kFynxu2XAryHjMq6bAkXJOZ1WV7/q9Xq1+u23e6aPL2gIcF4y51ULeOlhXvlYhrGsLfhCnZ1VehHmFdYUeAR8uV6S0MC8gYQbN1Lp0tfSG2qMlxzmBUe8fnFeTjxhWq4v+sKWE+MPLzRBE12OteJfcB8Aa7b00L+7u/v8UCpJzMZGj1Vds9JAYry+1oZma+nh4erurvbwMOBlMl6yGPOqyBpe9P1NOyqthUdnKBVARrt+5KZmv8uWRS4zyCG18rL27Qoxe9Tst4pJ1x0AAS/2zK0X41Xntq35pWE7EUSyThaugPDJcL9Gh6eYAVanylMT614+um2Db5b9vWJCRLuJTNsRr5s5vLqMF6R6uDCR3Gku/gaAtQKt2lFAefsCE1z15TmLCmSKnRqGsOK9nH8J7DvIeTnP8iKk5Ic68U+Y3K8zY4JgI4xHFnRKYLuVf2Y9sYHVaojgmvj8JR+wfAph81lefG0zXqg3rgxVxq95QcPGKnVDYyN7/4PgX/6L7hm2K/oI4tZznnnF7rOFmZAXMRtDuVBd7OwZ0Z4Bn8ZoxP+TIK4nSwyy/CZB+vxdBDyJPCbm1Ybwiitfsg9f97qW9UMXD2U2W2t/EGmqdu/cXgg9hC/ndBhYPzCRns+JjvBim7bakWWN0tXXFUjazpJBzbmgNuKXmRmlczphsQckeWYKqqWbKXk9IdLU5DrMvraMItN6dD7Tdg+ievKccU6Kh8ms4lfAqiFUT1XkK+DV7DaXUGBs16WeLAs1CPW0HnTQobAyNQ3AuoawvgAv8odEX/+uiRWX/o8tsrWTGg7vBIZT9a+sW3MhXhqS1K1Xw2ErrgDrOkILdIHXpcSwEkuh802UenaGvGiKO4W5tL6pSoRcpds74957mK2tcK88uigvtofcj0t4e9OOJJF/LXzX4CMYSvAGjkSmUzyT81pKId9VmjiTf4qAVSXhpN+7Zwo9JOGVLq9+Jp0Y5tRrDVN0Qv6LtEcrDnw1X8XLadNU9wqzaFulvddcBCktbA7TnoHcJr3XeMQZr1e/n27TTVp6Yw7lLkh7mO+no9fzMl731oxzFSZLfp5LwH5E34PIEE2CrwzlZLxeqSPs0mbqipBx0iFTvgRRvoJ0CbxeVRJypTCd0pyWgPDI7UJZw9Pp3ql5yearJuhEffb1WMlI+ZOnKsm3kC6BVw2/QktYM2D99bF9XI/zZbsKZxRISc1Lo4sW6GN0Vpj1cqyINyb8ZZ7bN9eHNdmbW2tkDrfMTG5WFScMhJ1Bx25/ytGbydkd79ew4j2w5I7XEYNqIMByNK8j5Kb9BoqPsP1P2J4+xwCwRMZAHnLL5LVOxw44gEzRZp+n3sLH678tuuB2VtH3eNdkvc09ffPyAIYAAAbMSURBVI83WoaHGPZMk33p+0UlU+4FPsB+Iz9l8zCJ4F/C6ZJYSvFbjz9j9lpsSBStjvm3v3RbUbRrl39uX9tRn0nKWigROo+XsQK5rsn9y9zXbPYcrWoGXxBErv8w/oxb8X6zc/B/S2hquQHv72jMQHOuRryRqd89jtuJ+VVyFwtLuHgoNn+bCKw0vE7n3n8gpMKU5Vqr0+mU9TaBknTh33c6nl4i+Ef8fuWWSNJ0WLeHiFRn3DqtC4mUKpD2f3AOjSqFRKrydrwffQovI6cWuMVHC5oNH+OpDHUk/XPgf5XtblsiFU8IvohaD5La4LPcqcHH2AyBDpKkeO0Ubhx99sQBg/sqIWhYg13WdCQNrwdl+ztEn60or+xiOs9arCwXaJnUHwWDilqVXNnyKCRUuEZ0UElDkAUd4ahVAERTIrE0KWBTWB8xYMoDaXvyiLfsI/o0zFmXWxR1o7wW3EDbFIVrsgHRRf44tFWswbY9CXTlNRr6ozRmsR43s3Pm9MsO+6gmjBiIDEBZHnMT5AaB3ii5vUUjkr6IFlSyz9VI+RimHl+MEYi8xEGoA2y+/ob80Wjblfir4PskFnXPHRyd8fTaVdSNRgHfoavx52sUrmhi9RZxYm9snx+7UsjDCZwK/Me4TbmOatEOyA3Yn3xGblSY1abeK3qN9PF4yJ7Z1CLs5A7FnfHSNiP1267xfoqi0Wvb52fHp4VstuBKpZBkAWWzGpqQJo5MD291UJxhON7RIhdAh6WI9xfk/0074dGJTQ9Pbh9NtyBfmWGt+BYnqrG8sbZz/mnzdFUyDJUSdgg0pVJoFyi62R0jEDtm3471QK5NeiDemOWokIWlqNTVzAt7zM1+QF6cm2/eTKYPhl6yygT2Sy+FX1873zo5XDUKqotxUBi03ij/6sJSyDpW2nTSpuhNWhu32jXr4xFtmZGiN+AnjJYfVFrm98noaBUUHx22yMYjxqY+1BPwE6/O13jWt/c+HUrZgqEyJKb5WNO/deRicJX5E4Xx5FB7ssTFrqlHlxvHMKhmMMIbOTR+olg5xWvz64TbPW7GuQm22Z4s31JoJzM8M3MX1ndWzo53XdUwXAzNx+rNrafxy79xYdBvqBLCU0SVEJ5r04/3QCyj/hhPx4x4Udj8RNebdW1O9p/YMj9P4RHCIqIUMp1mzM/62vbZyf6RWnApW16Vh2ufzYkVCyZmeML7J46n8Sye+xie25g8yKTCw+YnlDMW3z8rW8dH2WB9IdTXW7+c3MxQYtBC4TG1wuuN7ZXvU+vNf2a96bAdxxM6m+/p1HoT5663qHzbPlA5Fqbk126ZsfJMAWqudIVGRWnjiTxgB8ZFfDzl0J5i0ilqHcTPH8UznyZ4ZsmDzjx5wM+fsUw+cVWK8OWNZxet2cZkAIWnJGVsKawfKN2wvNbMqhaXsL2JvBbuYlVTv0hR/YDJ695YXguz5fX1+HMrLK+t/riUEH8xM+21hOK8Eto8oaoYZInLsqyVwvobuEeVUJtN3Iqfp3RynmoVM7K8co9x/a34b3w/mW59VBlmAvFiInHkWthNXBzXslvfN1Bfi2MZxOQHVfjHCm5AdgmGUu15QdHJFmY96MX0nS7sjT83UDMyGwLTr2POqmv0NJluz6QxfYfph1pI3wmJN2GsX28ViD6xx8cwoigm5NzBL6FeKQ1UneijGqURiS133PGMsfUeLQcOPGb/tKMmhI2kyfDYPVSPTDb7w92oW0z1CXmGFG/sQDil1eHV2OD9aUHxhTiKUDxIA5qhe1vgtNH3iYZfh/8KDaloX6DeyF6we7AaNUZ1bp/GLn5qqB9S1zHxQxMk63AyPQ0crpwL9LF9ekTuuAzgUET5ZXLKyNSUScygco9oQxgvgirsaROF/wL+bahf8le2Ne3Qc0DJ9SUqoTAv9ke5QmoTe65OSv83WShdXjpt+EuDQl8J8bp0R++sPVZJT7/VE1O9TS60MP0p4V5gb8uyrUsSkXwh+CZ4lcDelgfvloPke+Qx7dsj/XhEo7w0+3uTfGmJAwZf22wC9SFvrR7Y24PPT4j8vwiviUNx7bSAUxGVSOQ7Ly5D63653NKloIQOqTZa5Va3FnypdlvlcuNPyr/EGEnZnU2mi+A4N4n0Awaf6aCokM44+HdS8I234z81p7hJE//b2tb+7moaYspdjAoq4ZWDiDv4SoNvlJkY6vAzUdnnOBmHH/Zm/Jmx5+mBQwaq4Y54Rz/HnokEKG6spaGVaTo54oNHN8/5l72PQUWg3S3+eT/4vLo146GVDaaZzPr72SmfC3p6xr+cHwccjk4Y7/OTwefj81m8Avr/yCqtIZp1GR8AAAAASUVORK5CYII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2" descr="Image result for captain birdsey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1660525"/>
            <a:ext cx="2835275" cy="3685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27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Unsure getting started….?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9068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Set up the project with all labels </a:t>
            </a:r>
            <a:r>
              <a:rPr lang="en-GB" dirty="0" err="1" smtClean="0"/>
              <a:t>etc</a:t>
            </a:r>
            <a:r>
              <a:rPr lang="en-GB" dirty="0" smtClean="0"/>
              <a:t>…</a:t>
            </a:r>
          </a:p>
          <a:p>
            <a:endParaRPr lang="en-GB" dirty="0"/>
          </a:p>
          <a:p>
            <a:r>
              <a:rPr lang="en-GB" dirty="0" smtClean="0"/>
              <a:t>Compose a chord progression using the process…</a:t>
            </a:r>
          </a:p>
          <a:p>
            <a:endParaRPr lang="en-GB" dirty="0"/>
          </a:p>
          <a:p>
            <a:r>
              <a:rPr lang="en-GB" dirty="0" smtClean="0"/>
              <a:t>Copy your ideas you have created already into a new project…</a:t>
            </a:r>
          </a:p>
          <a:p>
            <a:endParaRPr lang="en-GB" dirty="0"/>
          </a:p>
          <a:p>
            <a:r>
              <a:rPr lang="en-GB" dirty="0" smtClean="0"/>
              <a:t>Draw up a composition timetable….</a:t>
            </a:r>
          </a:p>
          <a:p>
            <a:endParaRPr lang="en-GB" dirty="0"/>
          </a:p>
          <a:p>
            <a:r>
              <a:rPr lang="en-GB" dirty="0" smtClean="0"/>
              <a:t>Book a tutorial….</a:t>
            </a:r>
          </a:p>
          <a:p>
            <a:endParaRPr lang="en-GB" dirty="0"/>
          </a:p>
          <a:p>
            <a:r>
              <a:rPr lang="en-GB" dirty="0" smtClean="0"/>
              <a:t>Play a game of chess……?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00" y="3716337"/>
            <a:ext cx="4572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63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Banned Phrases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The following phrases are banned: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b="1" dirty="0" smtClean="0"/>
              <a:t>Sibelius hates me</a:t>
            </a:r>
          </a:p>
          <a:p>
            <a:r>
              <a:rPr lang="en-GB" b="1" dirty="0" smtClean="0"/>
              <a:t>Composition is so difficult</a:t>
            </a:r>
          </a:p>
          <a:p>
            <a:r>
              <a:rPr lang="en-GB" b="1" dirty="0" smtClean="0"/>
              <a:t>It sounds bad</a:t>
            </a:r>
          </a:p>
          <a:p>
            <a:r>
              <a:rPr lang="en-GB" b="1" dirty="0" smtClean="0"/>
              <a:t>Everyone else’s sounds so much better than me</a:t>
            </a:r>
          </a:p>
          <a:p>
            <a:r>
              <a:rPr lang="en-GB" b="1" dirty="0" smtClean="0"/>
              <a:t>I hate computers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There is a fine to be imposed immediately for anyone who breaks this rule!</a:t>
            </a:r>
            <a:endParaRPr lang="en-GB" dirty="0"/>
          </a:p>
        </p:txBody>
      </p:sp>
      <p:pic>
        <p:nvPicPr>
          <p:cNvPr id="5122" name="Picture 2" descr="Image result for famous captai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28" y="565150"/>
            <a:ext cx="4118497" cy="343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789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724"/>
            <a:ext cx="10515600" cy="1325563"/>
          </a:xfrm>
        </p:spPr>
        <p:txBody>
          <a:bodyPr/>
          <a:lstStyle/>
          <a:p>
            <a:r>
              <a:rPr lang="en-GB" b="1" dirty="0" smtClean="0"/>
              <a:t>Relative Listening List ‘Pirates’ – Homework 1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399"/>
            <a:ext cx="6045200" cy="556260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Opposite is a full list of relative listening tunes that I have compiled.</a:t>
            </a:r>
          </a:p>
          <a:p>
            <a:endParaRPr lang="en-GB" dirty="0" smtClean="0"/>
          </a:p>
          <a:p>
            <a:r>
              <a:rPr lang="en-GB" dirty="0"/>
              <a:t>Make a playlist of these tunes and listen like crazy!</a:t>
            </a:r>
          </a:p>
          <a:p>
            <a:endParaRPr lang="en-GB" dirty="0"/>
          </a:p>
          <a:p>
            <a:r>
              <a:rPr lang="en-GB" dirty="0" smtClean="0"/>
              <a:t>Either using 3 of these or some of your own suggestions you are to complete a written musical analysis of the pieces.</a:t>
            </a:r>
          </a:p>
          <a:p>
            <a:endParaRPr lang="en-GB" dirty="0"/>
          </a:p>
          <a:p>
            <a:r>
              <a:rPr lang="en-GB" dirty="0" smtClean="0"/>
              <a:t>Include: instrumentation, tonality, harmony – including specific progressions, notate the lead melody, structure, rhythm and metre</a:t>
            </a:r>
          </a:p>
          <a:p>
            <a:endParaRPr lang="en-GB" dirty="0"/>
          </a:p>
          <a:p>
            <a:r>
              <a:rPr lang="en-GB" dirty="0" smtClean="0"/>
              <a:t>Include any additional information you feel is relevant. Work can be set out as paragraphs or in a table or mind map.</a:t>
            </a:r>
          </a:p>
          <a:p>
            <a:endParaRPr lang="en-GB" dirty="0"/>
          </a:p>
          <a:p>
            <a:r>
              <a:rPr lang="en-GB" dirty="0" smtClean="0"/>
              <a:t>MUST BE THOROUGH – Substandard work is NEVER tolerated.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00800" y="1295399"/>
            <a:ext cx="558800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Drink Me Up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Hearties’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Secret of Monkey Island – Introduction/Main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Theme’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Michael Land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Hook – Flight to Neverland’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John Williams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Master and Commander – The Far Side of the World’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Iva Davies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Musica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Notturna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fr-FR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Strade</a:t>
            </a:r>
            <a:r>
              <a:rPr lang="fr-FR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Madrid’ No.6, Op. 30</a:t>
            </a:r>
            <a:r>
              <a:rPr lang="fr-FR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- Luigi Boccherini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Barrett’s Privateers’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Stan Rogers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Mariner’s Revenge’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Decemberists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‘Shiver My Timbers – The Muppets Treasure Island’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Hans Zimmer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Pirate’s Life for Me’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 </a:t>
            </a:r>
            <a:r>
              <a:rPr lang="en-GB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Bruns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Sailor’s Hornpipe’ –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‘Over the Hills and Far Away’ -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Thomas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D'Urfey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am a pirate king –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Pirates of Penzance’ – Gilbert and Sullivan</a:t>
            </a:r>
            <a:endParaRPr lang="en-GB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‘Weird Beard’ 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The Mad Caddies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72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981200" y="391897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/>
              <a:t>Harmony Writing </a:t>
            </a:r>
            <a:br>
              <a:rPr lang="en-GB" altLang="en-US" b="1" dirty="0" smtClean="0"/>
            </a:br>
            <a:r>
              <a:rPr lang="en-GB" altLang="en-US" b="1" dirty="0" smtClean="0"/>
              <a:t>Mark Scheme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14245"/>
              </p:ext>
            </p:extLst>
          </p:nvPr>
        </p:nvGraphicFramePr>
        <p:xfrm>
          <a:off x="679450" y="2230966"/>
          <a:ext cx="108331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400"/>
                <a:gridCol w="9410700"/>
              </a:tblGrid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1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Limited control of harmony detrimental to the music</a:t>
                      </a:r>
                      <a:endParaRPr lang="en-GB" sz="3200" dirty="0"/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</a:t>
                      </a:r>
                      <a:endParaRPr lang="en-GB" sz="3200" dirty="0"/>
                    </a:p>
                  </a:txBody>
                  <a:tcPr/>
                </a:tc>
              </a:tr>
              <a:tr h="60853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Level 3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Harmony is functional but uninteresting. The same chord set is used throughout.</a:t>
                      </a:r>
                      <a:endParaRPr lang="en-GB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4</a:t>
                      </a:r>
                    </a:p>
                    <a:p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Appropriately chosen harmonies with some variety</a:t>
                      </a:r>
                      <a:r>
                        <a:rPr lang="en-GB" sz="3200" b="1" baseline="0" dirty="0" smtClean="0">
                          <a:solidFill>
                            <a:srgbClr val="FF0000"/>
                          </a:solidFill>
                        </a:rPr>
                        <a:t> of chord sets.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36052"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Level 5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b="1" dirty="0" smtClean="0">
                          <a:solidFill>
                            <a:srgbClr val="FF0000"/>
                          </a:solidFill>
                        </a:rPr>
                        <a:t>Imaginative harmony appropriate to the style.</a:t>
                      </a:r>
                      <a:endParaRPr lang="en-GB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082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Cadence is this?</a:t>
            </a:r>
            <a:endParaRPr lang="en-GB" b="1" dirty="0"/>
          </a:p>
        </p:txBody>
      </p:sp>
      <p:pic>
        <p:nvPicPr>
          <p:cNvPr id="4" name="Picture 2" descr="http://music-theory.ascensionsounds.com/wp-content/uploads/2011/05/p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255" y="1525142"/>
            <a:ext cx="5599490" cy="544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87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2701</Words>
  <Application>Microsoft Office PowerPoint</Application>
  <PresentationFormat>Widescreen</PresentationFormat>
  <Paragraphs>436</Paragraphs>
  <Slides>51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Arial</vt:lpstr>
      <vt:lpstr>Calibri</vt:lpstr>
      <vt:lpstr>Calibri Light</vt:lpstr>
      <vt:lpstr>Lucida Sans Unicode</vt:lpstr>
      <vt:lpstr>Symbol</vt:lpstr>
      <vt:lpstr>Times New Roman</vt:lpstr>
      <vt:lpstr>Office Theme</vt:lpstr>
      <vt:lpstr>Unit 2 Composition</vt:lpstr>
      <vt:lpstr>MY EXPECTATIONS</vt:lpstr>
      <vt:lpstr>PowerPoint Presentation</vt:lpstr>
      <vt:lpstr>Introduction to the Course</vt:lpstr>
      <vt:lpstr>Course Overview</vt:lpstr>
      <vt:lpstr>Banned Phrases</vt:lpstr>
      <vt:lpstr>Relative Listening List ‘Pirates’ – Homework 1</vt:lpstr>
      <vt:lpstr>Harmony Writing  Mark Scheme</vt:lpstr>
      <vt:lpstr>What Cadence is this?</vt:lpstr>
      <vt:lpstr>PLAGAL</vt:lpstr>
      <vt:lpstr>What Cadence is this?</vt:lpstr>
      <vt:lpstr>PERFECT</vt:lpstr>
      <vt:lpstr>What Cadence is this?</vt:lpstr>
      <vt:lpstr>INTERRUPTED </vt:lpstr>
      <vt:lpstr>What Cadence is this?</vt:lpstr>
      <vt:lpstr>IMPERFECT</vt:lpstr>
      <vt:lpstr>What do we mean by Cadence?</vt:lpstr>
      <vt:lpstr>Introduction to Sibelius </vt:lpstr>
      <vt:lpstr>Extra Challenge: Extended Cadence</vt:lpstr>
      <vt:lpstr>Sibelius Task 2 – Build a Chord Progression</vt:lpstr>
      <vt:lpstr>Plenary – Cadences</vt:lpstr>
      <vt:lpstr>Relative Listening List ‘Pirates’ – Homework 1</vt:lpstr>
      <vt:lpstr>Don’t forget….</vt:lpstr>
      <vt:lpstr>Unit 2 Composition</vt:lpstr>
      <vt:lpstr>Starter – Think Pair Share Square</vt:lpstr>
      <vt:lpstr>Objectives</vt:lpstr>
      <vt:lpstr>Task 1: Back to the Future  by Alan Silvestri</vt:lpstr>
      <vt:lpstr>Phrasing – 2 bar, 2 bar, 4 bar  Mozart’s Adagio from the Clarinet Concerto</vt:lpstr>
      <vt:lpstr>Phrasing – 2 bar, 2 bar, 4 bar   Michael Kaman’s Opening Title Seuqence from ‘Band of Brothers’ </vt:lpstr>
      <vt:lpstr>Pirate of the Caribbean – Main Theme  Hans Zimmer</vt:lpstr>
      <vt:lpstr>John Williams’ ‘Jurassic Park’</vt:lpstr>
      <vt:lpstr>Task – Writing a Short Melody</vt:lpstr>
      <vt:lpstr>Task 3 – Develop Main Theme </vt:lpstr>
      <vt:lpstr>Homework and Monday Cover Lesson </vt:lpstr>
      <vt:lpstr>Unit 2 Composition</vt:lpstr>
      <vt:lpstr>Starter - Constructing 7th Chords</vt:lpstr>
      <vt:lpstr>Objectives</vt:lpstr>
      <vt:lpstr>Building Chord Progressions</vt:lpstr>
      <vt:lpstr>Task 1 – Why Modulate?</vt:lpstr>
      <vt:lpstr>Task 2 – Pivot Chord Modulation</vt:lpstr>
      <vt:lpstr>PowerPoint Presentation</vt:lpstr>
      <vt:lpstr>Circle of 5ths (or 4ths…..)</vt:lpstr>
      <vt:lpstr>Composition Task – Compose a Chord Progression that Modulates at the end!</vt:lpstr>
      <vt:lpstr>Composing with Cycle of 4ths</vt:lpstr>
      <vt:lpstr>Homework</vt:lpstr>
      <vt:lpstr>Unit 2 Composition</vt:lpstr>
      <vt:lpstr>Starter – Share your ideas!</vt:lpstr>
      <vt:lpstr>Objectives</vt:lpstr>
      <vt:lpstr>Darkness into Light– The finished article!</vt:lpstr>
      <vt:lpstr>Task – Start Your Composition </vt:lpstr>
      <vt:lpstr>Unsure getting started….?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Composition</dc:title>
  <dc:creator>James Ingham</dc:creator>
  <cp:lastModifiedBy>James Ingham</cp:lastModifiedBy>
  <cp:revision>29</cp:revision>
  <dcterms:created xsi:type="dcterms:W3CDTF">2016-09-08T11:43:07Z</dcterms:created>
  <dcterms:modified xsi:type="dcterms:W3CDTF">2016-09-29T15:14:58Z</dcterms:modified>
</cp:coreProperties>
</file>