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379" y="337751"/>
            <a:ext cx="9448800" cy="1186249"/>
          </a:xfrm>
        </p:spPr>
        <p:txBody>
          <a:bodyPr/>
          <a:lstStyle/>
          <a:p>
            <a:r>
              <a:rPr lang="en-GB" dirty="0"/>
              <a:t>Se </a:t>
            </a:r>
            <a:r>
              <a:rPr lang="en-GB" dirty="0" err="1"/>
              <a:t>marier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non?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293" y="3657103"/>
            <a:ext cx="10812162" cy="291351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b="1" dirty="0" err="1"/>
              <a:t>Objectifs</a:t>
            </a:r>
            <a:r>
              <a:rPr lang="en-GB" sz="3200" b="1" dirty="0" smtClean="0"/>
              <a:t>:</a:t>
            </a:r>
          </a:p>
          <a:p>
            <a:pPr algn="ctr"/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/>
              <a:t>étudier</a:t>
            </a:r>
            <a:r>
              <a:rPr lang="en-GB" sz="2800" b="1" dirty="0"/>
              <a:t> les </a:t>
            </a:r>
            <a:r>
              <a:rPr lang="en-GB" sz="2800" b="1" dirty="0" err="1"/>
              <a:t>changements</a:t>
            </a:r>
            <a:r>
              <a:rPr lang="en-GB" sz="2800" b="1" dirty="0"/>
              <a:t> </a:t>
            </a:r>
            <a:r>
              <a:rPr lang="en-GB" sz="2800" b="1" dirty="0" err="1"/>
              <a:t>récents</a:t>
            </a:r>
            <a:r>
              <a:rPr lang="en-GB" sz="2800" b="1" dirty="0"/>
              <a:t> </a:t>
            </a:r>
            <a:r>
              <a:rPr lang="en-GB" sz="2800" b="1" dirty="0" err="1"/>
              <a:t>concernant</a:t>
            </a:r>
            <a:r>
              <a:rPr lang="en-GB" sz="2800" b="1" dirty="0"/>
              <a:t> le </a:t>
            </a:r>
            <a:r>
              <a:rPr lang="en-GB" sz="2800" b="1" dirty="0" err="1"/>
              <a:t>mariage</a:t>
            </a:r>
            <a:r>
              <a:rPr lang="en-GB" sz="2800" b="1" dirty="0"/>
              <a:t> et les   rapports </a:t>
            </a:r>
            <a:r>
              <a:rPr lang="en-GB" sz="2800" b="1" dirty="0" err="1"/>
              <a:t>personnels</a:t>
            </a: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savoir </a:t>
            </a:r>
            <a:r>
              <a:rPr lang="en-GB" sz="2800" b="1" dirty="0" err="1"/>
              <a:t>reconnaître</a:t>
            </a:r>
            <a:r>
              <a:rPr lang="en-GB" sz="2800" b="1" dirty="0"/>
              <a:t> et utiliser le </a:t>
            </a:r>
            <a:r>
              <a:rPr lang="en-GB" sz="2800" b="1" dirty="0" err="1"/>
              <a:t>futur</a:t>
            </a: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/>
              <a:t>trouver</a:t>
            </a:r>
            <a:r>
              <a:rPr lang="en-GB" sz="2800" b="1" dirty="0"/>
              <a:t> des </a:t>
            </a:r>
            <a:r>
              <a:rPr lang="en-GB" sz="2800" b="1" dirty="0" err="1"/>
              <a:t>renseignements</a:t>
            </a:r>
            <a:r>
              <a:rPr lang="en-GB" sz="2800" b="1" dirty="0"/>
              <a:t> </a:t>
            </a:r>
            <a:r>
              <a:rPr lang="en-GB" sz="2800" b="1" dirty="0" err="1"/>
              <a:t>utiles</a:t>
            </a:r>
            <a:r>
              <a:rPr lang="en-GB" sz="2800" b="1" dirty="0"/>
              <a:t> sur Internet et les utiliser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5" y="1792019"/>
            <a:ext cx="2427124" cy="186508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25" y="1832134"/>
            <a:ext cx="2990451" cy="18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4669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892" y="228913"/>
            <a:ext cx="8610600" cy="372449"/>
          </a:xfrm>
        </p:spPr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Réponses</a:t>
            </a:r>
            <a:r>
              <a:rPr lang="en-GB" b="1" i="1" dirty="0" smtClean="0">
                <a:solidFill>
                  <a:srgbClr val="FF0000"/>
                </a:solidFill>
              </a:rPr>
              <a:t> 2a + 2b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92" y="601362"/>
            <a:ext cx="10820400" cy="59394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sz="5600" dirty="0" smtClean="0"/>
              <a:t>1</a:t>
            </a:r>
            <a:r>
              <a:rPr lang="en-GB" dirty="0"/>
              <a:t>	</a:t>
            </a:r>
            <a:r>
              <a:rPr lang="en-GB" sz="5100" dirty="0" err="1"/>
              <a:t>une</a:t>
            </a:r>
            <a:r>
              <a:rPr lang="en-GB" sz="5100" dirty="0"/>
              <a:t> </a:t>
            </a:r>
            <a:r>
              <a:rPr lang="en-GB" sz="5100" dirty="0" err="1"/>
              <a:t>personne</a:t>
            </a:r>
            <a:r>
              <a:rPr lang="en-GB" sz="5100" dirty="0"/>
              <a:t> majeure</a:t>
            </a:r>
          </a:p>
          <a:p>
            <a:r>
              <a:rPr lang="en-GB" sz="5100" dirty="0"/>
              <a:t>2	le conjoint/la </a:t>
            </a:r>
            <a:r>
              <a:rPr lang="en-GB" sz="5100" dirty="0" err="1"/>
              <a:t>conjointe</a:t>
            </a:r>
            <a:endParaRPr lang="en-GB" sz="5100" dirty="0"/>
          </a:p>
          <a:p>
            <a:r>
              <a:rPr lang="en-GB" sz="5100" dirty="0"/>
              <a:t>3	</a:t>
            </a:r>
            <a:r>
              <a:rPr lang="en-GB" sz="5100" dirty="0" err="1"/>
              <a:t>en</a:t>
            </a:r>
            <a:r>
              <a:rPr lang="en-GB" sz="5100" dirty="0"/>
              <a:t> </a:t>
            </a:r>
            <a:r>
              <a:rPr lang="en-GB" sz="5100" dirty="0" err="1"/>
              <a:t>revanche</a:t>
            </a:r>
            <a:endParaRPr lang="en-GB" sz="5100" dirty="0"/>
          </a:p>
          <a:p>
            <a:r>
              <a:rPr lang="en-GB" sz="5100" dirty="0"/>
              <a:t>4	le devoir, </a:t>
            </a:r>
            <a:r>
              <a:rPr lang="en-GB" sz="5100" dirty="0" err="1"/>
              <a:t>l’obligation</a:t>
            </a:r>
            <a:endParaRPr lang="en-GB" sz="5100" dirty="0"/>
          </a:p>
          <a:p>
            <a:r>
              <a:rPr lang="en-GB" sz="5100" dirty="0"/>
              <a:t>5	ne…</a:t>
            </a:r>
            <a:r>
              <a:rPr lang="en-GB" sz="5100" dirty="0" err="1"/>
              <a:t>aucun</a:t>
            </a:r>
            <a:r>
              <a:rPr lang="en-GB" sz="5100" dirty="0"/>
              <a:t>(e)</a:t>
            </a:r>
          </a:p>
          <a:p>
            <a:r>
              <a:rPr lang="en-GB" sz="5100" dirty="0"/>
              <a:t>6	le </a:t>
            </a:r>
            <a:r>
              <a:rPr lang="en-GB" sz="5100" dirty="0" err="1"/>
              <a:t>versement</a:t>
            </a:r>
            <a:r>
              <a:rPr lang="en-GB" sz="5100" dirty="0"/>
              <a:t> </a:t>
            </a:r>
            <a:r>
              <a:rPr lang="en-GB" sz="5100" dirty="0" err="1"/>
              <a:t>d’une</a:t>
            </a:r>
            <a:r>
              <a:rPr lang="en-GB" sz="5100" dirty="0"/>
              <a:t> </a:t>
            </a:r>
            <a:r>
              <a:rPr lang="en-GB" sz="5100" dirty="0" err="1"/>
              <a:t>prestation</a:t>
            </a:r>
            <a:r>
              <a:rPr lang="en-GB" sz="5100" dirty="0"/>
              <a:t> </a:t>
            </a:r>
            <a:r>
              <a:rPr lang="en-GB" sz="5100" dirty="0" err="1"/>
              <a:t>compensatoire</a:t>
            </a:r>
            <a:endParaRPr lang="en-GB" sz="5100" dirty="0"/>
          </a:p>
          <a:p>
            <a:r>
              <a:rPr lang="en-GB" sz="5100" dirty="0"/>
              <a:t>7	le </a:t>
            </a:r>
            <a:r>
              <a:rPr lang="en-GB" sz="5100" dirty="0" err="1"/>
              <a:t>décès</a:t>
            </a:r>
            <a:endParaRPr lang="en-GB" sz="5100" dirty="0"/>
          </a:p>
          <a:p>
            <a:r>
              <a:rPr lang="en-GB" sz="5100" dirty="0"/>
              <a:t>8	le </a:t>
            </a:r>
            <a:r>
              <a:rPr lang="en-GB" sz="5100" dirty="0" err="1"/>
              <a:t>disparu</a:t>
            </a:r>
            <a:r>
              <a:rPr lang="en-GB" sz="5100" dirty="0"/>
              <a:t>, le </a:t>
            </a:r>
            <a:r>
              <a:rPr lang="en-GB" sz="5100" dirty="0" err="1"/>
              <a:t>défunt</a:t>
            </a:r>
            <a:endParaRPr lang="en-GB" sz="5100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6400" dirty="0" smtClean="0"/>
              <a:t> </a:t>
            </a:r>
          </a:p>
          <a:p>
            <a:pPr marL="0" indent="0">
              <a:buNone/>
            </a:pPr>
            <a:endParaRPr lang="en-GB" sz="6400" dirty="0"/>
          </a:p>
          <a:p>
            <a:r>
              <a:rPr lang="en-GB" sz="6400" dirty="0"/>
              <a:t>1	</a:t>
            </a:r>
            <a:r>
              <a:rPr lang="en-GB" sz="6400" dirty="0" err="1"/>
              <a:t>l’infidélité</a:t>
            </a:r>
            <a:endParaRPr lang="en-GB" sz="6400" dirty="0"/>
          </a:p>
          <a:p>
            <a:r>
              <a:rPr lang="en-GB" sz="6400" dirty="0"/>
              <a:t>2	</a:t>
            </a:r>
            <a:r>
              <a:rPr lang="en-GB" sz="6400" dirty="0" err="1"/>
              <a:t>lourdes</a:t>
            </a:r>
            <a:endParaRPr lang="en-GB" sz="6400" dirty="0"/>
          </a:p>
          <a:p>
            <a:r>
              <a:rPr lang="en-GB" sz="6400" dirty="0"/>
              <a:t>3	simple</a:t>
            </a:r>
          </a:p>
          <a:p>
            <a:r>
              <a:rPr lang="en-GB" sz="6400" dirty="0"/>
              <a:t>4	</a:t>
            </a:r>
            <a:r>
              <a:rPr lang="en-GB" sz="6400" dirty="0" err="1"/>
              <a:t>une</a:t>
            </a:r>
            <a:r>
              <a:rPr lang="en-GB" sz="6400" dirty="0"/>
              <a:t> </a:t>
            </a:r>
            <a:r>
              <a:rPr lang="en-GB" sz="6400" dirty="0" err="1"/>
              <a:t>personne</a:t>
            </a:r>
            <a:r>
              <a:rPr lang="en-GB" sz="6400" dirty="0"/>
              <a:t> majeure</a:t>
            </a:r>
          </a:p>
          <a:p>
            <a:r>
              <a:rPr lang="en-GB" sz="6400" dirty="0"/>
              <a:t>5	le </a:t>
            </a:r>
            <a:r>
              <a:rPr lang="en-GB" sz="6400" dirty="0" err="1"/>
              <a:t>décès</a:t>
            </a:r>
            <a:endParaRPr lang="en-GB" sz="6400" dirty="0"/>
          </a:p>
          <a:p>
            <a:pPr marL="0" indent="0">
              <a:buNone/>
            </a:pPr>
            <a:r>
              <a:rPr lang="en-GB" sz="6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9800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448" y="509000"/>
            <a:ext cx="8610600" cy="479541"/>
          </a:xfrm>
        </p:spPr>
        <p:txBody>
          <a:bodyPr>
            <a:normAutofit fontScale="90000"/>
          </a:bodyPr>
          <a:lstStyle/>
          <a:p>
            <a:r>
              <a:rPr lang="en-GB" sz="3100" b="1" i="1" dirty="0" err="1" smtClean="0"/>
              <a:t>Vrai</a:t>
            </a:r>
            <a:r>
              <a:rPr lang="en-GB" sz="3100" b="1" i="1" dirty="0" smtClean="0"/>
              <a:t> / faux / non </a:t>
            </a:r>
            <a:r>
              <a:rPr lang="en-GB" sz="3100" b="1" i="1" dirty="0" err="1" smtClean="0"/>
              <a:t>donné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736" y="1353967"/>
            <a:ext cx="10429102" cy="5078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858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227" y="401909"/>
            <a:ext cx="8610600" cy="1293028"/>
          </a:xfrm>
        </p:spPr>
        <p:txBody>
          <a:bodyPr/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Réponses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4938"/>
            <a:ext cx="10820400" cy="4523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1	V</a:t>
            </a:r>
            <a:endParaRPr lang="en-GB" b="1" dirty="0"/>
          </a:p>
          <a:p>
            <a:pPr marL="0" indent="0">
              <a:buNone/>
            </a:pPr>
            <a:r>
              <a:rPr lang="fr-FR" b="1" dirty="0" smtClean="0"/>
              <a:t>2</a:t>
            </a:r>
            <a:r>
              <a:rPr lang="fr-FR" b="1" dirty="0"/>
              <a:t>	F (Le PACS est pour tout le monde)</a:t>
            </a:r>
            <a:endParaRPr lang="en-GB" b="1" dirty="0"/>
          </a:p>
          <a:p>
            <a:pPr marL="0" indent="0">
              <a:buNone/>
            </a:pPr>
            <a:r>
              <a:rPr lang="fr-FR" b="1" dirty="0"/>
              <a:t>3	F (L’infidélité ne constitue pas de cause de rupture)</a:t>
            </a:r>
            <a:endParaRPr lang="en-GB" b="1" dirty="0"/>
          </a:p>
          <a:p>
            <a:pPr marL="0" indent="0">
              <a:buNone/>
            </a:pPr>
            <a:r>
              <a:rPr lang="fr-FR" b="1" dirty="0"/>
              <a:t>4	V</a:t>
            </a:r>
            <a:endParaRPr lang="en-GB" b="1" dirty="0"/>
          </a:p>
          <a:p>
            <a:pPr marL="0" indent="0">
              <a:buNone/>
            </a:pPr>
            <a:r>
              <a:rPr lang="fr-FR" b="1" dirty="0"/>
              <a:t>5	ND</a:t>
            </a:r>
            <a:endParaRPr lang="en-GB" b="1" dirty="0"/>
          </a:p>
          <a:p>
            <a:pPr marL="0" indent="0">
              <a:buNone/>
            </a:pPr>
            <a:r>
              <a:rPr lang="fr-FR" b="1" dirty="0"/>
              <a:t>6	V</a:t>
            </a:r>
            <a:endParaRPr lang="en-GB" b="1" dirty="0"/>
          </a:p>
          <a:p>
            <a:pPr marL="0" indent="0">
              <a:buNone/>
            </a:pPr>
            <a:r>
              <a:rPr lang="fr-FR" b="1" dirty="0"/>
              <a:t>7	ND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29632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2" y="517237"/>
            <a:ext cx="8610600" cy="701962"/>
          </a:xfrm>
        </p:spPr>
        <p:txBody>
          <a:bodyPr>
            <a:normAutofit/>
          </a:bodyPr>
          <a:lstStyle/>
          <a:p>
            <a:r>
              <a:rPr lang="en-GB" sz="2800" b="1" i="1" dirty="0" err="1" smtClean="0"/>
              <a:t>Traduction</a:t>
            </a:r>
            <a:r>
              <a:rPr lang="en-GB" sz="2800" b="1" i="1" dirty="0" smtClean="0"/>
              <a:t> </a:t>
            </a:r>
            <a:r>
              <a:rPr lang="en-GB" sz="2800" b="1" i="1" dirty="0" err="1" smtClean="0"/>
              <a:t>anglais</a:t>
            </a:r>
            <a:r>
              <a:rPr lang="en-GB" sz="2800" b="1" i="1" dirty="0" smtClean="0"/>
              <a:t> / </a:t>
            </a:r>
            <a:r>
              <a:rPr lang="en-GB" sz="2800" b="1" i="1" dirty="0" err="1" smtClean="0"/>
              <a:t>Français</a:t>
            </a:r>
            <a:endParaRPr lang="en-GB" sz="28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1130"/>
            <a:ext cx="10820400" cy="3505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394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Réponses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1</a:t>
            </a:r>
            <a:r>
              <a:rPr lang="fr-FR" b="1" dirty="0"/>
              <a:t>	Je ne vois pas ce que les gens font de mal en se mariant.</a:t>
            </a:r>
            <a:endParaRPr lang="en-GB" b="1" dirty="0"/>
          </a:p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2</a:t>
            </a:r>
            <a:r>
              <a:rPr lang="fr-FR" b="1" dirty="0"/>
              <a:t>	Tout le monde a les mêmes droits.</a:t>
            </a:r>
            <a:endParaRPr lang="en-GB" b="1" dirty="0"/>
          </a:p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3</a:t>
            </a:r>
            <a:r>
              <a:rPr lang="fr-FR" b="1" dirty="0"/>
              <a:t>	Ce qu’il faudra faire, c’est changer la loi.</a:t>
            </a:r>
            <a:endParaRPr lang="en-GB" b="1" dirty="0"/>
          </a:p>
          <a:p>
            <a:endParaRPr lang="fr-FR" b="1" dirty="0" smtClean="0"/>
          </a:p>
          <a:p>
            <a:pPr marL="457200" indent="-457200">
              <a:buAutoNum type="arabicPlain" startAt="4"/>
            </a:pPr>
            <a:r>
              <a:rPr lang="fr-FR" b="1" dirty="0" smtClean="0"/>
              <a:t>     Comme </a:t>
            </a:r>
            <a:r>
              <a:rPr lang="fr-FR" b="1" dirty="0"/>
              <a:t>le PACS est une alternative au mariage, les gays n’ont pas 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besoin </a:t>
            </a:r>
            <a:r>
              <a:rPr lang="fr-FR" b="1" dirty="0"/>
              <a:t>de se marier.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7425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2" y="517237"/>
            <a:ext cx="8610600" cy="701962"/>
          </a:xfrm>
        </p:spPr>
        <p:txBody>
          <a:bodyPr>
            <a:normAutofit/>
          </a:bodyPr>
          <a:lstStyle/>
          <a:p>
            <a:r>
              <a:rPr lang="en-GB" sz="2800" b="1" i="1" dirty="0" err="1" smtClean="0"/>
              <a:t>Traduction</a:t>
            </a:r>
            <a:r>
              <a:rPr lang="en-GB" sz="2800" b="1" i="1" dirty="0"/>
              <a:t> </a:t>
            </a:r>
            <a:r>
              <a:rPr lang="en-GB" sz="2800" b="1" i="1" dirty="0" err="1" smtClean="0"/>
              <a:t>français</a:t>
            </a:r>
            <a:r>
              <a:rPr lang="en-GB" sz="2800" b="1" i="1" dirty="0" smtClean="0"/>
              <a:t> / </a:t>
            </a:r>
            <a:r>
              <a:rPr lang="en-GB" sz="2800" b="1" i="1" dirty="0" err="1" smtClean="0"/>
              <a:t>anglais</a:t>
            </a:r>
            <a:endParaRPr lang="en-GB" sz="2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32" y="2141838"/>
            <a:ext cx="11481393" cy="359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703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chemeClr val="accent1"/>
                </a:solidFill>
              </a:rPr>
              <a:t>Réponse</a:t>
            </a:r>
            <a:r>
              <a:rPr lang="en-GB" b="1" i="1" dirty="0" smtClean="0">
                <a:solidFill>
                  <a:schemeClr val="accent1"/>
                </a:solidFill>
              </a:rPr>
              <a:t> possible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/>
              <a:t>Sample</a:t>
            </a:r>
            <a:r>
              <a:rPr lang="fr-FR" b="1" dirty="0"/>
              <a:t> </a:t>
            </a:r>
            <a:r>
              <a:rPr lang="fr-FR" b="1" dirty="0" smtClean="0"/>
              <a:t>translation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b="1" dirty="0"/>
              <a:t>The right to </a:t>
            </a:r>
            <a:r>
              <a:rPr lang="fr-FR" b="1" dirty="0" err="1"/>
              <a:t>get</a:t>
            </a:r>
            <a:r>
              <a:rPr lang="fr-FR" b="1" dirty="0"/>
              <a:t> </a:t>
            </a:r>
            <a:r>
              <a:rPr lang="fr-FR" b="1" dirty="0" err="1" smtClean="0"/>
              <a:t>married</a:t>
            </a:r>
            <a:endParaRPr lang="fr-FR" b="1" dirty="0" smtClean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By passing the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entitled</a:t>
            </a:r>
            <a:r>
              <a:rPr lang="fr-FR" dirty="0"/>
              <a:t> ‘</a:t>
            </a:r>
            <a:r>
              <a:rPr lang="fr-FR" dirty="0" err="1"/>
              <a:t>marriage</a:t>
            </a:r>
            <a:r>
              <a:rPr lang="fr-FR" dirty="0"/>
              <a:t> for all’, France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the </a:t>
            </a:r>
            <a:r>
              <a:rPr lang="fr-FR" dirty="0" err="1"/>
              <a:t>ninth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country to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homosexuals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married</a:t>
            </a:r>
            <a:r>
              <a:rPr lang="fr-FR" dirty="0"/>
              <a:t> as </a:t>
            </a:r>
            <a:r>
              <a:rPr lang="fr-FR" dirty="0" err="1"/>
              <a:t>well</a:t>
            </a:r>
            <a:r>
              <a:rPr lang="fr-FR" dirty="0"/>
              <a:t> as to have the right to adoption. </a:t>
            </a:r>
            <a:r>
              <a:rPr lang="fr-FR" dirty="0" err="1"/>
              <a:t>Partners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have to </a:t>
            </a:r>
            <a:r>
              <a:rPr lang="fr-FR" dirty="0" err="1"/>
              <a:t>be</a:t>
            </a:r>
            <a:r>
              <a:rPr lang="fr-FR" dirty="0"/>
              <a:t> over 18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. </a:t>
            </a:r>
            <a:r>
              <a:rPr lang="fr-FR" dirty="0" err="1"/>
              <a:t>Marriage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brothers</a:t>
            </a:r>
            <a:r>
              <a:rPr lang="fr-FR" dirty="0"/>
              <a:t> and </a:t>
            </a:r>
            <a:r>
              <a:rPr lang="fr-FR" dirty="0" err="1"/>
              <a:t>sisters</a:t>
            </a:r>
            <a:r>
              <a:rPr lang="fr-FR" dirty="0"/>
              <a:t>, or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uncle</a:t>
            </a:r>
            <a:r>
              <a:rPr lang="fr-FR" dirty="0"/>
              <a:t> or </a:t>
            </a:r>
            <a:r>
              <a:rPr lang="fr-FR" dirty="0" err="1"/>
              <a:t>aunt</a:t>
            </a:r>
            <a:r>
              <a:rPr lang="fr-FR" dirty="0"/>
              <a:t> and </a:t>
            </a:r>
            <a:r>
              <a:rPr lang="fr-FR" dirty="0" err="1"/>
              <a:t>niece</a:t>
            </a:r>
            <a:r>
              <a:rPr lang="fr-FR" dirty="0"/>
              <a:t> or </a:t>
            </a:r>
            <a:r>
              <a:rPr lang="fr-FR" dirty="0" err="1"/>
              <a:t>nephew</a:t>
            </a:r>
            <a:r>
              <a:rPr lang="fr-FR" dirty="0"/>
              <a:t>, </a:t>
            </a:r>
            <a:r>
              <a:rPr lang="fr-FR" dirty="0" err="1"/>
              <a:t>will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permitted</a:t>
            </a:r>
            <a:r>
              <a:rPr lang="fr-FR" dirty="0"/>
              <a:t>.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choose</a:t>
            </a:r>
            <a:r>
              <a:rPr lang="fr-FR" dirty="0"/>
              <a:t> to use the </a:t>
            </a:r>
            <a:r>
              <a:rPr lang="fr-FR" dirty="0" err="1"/>
              <a:t>name</a:t>
            </a:r>
            <a:r>
              <a:rPr lang="fr-FR" dirty="0"/>
              <a:t> of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husband</a:t>
            </a:r>
            <a:r>
              <a:rPr lang="fr-FR" dirty="0"/>
              <a:t> or </a:t>
            </a:r>
            <a:r>
              <a:rPr lang="fr-FR" dirty="0" err="1"/>
              <a:t>wife</a:t>
            </a:r>
            <a:r>
              <a:rPr lang="fr-FR" dirty="0"/>
              <a:t> 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, one </a:t>
            </a:r>
            <a:r>
              <a:rPr lang="fr-FR" dirty="0" err="1"/>
              <a:t>next</a:t>
            </a:r>
            <a:r>
              <a:rPr lang="fr-FR" dirty="0"/>
              <a:t> to the </a:t>
            </a:r>
            <a:r>
              <a:rPr lang="fr-FR" dirty="0" err="1"/>
              <a:t>other</a:t>
            </a:r>
            <a:r>
              <a:rPr lang="fr-F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2070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Un </a:t>
            </a:r>
            <a:r>
              <a:rPr lang="en-GB" b="1" i="1" dirty="0" err="1" smtClean="0"/>
              <a:t>peu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grammaire</a:t>
            </a:r>
            <a:endParaRPr lang="en-GB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00" y="2193925"/>
            <a:ext cx="9757399" cy="4024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78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Réponses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3587"/>
            <a:ext cx="10820400" cy="20149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sz="3200" dirty="0" smtClean="0"/>
              <a:t>. je </a:t>
            </a:r>
            <a:r>
              <a:rPr lang="en-GB" sz="3200" dirty="0" err="1" smtClean="0"/>
              <a:t>resterai</a:t>
            </a:r>
            <a:r>
              <a:rPr lang="en-GB" sz="3200" dirty="0" smtClean="0"/>
              <a:t>					4.  </a:t>
            </a:r>
            <a:r>
              <a:rPr lang="en-GB" sz="3200" dirty="0" err="1" smtClean="0"/>
              <a:t>vivront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2. </a:t>
            </a:r>
            <a:r>
              <a:rPr lang="en-GB" sz="3200" dirty="0"/>
              <a:t>n</a:t>
            </a:r>
            <a:r>
              <a:rPr lang="en-GB" sz="3200" dirty="0" smtClean="0"/>
              <a:t>e </a:t>
            </a:r>
            <a:r>
              <a:rPr lang="en-GB" sz="3200" dirty="0" err="1" smtClean="0"/>
              <a:t>seront</a:t>
            </a:r>
            <a:r>
              <a:rPr lang="en-GB" sz="3200" dirty="0" smtClean="0"/>
              <a:t> pas				5. </a:t>
            </a:r>
            <a:r>
              <a:rPr lang="en-GB" sz="3200" dirty="0"/>
              <a:t> </a:t>
            </a:r>
            <a:r>
              <a:rPr lang="en-GB" sz="3200" dirty="0" err="1" smtClean="0"/>
              <a:t>j’aurai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3. ne </a:t>
            </a:r>
            <a:r>
              <a:rPr lang="en-GB" sz="3200" dirty="0" err="1" smtClean="0"/>
              <a:t>constituera</a:t>
            </a:r>
            <a:r>
              <a:rPr lang="en-GB" sz="3200" dirty="0" smtClean="0"/>
              <a:t> pas			6.  </a:t>
            </a:r>
            <a:r>
              <a:rPr lang="en-GB" sz="3200" dirty="0" err="1" smtClean="0"/>
              <a:t>choisira</a:t>
            </a:r>
            <a:r>
              <a:rPr lang="en-GB" sz="3200" dirty="0" smtClean="0"/>
              <a:t> / </a:t>
            </a:r>
            <a:r>
              <a:rPr lang="en-GB" sz="3200" dirty="0" err="1" smtClean="0"/>
              <a:t>n’aura</a:t>
            </a:r>
            <a:endParaRPr lang="en-GB" sz="32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18359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232" y="253627"/>
            <a:ext cx="8610600" cy="51249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Devoirs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97" y="914401"/>
            <a:ext cx="10820400" cy="4283675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 err="1" smtClean="0"/>
              <a:t>Choisis</a:t>
            </a:r>
            <a:r>
              <a:rPr lang="en-GB" sz="2800" u="sng" dirty="0" smtClean="0"/>
              <a:t> un pays francophone ( a French speaking country)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Consider the following points and </a:t>
            </a:r>
            <a:r>
              <a:rPr lang="en-GB" b="1" dirty="0" smtClean="0">
                <a:solidFill>
                  <a:srgbClr val="FF0000"/>
                </a:solidFill>
              </a:rPr>
              <a:t>write your answers in French: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Whether same-sex marriage became legal and when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Minimum age for getting married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Whether there is an equivalent to the PACS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Whether homosexual couples can adopt children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many gay couples have got married this year in that country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34" y="4976008"/>
            <a:ext cx="7412110" cy="1382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0085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5" y="1367481"/>
            <a:ext cx="4628355" cy="44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10" y="154417"/>
            <a:ext cx="5906475" cy="670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9237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497" y="1019747"/>
            <a:ext cx="8610600" cy="100599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D’accord</a:t>
            </a:r>
            <a:r>
              <a:rPr lang="en-GB" b="1" dirty="0"/>
              <a:t> </a:t>
            </a:r>
            <a:r>
              <a:rPr lang="en-GB" b="1" dirty="0" err="1"/>
              <a:t>ou</a:t>
            </a:r>
            <a:r>
              <a:rPr lang="en-GB" b="1" dirty="0"/>
              <a:t> pas </a:t>
            </a:r>
            <a:r>
              <a:rPr lang="en-GB" b="1" dirty="0" err="1"/>
              <a:t>d’accord</a:t>
            </a:r>
            <a:r>
              <a:rPr lang="en-GB" b="1" dirty="0"/>
              <a:t>?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6337"/>
            <a:ext cx="11374395" cy="4727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dobe Garamond Pro Bold" pitchFamily="18" charset="0"/>
              </a:rPr>
              <a:t>.   </a:t>
            </a:r>
            <a:r>
              <a:rPr lang="en-GB" sz="2800" dirty="0">
                <a:latin typeface="Adobe Garamond Pro Bold" pitchFamily="18" charset="0"/>
              </a:rPr>
              <a:t>Je </a:t>
            </a:r>
            <a:r>
              <a:rPr lang="en-GB" sz="2800" dirty="0" err="1">
                <a:latin typeface="Adobe Garamond Pro Bold" pitchFamily="18" charset="0"/>
              </a:rPr>
              <a:t>pense</a:t>
            </a:r>
            <a:r>
              <a:rPr lang="en-GB" sz="2800" dirty="0">
                <a:latin typeface="Adobe Garamond Pro Bold" pitchFamily="18" charset="0"/>
              </a:rPr>
              <a:t> que le </a:t>
            </a:r>
            <a:r>
              <a:rPr lang="en-GB" sz="2800" dirty="0" err="1">
                <a:latin typeface="Adobe Garamond Pro Bold" pitchFamily="18" charset="0"/>
              </a:rPr>
              <a:t>mariage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est</a:t>
            </a:r>
            <a:r>
              <a:rPr lang="en-GB" sz="2800" dirty="0">
                <a:latin typeface="Adobe Garamond Pro Bold" pitchFamily="18" charset="0"/>
              </a:rPr>
              <a:t> un bon </a:t>
            </a:r>
            <a:r>
              <a:rPr lang="en-GB" sz="2800" dirty="0" err="1">
                <a:latin typeface="Adobe Garamond Pro Bold" pitchFamily="18" charset="0"/>
              </a:rPr>
              <a:t>moyen</a:t>
            </a:r>
            <a:r>
              <a:rPr lang="en-GB" sz="2800" dirty="0">
                <a:latin typeface="Adobe Garamond Pro Bold" pitchFamily="18" charset="0"/>
              </a:rPr>
              <a:t> de </a:t>
            </a:r>
            <a:r>
              <a:rPr lang="en-GB" sz="2800" dirty="0" err="1">
                <a:latin typeface="Adobe Garamond Pro Bold" pitchFamily="18" charset="0"/>
              </a:rPr>
              <a:t>rendre</a:t>
            </a:r>
            <a:r>
              <a:rPr lang="en-GB" sz="2800" dirty="0">
                <a:latin typeface="Adobe Garamond Pro Bold" pitchFamily="18" charset="0"/>
              </a:rPr>
              <a:t> les </a:t>
            </a:r>
            <a:r>
              <a:rPr lang="en-GB" sz="2800" dirty="0" smtClean="0">
                <a:latin typeface="Adobe Garamond Pro Bold" pitchFamily="18" charset="0"/>
              </a:rPr>
              <a:t>choses durables</a:t>
            </a:r>
            <a:endParaRPr lang="en-GB" sz="2800" dirty="0">
              <a:latin typeface="Adobe Garamond Pro Bold" pitchFamily="18" charset="0"/>
            </a:endParaRPr>
          </a:p>
          <a:p>
            <a:pPr marL="457200" indent="-457200">
              <a:buAutoNum type="arabicPeriod" startAt="2"/>
            </a:pPr>
            <a:r>
              <a:rPr lang="en-GB" sz="2800" dirty="0" err="1" smtClean="0">
                <a:latin typeface="Adobe Garamond Pro Bold" pitchFamily="18" charset="0"/>
              </a:rPr>
              <a:t>Etre</a:t>
            </a:r>
            <a:r>
              <a:rPr lang="en-GB" sz="2800" dirty="0" smtClean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marié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aujourd’hui</a:t>
            </a:r>
            <a:r>
              <a:rPr lang="en-GB" sz="2800" dirty="0">
                <a:latin typeface="Adobe Garamond Pro Bold" pitchFamily="18" charset="0"/>
              </a:rPr>
              <a:t> ne </a:t>
            </a:r>
            <a:r>
              <a:rPr lang="en-GB" sz="2800" dirty="0" err="1">
                <a:latin typeface="Adobe Garamond Pro Bold" pitchFamily="18" charset="0"/>
              </a:rPr>
              <a:t>garantit</a:t>
            </a:r>
            <a:r>
              <a:rPr lang="en-GB" sz="2800" dirty="0">
                <a:latin typeface="Adobe Garamond Pro Bold" pitchFamily="18" charset="0"/>
              </a:rPr>
              <a:t> pas </a:t>
            </a:r>
            <a:r>
              <a:rPr lang="en-GB" sz="2800" dirty="0" err="1">
                <a:latin typeface="Adobe Garamond Pro Bold" pitchFamily="18" charset="0"/>
              </a:rPr>
              <a:t>vraiment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une</a:t>
            </a:r>
            <a:r>
              <a:rPr lang="en-GB" sz="2800" dirty="0">
                <a:latin typeface="Adobe Garamond Pro Bold" pitchFamily="18" charset="0"/>
              </a:rPr>
              <a:t> vie </a:t>
            </a:r>
            <a:r>
              <a:rPr lang="en-GB" sz="2800" dirty="0" smtClean="0">
                <a:latin typeface="Adobe Garamond Pro Bold" pitchFamily="18" charset="0"/>
              </a:rPr>
              <a:t>ensemble pour </a:t>
            </a:r>
            <a:r>
              <a:rPr lang="en-GB" sz="2800" dirty="0" err="1" smtClean="0">
                <a:latin typeface="Adobe Garamond Pro Bold" pitchFamily="18" charset="0"/>
              </a:rPr>
              <a:t>toujours</a:t>
            </a:r>
            <a:r>
              <a:rPr lang="en-GB" sz="2800" dirty="0" smtClean="0">
                <a:latin typeface="Adobe Garamond Pro Bold" pitchFamily="18" charset="0"/>
              </a:rPr>
              <a:t>.</a:t>
            </a:r>
            <a:endParaRPr lang="en-GB" sz="2800" dirty="0">
              <a:latin typeface="Adobe Garamond Pro Bold" pitchFamily="18" charset="0"/>
            </a:endParaRPr>
          </a:p>
          <a:p>
            <a:pPr marL="457200" indent="-457200">
              <a:buAutoNum type="arabicPeriod" startAt="3"/>
            </a:pPr>
            <a:r>
              <a:rPr lang="en-GB" sz="2800" dirty="0" smtClean="0">
                <a:latin typeface="Adobe Garamond Pro Bold" pitchFamily="18" charset="0"/>
              </a:rPr>
              <a:t>La </a:t>
            </a:r>
            <a:r>
              <a:rPr lang="en-GB" sz="2800" dirty="0" err="1">
                <a:latin typeface="Adobe Garamond Pro Bold" pitchFamily="18" charset="0"/>
              </a:rPr>
              <a:t>cérémonie</a:t>
            </a:r>
            <a:r>
              <a:rPr lang="en-GB" sz="2800" dirty="0">
                <a:latin typeface="Adobe Garamond Pro Bold" pitchFamily="18" charset="0"/>
              </a:rPr>
              <a:t> à </a:t>
            </a:r>
            <a:r>
              <a:rPr lang="en-GB" sz="2800" dirty="0" err="1">
                <a:latin typeface="Adobe Garamond Pro Bold" pitchFamily="18" charset="0"/>
              </a:rPr>
              <a:t>l’église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est</a:t>
            </a:r>
            <a:r>
              <a:rPr lang="en-GB" sz="2800" dirty="0">
                <a:latin typeface="Adobe Garamond Pro Bold" pitchFamily="18" charset="0"/>
              </a:rPr>
              <a:t> un moment </a:t>
            </a:r>
            <a:r>
              <a:rPr lang="en-GB" sz="2800" dirty="0" err="1">
                <a:latin typeface="Adobe Garamond Pro Bold" pitchFamily="18" charset="0"/>
              </a:rPr>
              <a:t>très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émouvant</a:t>
            </a:r>
            <a:r>
              <a:rPr lang="en-GB" sz="2800" dirty="0">
                <a:latin typeface="Adobe Garamond Pro Bold" pitchFamily="18" charset="0"/>
              </a:rPr>
              <a:t> pour </a:t>
            </a:r>
            <a:r>
              <a:rPr lang="en-GB" sz="2800" dirty="0" smtClean="0">
                <a:latin typeface="Adobe Garamond Pro Bold" pitchFamily="18" charset="0"/>
              </a:rPr>
              <a:t>tout le monde.</a:t>
            </a:r>
            <a:endParaRPr lang="en-GB" sz="2800" dirty="0">
              <a:latin typeface="Adobe Garamond Pro Bold" pitchFamily="18" charset="0"/>
            </a:endParaRPr>
          </a:p>
          <a:p>
            <a:pPr marL="457200" indent="-457200">
              <a:buAutoNum type="arabicPeriod" startAt="4"/>
            </a:pPr>
            <a:r>
              <a:rPr lang="en-GB" sz="2800" dirty="0" err="1" smtClean="0">
                <a:latin typeface="Adobe Garamond Pro Bold" pitchFamily="18" charset="0"/>
              </a:rPr>
              <a:t>C’est</a:t>
            </a:r>
            <a:r>
              <a:rPr lang="en-GB" sz="2800" dirty="0" smtClean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très</a:t>
            </a:r>
            <a:r>
              <a:rPr lang="en-GB" sz="2800" dirty="0">
                <a:latin typeface="Adobe Garamond Pro Bold" pitchFamily="18" charset="0"/>
              </a:rPr>
              <a:t> facile de changer de </a:t>
            </a:r>
            <a:r>
              <a:rPr lang="en-GB" sz="2800" dirty="0" err="1">
                <a:latin typeface="Adobe Garamond Pro Bold" pitchFamily="18" charset="0"/>
              </a:rPr>
              <a:t>partenaire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quand</a:t>
            </a:r>
            <a:r>
              <a:rPr lang="en-GB" sz="2800" dirty="0">
                <a:latin typeface="Adobe Garamond Pro Bold" pitchFamily="18" charset="0"/>
              </a:rPr>
              <a:t> on </a:t>
            </a:r>
            <a:r>
              <a:rPr lang="en-GB" sz="2800" dirty="0" err="1">
                <a:latin typeface="Adobe Garamond Pro Bold" pitchFamily="18" charset="0"/>
              </a:rPr>
              <a:t>vit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seulement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 smtClean="0">
                <a:latin typeface="Adobe Garamond Pro Bold" pitchFamily="18" charset="0"/>
              </a:rPr>
              <a:t>en</a:t>
            </a:r>
            <a:r>
              <a:rPr lang="en-GB" sz="2800" dirty="0" smtClean="0">
                <a:latin typeface="Adobe Garamond Pro Bold" pitchFamily="18" charset="0"/>
              </a:rPr>
              <a:t> </a:t>
            </a:r>
            <a:r>
              <a:rPr lang="en-GB" sz="2800" dirty="0" err="1" smtClean="0">
                <a:latin typeface="Adobe Garamond Pro Bold" pitchFamily="18" charset="0"/>
              </a:rPr>
              <a:t>concubinage</a:t>
            </a:r>
            <a:r>
              <a:rPr lang="en-GB" sz="2800" dirty="0" smtClean="0">
                <a:latin typeface="Adobe Garamond Pro Bold" pitchFamily="18" charset="0"/>
              </a:rPr>
              <a:t>.</a:t>
            </a:r>
            <a:endParaRPr lang="en-GB" sz="2800" dirty="0">
              <a:latin typeface="Adobe Garamond Pro Bold" pitchFamily="18" charset="0"/>
            </a:endParaRPr>
          </a:p>
          <a:p>
            <a:pPr marL="457200" indent="-457200">
              <a:buAutoNum type="arabicPeriod" startAt="5"/>
            </a:pPr>
            <a:r>
              <a:rPr lang="en-GB" sz="2800" dirty="0" err="1" smtClean="0">
                <a:latin typeface="Adobe Garamond Pro Bold" pitchFamily="18" charset="0"/>
              </a:rPr>
              <a:t>Quand</a:t>
            </a:r>
            <a:r>
              <a:rPr lang="en-GB" sz="2800" dirty="0" smtClean="0">
                <a:latin typeface="Adobe Garamond Pro Bold" pitchFamily="18" charset="0"/>
              </a:rPr>
              <a:t> </a:t>
            </a:r>
            <a:r>
              <a:rPr lang="en-GB" sz="2800" dirty="0">
                <a:latin typeface="Adobe Garamond Pro Bold" pitchFamily="18" charset="0"/>
              </a:rPr>
              <a:t>on </a:t>
            </a:r>
            <a:r>
              <a:rPr lang="en-GB" sz="2800" dirty="0" err="1">
                <a:latin typeface="Adobe Garamond Pro Bold" pitchFamily="18" charset="0"/>
              </a:rPr>
              <a:t>aime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quelqu’un</a:t>
            </a:r>
            <a:r>
              <a:rPr lang="en-GB" sz="2800" dirty="0">
                <a:latin typeface="Adobe Garamond Pro Bold" pitchFamily="18" charset="0"/>
              </a:rPr>
              <a:t> un </a:t>
            </a:r>
            <a:r>
              <a:rPr lang="en-GB" sz="2800" dirty="0" err="1">
                <a:latin typeface="Adobe Garamond Pro Bold" pitchFamily="18" charset="0"/>
              </a:rPr>
              <a:t>morceau</a:t>
            </a:r>
            <a:r>
              <a:rPr lang="en-GB" sz="2800" dirty="0">
                <a:latin typeface="Adobe Garamond Pro Bold" pitchFamily="18" charset="0"/>
              </a:rPr>
              <a:t> de papier </a:t>
            </a:r>
            <a:r>
              <a:rPr lang="en-GB" sz="2800" dirty="0" err="1">
                <a:latin typeface="Adobe Garamond Pro Bold" pitchFamily="18" charset="0"/>
              </a:rPr>
              <a:t>n’est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 smtClean="0">
                <a:latin typeface="Adobe Garamond Pro Bold" pitchFamily="18" charset="0"/>
              </a:rPr>
              <a:t>vraiment</a:t>
            </a:r>
            <a:r>
              <a:rPr lang="en-GB" sz="2800" dirty="0" smtClean="0">
                <a:latin typeface="Adobe Garamond Pro Bold" pitchFamily="18" charset="0"/>
              </a:rPr>
              <a:t> pas important.</a:t>
            </a:r>
            <a:endParaRPr lang="en-GB" sz="2800" dirty="0">
              <a:latin typeface="Adobe Garamond Pro Bold" pitchFamily="18" charset="0"/>
            </a:endParaRPr>
          </a:p>
          <a:p>
            <a:pPr marL="457200" indent="-457200">
              <a:buAutoNum type="arabicPeriod" startAt="6"/>
            </a:pPr>
            <a:r>
              <a:rPr lang="en-GB" sz="2800" dirty="0" err="1" smtClean="0">
                <a:latin typeface="Adobe Garamond Pro Bold" pitchFamily="18" charset="0"/>
              </a:rPr>
              <a:t>L’important</a:t>
            </a:r>
            <a:r>
              <a:rPr lang="en-GB" sz="2800" dirty="0" smtClean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c’est</a:t>
            </a:r>
            <a:r>
              <a:rPr lang="en-GB" sz="2800" dirty="0">
                <a:latin typeface="Adobe Garamond Pro Bold" pitchFamily="18" charset="0"/>
              </a:rPr>
              <a:t> de </a:t>
            </a:r>
            <a:r>
              <a:rPr lang="en-GB" sz="2800" dirty="0" err="1">
                <a:latin typeface="Adobe Garamond Pro Bold" pitchFamily="18" charset="0"/>
              </a:rPr>
              <a:t>montrer</a:t>
            </a:r>
            <a:r>
              <a:rPr lang="en-GB" sz="2800" dirty="0">
                <a:latin typeface="Adobe Garamond Pro Bold" pitchFamily="18" charset="0"/>
              </a:rPr>
              <a:t> son amour et </a:t>
            </a:r>
            <a:r>
              <a:rPr lang="en-GB" sz="2800" dirty="0" err="1">
                <a:latin typeface="Adobe Garamond Pro Bold" pitchFamily="18" charset="0"/>
              </a:rPr>
              <a:t>sa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fidélité</a:t>
            </a:r>
            <a:r>
              <a:rPr lang="en-GB" sz="2800" dirty="0">
                <a:latin typeface="Adobe Garamond Pro Bold" pitchFamily="18" charset="0"/>
              </a:rPr>
              <a:t> au jour le jour.</a:t>
            </a:r>
          </a:p>
          <a:p>
            <a:pPr marL="457200" indent="-457200">
              <a:buAutoNum type="arabicPeriod" startAt="6"/>
            </a:pPr>
            <a:r>
              <a:rPr lang="en-GB" sz="2800" dirty="0">
                <a:latin typeface="Adobe Garamond Pro Bold" pitchFamily="18" charset="0"/>
              </a:rPr>
              <a:t>Je </a:t>
            </a:r>
            <a:r>
              <a:rPr lang="en-GB" sz="2800" dirty="0" err="1">
                <a:latin typeface="Adobe Garamond Pro Bold" pitchFamily="18" charset="0"/>
              </a:rPr>
              <a:t>pense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qu’il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est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très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égoïste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d’avoir</a:t>
            </a:r>
            <a:r>
              <a:rPr lang="en-GB" sz="2800" dirty="0">
                <a:latin typeface="Adobe Garamond Pro Bold" pitchFamily="18" charset="0"/>
              </a:rPr>
              <a:t> des </a:t>
            </a:r>
            <a:r>
              <a:rPr lang="en-GB" sz="2800" dirty="0" err="1">
                <a:latin typeface="Adobe Garamond Pro Bold" pitchFamily="18" charset="0"/>
              </a:rPr>
              <a:t>enfants</a:t>
            </a:r>
            <a:r>
              <a:rPr lang="en-GB" sz="2800" dirty="0">
                <a:latin typeface="Adobe Garamond Pro Bold" pitchFamily="18" charset="0"/>
              </a:rPr>
              <a:t> sans se </a:t>
            </a:r>
            <a:r>
              <a:rPr lang="en-GB" sz="2800" dirty="0" err="1">
                <a:latin typeface="Adobe Garamond Pro Bold" pitchFamily="18" charset="0"/>
              </a:rPr>
              <a:t>marier</a:t>
            </a:r>
            <a:r>
              <a:rPr lang="en-GB" sz="2800" dirty="0">
                <a:latin typeface="Adobe Garamond Pro Bold" pitchFamily="18" charset="0"/>
              </a:rPr>
              <a:t>.</a:t>
            </a:r>
          </a:p>
          <a:p>
            <a:pPr marL="457200" indent="-457200">
              <a:buAutoNum type="arabicPeriod" startAt="6"/>
            </a:pPr>
            <a:r>
              <a:rPr lang="en-GB" sz="2800" dirty="0">
                <a:latin typeface="Adobe Garamond Pro Bold" pitchFamily="18" charset="0"/>
              </a:rPr>
              <a:t>Le </a:t>
            </a:r>
            <a:r>
              <a:rPr lang="en-GB" sz="2800" dirty="0" err="1">
                <a:latin typeface="Adobe Garamond Pro Bold" pitchFamily="18" charset="0"/>
              </a:rPr>
              <a:t>mariage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est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souvent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suivi</a:t>
            </a:r>
            <a:r>
              <a:rPr lang="en-GB" sz="2800" dirty="0">
                <a:latin typeface="Adobe Garamond Pro Bold" pitchFamily="18" charset="0"/>
              </a:rPr>
              <a:t> par le divorce, </a:t>
            </a:r>
            <a:r>
              <a:rPr lang="en-GB" sz="2800" dirty="0" err="1">
                <a:latin typeface="Adobe Garamond Pro Bold" pitchFamily="18" charset="0"/>
              </a:rPr>
              <a:t>donc</a:t>
            </a:r>
            <a:r>
              <a:rPr lang="en-GB" sz="2800" dirty="0">
                <a:latin typeface="Adobe Garamond Pro Bold" pitchFamily="18" charset="0"/>
              </a:rPr>
              <a:t> </a:t>
            </a:r>
            <a:r>
              <a:rPr lang="en-GB" sz="2800" dirty="0" err="1">
                <a:latin typeface="Adobe Garamond Pro Bold" pitchFamily="18" charset="0"/>
              </a:rPr>
              <a:t>ça</a:t>
            </a:r>
            <a:r>
              <a:rPr lang="en-GB" sz="2800" dirty="0">
                <a:latin typeface="Adobe Garamond Pro Bold" pitchFamily="18" charset="0"/>
              </a:rPr>
              <a:t> ne </a:t>
            </a:r>
            <a:r>
              <a:rPr lang="en-GB" sz="2800" dirty="0" err="1">
                <a:latin typeface="Adobe Garamond Pro Bold" pitchFamily="18" charset="0"/>
              </a:rPr>
              <a:t>vaut</a:t>
            </a:r>
            <a:r>
              <a:rPr lang="en-GB" sz="2800" dirty="0">
                <a:latin typeface="Adobe Garamond Pro Bold" pitchFamily="18" charset="0"/>
              </a:rPr>
              <a:t> pas la </a:t>
            </a:r>
            <a:r>
              <a:rPr lang="en-GB" sz="2800" dirty="0" err="1" smtClean="0">
                <a:latin typeface="Adobe Garamond Pro Bold" pitchFamily="18" charset="0"/>
              </a:rPr>
              <a:t>peine</a:t>
            </a:r>
            <a:r>
              <a:rPr lang="en-GB" sz="2800" dirty="0" smtClean="0">
                <a:latin typeface="Adobe Garamond Pro Bold" pitchFamily="18" charset="0"/>
              </a:rPr>
              <a:t>.</a:t>
            </a:r>
            <a:endParaRPr lang="en-GB" sz="2800" dirty="0">
              <a:latin typeface="Adobe Garamond Pro Bold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310859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16" y="527222"/>
            <a:ext cx="8610600" cy="486031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Du </a:t>
            </a:r>
            <a:r>
              <a:rPr lang="en-GB" b="1" i="1" dirty="0" err="1" smtClean="0"/>
              <a:t>vocabulaire</a:t>
            </a:r>
            <a:r>
              <a:rPr lang="en-GB" b="1" i="1" dirty="0" smtClean="0"/>
              <a:t>!</a:t>
            </a:r>
            <a:endParaRPr lang="en-GB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87611"/>
            <a:ext cx="10820400" cy="4201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698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22" y="0"/>
            <a:ext cx="6415216" cy="873211"/>
          </a:xfrm>
        </p:spPr>
        <p:txBody>
          <a:bodyPr>
            <a:normAutofit/>
          </a:bodyPr>
          <a:lstStyle/>
          <a:p>
            <a:r>
              <a:rPr lang="en-GB" sz="3200" b="1" i="1" dirty="0" err="1" smtClean="0">
                <a:solidFill>
                  <a:srgbClr val="FF0000"/>
                </a:solidFill>
              </a:rPr>
              <a:t>Réponses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102705"/>
              </p:ext>
            </p:extLst>
          </p:nvPr>
        </p:nvGraphicFramePr>
        <p:xfrm>
          <a:off x="733167" y="642553"/>
          <a:ext cx="10552671" cy="6087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7557"/>
                <a:gridCol w="3517557"/>
                <a:gridCol w="3517557"/>
              </a:tblGrid>
              <a:tr h="46496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Verbes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Adjectifs</a:t>
                      </a:r>
                      <a:endParaRPr lang="en-GB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Noms</a:t>
                      </a:r>
                      <a:endParaRPr lang="en-GB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858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divorcer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conjoint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conjoint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 fiancer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divorcé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couple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 marier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fiancé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divorce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hétérosexuel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divorcé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homosexuel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femme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marié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fiançailles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maternel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fiancé(e)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paternel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hétérosexuel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homoparentalité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homosexuel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mari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6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marié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69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mariage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5719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26292"/>
            <a:ext cx="10820400" cy="4917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76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222" y="220676"/>
            <a:ext cx="8610600" cy="1293028"/>
          </a:xfrm>
        </p:spPr>
        <p:txBody>
          <a:bodyPr/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Réponses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21" y="1288398"/>
            <a:ext cx="10820400" cy="4955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1	</a:t>
            </a:r>
            <a:r>
              <a:rPr lang="fr-FR" sz="2800" dirty="0"/>
              <a:t>se marier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2	</a:t>
            </a:r>
            <a:r>
              <a:rPr lang="fr-FR" sz="2800" dirty="0"/>
              <a:t>mariage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3	</a:t>
            </a:r>
            <a:r>
              <a:rPr lang="fr-FR" sz="2800" dirty="0"/>
              <a:t>couple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4	</a:t>
            </a:r>
            <a:r>
              <a:rPr lang="fr-FR" sz="2800" dirty="0"/>
              <a:t>fiançailles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5	</a:t>
            </a:r>
            <a:r>
              <a:rPr lang="fr-FR" sz="2800" dirty="0"/>
              <a:t>fiancée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6	</a:t>
            </a:r>
            <a:r>
              <a:rPr lang="fr-FR" sz="2800" dirty="0"/>
              <a:t>divorce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7	</a:t>
            </a:r>
            <a:r>
              <a:rPr lang="fr-FR" sz="2800" dirty="0"/>
              <a:t>femme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>8	</a:t>
            </a:r>
            <a:r>
              <a:rPr lang="fr-FR" sz="2800" dirty="0"/>
              <a:t>mari</a:t>
            </a:r>
            <a:endParaRPr lang="en-GB" sz="2800" dirty="0"/>
          </a:p>
          <a:p>
            <a:pPr marL="0" indent="0">
              <a:buNone/>
            </a:pPr>
            <a:r>
              <a:rPr lang="fr-FR" sz="2800" b="1" dirty="0"/>
              <a:t/>
            </a:r>
            <a:br>
              <a:rPr lang="fr-FR" sz="2800" b="1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dirty="0"/>
              <a:t> 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4291668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32" y="163010"/>
            <a:ext cx="7576752" cy="858482"/>
          </a:xfrm>
        </p:spPr>
        <p:txBody>
          <a:bodyPr>
            <a:normAutofit/>
          </a:bodyPr>
          <a:lstStyle/>
          <a:p>
            <a:r>
              <a:rPr lang="en-GB" sz="2800" b="1" dirty="0" err="1" smtClean="0"/>
              <a:t>Exercice</a:t>
            </a:r>
            <a:r>
              <a:rPr lang="en-GB" sz="2800" b="1" dirty="0" smtClean="0"/>
              <a:t> de lecture et </a:t>
            </a:r>
            <a:r>
              <a:rPr lang="en-GB" sz="2800" b="1" dirty="0" err="1" smtClean="0"/>
              <a:t>compréhension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945" y="1097670"/>
            <a:ext cx="7830325" cy="5599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19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7" y="527222"/>
            <a:ext cx="9209841" cy="6024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1970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</TotalTime>
  <Words>293</Words>
  <Application>Microsoft Office PowerPoint</Application>
  <PresentationFormat>Custom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Vapor Trail</vt:lpstr>
      <vt:lpstr>Se marier ou non?</vt:lpstr>
      <vt:lpstr>Slide 2</vt:lpstr>
      <vt:lpstr>D’accord ou pas d’accord? </vt:lpstr>
      <vt:lpstr>Du vocabulaire!</vt:lpstr>
      <vt:lpstr>Réponses</vt:lpstr>
      <vt:lpstr>Slide 6</vt:lpstr>
      <vt:lpstr>Réponses</vt:lpstr>
      <vt:lpstr>Exercice de lecture et compréhension</vt:lpstr>
      <vt:lpstr>Slide 9</vt:lpstr>
      <vt:lpstr>Réponses 2a + 2b</vt:lpstr>
      <vt:lpstr>Vrai / faux / non donné?</vt:lpstr>
      <vt:lpstr>Réponses</vt:lpstr>
      <vt:lpstr>Traduction anglais / Français</vt:lpstr>
      <vt:lpstr>Réponses</vt:lpstr>
      <vt:lpstr>Traduction français / anglais</vt:lpstr>
      <vt:lpstr>Réponse possible</vt:lpstr>
      <vt:lpstr>Un peu de grammaire</vt:lpstr>
      <vt:lpstr>Réponses</vt:lpstr>
      <vt:lpstr>Devoirs</vt:lpstr>
    </vt:vector>
  </TitlesOfParts>
  <Company>Godalming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marier ou non?</dc:title>
  <dc:creator>Françoise Marteel</dc:creator>
  <cp:lastModifiedBy>Sharon</cp:lastModifiedBy>
  <cp:revision>11</cp:revision>
  <dcterms:created xsi:type="dcterms:W3CDTF">2016-09-15T15:29:18Z</dcterms:created>
  <dcterms:modified xsi:type="dcterms:W3CDTF">2016-09-17T12:19:29Z</dcterms:modified>
</cp:coreProperties>
</file>