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9" r:id="rId4"/>
    <p:sldId id="267" r:id="rId5"/>
    <p:sldId id="283" r:id="rId6"/>
    <p:sldId id="280" r:id="rId7"/>
    <p:sldId id="281" r:id="rId8"/>
    <p:sldId id="282" r:id="rId9"/>
    <p:sldId id="276" r:id="rId10"/>
    <p:sldId id="286" r:id="rId11"/>
    <p:sldId id="284" r:id="rId12"/>
    <p:sldId id="285" r:id="rId13"/>
    <p:sldId id="291" r:id="rId14"/>
    <p:sldId id="287" r:id="rId15"/>
    <p:sldId id="289" r:id="rId16"/>
    <p:sldId id="288" r:id="rId17"/>
    <p:sldId id="290" r:id="rId18"/>
    <p:sldId id="292" r:id="rId19"/>
    <p:sldId id="293" r:id="rId20"/>
    <p:sldId id="294" r:id="rId21"/>
    <p:sldId id="26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9" autoAdjust="0"/>
    <p:restoredTop sz="94660"/>
  </p:normalViewPr>
  <p:slideViewPr>
    <p:cSldViewPr>
      <p:cViewPr>
        <p:scale>
          <a:sx n="70" d="100"/>
          <a:sy n="70" d="100"/>
        </p:scale>
        <p:origin x="-9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0682BFC-0564-4FDF-B121-31C71943402F}" type="datetimeFigureOut">
              <a:rPr lang="en-GB"/>
              <a:pPr>
                <a:defRPr/>
              </a:pPr>
              <a:t>09/01/2017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258853A-CA98-4E90-B581-139A702A1962}" type="slidenum">
              <a:rPr lang="en-GB"/>
              <a:pPr>
                <a:defRPr/>
              </a:pPr>
              <a:t>‹#›</a:t>
            </a:fld>
            <a:endParaRPr lang="en-GB"/>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0025EED-401B-4B59-B94D-8E1588FD545C}" type="datetimeFigureOut">
              <a:rPr lang="en-GB"/>
              <a:pPr>
                <a:defRPr/>
              </a:pPr>
              <a:t>09/01/2017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8E7B8C-FF4F-4780-8BA0-B132E8D6FA96}" type="slidenum">
              <a:rPr lang="en-GB"/>
              <a:pPr>
                <a:defRPr/>
              </a:pPr>
              <a:t>‹#›</a:t>
            </a:fld>
            <a:endParaRPr lang="en-GB"/>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B4863E4-F465-4A16-AEF6-9399F894B5E6}" type="datetimeFigureOut">
              <a:rPr lang="en-GB"/>
              <a:pPr>
                <a:defRPr/>
              </a:pPr>
              <a:t>09/01/2017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79E99D-3F0C-44B3-8D44-C59F70388250}" type="slidenum">
              <a:rPr lang="en-GB"/>
              <a:pPr>
                <a:defRPr/>
              </a:pPr>
              <a:t>‹#›</a:t>
            </a:fld>
            <a:endParaRPr lang="en-GB"/>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FF0DFC7-19CA-4438-A3FF-94D8E1E2722E}" type="datetimeFigureOut">
              <a:rPr lang="en-GB"/>
              <a:pPr>
                <a:defRPr/>
              </a:pPr>
              <a:t>09/01/2017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C8F4BD-F8CE-437F-AA79-1D2CB3BC1E36}" type="slidenum">
              <a:rPr lang="en-GB"/>
              <a:pPr>
                <a:defRPr/>
              </a:pPr>
              <a:t>‹#›</a:t>
            </a:fld>
            <a:endParaRPr lang="en-GB"/>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64A4B9-CD2C-4110-8407-F3BC882EB8BE}" type="datetimeFigureOut">
              <a:rPr lang="en-GB"/>
              <a:pPr>
                <a:defRPr/>
              </a:pPr>
              <a:t>09/01/2017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471F79-2396-4866-87CA-B04E1E07BBCF}" type="slidenum">
              <a:rPr lang="en-GB"/>
              <a:pPr>
                <a:defRPr/>
              </a:pPr>
              <a:t>‹#›</a:t>
            </a:fld>
            <a:endParaRPr lang="en-GB"/>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6C0F49E-24FB-4C00-8B9E-5E322E1935E6}" type="datetimeFigureOut">
              <a:rPr lang="en-GB"/>
              <a:pPr>
                <a:defRPr/>
              </a:pPr>
              <a:t>09/01/2017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5D09F9F-29AF-407D-A7D8-C1538F0E1CFF}" type="slidenum">
              <a:rPr lang="en-GB"/>
              <a:pPr>
                <a:defRPr/>
              </a:pPr>
              <a:t>‹#›</a:t>
            </a:fld>
            <a:endParaRPr lang="en-GB"/>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F6865CF-B301-4531-8DA2-A00E902AF4FF}" type="datetimeFigureOut">
              <a:rPr lang="en-GB"/>
              <a:pPr>
                <a:defRPr/>
              </a:pPr>
              <a:t>09/01/2017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235B478-A31A-4F9A-8EAB-BA308FB85617}" type="slidenum">
              <a:rPr lang="en-GB"/>
              <a:pPr>
                <a:defRPr/>
              </a:pPr>
              <a:t>‹#›</a:t>
            </a:fld>
            <a:endParaRPr lang="en-GB"/>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B7BB58A-CBAD-4ED7-AB8B-6A4C84894F1E}" type="datetimeFigureOut">
              <a:rPr lang="en-GB"/>
              <a:pPr>
                <a:defRPr/>
              </a:pPr>
              <a:t>09/01/2017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EBAF8E8-A4DB-4923-94BB-96F46E3A9396}" type="slidenum">
              <a:rPr lang="en-GB"/>
              <a:pPr>
                <a:defRPr/>
              </a:pPr>
              <a:t>‹#›</a:t>
            </a:fld>
            <a:endParaRPr lang="en-GB"/>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248F5E-654F-4831-86E9-2E31B30B8F13}" type="datetimeFigureOut">
              <a:rPr lang="en-GB"/>
              <a:pPr>
                <a:defRPr/>
              </a:pPr>
              <a:t>09/01/2017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D6CD215-E80F-493C-9D23-06DA6062DEBC}" type="slidenum">
              <a:rPr lang="en-GB"/>
              <a:pPr>
                <a:defRPr/>
              </a:pPr>
              <a:t>‹#›</a:t>
            </a:fld>
            <a:endParaRPr lang="en-GB"/>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AAE331-98A9-4676-B3B2-8D826BC0C73A}" type="datetimeFigureOut">
              <a:rPr lang="en-GB"/>
              <a:pPr>
                <a:defRPr/>
              </a:pPr>
              <a:t>09/01/2017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6AA725A-F18C-4465-9173-32EE119CA73C}" type="slidenum">
              <a:rPr lang="en-GB"/>
              <a:pPr>
                <a:defRPr/>
              </a:pPr>
              <a:t>‹#›</a:t>
            </a:fld>
            <a:endParaRPr lang="en-GB"/>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221CC9-633C-4502-954D-FE4648C1D33E}" type="datetimeFigureOut">
              <a:rPr lang="en-GB"/>
              <a:pPr>
                <a:defRPr/>
              </a:pPr>
              <a:t>09/01/2017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843457B-713D-451E-BC6B-0604DC02D51C}" type="slidenum">
              <a:rPr lang="en-GB"/>
              <a:pPr>
                <a:defRPr/>
              </a:pPr>
              <a:t>‹#›</a:t>
            </a:fld>
            <a:endParaRPr lang="en-GB"/>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36147E-FF52-466E-9FBD-8482FBDCF793}" type="datetimeFigureOut">
              <a:rPr lang="en-GB"/>
              <a:pPr>
                <a:defRPr/>
              </a:pPr>
              <a:t>09/01/2017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4FE9AF-42E4-40C8-9314-B654A2DDE4C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hyperlink" Target="http://www.xiti.com/xiti.asp?s=83012" TargetMode="External"/><Relationship Id="rId2" Type="http://schemas.openxmlformats.org/officeDocument/2006/relationships/hyperlink" Target="http://www.festival-cannes.com/fr/festival.html" TargetMode="External"/><Relationship Id="rId1" Type="http://schemas.openxmlformats.org/officeDocument/2006/relationships/slideLayout" Target="../slideLayouts/slideLayout1.xml"/><Relationship Id="rId6" Type="http://schemas.openxmlformats.org/officeDocument/2006/relationships/hyperlink" Target="http://www.allocine.fr/article/fichearticle_gen_carticle=18601998.html" TargetMode="External"/><Relationship Id="rId11" Type="http://schemas.openxmlformats.org/officeDocument/2006/relationships/image" Target="../media/image7.jpeg"/><Relationship Id="rId5" Type="http://schemas.openxmlformats.org/officeDocument/2006/relationships/image" Target="../media/image2.gif"/><Relationship Id="rId15" Type="http://schemas.openxmlformats.org/officeDocument/2006/relationships/image" Target="../media/image10.jpeg"/><Relationship Id="rId10" Type="http://schemas.openxmlformats.org/officeDocument/2006/relationships/image" Target="../media/image6.jpeg"/><Relationship Id="rId4" Type="http://schemas.openxmlformats.org/officeDocument/2006/relationships/hyperlink" Target="http://www.affichescinema.com/page.php?lettre=a" TargetMode="External"/><Relationship Id="rId9" Type="http://schemas.openxmlformats.org/officeDocument/2006/relationships/image" Target="../media/image5.jpeg"/><Relationship Id="rId1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EXhtq01E6J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youtu.be/9hvDt7fGts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http://www.affichescinema.com/index/palme.jpg">
            <a:hlinkClick r:id="rId2"/>
          </p:cNvPr>
          <p:cNvPicPr>
            <a:picLocks noChangeAspect="1" noChangeArrowheads="1"/>
          </p:cNvPicPr>
          <p:nvPr/>
        </p:nvPicPr>
        <p:blipFill>
          <a:blip r:embed="rId3" cstate="print"/>
          <a:srcRect/>
          <a:stretch>
            <a:fillRect/>
          </a:stretch>
        </p:blipFill>
        <p:spPr bwMode="auto">
          <a:xfrm>
            <a:off x="0" y="0"/>
            <a:ext cx="1533525" cy="936625"/>
          </a:xfrm>
          <a:prstGeom prst="rect">
            <a:avLst/>
          </a:prstGeom>
          <a:noFill/>
          <a:ln w="9525">
            <a:noFill/>
            <a:miter lim="800000"/>
            <a:headEnd/>
            <a:tailEnd/>
          </a:ln>
        </p:spPr>
      </p:pic>
      <p:pic>
        <p:nvPicPr>
          <p:cNvPr id="2051" name="Picture 4" descr="http://www.affichescinema.com/index/banniereac.gif">
            <a:hlinkClick r:id="rId4"/>
          </p:cNvPr>
          <p:cNvPicPr>
            <a:picLocks noChangeAspect="1" noChangeArrowheads="1" noCrop="1"/>
          </p:cNvPicPr>
          <p:nvPr/>
        </p:nvPicPr>
        <p:blipFill>
          <a:blip r:embed="rId5" cstate="print"/>
          <a:srcRect/>
          <a:stretch>
            <a:fillRect/>
          </a:stretch>
        </p:blipFill>
        <p:spPr bwMode="auto">
          <a:xfrm>
            <a:off x="1547813" y="2924175"/>
            <a:ext cx="5394325" cy="571500"/>
          </a:xfrm>
          <a:prstGeom prst="rect">
            <a:avLst/>
          </a:prstGeom>
          <a:noFill/>
          <a:ln w="9525">
            <a:noFill/>
            <a:miter lim="800000"/>
            <a:headEnd/>
            <a:tailEnd/>
          </a:ln>
        </p:spPr>
      </p:pic>
      <p:pic>
        <p:nvPicPr>
          <p:cNvPr id="2052" name="Picture 5" descr="http://www.affichescinema.com/index/oscar.jpg">
            <a:hlinkClick r:id="rId6"/>
          </p:cNvPr>
          <p:cNvPicPr>
            <a:picLocks noChangeAspect="1" noChangeArrowheads="1"/>
          </p:cNvPicPr>
          <p:nvPr/>
        </p:nvPicPr>
        <p:blipFill>
          <a:blip r:embed="rId7" cstate="print"/>
          <a:srcRect/>
          <a:stretch>
            <a:fillRect/>
          </a:stretch>
        </p:blipFill>
        <p:spPr bwMode="auto">
          <a:xfrm>
            <a:off x="7610475" y="0"/>
            <a:ext cx="1533525" cy="571500"/>
          </a:xfrm>
          <a:prstGeom prst="rect">
            <a:avLst/>
          </a:prstGeom>
          <a:noFill/>
          <a:ln w="9525">
            <a:noFill/>
            <a:miter lim="800000"/>
            <a:headEnd/>
            <a:tailEnd/>
          </a:ln>
        </p:spPr>
      </p:pic>
      <p:pic>
        <p:nvPicPr>
          <p:cNvPr id="2053" name="Picture 23" descr="http://www.affichescinema.com/index/milieu_haut.jpg"/>
          <p:cNvPicPr>
            <a:picLocks noChangeAspect="1" noChangeArrowheads="1"/>
          </p:cNvPicPr>
          <p:nvPr/>
        </p:nvPicPr>
        <p:blipFill>
          <a:blip r:embed="rId8" cstate="print"/>
          <a:srcRect/>
          <a:stretch>
            <a:fillRect/>
          </a:stretch>
        </p:blipFill>
        <p:spPr bwMode="auto">
          <a:xfrm>
            <a:off x="6877050" y="609600"/>
            <a:ext cx="2266950" cy="6248400"/>
          </a:xfrm>
          <a:prstGeom prst="rect">
            <a:avLst/>
          </a:prstGeom>
          <a:noFill/>
          <a:ln w="9525">
            <a:noFill/>
            <a:miter lim="800000"/>
            <a:headEnd/>
            <a:tailEnd/>
          </a:ln>
        </p:spPr>
      </p:pic>
      <p:pic>
        <p:nvPicPr>
          <p:cNvPr id="2054" name="Picture 24" descr="http://www.affichescinema.com/index/haut_droit.jpg"/>
          <p:cNvPicPr>
            <a:picLocks noChangeAspect="1" noChangeArrowheads="1"/>
          </p:cNvPicPr>
          <p:nvPr/>
        </p:nvPicPr>
        <p:blipFill>
          <a:blip r:embed="rId9" cstate="print"/>
          <a:srcRect/>
          <a:stretch>
            <a:fillRect/>
          </a:stretch>
        </p:blipFill>
        <p:spPr bwMode="auto">
          <a:xfrm>
            <a:off x="0" y="3500438"/>
            <a:ext cx="4848225" cy="2143125"/>
          </a:xfrm>
          <a:prstGeom prst="rect">
            <a:avLst/>
          </a:prstGeom>
          <a:noFill/>
          <a:ln w="9525">
            <a:noFill/>
            <a:miter lim="800000"/>
            <a:headEnd/>
            <a:tailEnd/>
          </a:ln>
        </p:spPr>
      </p:pic>
      <p:pic>
        <p:nvPicPr>
          <p:cNvPr id="2055" name="Picture 25" descr="http://www.affichescinema.com/index/milieu_droit.jpg"/>
          <p:cNvPicPr>
            <a:picLocks noChangeAspect="1" noChangeArrowheads="1"/>
          </p:cNvPicPr>
          <p:nvPr/>
        </p:nvPicPr>
        <p:blipFill>
          <a:blip r:embed="rId10" cstate="print"/>
          <a:srcRect/>
          <a:stretch>
            <a:fillRect/>
          </a:stretch>
        </p:blipFill>
        <p:spPr bwMode="auto">
          <a:xfrm>
            <a:off x="1476375" y="0"/>
            <a:ext cx="6480175" cy="574675"/>
          </a:xfrm>
          <a:prstGeom prst="rect">
            <a:avLst/>
          </a:prstGeom>
          <a:noFill/>
          <a:ln w="9525">
            <a:noFill/>
            <a:miter lim="800000"/>
            <a:headEnd/>
            <a:tailEnd/>
          </a:ln>
        </p:spPr>
      </p:pic>
      <p:pic>
        <p:nvPicPr>
          <p:cNvPr id="2056" name="Picture 26" descr="http://www.affichescinema.com/index/bas_droit.jpg"/>
          <p:cNvPicPr>
            <a:picLocks noChangeAspect="1" noChangeArrowheads="1"/>
          </p:cNvPicPr>
          <p:nvPr/>
        </p:nvPicPr>
        <p:blipFill>
          <a:blip r:embed="rId11" cstate="print"/>
          <a:srcRect/>
          <a:stretch>
            <a:fillRect/>
          </a:stretch>
        </p:blipFill>
        <p:spPr bwMode="auto">
          <a:xfrm>
            <a:off x="0" y="5657850"/>
            <a:ext cx="4848225" cy="1200150"/>
          </a:xfrm>
          <a:prstGeom prst="rect">
            <a:avLst/>
          </a:prstGeom>
          <a:noFill/>
          <a:ln w="9525">
            <a:noFill/>
            <a:miter lim="800000"/>
            <a:headEnd/>
            <a:tailEnd/>
          </a:ln>
        </p:spPr>
      </p:pic>
      <p:pic>
        <p:nvPicPr>
          <p:cNvPr id="2057" name="Picture 2" descr="http://logv18.xiti.com/hit.xiti?s=83012&amp;p=&amp;">
            <a:hlinkClick r:id="rId12"/>
          </p:cNvPr>
          <p:cNvPicPr>
            <a:picLocks noChangeAspect="1" noChangeArrowheads="1"/>
          </p:cNvPicPr>
          <p:nvPr/>
        </p:nvPicPr>
        <p:blipFill>
          <a:blip r:embed="rId13" cstate="print"/>
          <a:srcRect/>
          <a:stretch>
            <a:fillRect/>
          </a:stretch>
        </p:blipFill>
        <p:spPr bwMode="auto">
          <a:xfrm>
            <a:off x="-4518025" y="-3254375"/>
            <a:ext cx="371475" cy="238125"/>
          </a:xfrm>
          <a:prstGeom prst="rect">
            <a:avLst/>
          </a:prstGeom>
          <a:noFill/>
          <a:ln w="9525">
            <a:noFill/>
            <a:miter lim="800000"/>
            <a:headEnd/>
            <a:tailEnd/>
          </a:ln>
        </p:spPr>
      </p:pic>
      <p:pic>
        <p:nvPicPr>
          <p:cNvPr id="2058" name="Picture 28" descr="http://www.affichescinema.com/index/haut_droit.jpg"/>
          <p:cNvPicPr>
            <a:picLocks noChangeAspect="1" noChangeArrowheads="1"/>
          </p:cNvPicPr>
          <p:nvPr/>
        </p:nvPicPr>
        <p:blipFill>
          <a:blip r:embed="rId9" cstate="print"/>
          <a:srcRect/>
          <a:stretch>
            <a:fillRect/>
          </a:stretch>
        </p:blipFill>
        <p:spPr bwMode="auto">
          <a:xfrm>
            <a:off x="1547813" y="549275"/>
            <a:ext cx="5322887" cy="2519363"/>
          </a:xfrm>
          <a:prstGeom prst="rect">
            <a:avLst/>
          </a:prstGeom>
          <a:noFill/>
          <a:ln w="9525">
            <a:noFill/>
            <a:miter lim="800000"/>
            <a:headEnd/>
            <a:tailEnd/>
          </a:ln>
        </p:spPr>
      </p:pic>
      <p:pic>
        <p:nvPicPr>
          <p:cNvPr id="2059" name="Picture 30" descr="http://t3.gstatic.com/images?q=tbn:ANd9GcRkm1kNptK5BzY0-46fPzFNdrHY7OjGzZLiPKSn0RuMYUubjRtA"/>
          <p:cNvPicPr>
            <a:picLocks noChangeAspect="1" noChangeArrowheads="1"/>
          </p:cNvPicPr>
          <p:nvPr/>
        </p:nvPicPr>
        <p:blipFill>
          <a:blip r:embed="rId14" cstate="print"/>
          <a:srcRect/>
          <a:stretch>
            <a:fillRect/>
          </a:stretch>
        </p:blipFill>
        <p:spPr bwMode="auto">
          <a:xfrm>
            <a:off x="4849813" y="3500438"/>
            <a:ext cx="2025650" cy="3357562"/>
          </a:xfrm>
          <a:prstGeom prst="rect">
            <a:avLst/>
          </a:prstGeom>
          <a:noFill/>
          <a:ln w="9525">
            <a:noFill/>
            <a:miter lim="800000"/>
            <a:headEnd/>
            <a:tailEnd/>
          </a:ln>
        </p:spPr>
      </p:pic>
      <p:pic>
        <p:nvPicPr>
          <p:cNvPr id="2060" name="Picture 32" descr="http://t1.gstatic.com/images?q=tbn:ANd9GcTb5I5pmfuBBNicaP-VSVMT4Bh933nbqR9M-bdM6XbtMb4MKAxcgA"/>
          <p:cNvPicPr>
            <a:picLocks noChangeAspect="1" noChangeArrowheads="1"/>
          </p:cNvPicPr>
          <p:nvPr/>
        </p:nvPicPr>
        <p:blipFill>
          <a:blip r:embed="rId15" cstate="print"/>
          <a:srcRect/>
          <a:stretch>
            <a:fillRect/>
          </a:stretch>
        </p:blipFill>
        <p:spPr bwMode="auto">
          <a:xfrm>
            <a:off x="0" y="908050"/>
            <a:ext cx="1501775" cy="26003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528" y="476672"/>
            <a:ext cx="8229600" cy="490066"/>
          </a:xfrm>
        </p:spPr>
        <p:style>
          <a:lnRef idx="1">
            <a:schemeClr val="accent6"/>
          </a:lnRef>
          <a:fillRef idx="3">
            <a:schemeClr val="accent6"/>
          </a:fillRef>
          <a:effectRef idx="2">
            <a:schemeClr val="accent6"/>
          </a:effectRef>
          <a:fontRef idx="minor">
            <a:schemeClr val="lt1"/>
          </a:fontRef>
        </p:style>
        <p:txBody>
          <a:bodyPr/>
          <a:lstStyle/>
          <a:p>
            <a:r>
              <a:rPr lang="en-GB" altLang="en-US" dirty="0" smtClean="0"/>
              <a:t>Travail de lecture - </a:t>
            </a:r>
            <a:r>
              <a:rPr lang="en-GB" altLang="en-US" dirty="0" err="1" smtClean="0"/>
              <a:t>réponses</a:t>
            </a:r>
            <a:endParaRPr lang="en-GB" altLang="en-US" dirty="0" smtClean="0"/>
          </a:p>
        </p:txBody>
      </p:sp>
      <p:pic>
        <p:nvPicPr>
          <p:cNvPr id="10244" name="Picture 4"/>
          <p:cNvPicPr>
            <a:picLocks noChangeAspect="1" noChangeArrowheads="1"/>
          </p:cNvPicPr>
          <p:nvPr/>
        </p:nvPicPr>
        <p:blipFill>
          <a:blip r:embed="rId2" cstate="print"/>
          <a:srcRect/>
          <a:stretch>
            <a:fillRect/>
          </a:stretch>
        </p:blipFill>
        <p:spPr bwMode="auto">
          <a:xfrm>
            <a:off x="611560" y="1340768"/>
            <a:ext cx="7884368" cy="1246723"/>
          </a:xfrm>
          <a:prstGeom prst="rect">
            <a:avLst/>
          </a:prstGeom>
          <a:noFill/>
          <a:ln w="9525">
            <a:noFill/>
            <a:miter lim="800000"/>
            <a:headEnd/>
            <a:tailEnd/>
          </a:ln>
        </p:spPr>
      </p:pic>
      <p:pic>
        <p:nvPicPr>
          <p:cNvPr id="10245" name="Picture 33"/>
          <p:cNvPicPr>
            <a:picLocks noChangeAspect="1" noChangeArrowheads="1"/>
          </p:cNvPicPr>
          <p:nvPr/>
        </p:nvPicPr>
        <p:blipFill>
          <a:blip r:embed="rId3" cstate="print"/>
          <a:srcRect/>
          <a:stretch>
            <a:fillRect/>
          </a:stretch>
        </p:blipFill>
        <p:spPr bwMode="auto">
          <a:xfrm>
            <a:off x="539552" y="2924944"/>
            <a:ext cx="5257490" cy="1872208"/>
          </a:xfrm>
          <a:prstGeom prst="rect">
            <a:avLst/>
          </a:prstGeom>
          <a:noFill/>
          <a:ln w="9525">
            <a:noFill/>
            <a:miter lim="800000"/>
            <a:headEnd/>
            <a:tailEnd/>
          </a:ln>
        </p:spPr>
      </p:pic>
      <p:sp>
        <p:nvSpPr>
          <p:cNvPr id="44033" name="Rectangle 1"/>
          <p:cNvSpPr>
            <a:spLocks noChangeArrowheads="1"/>
          </p:cNvSpPr>
          <p:nvPr/>
        </p:nvSpPr>
        <p:spPr bwMode="auto">
          <a:xfrm>
            <a:off x="5868144" y="3140968"/>
            <a:ext cx="32758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smtClean="0">
                <a:ln>
                  <a:noFill/>
                </a:ln>
                <a:solidFill>
                  <a:srgbClr val="FF0000"/>
                </a:solidFill>
                <a:effectLst/>
                <a:latin typeface="Arial" pitchFamily="34" charset="0"/>
                <a:ea typeface="Cambria" pitchFamily="18" charset="0"/>
                <a:cs typeface="Arial" pitchFamily="34" charset="0"/>
              </a:rPr>
              <a:t>1 	il voulait</a:t>
            </a:r>
            <a:endParaRPr kumimoji="0" lang="en-GB"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smtClean="0">
                <a:ln>
                  <a:noFill/>
                </a:ln>
                <a:solidFill>
                  <a:srgbClr val="FF0000"/>
                </a:solidFill>
                <a:effectLst/>
                <a:latin typeface="Arial" pitchFamily="34" charset="0"/>
                <a:ea typeface="Cambria" pitchFamily="18" charset="0"/>
                <a:cs typeface="Arial" pitchFamily="34" charset="0"/>
              </a:rPr>
              <a:t>2 	fuir</a:t>
            </a:r>
            <a:endParaRPr kumimoji="0" lang="en-GB"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smtClean="0">
                <a:ln>
                  <a:noFill/>
                </a:ln>
                <a:solidFill>
                  <a:srgbClr val="FF0000"/>
                </a:solidFill>
                <a:effectLst/>
                <a:latin typeface="Arial" pitchFamily="34" charset="0"/>
                <a:ea typeface="Cambria" pitchFamily="18" charset="0"/>
                <a:cs typeface="Arial" pitchFamily="34" charset="0"/>
              </a:rPr>
              <a:t>3 	prestidigitateur</a:t>
            </a:r>
            <a:endParaRPr kumimoji="0" lang="en-GB"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smtClean="0">
                <a:ln>
                  <a:noFill/>
                </a:ln>
                <a:solidFill>
                  <a:srgbClr val="FF0000"/>
                </a:solidFill>
                <a:effectLst/>
                <a:latin typeface="Arial" pitchFamily="34" charset="0"/>
                <a:ea typeface="Cambria" pitchFamily="18" charset="0"/>
                <a:cs typeface="Arial" pitchFamily="34" charset="0"/>
              </a:rPr>
              <a:t>4 	de cette époque</a:t>
            </a:r>
            <a:endParaRPr kumimoji="0" lang="en-GB"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smtClean="0">
                <a:ln>
                  <a:noFill/>
                </a:ln>
                <a:solidFill>
                  <a:srgbClr val="FF0000"/>
                </a:solidFill>
                <a:effectLst/>
                <a:latin typeface="Arial" pitchFamily="34" charset="0"/>
                <a:ea typeface="Cambria" pitchFamily="18" charset="0"/>
                <a:cs typeface="Arial" pitchFamily="34" charset="0"/>
              </a:rPr>
              <a:t>5 	sur le territoire français</a:t>
            </a:r>
            <a:endParaRPr kumimoji="0" lang="en-GB"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smtClean="0">
                <a:ln>
                  <a:noFill/>
                </a:ln>
                <a:solidFill>
                  <a:srgbClr val="FF0000"/>
                </a:solidFill>
                <a:effectLst/>
                <a:latin typeface="Arial" pitchFamily="34" charset="0"/>
                <a:ea typeface="Cambria" pitchFamily="18" charset="0"/>
                <a:cs typeface="Arial" pitchFamily="34" charset="0"/>
              </a:rPr>
              <a:t>6 	majeure</a:t>
            </a:r>
            <a:endParaRPr kumimoji="0" lang="en-GB"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smtClean="0">
                <a:ln>
                  <a:noFill/>
                </a:ln>
                <a:solidFill>
                  <a:srgbClr val="FF0000"/>
                </a:solidFill>
                <a:effectLst/>
                <a:latin typeface="Arial" pitchFamily="34" charset="0"/>
                <a:ea typeface="Cambria" pitchFamily="18" charset="0"/>
                <a:cs typeface="Arial" pitchFamily="34" charset="0"/>
              </a:rPr>
              <a:t>7 	reconnue</a:t>
            </a:r>
            <a:endParaRPr kumimoji="0" lang="en-GB"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b="1" i="0" u="none" strike="noStrike" cap="none" normalizeH="0" baseline="0" dirty="0" smtClean="0">
                <a:ln>
                  <a:noFill/>
                </a:ln>
                <a:solidFill>
                  <a:srgbClr val="FF0000"/>
                </a:solidFill>
                <a:effectLst/>
                <a:latin typeface="Arial" pitchFamily="34" charset="0"/>
                <a:ea typeface="Cambria" pitchFamily="18" charset="0"/>
                <a:cs typeface="Arial" pitchFamily="34" charset="0"/>
              </a:rPr>
              <a:t>8 	</a:t>
            </a:r>
            <a:r>
              <a:rPr kumimoji="0" lang="en-GB" b="1" i="0" u="none" strike="noStrike" cap="none" normalizeH="0" baseline="0" dirty="0" err="1" smtClean="0">
                <a:ln>
                  <a:noFill/>
                </a:ln>
                <a:solidFill>
                  <a:srgbClr val="FF0000"/>
                </a:solidFill>
                <a:effectLst/>
                <a:latin typeface="Arial" pitchFamily="34" charset="0"/>
                <a:ea typeface="Cambria" pitchFamily="18" charset="0"/>
                <a:cs typeface="Arial" pitchFamily="34" charset="0"/>
              </a:rPr>
              <a:t>aujourd’hui</a:t>
            </a:r>
            <a:endParaRPr kumimoji="0" lang="en-GB"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528" y="476672"/>
            <a:ext cx="8229600" cy="490066"/>
          </a:xfrm>
        </p:spPr>
        <p:style>
          <a:lnRef idx="1">
            <a:schemeClr val="accent6"/>
          </a:lnRef>
          <a:fillRef idx="3">
            <a:schemeClr val="accent6"/>
          </a:fillRef>
          <a:effectRef idx="2">
            <a:schemeClr val="accent6"/>
          </a:effectRef>
          <a:fontRef idx="minor">
            <a:schemeClr val="lt1"/>
          </a:fontRef>
        </p:style>
        <p:txBody>
          <a:bodyPr/>
          <a:lstStyle/>
          <a:p>
            <a:r>
              <a:rPr lang="en-GB" altLang="en-US" dirty="0" smtClean="0"/>
              <a:t>Travail de lecture</a:t>
            </a:r>
            <a:endParaRPr lang="en-GB" altLang="en-US" dirty="0" smtClean="0"/>
          </a:p>
        </p:txBody>
      </p:sp>
      <p:pic>
        <p:nvPicPr>
          <p:cNvPr id="10244" name="Picture 4"/>
          <p:cNvPicPr>
            <a:picLocks noChangeAspect="1" noChangeArrowheads="1"/>
          </p:cNvPicPr>
          <p:nvPr/>
        </p:nvPicPr>
        <p:blipFill>
          <a:blip r:embed="rId2" cstate="print"/>
          <a:srcRect/>
          <a:stretch>
            <a:fillRect/>
          </a:stretch>
        </p:blipFill>
        <p:spPr bwMode="auto">
          <a:xfrm>
            <a:off x="611560" y="1340768"/>
            <a:ext cx="7884368" cy="1246723"/>
          </a:xfrm>
          <a:prstGeom prst="rect">
            <a:avLst/>
          </a:prstGeom>
          <a:noFill/>
          <a:ln w="9525">
            <a:noFill/>
            <a:miter lim="800000"/>
            <a:headEnd/>
            <a:tailEnd/>
          </a:ln>
        </p:spPr>
      </p:pic>
      <p:pic>
        <p:nvPicPr>
          <p:cNvPr id="10246" name="Picture 36"/>
          <p:cNvPicPr>
            <a:picLocks noChangeAspect="1" noChangeArrowheads="1"/>
          </p:cNvPicPr>
          <p:nvPr/>
        </p:nvPicPr>
        <p:blipFill>
          <a:blip r:embed="rId3" cstate="print"/>
          <a:srcRect/>
          <a:stretch>
            <a:fillRect/>
          </a:stretch>
        </p:blipFill>
        <p:spPr bwMode="auto">
          <a:xfrm>
            <a:off x="1835696" y="2852936"/>
            <a:ext cx="5504971" cy="3024336"/>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en-GB"/>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528" y="476672"/>
            <a:ext cx="8229600" cy="490066"/>
          </a:xfrm>
        </p:spPr>
        <p:style>
          <a:lnRef idx="1">
            <a:schemeClr val="accent6"/>
          </a:lnRef>
          <a:fillRef idx="3">
            <a:schemeClr val="accent6"/>
          </a:fillRef>
          <a:effectRef idx="2">
            <a:schemeClr val="accent6"/>
          </a:effectRef>
          <a:fontRef idx="minor">
            <a:schemeClr val="lt1"/>
          </a:fontRef>
        </p:style>
        <p:txBody>
          <a:bodyPr/>
          <a:lstStyle/>
          <a:p>
            <a:r>
              <a:rPr lang="en-GB" altLang="en-US" dirty="0" smtClean="0"/>
              <a:t>Travail de lecture - </a:t>
            </a:r>
            <a:r>
              <a:rPr lang="en-GB" altLang="en-US" dirty="0" err="1" smtClean="0"/>
              <a:t>réponses</a:t>
            </a:r>
            <a:endParaRPr lang="en-GB" altLang="en-US" dirty="0" smtClean="0"/>
          </a:p>
        </p:txBody>
      </p:sp>
      <p:pic>
        <p:nvPicPr>
          <p:cNvPr id="10244" name="Picture 4"/>
          <p:cNvPicPr>
            <a:picLocks noChangeAspect="1" noChangeArrowheads="1"/>
          </p:cNvPicPr>
          <p:nvPr/>
        </p:nvPicPr>
        <p:blipFill>
          <a:blip r:embed="rId2" cstate="print"/>
          <a:srcRect/>
          <a:stretch>
            <a:fillRect/>
          </a:stretch>
        </p:blipFill>
        <p:spPr bwMode="auto">
          <a:xfrm>
            <a:off x="683568" y="1628800"/>
            <a:ext cx="7884368" cy="1246723"/>
          </a:xfrm>
          <a:prstGeom prst="rect">
            <a:avLst/>
          </a:prstGeom>
          <a:noFill/>
          <a:ln w="9525">
            <a:noFill/>
            <a:miter lim="800000"/>
            <a:headEnd/>
            <a:tailEnd/>
          </a:ln>
        </p:spPr>
      </p:pic>
      <p:sp>
        <p:nvSpPr>
          <p:cNvPr id="45057" name="Rectangle 1"/>
          <p:cNvSpPr>
            <a:spLocks noChangeArrowheads="1"/>
          </p:cNvSpPr>
          <p:nvPr/>
        </p:nvSpPr>
        <p:spPr bwMode="auto">
          <a:xfrm>
            <a:off x="251520" y="308071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1"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Suggested</a:t>
            </a:r>
            <a:r>
              <a:rPr kumimoji="0" lang="fr-FR" b="1"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b="1"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answers</a:t>
            </a:r>
            <a:endParaRPr kumimoji="0" lang="fr-FR" b="1" i="0" u="none" strike="noStrike" cap="none" normalizeH="0" baseline="0" dirty="0" smtClean="0">
              <a:ln>
                <a:noFill/>
              </a:ln>
              <a:solidFill>
                <a:srgbClr val="000000"/>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Thomas Edison voulait monopoliser l’exploitation du cinéma aux États-Unis / </a:t>
            </a:r>
          </a:p>
          <a:p>
            <a:pPr marL="342900" marR="0" lvl="0" indent="-342900" algn="l" defTabSz="914400" rtl="0" eaLnBrk="0" fontAlgn="base" latinLnBrk="0" hangingPunct="0">
              <a:lnSpc>
                <a:spcPct val="100000"/>
              </a:lnSpc>
              <a:spcBef>
                <a:spcPct val="0"/>
              </a:spcBef>
              <a:spcAft>
                <a:spcPct val="0"/>
              </a:spcAft>
              <a:buClrTx/>
              <a:buSzTx/>
              <a:tabLst>
                <a:tab pos="269875" algn="l"/>
              </a:tabLst>
            </a:pPr>
            <a:r>
              <a:rPr lang="fr-FR" dirty="0">
                <a:solidFill>
                  <a:srgbClr val="000000"/>
                </a:solidFill>
                <a:latin typeface="Arial" pitchFamily="34" charset="0"/>
                <a:ea typeface="Cambria" pitchFamily="18" charset="0"/>
                <a:cs typeface="Arial" pitchFamily="34" charset="0"/>
              </a:rPr>
              <a:t> </a:t>
            </a:r>
            <a:r>
              <a:rPr lang="fr-FR" dirty="0" smtClean="0">
                <a:solidFill>
                  <a:srgbClr val="000000"/>
                </a:solidFill>
                <a:latin typeface="Arial" pitchFamily="34" charset="0"/>
                <a:ea typeface="Cambria" pitchFamily="18" charset="0"/>
                <a:cs typeface="Arial" pitchFamily="34" charset="0"/>
              </a:rPr>
              <a:t>     </a:t>
            </a: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du cinéma américain.</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2 	La police américaine a confisqué les appareils des frères Lumière.</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3 	En France les frères Lumière avaient trois concurrents.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4 	Georges Méliès tournait des films de ses illusions.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5 	Ses projections duraient moins d’une minute.</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6 	Les appareils utilisés par les compagnies de Gaumont et Pathé ressemblaient à l’invention des frères Lumière.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6"/>
          <p:cNvSpPr>
            <a:spLocks noGrp="1"/>
          </p:cNvSpPr>
          <p:nvPr>
            <p:ph idx="1"/>
          </p:nvPr>
        </p:nvSpPr>
        <p:spPr/>
        <p:txBody>
          <a:bodyPr/>
          <a:lstStyle/>
          <a:p>
            <a:endParaRPr lang="en-GB"/>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1">
            <a:schemeClr val="accent6"/>
          </a:lnRef>
          <a:fillRef idx="3">
            <a:schemeClr val="accent6"/>
          </a:fillRef>
          <a:effectRef idx="2">
            <a:schemeClr val="accent6"/>
          </a:effectRef>
          <a:fontRef idx="minor">
            <a:schemeClr val="lt1"/>
          </a:fontRef>
        </p:style>
        <p:txBody>
          <a:bodyPr/>
          <a:lstStyle/>
          <a:p>
            <a:r>
              <a:rPr lang="en-GB" dirty="0" err="1" smtClean="0"/>
              <a:t>Grammaire</a:t>
            </a:r>
            <a:endParaRPr lang="en-GB" dirty="0"/>
          </a:p>
        </p:txBody>
      </p:sp>
      <p:pic>
        <p:nvPicPr>
          <p:cNvPr id="51202" name="Picture 2"/>
          <p:cNvPicPr>
            <a:picLocks noChangeAspect="1" noChangeArrowheads="1"/>
          </p:cNvPicPr>
          <p:nvPr/>
        </p:nvPicPr>
        <p:blipFill>
          <a:blip r:embed="rId2" cstate="print"/>
          <a:srcRect/>
          <a:stretch>
            <a:fillRect/>
          </a:stretch>
        </p:blipFill>
        <p:spPr bwMode="auto">
          <a:xfrm>
            <a:off x="251520" y="1700808"/>
            <a:ext cx="4637991" cy="4677519"/>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4283968" y="2060848"/>
            <a:ext cx="4693837" cy="35036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style>
          <a:lnRef idx="1">
            <a:schemeClr val="accent6"/>
          </a:lnRef>
          <a:fillRef idx="3">
            <a:schemeClr val="accent6"/>
          </a:fillRef>
          <a:effectRef idx="2">
            <a:schemeClr val="accent6"/>
          </a:effectRef>
          <a:fontRef idx="minor">
            <a:schemeClr val="lt1"/>
          </a:fontRef>
        </p:style>
        <p:txBody>
          <a:bodyPr/>
          <a:lstStyle/>
          <a:p>
            <a:r>
              <a:rPr lang="en-GB" dirty="0" err="1" smtClean="0"/>
              <a:t>Traductions</a:t>
            </a:r>
            <a:r>
              <a:rPr lang="en-GB" dirty="0" smtClean="0"/>
              <a:t> – </a:t>
            </a:r>
            <a:r>
              <a:rPr lang="en-GB" dirty="0" err="1" smtClean="0"/>
              <a:t>français</a:t>
            </a:r>
            <a:r>
              <a:rPr lang="en-GB" dirty="0" smtClean="0"/>
              <a:t> / </a:t>
            </a:r>
            <a:r>
              <a:rPr lang="en-GB" dirty="0" err="1" smtClean="0"/>
              <a:t>anglais</a:t>
            </a:r>
            <a:endParaRPr lang="en-GB" dirty="0"/>
          </a:p>
        </p:txBody>
      </p:sp>
      <p:pic>
        <p:nvPicPr>
          <p:cNvPr id="47107" name="Picture 3"/>
          <p:cNvPicPr>
            <a:picLocks noChangeAspect="1" noChangeArrowheads="1"/>
          </p:cNvPicPr>
          <p:nvPr/>
        </p:nvPicPr>
        <p:blipFill>
          <a:blip r:embed="rId2" cstate="print"/>
          <a:srcRect/>
          <a:stretch>
            <a:fillRect/>
          </a:stretch>
        </p:blipFill>
        <p:spPr bwMode="auto">
          <a:xfrm>
            <a:off x="971600" y="1988840"/>
            <a:ext cx="7415263" cy="373719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style>
          <a:lnRef idx="1">
            <a:schemeClr val="accent6"/>
          </a:lnRef>
          <a:fillRef idx="3">
            <a:schemeClr val="accent6"/>
          </a:fillRef>
          <a:effectRef idx="2">
            <a:schemeClr val="accent6"/>
          </a:effectRef>
          <a:fontRef idx="minor">
            <a:schemeClr val="lt1"/>
          </a:fontRef>
        </p:style>
        <p:txBody>
          <a:bodyPr/>
          <a:lstStyle/>
          <a:p>
            <a:r>
              <a:rPr lang="en-GB" dirty="0" err="1" smtClean="0"/>
              <a:t>Réponses</a:t>
            </a:r>
            <a:r>
              <a:rPr lang="en-GB" dirty="0" smtClean="0"/>
              <a:t> </a:t>
            </a:r>
            <a:r>
              <a:rPr lang="en-GB" dirty="0" err="1" smtClean="0"/>
              <a:t>possibles</a:t>
            </a:r>
            <a:endParaRPr lang="en-GB" dirty="0"/>
          </a:p>
        </p:txBody>
      </p:sp>
      <p:sp>
        <p:nvSpPr>
          <p:cNvPr id="4" name="Rectangle 3"/>
          <p:cNvSpPr/>
          <p:nvPr/>
        </p:nvSpPr>
        <p:spPr>
          <a:xfrm>
            <a:off x="431032" y="2204864"/>
            <a:ext cx="8712968" cy="3416320"/>
          </a:xfrm>
          <a:prstGeom prst="rect">
            <a:avLst/>
          </a:prstGeom>
        </p:spPr>
        <p:txBody>
          <a:bodyPr wrap="square">
            <a:spAutoFit/>
          </a:bodyPr>
          <a:lstStyle/>
          <a:p>
            <a:r>
              <a:rPr lang="en-GB" dirty="0"/>
              <a:t>1 </a:t>
            </a:r>
            <a:r>
              <a:rPr lang="en-GB" dirty="0" smtClean="0"/>
              <a:t>     </a:t>
            </a:r>
            <a:r>
              <a:rPr lang="en-GB" sz="2400" dirty="0" smtClean="0"/>
              <a:t>How </a:t>
            </a:r>
            <a:r>
              <a:rPr lang="en-GB" sz="2400" dirty="0"/>
              <a:t>about watching a romantic film?</a:t>
            </a:r>
          </a:p>
          <a:p>
            <a:pPr marL="342900" indent="-342900">
              <a:buAutoNum type="arabicPlain" startAt="2"/>
            </a:pPr>
            <a:r>
              <a:rPr lang="en-GB" sz="2400" dirty="0" smtClean="0"/>
              <a:t>  If </a:t>
            </a:r>
            <a:r>
              <a:rPr lang="en-GB" sz="2400" dirty="0"/>
              <a:t>we have time, we will be able to </a:t>
            </a:r>
            <a:r>
              <a:rPr lang="en-GB" sz="2400" dirty="0" smtClean="0"/>
              <a:t>visit   </a:t>
            </a:r>
          </a:p>
          <a:p>
            <a:pPr marL="342900" indent="-342900"/>
            <a:r>
              <a:rPr lang="en-GB" sz="2400" dirty="0" smtClean="0"/>
              <a:t>      </a:t>
            </a:r>
            <a:r>
              <a:rPr lang="en-GB" sz="2400" dirty="0"/>
              <a:t>the </a:t>
            </a:r>
            <a:r>
              <a:rPr lang="en-GB" sz="2400" dirty="0" smtClean="0"/>
              <a:t>François Truffaut  museum</a:t>
            </a:r>
            <a:r>
              <a:rPr lang="en-GB" sz="2400" dirty="0"/>
              <a:t>. </a:t>
            </a:r>
          </a:p>
          <a:p>
            <a:pPr marL="457200" indent="-457200">
              <a:buAutoNum type="arabicPlain" startAt="3"/>
            </a:pPr>
            <a:r>
              <a:rPr lang="en-GB" sz="2400" dirty="0" smtClean="0"/>
              <a:t>My </a:t>
            </a:r>
            <a:r>
              <a:rPr lang="en-GB" sz="2400" dirty="0"/>
              <a:t>friend would be delighted if she were to meet her </a:t>
            </a:r>
            <a:endParaRPr lang="en-GB" sz="2400" dirty="0" smtClean="0"/>
          </a:p>
          <a:p>
            <a:pPr marL="457200" indent="-457200"/>
            <a:r>
              <a:rPr lang="en-GB" sz="2400" dirty="0" smtClean="0"/>
              <a:t>      favourite </a:t>
            </a:r>
            <a:r>
              <a:rPr lang="en-GB" sz="2400" dirty="0"/>
              <a:t>film star. </a:t>
            </a:r>
          </a:p>
          <a:p>
            <a:pPr marL="457200" indent="-457200">
              <a:buAutoNum type="arabicPlain" startAt="4"/>
            </a:pPr>
            <a:r>
              <a:rPr lang="en-GB" sz="2400" dirty="0" smtClean="0"/>
              <a:t>If </a:t>
            </a:r>
            <a:r>
              <a:rPr lang="en-GB" sz="2400" dirty="0"/>
              <a:t>it were up to me to decide, all my favourite actors would </a:t>
            </a:r>
            <a:endParaRPr lang="en-GB" sz="2400" dirty="0" smtClean="0"/>
          </a:p>
          <a:p>
            <a:pPr marL="457200" indent="-457200"/>
            <a:r>
              <a:rPr lang="en-GB" sz="2400" dirty="0"/>
              <a:t> </a:t>
            </a:r>
            <a:r>
              <a:rPr lang="en-GB" sz="2400" dirty="0" smtClean="0"/>
              <a:t>     win </a:t>
            </a:r>
            <a:r>
              <a:rPr lang="en-GB" sz="2400" dirty="0"/>
              <a:t>a César (award).</a:t>
            </a:r>
          </a:p>
          <a:p>
            <a:pPr marL="342900" indent="-342900">
              <a:buAutoNum type="arabicPlain" startAt="5"/>
            </a:pPr>
            <a:r>
              <a:rPr lang="en-GB" sz="2400" dirty="0" smtClean="0"/>
              <a:t>  We </a:t>
            </a:r>
            <a:r>
              <a:rPr lang="en-GB" sz="2400" dirty="0"/>
              <a:t>will not go to the cinema any more if they continue to increase the </a:t>
            </a:r>
            <a:r>
              <a:rPr lang="en-GB" sz="2400" dirty="0" smtClean="0"/>
              <a:t>entrance prices </a:t>
            </a:r>
            <a:r>
              <a:rPr lang="en-GB" sz="2400" dirty="0"/>
              <a:t>(the cost to get in).</a:t>
            </a: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style>
          <a:lnRef idx="1">
            <a:schemeClr val="accent6"/>
          </a:lnRef>
          <a:fillRef idx="3">
            <a:schemeClr val="accent6"/>
          </a:fillRef>
          <a:effectRef idx="2">
            <a:schemeClr val="accent6"/>
          </a:effectRef>
          <a:fontRef idx="minor">
            <a:schemeClr val="lt1"/>
          </a:fontRef>
        </p:style>
        <p:txBody>
          <a:bodyPr/>
          <a:lstStyle/>
          <a:p>
            <a:r>
              <a:rPr lang="en-GB" dirty="0" err="1" smtClean="0"/>
              <a:t>Traductions</a:t>
            </a:r>
            <a:r>
              <a:rPr lang="en-GB" dirty="0" smtClean="0"/>
              <a:t> – </a:t>
            </a:r>
            <a:r>
              <a:rPr lang="en-GB" dirty="0" err="1" smtClean="0"/>
              <a:t>anglais</a:t>
            </a:r>
            <a:r>
              <a:rPr lang="en-GB" dirty="0" smtClean="0"/>
              <a:t> / </a:t>
            </a:r>
            <a:r>
              <a:rPr lang="en-GB" dirty="0" err="1" smtClean="0"/>
              <a:t>français</a:t>
            </a:r>
            <a:endParaRPr lang="en-GB" dirty="0"/>
          </a:p>
        </p:txBody>
      </p:sp>
      <p:pic>
        <p:nvPicPr>
          <p:cNvPr id="48130" name="Picture 2"/>
          <p:cNvPicPr>
            <a:picLocks noChangeAspect="1" noChangeArrowheads="1"/>
          </p:cNvPicPr>
          <p:nvPr/>
        </p:nvPicPr>
        <p:blipFill>
          <a:blip r:embed="rId2" cstate="print"/>
          <a:srcRect/>
          <a:stretch>
            <a:fillRect/>
          </a:stretch>
        </p:blipFill>
        <p:spPr bwMode="auto">
          <a:xfrm>
            <a:off x="971600" y="1988840"/>
            <a:ext cx="7218808" cy="368424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style>
          <a:lnRef idx="1">
            <a:schemeClr val="accent6"/>
          </a:lnRef>
          <a:fillRef idx="3">
            <a:schemeClr val="accent6"/>
          </a:fillRef>
          <a:effectRef idx="2">
            <a:schemeClr val="accent6"/>
          </a:effectRef>
          <a:fontRef idx="minor">
            <a:schemeClr val="lt1"/>
          </a:fontRef>
        </p:style>
        <p:txBody>
          <a:bodyPr/>
          <a:lstStyle/>
          <a:p>
            <a:r>
              <a:rPr lang="en-GB" dirty="0" err="1" smtClean="0"/>
              <a:t>Réponses</a:t>
            </a:r>
            <a:r>
              <a:rPr lang="en-GB" dirty="0" smtClean="0"/>
              <a:t> </a:t>
            </a:r>
            <a:r>
              <a:rPr lang="en-GB" dirty="0" err="1" smtClean="0"/>
              <a:t>possibles</a:t>
            </a:r>
            <a:endParaRPr lang="en-GB" dirty="0"/>
          </a:p>
        </p:txBody>
      </p:sp>
      <p:sp>
        <p:nvSpPr>
          <p:cNvPr id="49153" name="Rectangle 1"/>
          <p:cNvSpPr>
            <a:spLocks noChangeArrowheads="1"/>
          </p:cNvSpPr>
          <p:nvPr/>
        </p:nvSpPr>
        <p:spPr bwMode="auto">
          <a:xfrm>
            <a:off x="395536" y="1628800"/>
            <a:ext cx="83884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lain"/>
              <a:tabLst>
                <a:tab pos="269875" algn="l"/>
              </a:tabLst>
            </a:pPr>
            <a:r>
              <a:rPr kumimoji="0" lang="fr-FR" sz="2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Plus de gens iraient au cinéma si c’était moins cher. </a:t>
            </a:r>
          </a:p>
          <a:p>
            <a:pPr marL="457200" marR="0" lvl="0" indent="-457200" algn="l" defTabSz="914400" rtl="0" eaLnBrk="0" fontAlgn="base" latinLnBrk="0" hangingPunct="0">
              <a:lnSpc>
                <a:spcPct val="100000"/>
              </a:lnSpc>
              <a:spcBef>
                <a:spcPct val="0"/>
              </a:spcBef>
              <a:spcAft>
                <a:spcPct val="0"/>
              </a:spcAft>
              <a:buClrTx/>
              <a:buSzTx/>
              <a:tabLst>
                <a:tab pos="269875" algn="l"/>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AutoNum type="arabicPlain" startAt="2"/>
              <a:tabLst>
                <a:tab pos="269875" algn="l"/>
              </a:tabLst>
            </a:pPr>
            <a:r>
              <a:rPr kumimoji="0" lang="fr-FR" sz="2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S’il pleut cet après-midi, nous resterons à la maison pour regarder un film. </a:t>
            </a:r>
          </a:p>
          <a:p>
            <a:pPr marL="457200" marR="0" lvl="0" indent="-457200" algn="l" defTabSz="914400" rtl="0" eaLnBrk="0" fontAlgn="base" latinLnBrk="0" hangingPunct="0">
              <a:lnSpc>
                <a:spcPct val="100000"/>
              </a:lnSpc>
              <a:spcBef>
                <a:spcPct val="0"/>
              </a:spcBef>
              <a:spcAft>
                <a:spcPct val="0"/>
              </a:spcAft>
              <a:buClrTx/>
              <a:buSzTx/>
              <a:buAutoNum type="arabicPlain" startAt="2"/>
              <a:tabLst>
                <a:tab pos="269875" algn="l"/>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tab pos="269875" algn="l"/>
              </a:tabLst>
            </a:pPr>
            <a:r>
              <a:rPr kumimoji="0" lang="fr-FR" sz="2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La  qualité des images dans les films s’améliorera aussi </a:t>
            </a:r>
          </a:p>
          <a:p>
            <a:pPr marL="457200" marR="0" lvl="0" indent="-457200" algn="l" defTabSz="914400" rtl="0" eaLnBrk="0" fontAlgn="base" latinLnBrk="0" hangingPunct="0">
              <a:lnSpc>
                <a:spcPct val="100000"/>
              </a:lnSpc>
              <a:spcBef>
                <a:spcPct val="0"/>
              </a:spcBef>
              <a:spcAft>
                <a:spcPct val="0"/>
              </a:spcAft>
              <a:buClrTx/>
              <a:buSzTx/>
              <a:tabLst>
                <a:tab pos="269875" algn="l"/>
              </a:tabLst>
            </a:pPr>
            <a:r>
              <a:rPr lang="fr-FR" sz="2400" dirty="0">
                <a:solidFill>
                  <a:srgbClr val="000000"/>
                </a:solidFill>
                <a:latin typeface="Arial" pitchFamily="34" charset="0"/>
                <a:ea typeface="Cambria" pitchFamily="18" charset="0"/>
                <a:cs typeface="Arial" pitchFamily="34" charset="0"/>
              </a:rPr>
              <a:t> </a:t>
            </a:r>
            <a:r>
              <a:rPr lang="fr-FR" sz="2400" dirty="0" smtClean="0">
                <a:solidFill>
                  <a:srgbClr val="000000"/>
                </a:solidFill>
                <a:latin typeface="Arial" pitchFamily="34" charset="0"/>
                <a:ea typeface="Cambria" pitchFamily="18" charset="0"/>
                <a:cs typeface="Arial" pitchFamily="34" charset="0"/>
              </a:rPr>
              <a:t>    </a:t>
            </a:r>
            <a:r>
              <a:rPr kumimoji="0" lang="fr-FR" sz="2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si la technologie s’améliore.</a:t>
            </a:r>
          </a:p>
          <a:p>
            <a:pPr marL="457200" marR="0" lvl="0" indent="-457200" algn="l" defTabSz="914400" rtl="0" eaLnBrk="0" fontAlgn="base" latinLnBrk="0" hangingPunct="0">
              <a:lnSpc>
                <a:spcPct val="100000"/>
              </a:lnSpc>
              <a:spcBef>
                <a:spcPct val="0"/>
              </a:spcBef>
              <a:spcAft>
                <a:spcPct val="0"/>
              </a:spcAft>
              <a:buClrTx/>
              <a:buSzTx/>
              <a:tabLst>
                <a:tab pos="269875" algn="l"/>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4"/>
              <a:tabLst>
                <a:tab pos="269875" algn="l"/>
              </a:tabLst>
            </a:pPr>
            <a:r>
              <a:rPr kumimoji="0" lang="fr-FR" sz="2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Si j’avais assez d’argent, j’achèterais tous mes films </a:t>
            </a:r>
          </a:p>
          <a:p>
            <a:pPr marL="457200" marR="0" lvl="0" indent="-457200" algn="l" defTabSz="914400" rtl="0" eaLnBrk="0" fontAlgn="base" latinLnBrk="0" hangingPunct="0">
              <a:lnSpc>
                <a:spcPct val="100000"/>
              </a:lnSpc>
              <a:spcBef>
                <a:spcPct val="0"/>
              </a:spcBef>
              <a:spcAft>
                <a:spcPct val="0"/>
              </a:spcAft>
              <a:buClrTx/>
              <a:buSzTx/>
              <a:tabLst>
                <a:tab pos="269875" algn="l"/>
              </a:tabLst>
            </a:pPr>
            <a:r>
              <a:rPr lang="fr-FR" sz="2400" dirty="0">
                <a:solidFill>
                  <a:srgbClr val="000000"/>
                </a:solidFill>
                <a:latin typeface="Arial" pitchFamily="34" charset="0"/>
                <a:ea typeface="Cambria" pitchFamily="18" charset="0"/>
                <a:cs typeface="Arial" pitchFamily="34" charset="0"/>
              </a:rPr>
              <a:t> </a:t>
            </a:r>
            <a:r>
              <a:rPr lang="fr-FR" sz="2400" dirty="0" smtClean="0">
                <a:solidFill>
                  <a:srgbClr val="000000"/>
                </a:solidFill>
                <a:latin typeface="Arial" pitchFamily="34" charset="0"/>
                <a:ea typeface="Cambria" pitchFamily="18" charset="0"/>
                <a:cs typeface="Arial" pitchFamily="34" charset="0"/>
              </a:rPr>
              <a:t>     </a:t>
            </a:r>
            <a:r>
              <a:rPr kumimoji="0" lang="fr-FR" sz="2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favoris / préférés sur DVD. </a:t>
            </a:r>
          </a:p>
          <a:p>
            <a:pPr marL="457200" marR="0" lvl="0" indent="-457200" algn="l" defTabSz="914400" rtl="0" eaLnBrk="0" fontAlgn="base" latinLnBrk="0" hangingPunct="0">
              <a:lnSpc>
                <a:spcPct val="100000"/>
              </a:lnSpc>
              <a:spcBef>
                <a:spcPct val="0"/>
              </a:spcBef>
              <a:spcAft>
                <a:spcPct val="0"/>
              </a:spcAft>
              <a:buClrTx/>
              <a:buSzTx/>
              <a:tabLst>
                <a:tab pos="269875" algn="l"/>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2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5 	  Si on allait voir un film fantastique?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892480" cy="864096"/>
          </a:xfrm>
        </p:spPr>
        <p:style>
          <a:lnRef idx="1">
            <a:schemeClr val="accent6"/>
          </a:lnRef>
          <a:fillRef idx="3">
            <a:schemeClr val="accent6"/>
          </a:fillRef>
          <a:effectRef idx="2">
            <a:schemeClr val="accent6"/>
          </a:effectRef>
          <a:fontRef idx="minor">
            <a:schemeClr val="lt1"/>
          </a:fontRef>
        </p:style>
        <p:txBody>
          <a:bodyPr/>
          <a:lstStyle/>
          <a:p>
            <a:pPr algn="l"/>
            <a:r>
              <a:rPr lang="en-GB" sz="2800" dirty="0" smtClean="0"/>
              <a:t>      </a:t>
            </a:r>
            <a:r>
              <a:rPr lang="en-GB" sz="2800" dirty="0" err="1" smtClean="0"/>
              <a:t>Exercice</a:t>
            </a:r>
            <a:r>
              <a:rPr lang="en-GB" sz="2800" dirty="0" smtClean="0"/>
              <a:t> </a:t>
            </a:r>
            <a:r>
              <a:rPr lang="en-GB" sz="2800" dirty="0" err="1" smtClean="0"/>
              <a:t>d’écoute</a:t>
            </a:r>
            <a:r>
              <a:rPr lang="en-GB" sz="2800" dirty="0" smtClean="0"/>
              <a:t> – p.115 ex 4a/b/c</a:t>
            </a:r>
            <a:endParaRPr lang="en-GB" sz="2800" dirty="0"/>
          </a:p>
        </p:txBody>
      </p:sp>
      <p:pic>
        <p:nvPicPr>
          <p:cNvPr id="52226" name="Picture 2" descr="https://tse1.mm.bing.net/th?&amp;id=OIP.M933dae79681c915acf4e5c0363c4aabao0&amp;w=217&amp;h=63&amp;c=0&amp;pid=1.9&amp;rs=0&amp;p=0&amp;r=0"/>
          <p:cNvPicPr>
            <a:picLocks noChangeAspect="1" noChangeArrowheads="1"/>
          </p:cNvPicPr>
          <p:nvPr/>
        </p:nvPicPr>
        <p:blipFill>
          <a:blip r:embed="rId2" cstate="print"/>
          <a:srcRect/>
          <a:stretch>
            <a:fillRect/>
          </a:stretch>
        </p:blipFill>
        <p:spPr bwMode="auto">
          <a:xfrm>
            <a:off x="6948264" y="476672"/>
            <a:ext cx="1593850" cy="542925"/>
          </a:xfrm>
          <a:prstGeom prst="rect">
            <a:avLst/>
          </a:prstGeom>
          <a:noFill/>
          <a:ln w="9525">
            <a:noFill/>
            <a:miter lim="800000"/>
            <a:headEnd/>
            <a:tailEnd/>
          </a:ln>
        </p:spPr>
      </p:pic>
      <p:pic>
        <p:nvPicPr>
          <p:cNvPr id="52227" name="Picture 38"/>
          <p:cNvPicPr>
            <a:picLocks noChangeAspect="1" noChangeArrowheads="1"/>
          </p:cNvPicPr>
          <p:nvPr/>
        </p:nvPicPr>
        <p:blipFill>
          <a:blip r:embed="rId3" cstate="print"/>
          <a:srcRect/>
          <a:stretch>
            <a:fillRect/>
          </a:stretch>
        </p:blipFill>
        <p:spPr bwMode="auto">
          <a:xfrm>
            <a:off x="755576" y="1772816"/>
            <a:ext cx="7781003" cy="453650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892480" cy="864096"/>
          </a:xfrm>
        </p:spPr>
        <p:style>
          <a:lnRef idx="1">
            <a:schemeClr val="accent6"/>
          </a:lnRef>
          <a:fillRef idx="3">
            <a:schemeClr val="accent6"/>
          </a:fillRef>
          <a:effectRef idx="2">
            <a:schemeClr val="accent6"/>
          </a:effectRef>
          <a:fontRef idx="minor">
            <a:schemeClr val="lt1"/>
          </a:fontRef>
        </p:style>
        <p:txBody>
          <a:bodyPr/>
          <a:lstStyle/>
          <a:p>
            <a:pPr algn="l"/>
            <a:r>
              <a:rPr lang="en-GB" sz="2800" dirty="0" smtClean="0"/>
              <a:t>      </a:t>
            </a:r>
            <a:r>
              <a:rPr lang="en-GB" sz="2800" dirty="0" err="1" smtClean="0"/>
              <a:t>Exercice</a:t>
            </a:r>
            <a:r>
              <a:rPr lang="en-GB" sz="2800" dirty="0" smtClean="0"/>
              <a:t> </a:t>
            </a:r>
            <a:r>
              <a:rPr lang="en-GB" sz="2800" dirty="0" err="1" smtClean="0"/>
              <a:t>d’écoute</a:t>
            </a:r>
            <a:r>
              <a:rPr lang="en-GB" sz="2800" dirty="0" smtClean="0"/>
              <a:t> – p.115 ex 4a/b/c</a:t>
            </a:r>
            <a:endParaRPr lang="en-GB" sz="2800" dirty="0"/>
          </a:p>
        </p:txBody>
      </p:sp>
      <p:pic>
        <p:nvPicPr>
          <p:cNvPr id="52226" name="Picture 2" descr="https://tse1.mm.bing.net/th?&amp;id=OIP.M933dae79681c915acf4e5c0363c4aabao0&amp;w=217&amp;h=63&amp;c=0&amp;pid=1.9&amp;rs=0&amp;p=0&amp;r=0"/>
          <p:cNvPicPr>
            <a:picLocks noChangeAspect="1" noChangeArrowheads="1"/>
          </p:cNvPicPr>
          <p:nvPr/>
        </p:nvPicPr>
        <p:blipFill>
          <a:blip r:embed="rId2" cstate="print"/>
          <a:srcRect/>
          <a:stretch>
            <a:fillRect/>
          </a:stretch>
        </p:blipFill>
        <p:spPr bwMode="auto">
          <a:xfrm>
            <a:off x="6948264" y="476672"/>
            <a:ext cx="1593850" cy="542925"/>
          </a:xfrm>
          <a:prstGeom prst="rect">
            <a:avLst/>
          </a:prstGeom>
          <a:noFill/>
          <a:ln w="9525">
            <a:noFill/>
            <a:miter lim="800000"/>
            <a:headEnd/>
            <a:tailEnd/>
          </a:ln>
        </p:spPr>
      </p:pic>
      <p:sp>
        <p:nvSpPr>
          <p:cNvPr id="53249" name="Rectangle 1"/>
          <p:cNvSpPr>
            <a:spLocks noChangeArrowheads="1"/>
          </p:cNvSpPr>
          <p:nvPr/>
        </p:nvSpPr>
        <p:spPr bwMode="auto">
          <a:xfrm>
            <a:off x="683568" y="1495237"/>
            <a:ext cx="5253361"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1 	les larges écrans incurvés de télévision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2 	les vidéocassettes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3 	le cinéma numérique / la projection numérique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4 	le cinéma en 3D</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5 	les DVD et disques </a:t>
            </a:r>
            <a:r>
              <a:rPr kumimoji="0" lang="fr-FR" b="0"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Blu</a:t>
            </a:r>
            <a:r>
              <a:rPr kumimoji="0" lang="fr-FR" b="0" i="0" u="none" strike="noStrike" cap="none" normalizeH="0" baseline="0" dirty="0" smtClean="0">
                <a:ln>
                  <a:noFill/>
                </a:ln>
                <a:solidFill>
                  <a:srgbClr val="000000"/>
                </a:solidFill>
                <a:effectLst/>
                <a:latin typeface="Arial" pitchFamily="34" charset="0"/>
                <a:ea typeface="Cambria" pitchFamily="18" charset="0"/>
                <a:cs typeface="Arial" pitchFamily="34" charset="0"/>
              </a:rPr>
              <a:t>-ray</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b="0" i="0" u="none" strike="noStrike" cap="none" normalizeH="0" baseline="0" dirty="0" smtClean="0">
                <a:ln>
                  <a:noFill/>
                </a:ln>
                <a:solidFill>
                  <a:srgbClr val="000000"/>
                </a:solidFill>
                <a:effectLst/>
                <a:latin typeface="Arial" pitchFamily="34" charset="0"/>
                <a:ea typeface="Cambria" pitchFamily="18" charset="0"/>
                <a:cs typeface="Arial" pitchFamily="34" charset="0"/>
              </a:rPr>
              <a:t>6	la </a:t>
            </a:r>
            <a:r>
              <a:rPr kumimoji="0" lang="en-GB" b="0"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technologie</a:t>
            </a:r>
            <a:r>
              <a:rPr kumimoji="0" lang="en-GB" b="0" i="0" u="none" strike="noStrike" cap="none" normalizeH="0" baseline="0" dirty="0" smtClean="0">
                <a:ln>
                  <a:noFill/>
                </a:ln>
                <a:solidFill>
                  <a:srgbClr val="000000"/>
                </a:solidFill>
                <a:effectLst/>
                <a:latin typeface="Arial" pitchFamily="34" charset="0"/>
                <a:ea typeface="Cambria" pitchFamily="18" charset="0"/>
                <a:cs typeface="Arial" pitchFamily="34" charset="0"/>
              </a:rPr>
              <a:t> ultra haute </a:t>
            </a:r>
            <a:r>
              <a:rPr kumimoji="0" lang="en-GB" b="0"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définition</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39552" y="3429000"/>
            <a:ext cx="5904656" cy="369332"/>
          </a:xfrm>
          <a:prstGeom prst="rect">
            <a:avLst/>
          </a:prstGeom>
        </p:spPr>
        <p:txBody>
          <a:bodyPr wrap="square">
            <a:spAutoFit/>
          </a:bodyPr>
          <a:lstStyle/>
          <a:p>
            <a:r>
              <a:rPr lang="en-GB" dirty="0"/>
              <a:t>1 P	2 P+N	3 P	4 N	5 P	6 P</a:t>
            </a:r>
          </a:p>
        </p:txBody>
      </p:sp>
      <p:sp>
        <p:nvSpPr>
          <p:cNvPr id="53250" name="Rectangle 2"/>
          <p:cNvSpPr>
            <a:spLocks noChangeArrowheads="1"/>
          </p:cNvSpPr>
          <p:nvPr/>
        </p:nvSpPr>
        <p:spPr bwMode="auto">
          <a:xfrm>
            <a:off x="0" y="4226268"/>
            <a:ext cx="932452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1600" b="1"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Suggested</a:t>
            </a:r>
            <a:r>
              <a:rPr kumimoji="0" lang="fr-FR" sz="1600" b="1"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1"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answers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1 	Les larges écrans incurvés permettent l’installation d’un cinéma à domicile.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2"/>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Avec les vidéocassettes on avait libre accès aux films (surtout aux classiques du cinéma) mais la</a:t>
            </a:r>
          </a:p>
          <a:p>
            <a:pPr marL="342900" marR="0" lvl="0" indent="-342900" algn="l" defTabSz="914400" rtl="0" eaLnBrk="0" fontAlgn="base" latinLnBrk="0" hangingPunct="0">
              <a:lnSpc>
                <a:spcPct val="100000"/>
              </a:lnSpc>
              <a:spcBef>
                <a:spcPct val="0"/>
              </a:spcBef>
              <a:spcAft>
                <a:spcPct val="0"/>
              </a:spcAft>
              <a:buClrTx/>
              <a:buSzTx/>
              <a:tabLst>
                <a:tab pos="269875" algn="l"/>
              </a:tabLst>
            </a:pPr>
            <a:r>
              <a:rPr lang="fr-FR" sz="1600" dirty="0">
                <a:solidFill>
                  <a:srgbClr val="000000"/>
                </a:solidFill>
                <a:latin typeface="Arial" pitchFamily="34" charset="0"/>
                <a:ea typeface="Cambria" pitchFamily="18" charset="0"/>
                <a:cs typeface="Arial" pitchFamily="34" charset="0"/>
              </a:rPr>
              <a:t> </a:t>
            </a:r>
            <a:r>
              <a:rPr lang="fr-FR" sz="1600" dirty="0" smtClean="0">
                <a:solidFill>
                  <a:srgbClr val="000000"/>
                </a:solidFill>
                <a:latin typeface="Arial" pitchFamily="34" charset="0"/>
                <a:ea typeface="Cambria" pitchFamily="18" charset="0"/>
                <a:cs typeface="Arial" pitchFamily="34" charset="0"/>
              </a:rPr>
              <a:t>    </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qualité du son et de l’image était mauvaise.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3 	La projection numérique offre une qualité supérieure du son et de l’image.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4 	Les films en 3D lui donnent toujours une migraine.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5"/>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Les DVD (surtout les disques </a:t>
            </a:r>
            <a:r>
              <a:rPr kumimoji="0" lang="fr-FR" sz="1600" b="0"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Blu</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-ray) permettent de profiter d’une bonne qualité de son et </a:t>
            </a:r>
          </a:p>
          <a:p>
            <a:pPr marL="342900" marR="0" lvl="0" indent="-342900" algn="l" defTabSz="914400" rtl="0" eaLnBrk="0" fontAlgn="base" latinLnBrk="0" hangingPunct="0">
              <a:lnSpc>
                <a:spcPct val="100000"/>
              </a:lnSpc>
              <a:spcBef>
                <a:spcPct val="0"/>
              </a:spcBef>
              <a:spcAft>
                <a:spcPct val="0"/>
              </a:spcAft>
              <a:buClrTx/>
              <a:buSzTx/>
              <a:tabLst>
                <a:tab pos="269875" algn="l"/>
              </a:tabLst>
            </a:pPr>
            <a:r>
              <a:rPr lang="fr-FR" sz="1600" dirty="0">
                <a:solidFill>
                  <a:srgbClr val="000000"/>
                </a:solidFill>
                <a:latin typeface="Arial" pitchFamily="34" charset="0"/>
                <a:ea typeface="Cambria" pitchFamily="18" charset="0"/>
                <a:cs typeface="Arial" pitchFamily="34" charset="0"/>
              </a:rPr>
              <a:t> </a:t>
            </a:r>
            <a:r>
              <a:rPr lang="fr-FR" sz="1600" dirty="0" smtClean="0">
                <a:solidFill>
                  <a:srgbClr val="000000"/>
                </a:solidFill>
                <a:latin typeface="Arial" pitchFamily="34" charset="0"/>
                <a:ea typeface="Cambria" pitchFamily="18" charset="0"/>
                <a:cs typeface="Arial" pitchFamily="34" charset="0"/>
              </a:rPr>
              <a:t>    </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d’image.</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6"/>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La technologie ultra haute définition donne des images encore plus précises avec des couleurs</a:t>
            </a:r>
          </a:p>
          <a:p>
            <a:pPr marL="342900" marR="0" lvl="0" indent="-342900" algn="l" defTabSz="914400" rtl="0" eaLnBrk="0" fontAlgn="base" latinLnBrk="0" hangingPunct="0">
              <a:lnSpc>
                <a:spcPct val="100000"/>
              </a:lnSpc>
              <a:spcBef>
                <a:spcPct val="0"/>
              </a:spcBef>
              <a:spcAft>
                <a:spcPct val="0"/>
              </a:spcAft>
              <a:buClrTx/>
              <a:buSzTx/>
              <a:tabLst>
                <a:tab pos="269875" algn="l"/>
              </a:tabLst>
            </a:pPr>
            <a:r>
              <a:rPr lang="fr-FR" sz="1600" dirty="0">
                <a:solidFill>
                  <a:srgbClr val="000000"/>
                </a:solidFill>
                <a:latin typeface="Arial" pitchFamily="34" charset="0"/>
                <a:ea typeface="Cambria" pitchFamily="18" charset="0"/>
                <a:cs typeface="Arial" pitchFamily="34" charset="0"/>
              </a:rPr>
              <a:t> </a:t>
            </a:r>
            <a:r>
              <a:rPr lang="fr-FR" sz="1600" dirty="0" smtClean="0">
                <a:solidFill>
                  <a:srgbClr val="000000"/>
                </a:solidFill>
                <a:latin typeface="Arial" pitchFamily="34" charset="0"/>
                <a:ea typeface="Cambria" pitchFamily="18" charset="0"/>
                <a:cs typeface="Arial" pitchFamily="34" charset="0"/>
              </a:rPr>
              <a:t>    </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aussi vraies que nature.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536" y="332656"/>
            <a:ext cx="8229600" cy="1143000"/>
          </a:xfrm>
        </p:spPr>
        <p:style>
          <a:lnRef idx="1">
            <a:schemeClr val="accent6"/>
          </a:lnRef>
          <a:fillRef idx="3">
            <a:schemeClr val="accent6"/>
          </a:fillRef>
          <a:effectRef idx="2">
            <a:schemeClr val="accent6"/>
          </a:effectRef>
          <a:fontRef idx="minor">
            <a:schemeClr val="lt1"/>
          </a:fontRef>
        </p:style>
        <p:txBody>
          <a:bodyPr/>
          <a:lstStyle/>
          <a:p>
            <a:pPr eaLnBrk="1" hangingPunct="1"/>
            <a:r>
              <a:rPr lang="en-GB" altLang="en-US" dirty="0" err="1" smtClean="0"/>
              <a:t>Leçon</a:t>
            </a:r>
            <a:r>
              <a:rPr lang="en-GB" altLang="en-US" dirty="0" smtClean="0"/>
              <a:t> 2a – A level</a:t>
            </a:r>
            <a:endParaRPr lang="en-GB" altLang="en-US" dirty="0" smtClean="0"/>
          </a:p>
        </p:txBody>
      </p:sp>
      <p:pic>
        <p:nvPicPr>
          <p:cNvPr id="3075" name="Content Placeholder 3" descr="film.jpg"/>
          <p:cNvPicPr>
            <a:picLocks noGrp="1" noChangeAspect="1"/>
          </p:cNvPicPr>
          <p:nvPr>
            <p:ph idx="1"/>
          </p:nvPr>
        </p:nvPicPr>
        <p:blipFill>
          <a:blip r:embed="rId2" cstate="print"/>
          <a:srcRect/>
          <a:stretch>
            <a:fillRect/>
          </a:stretch>
        </p:blipFill>
        <p:spPr>
          <a:xfrm>
            <a:off x="467544" y="4509120"/>
            <a:ext cx="7489825" cy="1847850"/>
          </a:xfrm>
        </p:spPr>
      </p:pic>
      <p:sp>
        <p:nvSpPr>
          <p:cNvPr id="3076" name="TextBox 5"/>
          <p:cNvSpPr txBox="1">
            <a:spLocks noChangeArrowheads="1"/>
          </p:cNvSpPr>
          <p:nvPr/>
        </p:nvSpPr>
        <p:spPr bwMode="auto">
          <a:xfrm>
            <a:off x="323528" y="2852936"/>
            <a:ext cx="8280920" cy="1077218"/>
          </a:xfrm>
          <a:prstGeom prst="rect">
            <a:avLst/>
          </a:prstGeom>
          <a:noFill/>
          <a:ln w="9525">
            <a:noFill/>
            <a:miter lim="800000"/>
            <a:headEnd/>
            <a:tailEnd/>
          </a:ln>
        </p:spPr>
        <p:txBody>
          <a:bodyPr wrap="square">
            <a:spAutoFit/>
          </a:bodyPr>
          <a:lstStyle/>
          <a:p>
            <a:pPr algn="ctr"/>
            <a:r>
              <a:rPr lang="en-GB" altLang="en-US" sz="3200" b="1" dirty="0" err="1" smtClean="0">
                <a:latin typeface="Lucida Console" pitchFamily="49" charset="0"/>
                <a:cs typeface="Lucida Sans Unicode" pitchFamily="34" charset="0"/>
              </a:rPr>
              <a:t>Comprendre</a:t>
            </a:r>
            <a:r>
              <a:rPr lang="en-GB" altLang="en-US" sz="3200" b="1" dirty="0" smtClean="0">
                <a:latin typeface="Lucida Console" pitchFamily="49" charset="0"/>
                <a:cs typeface="Lucida Sans Unicode" pitchFamily="34" charset="0"/>
              </a:rPr>
              <a:t> les premières </a:t>
            </a:r>
            <a:r>
              <a:rPr lang="en-GB" altLang="en-US" sz="3200" b="1" dirty="0" err="1" smtClean="0">
                <a:latin typeface="Lucida Console" pitchFamily="49" charset="0"/>
                <a:cs typeface="Lucida Sans Unicode" pitchFamily="34" charset="0"/>
              </a:rPr>
              <a:t>années</a:t>
            </a:r>
            <a:r>
              <a:rPr lang="en-GB" altLang="en-US" sz="3200" b="1" dirty="0" smtClean="0">
                <a:latin typeface="Lucida Console" pitchFamily="49" charset="0"/>
                <a:cs typeface="Lucida Sans Unicode" pitchFamily="34" charset="0"/>
              </a:rPr>
              <a:t> </a:t>
            </a:r>
          </a:p>
          <a:p>
            <a:pPr algn="ctr"/>
            <a:r>
              <a:rPr lang="en-GB" altLang="en-US" sz="3200" b="1" dirty="0" smtClean="0">
                <a:latin typeface="Lucida Console" pitchFamily="49" charset="0"/>
                <a:cs typeface="Lucida Sans Unicode" pitchFamily="34" charset="0"/>
              </a:rPr>
              <a:t>du </a:t>
            </a:r>
            <a:r>
              <a:rPr lang="en-GB" altLang="en-US" sz="3200" b="1" dirty="0" err="1" smtClean="0">
                <a:latin typeface="Lucida Console" pitchFamily="49" charset="0"/>
                <a:cs typeface="Lucida Sans Unicode" pitchFamily="34" charset="0"/>
              </a:rPr>
              <a:t>cinéma</a:t>
            </a:r>
            <a:r>
              <a:rPr lang="en-GB" altLang="en-US" sz="3200" b="1" dirty="0" smtClean="0">
                <a:latin typeface="Lucida Console" pitchFamily="49" charset="0"/>
                <a:cs typeface="Lucida Sans Unicode" pitchFamily="34" charset="0"/>
              </a:rPr>
              <a:t> </a:t>
            </a:r>
            <a:r>
              <a:rPr lang="en-GB" altLang="en-US" sz="3200" b="1" dirty="0" err="1" smtClean="0">
                <a:latin typeface="Lucida Console" pitchFamily="49" charset="0"/>
                <a:cs typeface="Lucida Sans Unicode" pitchFamily="34" charset="0"/>
              </a:rPr>
              <a:t>français</a:t>
            </a:r>
            <a:r>
              <a:rPr lang="en-GB" altLang="en-US" sz="3200" b="1" dirty="0" smtClean="0">
                <a:latin typeface="Lucida Console" pitchFamily="49" charset="0"/>
                <a:cs typeface="Lucida Sans Unicode" pitchFamily="34" charset="0"/>
              </a:rPr>
              <a:t> (1895-1900</a:t>
            </a:r>
            <a:r>
              <a:rPr lang="en-GB" altLang="en-US" sz="2800" dirty="0" smtClean="0">
                <a:latin typeface="Lucida Console" pitchFamily="49" charset="0"/>
                <a:cs typeface="Lucida Sans Unicode" pitchFamily="34" charset="0"/>
              </a:rPr>
              <a:t>)</a:t>
            </a:r>
            <a:endParaRPr lang="en-GB" altLang="en-US" sz="2800" dirty="0">
              <a:latin typeface="Lucida Console" pitchFamily="49" charset="0"/>
              <a:cs typeface="Lucida Sans Unicode" pitchFamily="34"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634082"/>
          </a:xfrm>
        </p:spPr>
        <p:style>
          <a:lnRef idx="1">
            <a:schemeClr val="accent6"/>
          </a:lnRef>
          <a:fillRef idx="3">
            <a:schemeClr val="accent6"/>
          </a:fillRef>
          <a:effectRef idx="2">
            <a:schemeClr val="accent6"/>
          </a:effectRef>
          <a:fontRef idx="minor">
            <a:schemeClr val="lt1"/>
          </a:fontRef>
        </p:style>
        <p:txBody>
          <a:bodyPr/>
          <a:lstStyle/>
          <a:p>
            <a:r>
              <a:rPr lang="en-GB" sz="3200" dirty="0" smtClean="0"/>
              <a:t>Transcription</a:t>
            </a:r>
            <a:endParaRPr lang="en-GB" sz="3200" dirty="0"/>
          </a:p>
        </p:txBody>
      </p:sp>
      <p:sp>
        <p:nvSpPr>
          <p:cNvPr id="54273" name="Rectangle 1"/>
          <p:cNvSpPr>
            <a:spLocks noChangeArrowheads="1"/>
          </p:cNvSpPr>
          <p:nvPr/>
        </p:nvSpPr>
        <p:spPr bwMode="auto">
          <a:xfrm>
            <a:off x="251520" y="917912"/>
            <a:ext cx="889248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548DD4"/>
                </a:solidFill>
                <a:effectLst/>
                <a:latin typeface="Arial" pitchFamily="34" charset="0"/>
                <a:ea typeface="MS Mincho" pitchFamily="49" charset="-128"/>
                <a:cs typeface="Arial" pitchFamily="34" charset="0"/>
              </a:rPr>
              <a:t>Activité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1</a:t>
            </a:r>
            <a:r>
              <a:rPr lang="fr-FR" sz="1600" dirty="0" smtClean="0">
                <a:latin typeface="Arial" pitchFamily="34" charset="0"/>
                <a:ea typeface="MS Mincho" pitchFamily="49" charset="-128"/>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Ce sont sans doute les larges écrans incurvés de télévision qui représentent pour moi l’avancement le plus </a:t>
            </a:r>
            <a:r>
              <a:rPr kumimoji="0" lang="fr-FR" sz="1600" b="0" i="0" u="none" strike="noStrike" cap="none" normalizeH="0" dirty="0" smtClean="0">
                <a:ln>
                  <a:noFill/>
                </a:ln>
                <a:solidFill>
                  <a:schemeClr val="tx1"/>
                </a:solidFill>
                <a:effectLst/>
                <a:latin typeface="Arial" pitchFamily="34" charset="0"/>
                <a:ea typeface="MS Mincho" pitchFamily="49" charset="-128"/>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important. Cela me permet d’installer un vrai cinéma à domicile.</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600" dirty="0" smtClean="0">
                <a:latin typeface="Arial" pitchFamily="34" charset="0"/>
                <a:ea typeface="MS Mincho" pitchFamily="49" charset="-128"/>
                <a:cs typeface="Arial" pitchFamily="34" charset="0"/>
              </a:rPr>
              <a:t>2.</a:t>
            </a:r>
            <a:r>
              <a:rPr lang="fr-FR" sz="1600" dirty="0">
                <a:latin typeface="Arial" pitchFamily="34" charset="0"/>
                <a:ea typeface="MS Mincho" pitchFamily="49" charset="-128"/>
                <a:cs typeface="Arial" pitchFamily="34" charset="0"/>
              </a:rPr>
              <a:t> </a:t>
            </a:r>
            <a:r>
              <a:rPr lang="fr-FR" sz="1600" dirty="0" smtClean="0">
                <a:latin typeface="Arial" pitchFamily="34" charset="0"/>
                <a:ea typeface="MS Mincho" pitchFamily="49" charset="-128"/>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Je me rappelle bien des années 1980 et des vidéocassettes. Elles donnaient libre accès aux films et aux classiques de cinéma mais la qualité  était généralement inférieure à ce que nous avons aujourd’hui. Le son n’était que mono et l’image était restreinte.</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3</a:t>
            </a:r>
            <a:r>
              <a:rPr lang="en-GB" sz="1600" dirty="0">
                <a:latin typeface="Arial" pitchFamily="34" charset="0"/>
                <a:cs typeface="Arial" pitchFamily="34" charset="0"/>
              </a:rPr>
              <a:t> </a:t>
            </a:r>
            <a:r>
              <a:rPr lang="en-GB" sz="1600" dirty="0" smtClean="0">
                <a:latin typeface="Arial"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J’adore toute technologie qui aide à améliorer la qualité du son et de l’image des films. Je suis de l’avis que la projection numérique est l’avancement le plus important dans le monde du cinéma actuel.</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lain" startAt="4"/>
              <a:tabLst/>
            </a:pP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Je dirais que pour moi le cinéma en 3D est décevant. Après avoir regardé un film 3D je sors toujours du cinéma avec une migraine infernale.</a:t>
            </a:r>
            <a:endParaRPr lang="en-GB" sz="1600" dirty="0">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lain" startAt="4"/>
              <a:tabLst/>
            </a:pPr>
            <a:endParaRPr kumimoji="0" lang="en-GB"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lain" startAt="4"/>
              <a:tabLst/>
            </a:pP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Je trouve les DVD, surtout les disques </a:t>
            </a:r>
            <a:r>
              <a:rPr kumimoji="0" lang="fr-FR" sz="16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Blu</a:t>
            </a:r>
            <a:r>
              <a:rPr kumimoji="0" lang="fr-FR"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-ray, un avancement superbe. On peut ainsi regarder chez soi des films dont la qualité du son et de l’image sont excellentes.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Cambria" pitchFamily="18" charset="0"/>
                <a:cs typeface="Arial" pitchFamily="34" charset="0"/>
              </a:rPr>
              <a:t>6</a:t>
            </a:r>
            <a:r>
              <a:rPr lang="fr-FR" sz="1600" dirty="0">
                <a:latin typeface="Arial" pitchFamily="34" charset="0"/>
                <a:ea typeface="Cambria" pitchFamily="18" charset="0"/>
                <a:cs typeface="Arial" pitchFamily="34" charset="0"/>
              </a:rPr>
              <a:t> </a:t>
            </a:r>
            <a:r>
              <a:rPr lang="fr-FR" sz="1600" dirty="0" smtClean="0">
                <a:latin typeface="Arial" pitchFamily="34" charset="0"/>
                <a:ea typeface="Cambria" pitchFamily="18"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C’est la technologie Ultra Haute Définition qui est la plus signifiante pour moi. Elle permet de voir chaque détail de l'image de la façon la plus nette et la plus précise possible. On profite d'une résolution supérieure et de couleurs aussi vraies que nature. Cette nouvelle qualité d'image fait vivre une expérience sans précédent.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v set.jpg"/>
          <p:cNvPicPr>
            <a:picLocks noChangeAspect="1"/>
          </p:cNvPicPr>
          <p:nvPr/>
        </p:nvPicPr>
        <p:blipFill>
          <a:blip r:embed="rId2" cstate="print"/>
          <a:stretch>
            <a:fillRect/>
          </a:stretch>
        </p:blipFill>
        <p:spPr>
          <a:xfrm>
            <a:off x="0" y="0"/>
            <a:ext cx="9144000" cy="6930008"/>
          </a:xfrm>
          <a:prstGeom prst="rect">
            <a:avLst/>
          </a:prstGeom>
        </p:spPr>
      </p:pic>
      <p:sp>
        <p:nvSpPr>
          <p:cNvPr id="2" name="Rectangle 1"/>
          <p:cNvSpPr/>
          <p:nvPr/>
        </p:nvSpPr>
        <p:spPr>
          <a:xfrm>
            <a:off x="1115616" y="1916832"/>
            <a:ext cx="6048672" cy="4154984"/>
          </a:xfrm>
          <a:prstGeom prst="rect">
            <a:avLst/>
          </a:prstGeom>
        </p:spPr>
        <p:txBody>
          <a:bodyPr wrap="square">
            <a:spAutoFit/>
          </a:bodyPr>
          <a:lstStyle/>
          <a:p>
            <a:pPr marL="571500" indent="-571500" fontAlgn="auto">
              <a:spcBef>
                <a:spcPts val="0"/>
              </a:spcBef>
              <a:spcAft>
                <a:spcPts val="0"/>
              </a:spcAft>
              <a:defRPr/>
            </a:pPr>
            <a:endParaRPr lang="en-GB" sz="2400" b="1" dirty="0">
              <a:solidFill>
                <a:srgbClr val="FF0000"/>
              </a:solidFill>
              <a:latin typeface="+mn-lt"/>
              <a:cs typeface="+mn-cs"/>
            </a:endParaRPr>
          </a:p>
          <a:p>
            <a:pPr marL="457200" indent="-457200" fontAlgn="auto">
              <a:spcBef>
                <a:spcPts val="0"/>
              </a:spcBef>
              <a:spcAft>
                <a:spcPts val="0"/>
              </a:spcAft>
              <a:buAutoNum type="arabicPeriod"/>
              <a:defRPr/>
            </a:pPr>
            <a:r>
              <a:rPr lang="en-GB" sz="2000" b="1" dirty="0" err="1" smtClean="0">
                <a:solidFill>
                  <a:schemeClr val="bg1"/>
                </a:solidFill>
                <a:latin typeface="+mn-lt"/>
                <a:cs typeface="+mn-cs"/>
              </a:rPr>
              <a:t>Quels</a:t>
            </a:r>
            <a:r>
              <a:rPr lang="en-GB" sz="2000" b="1" dirty="0" smtClean="0">
                <a:solidFill>
                  <a:schemeClr val="bg1"/>
                </a:solidFill>
                <a:latin typeface="+mn-lt"/>
                <a:cs typeface="+mn-cs"/>
              </a:rPr>
              <a:t> </a:t>
            </a:r>
            <a:r>
              <a:rPr lang="en-GB" sz="2000" b="1" dirty="0" err="1" smtClean="0">
                <a:solidFill>
                  <a:schemeClr val="bg1"/>
                </a:solidFill>
                <a:latin typeface="+mn-lt"/>
                <a:cs typeface="+mn-cs"/>
              </a:rPr>
              <a:t>sont</a:t>
            </a:r>
            <a:r>
              <a:rPr lang="en-GB" sz="2000" b="1" dirty="0" smtClean="0">
                <a:solidFill>
                  <a:schemeClr val="bg1"/>
                </a:solidFill>
                <a:latin typeface="+mn-lt"/>
                <a:cs typeface="+mn-cs"/>
              </a:rPr>
              <a:t> les </a:t>
            </a:r>
            <a:r>
              <a:rPr lang="en-GB" sz="2000" b="1" dirty="0" err="1" smtClean="0">
                <a:solidFill>
                  <a:schemeClr val="bg1"/>
                </a:solidFill>
                <a:latin typeface="+mn-lt"/>
                <a:cs typeface="+mn-cs"/>
              </a:rPr>
              <a:t>avantages</a:t>
            </a:r>
            <a:r>
              <a:rPr lang="en-GB" sz="2000" b="1" dirty="0" smtClean="0">
                <a:solidFill>
                  <a:schemeClr val="bg1"/>
                </a:solidFill>
                <a:latin typeface="+mn-lt"/>
                <a:cs typeface="+mn-cs"/>
              </a:rPr>
              <a:t> des DVD et</a:t>
            </a:r>
          </a:p>
          <a:p>
            <a:pPr marL="457200" indent="-457200" fontAlgn="auto">
              <a:spcBef>
                <a:spcPts val="0"/>
              </a:spcBef>
              <a:spcAft>
                <a:spcPts val="0"/>
              </a:spcAft>
              <a:defRPr/>
            </a:pPr>
            <a:r>
              <a:rPr lang="en-GB" sz="2000" b="1" dirty="0" smtClean="0">
                <a:solidFill>
                  <a:schemeClr val="bg1"/>
                </a:solidFill>
                <a:latin typeface="+mn-lt"/>
                <a:cs typeface="+mn-cs"/>
              </a:rPr>
              <a:t>       des </a:t>
            </a:r>
            <a:r>
              <a:rPr lang="en-GB" sz="2000" b="1" dirty="0" err="1" smtClean="0">
                <a:solidFill>
                  <a:schemeClr val="bg1"/>
                </a:solidFill>
                <a:latin typeface="+mn-lt"/>
                <a:cs typeface="+mn-cs"/>
              </a:rPr>
              <a:t>disques</a:t>
            </a:r>
            <a:r>
              <a:rPr lang="en-GB" sz="2000" b="1" dirty="0" smtClean="0">
                <a:solidFill>
                  <a:schemeClr val="bg1"/>
                </a:solidFill>
                <a:latin typeface="+mn-lt"/>
                <a:cs typeface="+mn-cs"/>
              </a:rPr>
              <a:t> </a:t>
            </a:r>
            <a:r>
              <a:rPr lang="en-GB" sz="2000" b="1" dirty="0" err="1" smtClean="0">
                <a:solidFill>
                  <a:schemeClr val="bg1"/>
                </a:solidFill>
                <a:latin typeface="+mn-lt"/>
                <a:cs typeface="+mn-cs"/>
              </a:rPr>
              <a:t>Blu</a:t>
            </a:r>
            <a:r>
              <a:rPr lang="en-GB" sz="2000" b="1" dirty="0" smtClean="0">
                <a:solidFill>
                  <a:schemeClr val="bg1"/>
                </a:solidFill>
                <a:latin typeface="+mn-lt"/>
                <a:cs typeface="+mn-cs"/>
              </a:rPr>
              <a:t>-ray? </a:t>
            </a:r>
          </a:p>
          <a:p>
            <a:pPr marL="457200" indent="-457200" fontAlgn="auto">
              <a:spcBef>
                <a:spcPts val="0"/>
              </a:spcBef>
              <a:spcAft>
                <a:spcPts val="0"/>
              </a:spcAft>
              <a:defRPr/>
            </a:pPr>
            <a:r>
              <a:rPr lang="en-GB" sz="2000" b="1" dirty="0">
                <a:solidFill>
                  <a:schemeClr val="bg1"/>
                </a:solidFill>
                <a:latin typeface="+mn-lt"/>
                <a:cs typeface="+mn-cs"/>
              </a:rPr>
              <a:t> </a:t>
            </a:r>
            <a:r>
              <a:rPr lang="en-GB" sz="2000" b="1" dirty="0" smtClean="0">
                <a:solidFill>
                  <a:schemeClr val="bg1"/>
                </a:solidFill>
                <a:latin typeface="+mn-lt"/>
                <a:cs typeface="+mn-cs"/>
              </a:rPr>
              <a:t>      Et des films en streaming?</a:t>
            </a:r>
          </a:p>
          <a:p>
            <a:pPr marL="457200" indent="-457200" fontAlgn="auto">
              <a:spcBef>
                <a:spcPts val="0"/>
              </a:spcBef>
              <a:spcAft>
                <a:spcPts val="0"/>
              </a:spcAft>
              <a:defRPr/>
            </a:pPr>
            <a:endParaRPr lang="en-GB" sz="2000" b="1" dirty="0">
              <a:solidFill>
                <a:schemeClr val="bg1"/>
              </a:solidFill>
              <a:latin typeface="+mn-lt"/>
              <a:cs typeface="+mn-cs"/>
            </a:endParaRPr>
          </a:p>
          <a:p>
            <a:pPr marL="457200" indent="-457200" fontAlgn="auto">
              <a:spcBef>
                <a:spcPts val="0"/>
              </a:spcBef>
              <a:spcAft>
                <a:spcPts val="0"/>
              </a:spcAft>
              <a:buAutoNum type="arabicPeriod" startAt="2"/>
              <a:defRPr/>
            </a:pPr>
            <a:r>
              <a:rPr lang="en-GB" sz="2000" b="1" dirty="0" err="1" smtClean="0">
                <a:solidFill>
                  <a:schemeClr val="bg1"/>
                </a:solidFill>
                <a:latin typeface="+mn-lt"/>
                <a:cs typeface="+mn-cs"/>
              </a:rPr>
              <a:t>Préférez-vous</a:t>
            </a:r>
            <a:r>
              <a:rPr lang="en-GB" sz="2000" b="1" dirty="0" smtClean="0">
                <a:solidFill>
                  <a:schemeClr val="bg1"/>
                </a:solidFill>
                <a:latin typeface="+mn-lt"/>
                <a:cs typeface="+mn-cs"/>
              </a:rPr>
              <a:t> les images en haute </a:t>
            </a:r>
            <a:r>
              <a:rPr lang="en-GB" sz="2000" b="1" dirty="0" err="1" smtClean="0">
                <a:solidFill>
                  <a:schemeClr val="bg1"/>
                </a:solidFill>
                <a:latin typeface="+mn-lt"/>
                <a:cs typeface="+mn-cs"/>
              </a:rPr>
              <a:t>définition</a:t>
            </a:r>
            <a:r>
              <a:rPr lang="en-GB" sz="2000" b="1" dirty="0" smtClean="0">
                <a:solidFill>
                  <a:schemeClr val="bg1"/>
                </a:solidFill>
                <a:latin typeface="+mn-lt"/>
                <a:cs typeface="+mn-cs"/>
              </a:rPr>
              <a:t> </a:t>
            </a:r>
          </a:p>
          <a:p>
            <a:pPr marL="457200" indent="-457200" fontAlgn="auto">
              <a:spcBef>
                <a:spcPts val="0"/>
              </a:spcBef>
              <a:spcAft>
                <a:spcPts val="0"/>
              </a:spcAft>
              <a:defRPr/>
            </a:pPr>
            <a:r>
              <a:rPr lang="en-GB" sz="2000" b="1" dirty="0">
                <a:solidFill>
                  <a:schemeClr val="bg1"/>
                </a:solidFill>
                <a:latin typeface="+mn-lt"/>
                <a:cs typeface="+mn-cs"/>
              </a:rPr>
              <a:t> </a:t>
            </a:r>
            <a:r>
              <a:rPr lang="en-GB" sz="2000" b="1" dirty="0" smtClean="0">
                <a:solidFill>
                  <a:schemeClr val="bg1"/>
                </a:solidFill>
                <a:latin typeface="+mn-lt"/>
                <a:cs typeface="+mn-cs"/>
              </a:rPr>
              <a:t>        </a:t>
            </a:r>
            <a:r>
              <a:rPr lang="en-GB" sz="2000" b="1" dirty="0" err="1" smtClean="0">
                <a:solidFill>
                  <a:schemeClr val="bg1"/>
                </a:solidFill>
                <a:latin typeface="+mn-lt"/>
                <a:cs typeface="+mn-cs"/>
              </a:rPr>
              <a:t>ou</a:t>
            </a:r>
            <a:r>
              <a:rPr lang="en-GB" sz="2000" b="1" dirty="0" smtClean="0">
                <a:solidFill>
                  <a:schemeClr val="bg1"/>
                </a:solidFill>
                <a:latin typeface="+mn-lt"/>
                <a:cs typeface="+mn-cs"/>
              </a:rPr>
              <a:t> les films en 3D?</a:t>
            </a:r>
          </a:p>
          <a:p>
            <a:pPr marL="457200" indent="-457200" fontAlgn="auto">
              <a:spcBef>
                <a:spcPts val="0"/>
              </a:spcBef>
              <a:spcAft>
                <a:spcPts val="0"/>
              </a:spcAft>
              <a:buAutoNum type="arabicPeriod" startAt="2"/>
              <a:defRPr/>
            </a:pPr>
            <a:endParaRPr lang="en-GB" sz="2000" b="1" dirty="0">
              <a:solidFill>
                <a:schemeClr val="bg1"/>
              </a:solidFill>
              <a:latin typeface="+mn-lt"/>
              <a:cs typeface="+mn-cs"/>
            </a:endParaRPr>
          </a:p>
          <a:p>
            <a:pPr marL="457200" indent="-457200" fontAlgn="auto">
              <a:spcBef>
                <a:spcPts val="0"/>
              </a:spcBef>
              <a:spcAft>
                <a:spcPts val="0"/>
              </a:spcAft>
              <a:defRPr/>
            </a:pPr>
            <a:r>
              <a:rPr lang="en-GB" sz="2000" b="1" dirty="0" smtClean="0">
                <a:solidFill>
                  <a:schemeClr val="bg1"/>
                </a:solidFill>
                <a:latin typeface="+mn-lt"/>
                <a:cs typeface="+mn-cs"/>
              </a:rPr>
              <a:t>3.      </a:t>
            </a:r>
            <a:r>
              <a:rPr lang="en-GB" sz="2000" b="1" dirty="0" err="1" smtClean="0">
                <a:solidFill>
                  <a:schemeClr val="bg1"/>
                </a:solidFill>
                <a:latin typeface="+mn-lt"/>
                <a:cs typeface="+mn-cs"/>
              </a:rPr>
              <a:t>Que</a:t>
            </a:r>
            <a:r>
              <a:rPr lang="en-GB" sz="2000" b="1" dirty="0" smtClean="0">
                <a:solidFill>
                  <a:schemeClr val="bg1"/>
                </a:solidFill>
                <a:latin typeface="+mn-lt"/>
                <a:cs typeface="+mn-cs"/>
              </a:rPr>
              <a:t> </a:t>
            </a:r>
            <a:r>
              <a:rPr lang="en-GB" sz="2000" b="1" dirty="0" err="1" smtClean="0">
                <a:solidFill>
                  <a:schemeClr val="bg1"/>
                </a:solidFill>
                <a:latin typeface="+mn-lt"/>
                <a:cs typeface="+mn-cs"/>
              </a:rPr>
              <a:t>pensez-vous</a:t>
            </a:r>
            <a:r>
              <a:rPr lang="en-GB" sz="2000" b="1" dirty="0" smtClean="0">
                <a:solidFill>
                  <a:schemeClr val="bg1"/>
                </a:solidFill>
                <a:latin typeface="+mn-lt"/>
                <a:cs typeface="+mn-cs"/>
              </a:rPr>
              <a:t> du </a:t>
            </a:r>
            <a:r>
              <a:rPr lang="en-GB" sz="2000" b="1" dirty="0" err="1" smtClean="0">
                <a:solidFill>
                  <a:schemeClr val="bg1"/>
                </a:solidFill>
                <a:latin typeface="+mn-lt"/>
                <a:cs typeface="+mn-cs"/>
              </a:rPr>
              <a:t>cinéma</a:t>
            </a:r>
            <a:r>
              <a:rPr lang="en-GB" sz="2000" b="1" dirty="0" smtClean="0">
                <a:solidFill>
                  <a:schemeClr val="bg1"/>
                </a:solidFill>
                <a:latin typeface="+mn-lt"/>
                <a:cs typeface="+mn-cs"/>
              </a:rPr>
              <a:t> </a:t>
            </a:r>
            <a:r>
              <a:rPr lang="en-GB" sz="2000" b="1" dirty="0" err="1" smtClean="0">
                <a:solidFill>
                  <a:schemeClr val="bg1"/>
                </a:solidFill>
                <a:latin typeface="+mn-lt"/>
                <a:cs typeface="+mn-cs"/>
              </a:rPr>
              <a:t>numérique</a:t>
            </a:r>
            <a:r>
              <a:rPr lang="en-GB" sz="2000" b="1" dirty="0" smtClean="0">
                <a:solidFill>
                  <a:schemeClr val="bg1"/>
                </a:solidFill>
                <a:latin typeface="+mn-lt"/>
                <a:cs typeface="+mn-cs"/>
              </a:rPr>
              <a:t>?</a:t>
            </a:r>
          </a:p>
          <a:p>
            <a:pPr marL="457200" indent="-457200" fontAlgn="auto">
              <a:spcBef>
                <a:spcPts val="0"/>
              </a:spcBef>
              <a:spcAft>
                <a:spcPts val="0"/>
              </a:spcAft>
              <a:buAutoNum type="arabicPeriod" startAt="2"/>
              <a:defRPr/>
            </a:pPr>
            <a:endParaRPr lang="en-GB" sz="2000" b="1" dirty="0">
              <a:solidFill>
                <a:schemeClr val="bg1"/>
              </a:solidFill>
              <a:latin typeface="+mn-lt"/>
              <a:cs typeface="+mn-cs"/>
            </a:endParaRPr>
          </a:p>
          <a:p>
            <a:pPr marL="457200" indent="-457200" fontAlgn="auto">
              <a:spcBef>
                <a:spcPts val="0"/>
              </a:spcBef>
              <a:spcAft>
                <a:spcPts val="0"/>
              </a:spcAft>
              <a:buAutoNum type="arabicPeriod" startAt="4"/>
              <a:defRPr/>
            </a:pPr>
            <a:r>
              <a:rPr lang="en-GB" sz="2000" b="1" dirty="0" err="1" smtClean="0">
                <a:solidFill>
                  <a:schemeClr val="bg1"/>
                </a:solidFill>
                <a:latin typeface="+mn-lt"/>
                <a:cs typeface="+mn-cs"/>
              </a:rPr>
              <a:t>Avez</a:t>
            </a:r>
            <a:r>
              <a:rPr lang="en-GB" sz="2000" b="1" dirty="0" smtClean="0">
                <a:solidFill>
                  <a:schemeClr val="bg1"/>
                </a:solidFill>
                <a:latin typeface="+mn-lt"/>
                <a:cs typeface="+mn-cs"/>
              </a:rPr>
              <a:t>-</a:t>
            </a:r>
            <a:r>
              <a:rPr lang="en-GB" sz="2000" b="1" dirty="0" err="1" smtClean="0">
                <a:solidFill>
                  <a:schemeClr val="bg1"/>
                </a:solidFill>
                <a:latin typeface="+mn-lt"/>
                <a:cs typeface="+mn-cs"/>
              </a:rPr>
              <a:t>vous</a:t>
            </a:r>
            <a:r>
              <a:rPr lang="en-GB" sz="2000" b="1" dirty="0" smtClean="0">
                <a:solidFill>
                  <a:schemeClr val="bg1"/>
                </a:solidFill>
                <a:latin typeface="+mn-lt"/>
                <a:cs typeface="+mn-cs"/>
              </a:rPr>
              <a:t> </a:t>
            </a:r>
            <a:r>
              <a:rPr lang="en-GB" sz="2000" b="1" dirty="0" err="1" smtClean="0">
                <a:solidFill>
                  <a:schemeClr val="bg1"/>
                </a:solidFill>
                <a:latin typeface="+mn-lt"/>
                <a:cs typeface="+mn-cs"/>
              </a:rPr>
              <a:t>une</a:t>
            </a:r>
            <a:r>
              <a:rPr lang="en-GB" sz="2000" b="1" dirty="0" smtClean="0">
                <a:solidFill>
                  <a:schemeClr val="bg1"/>
                </a:solidFill>
                <a:latin typeface="+mn-lt"/>
                <a:cs typeface="+mn-cs"/>
              </a:rPr>
              <a:t> </a:t>
            </a:r>
            <a:r>
              <a:rPr lang="en-GB" sz="2000" b="1" dirty="0" err="1" smtClean="0">
                <a:solidFill>
                  <a:schemeClr val="bg1"/>
                </a:solidFill>
                <a:latin typeface="+mn-lt"/>
                <a:cs typeface="+mn-cs"/>
              </a:rPr>
              <a:t>télévision</a:t>
            </a:r>
            <a:r>
              <a:rPr lang="en-GB" sz="2000" b="1" dirty="0" smtClean="0">
                <a:solidFill>
                  <a:schemeClr val="bg1"/>
                </a:solidFill>
                <a:latin typeface="+mn-lt"/>
                <a:cs typeface="+mn-cs"/>
              </a:rPr>
              <a:t> à large </a:t>
            </a:r>
            <a:r>
              <a:rPr lang="en-GB" sz="2000" b="1" dirty="0" err="1" smtClean="0">
                <a:solidFill>
                  <a:schemeClr val="bg1"/>
                </a:solidFill>
                <a:latin typeface="+mn-lt"/>
                <a:cs typeface="+mn-cs"/>
              </a:rPr>
              <a:t>écran</a:t>
            </a:r>
            <a:r>
              <a:rPr lang="en-GB" sz="2000" b="1" dirty="0" smtClean="0">
                <a:solidFill>
                  <a:schemeClr val="bg1"/>
                </a:solidFill>
                <a:latin typeface="+mn-lt"/>
                <a:cs typeface="+mn-cs"/>
              </a:rPr>
              <a:t> plat </a:t>
            </a:r>
          </a:p>
          <a:p>
            <a:pPr marL="457200" indent="-457200" fontAlgn="auto">
              <a:spcBef>
                <a:spcPts val="0"/>
              </a:spcBef>
              <a:spcAft>
                <a:spcPts val="0"/>
              </a:spcAft>
              <a:defRPr/>
            </a:pPr>
            <a:r>
              <a:rPr lang="en-GB" sz="2000" b="1" dirty="0">
                <a:solidFill>
                  <a:schemeClr val="bg1"/>
                </a:solidFill>
                <a:latin typeface="+mn-lt"/>
                <a:cs typeface="+mn-cs"/>
              </a:rPr>
              <a:t> </a:t>
            </a:r>
            <a:r>
              <a:rPr lang="en-GB" sz="2000" b="1" dirty="0" smtClean="0">
                <a:solidFill>
                  <a:schemeClr val="bg1"/>
                </a:solidFill>
                <a:latin typeface="+mn-lt"/>
                <a:cs typeface="+mn-cs"/>
              </a:rPr>
              <a:t>       </a:t>
            </a:r>
            <a:r>
              <a:rPr lang="en-GB" sz="2000" b="1" dirty="0" err="1" smtClean="0">
                <a:solidFill>
                  <a:schemeClr val="bg1"/>
                </a:solidFill>
                <a:latin typeface="+mn-lt"/>
                <a:cs typeface="+mn-cs"/>
              </a:rPr>
              <a:t>ou</a:t>
            </a:r>
            <a:r>
              <a:rPr lang="en-GB" sz="2000" b="1" dirty="0" smtClean="0">
                <a:solidFill>
                  <a:schemeClr val="bg1"/>
                </a:solidFill>
                <a:latin typeface="+mn-lt"/>
                <a:cs typeface="+mn-cs"/>
              </a:rPr>
              <a:t> </a:t>
            </a:r>
            <a:r>
              <a:rPr lang="en-GB" sz="2000" b="1" dirty="0" err="1" smtClean="0">
                <a:solidFill>
                  <a:schemeClr val="bg1"/>
                </a:solidFill>
                <a:latin typeface="+mn-lt"/>
                <a:cs typeface="+mn-cs"/>
              </a:rPr>
              <a:t>incurvé</a:t>
            </a:r>
            <a:r>
              <a:rPr lang="en-GB" sz="2000" b="1" dirty="0" smtClean="0">
                <a:solidFill>
                  <a:schemeClr val="bg1"/>
                </a:solidFill>
                <a:latin typeface="+mn-lt"/>
                <a:cs typeface="+mn-cs"/>
              </a:rPr>
              <a:t>?  </a:t>
            </a:r>
          </a:p>
          <a:p>
            <a:pPr marL="457200" indent="-457200" fontAlgn="auto">
              <a:spcBef>
                <a:spcPts val="0"/>
              </a:spcBef>
              <a:spcAft>
                <a:spcPts val="0"/>
              </a:spcAft>
              <a:defRPr/>
            </a:pPr>
            <a:r>
              <a:rPr lang="en-GB" sz="2000" b="1" dirty="0" smtClean="0">
                <a:solidFill>
                  <a:schemeClr val="bg1"/>
                </a:solidFill>
                <a:latin typeface="+mn-lt"/>
                <a:cs typeface="+mn-cs"/>
              </a:rPr>
              <a:t>        </a:t>
            </a:r>
            <a:r>
              <a:rPr lang="en-GB" sz="2000" b="1" dirty="0" err="1" smtClean="0">
                <a:solidFill>
                  <a:schemeClr val="bg1"/>
                </a:solidFill>
                <a:latin typeface="+mn-lt"/>
                <a:cs typeface="+mn-cs"/>
              </a:rPr>
              <a:t>Quel</a:t>
            </a:r>
            <a:r>
              <a:rPr lang="en-GB" sz="2000" b="1" dirty="0" smtClean="0">
                <a:solidFill>
                  <a:schemeClr val="bg1"/>
                </a:solidFill>
                <a:latin typeface="+mn-lt"/>
                <a:cs typeface="+mn-cs"/>
              </a:rPr>
              <a:t> </a:t>
            </a:r>
            <a:r>
              <a:rPr lang="en-GB" sz="2000" b="1" dirty="0" err="1" smtClean="0">
                <a:solidFill>
                  <a:schemeClr val="bg1"/>
                </a:solidFill>
                <a:latin typeface="+mn-lt"/>
                <a:cs typeface="+mn-cs"/>
              </a:rPr>
              <a:t>est</a:t>
            </a:r>
            <a:r>
              <a:rPr lang="en-GB" sz="2000" b="1" dirty="0" smtClean="0">
                <a:solidFill>
                  <a:schemeClr val="bg1"/>
                </a:solidFill>
                <a:latin typeface="+mn-lt"/>
                <a:cs typeface="+mn-cs"/>
              </a:rPr>
              <a:t> </a:t>
            </a:r>
            <a:r>
              <a:rPr lang="en-GB" sz="2000" b="1" dirty="0" err="1" smtClean="0">
                <a:solidFill>
                  <a:schemeClr val="bg1"/>
                </a:solidFill>
                <a:latin typeface="+mn-lt"/>
                <a:cs typeface="+mn-cs"/>
              </a:rPr>
              <a:t>l’avantage</a:t>
            </a:r>
            <a:r>
              <a:rPr lang="en-GB" sz="2000" b="1" dirty="0" smtClean="0">
                <a:solidFill>
                  <a:schemeClr val="bg1"/>
                </a:solidFill>
                <a:latin typeface="+mn-lt"/>
                <a:cs typeface="+mn-cs"/>
              </a:rPr>
              <a:t> d’un </a:t>
            </a:r>
            <a:r>
              <a:rPr lang="en-GB" sz="2000" b="1" dirty="0" err="1" smtClean="0">
                <a:solidFill>
                  <a:schemeClr val="bg1"/>
                </a:solidFill>
                <a:latin typeface="+mn-lt"/>
                <a:cs typeface="+mn-cs"/>
              </a:rPr>
              <a:t>tel</a:t>
            </a:r>
            <a:r>
              <a:rPr lang="en-GB" sz="2000" b="1" dirty="0" smtClean="0">
                <a:solidFill>
                  <a:schemeClr val="bg1"/>
                </a:solidFill>
                <a:latin typeface="+mn-lt"/>
                <a:cs typeface="+mn-cs"/>
              </a:rPr>
              <a:t> </a:t>
            </a:r>
            <a:r>
              <a:rPr lang="en-GB" sz="2000" b="1" dirty="0" err="1" smtClean="0">
                <a:solidFill>
                  <a:schemeClr val="bg1"/>
                </a:solidFill>
                <a:latin typeface="+mn-lt"/>
                <a:cs typeface="+mn-cs"/>
              </a:rPr>
              <a:t>écran</a:t>
            </a:r>
            <a:r>
              <a:rPr lang="en-GB" sz="2000" b="1" dirty="0" smtClean="0">
                <a:solidFill>
                  <a:schemeClr val="bg1"/>
                </a:solidFill>
                <a:latin typeface="+mn-lt"/>
                <a:cs typeface="+mn-cs"/>
              </a:rPr>
              <a:t>?  </a:t>
            </a:r>
            <a:endParaRPr lang="en-GB" sz="2000" b="1" dirty="0">
              <a:solidFill>
                <a:schemeClr val="bg1"/>
              </a:solidFill>
              <a:latin typeface="+mn-lt"/>
              <a:cs typeface="+mn-cs"/>
            </a:endParaRPr>
          </a:p>
        </p:txBody>
      </p:sp>
      <p:sp>
        <p:nvSpPr>
          <p:cNvPr id="7" name="Rectangle 6"/>
          <p:cNvSpPr/>
          <p:nvPr/>
        </p:nvSpPr>
        <p:spPr>
          <a:xfrm>
            <a:off x="2195736" y="1052736"/>
            <a:ext cx="331236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smtClean="0">
                <a:solidFill>
                  <a:srgbClr val="FF0000"/>
                </a:solidFill>
              </a:rPr>
              <a:t>DEVOIRS</a:t>
            </a:r>
            <a:endParaRPr lang="en-GB" sz="3200" b="1" i="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548680"/>
            <a:ext cx="7560840" cy="7920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200" dirty="0" smtClean="0"/>
              <a:t>Travail de </a:t>
            </a:r>
            <a:r>
              <a:rPr lang="en-GB" sz="3200" dirty="0" err="1" smtClean="0"/>
              <a:t>recherche</a:t>
            </a:r>
            <a:r>
              <a:rPr lang="en-GB" sz="3200" dirty="0" smtClean="0"/>
              <a:t> en </a:t>
            </a:r>
            <a:r>
              <a:rPr lang="en-GB" sz="3200" dirty="0" err="1" smtClean="0"/>
              <a:t>groupe</a:t>
            </a:r>
            <a:endParaRPr lang="en-GB" sz="3200" dirty="0"/>
          </a:p>
        </p:txBody>
      </p:sp>
      <p:pic>
        <p:nvPicPr>
          <p:cNvPr id="4101" name="Picture 5"/>
          <p:cNvPicPr>
            <a:picLocks noChangeAspect="1" noChangeArrowheads="1"/>
          </p:cNvPicPr>
          <p:nvPr/>
        </p:nvPicPr>
        <p:blipFill>
          <a:blip r:embed="rId2" cstate="print"/>
          <a:srcRect/>
          <a:stretch>
            <a:fillRect/>
          </a:stretch>
        </p:blipFill>
        <p:spPr bwMode="auto">
          <a:xfrm>
            <a:off x="755576" y="1844824"/>
            <a:ext cx="7468414" cy="2799350"/>
          </a:xfrm>
          <a:prstGeom prst="rect">
            <a:avLst/>
          </a:prstGeom>
          <a:noFill/>
          <a:ln w="9525">
            <a:noFill/>
            <a:miter lim="800000"/>
            <a:headEnd/>
            <a:tailEnd/>
          </a:ln>
        </p:spPr>
      </p:pic>
      <p:pic>
        <p:nvPicPr>
          <p:cNvPr id="10" name="Picture 4" descr="sfreres"/>
          <p:cNvPicPr>
            <a:picLocks noGrp="1" noChangeAspect="1" noChangeArrowheads="1"/>
          </p:cNvPicPr>
          <p:nvPr>
            <p:ph idx="1"/>
          </p:nvPr>
        </p:nvPicPr>
        <p:blipFill>
          <a:blip r:embed="rId3" cstate="print"/>
          <a:srcRect/>
          <a:stretch>
            <a:fillRect/>
          </a:stretch>
        </p:blipFill>
        <p:spPr>
          <a:xfrm>
            <a:off x="7092280" y="4581128"/>
            <a:ext cx="1471166" cy="1992058"/>
          </a:xfrm>
          <a:prstGeom prst="ellipse">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7544" y="620688"/>
            <a:ext cx="4248398" cy="1224558"/>
          </a:xfrm>
        </p:spPr>
        <p:txBody>
          <a:bodyPr/>
          <a:lstStyle/>
          <a:p>
            <a:pPr algn="l" eaLnBrk="1" hangingPunct="1"/>
            <a:r>
              <a:rPr lang="en-GB" altLang="en-US" sz="2400" dirty="0" err="1" smtClean="0"/>
              <a:t>Auguste</a:t>
            </a:r>
            <a:r>
              <a:rPr lang="en-GB" altLang="en-US" sz="2400" dirty="0" smtClean="0"/>
              <a:t> </a:t>
            </a:r>
            <a:r>
              <a:rPr lang="en-GB" altLang="en-US" sz="2400" dirty="0" err="1" smtClean="0"/>
              <a:t>Lumière</a:t>
            </a:r>
            <a:r>
              <a:rPr lang="en-GB" altLang="en-US" sz="2400" dirty="0" smtClean="0"/>
              <a:t> (1862-1954)</a:t>
            </a:r>
            <a:br>
              <a:rPr lang="en-GB" altLang="en-US" sz="2400" dirty="0" smtClean="0"/>
            </a:br>
            <a:r>
              <a:rPr lang="en-GB" altLang="en-US" sz="2400" dirty="0" smtClean="0"/>
              <a:t>Louis </a:t>
            </a:r>
            <a:r>
              <a:rPr lang="en-GB" altLang="en-US" sz="2400" dirty="0" err="1" smtClean="0"/>
              <a:t>Lumière</a:t>
            </a:r>
            <a:r>
              <a:rPr lang="en-GB" altLang="en-US" sz="2400" dirty="0" smtClean="0"/>
              <a:t> </a:t>
            </a:r>
            <a:r>
              <a:rPr lang="en-GB" altLang="en-US" sz="2400" dirty="0" smtClean="0"/>
              <a:t>(</a:t>
            </a:r>
            <a:r>
              <a:rPr lang="en-GB" altLang="en-US" sz="2400" dirty="0" smtClean="0"/>
              <a:t>1864-1948</a:t>
            </a:r>
            <a:r>
              <a:rPr lang="en-GB" altLang="en-US" sz="2400" dirty="0" smtClean="0"/>
              <a:t>) </a:t>
            </a:r>
          </a:p>
        </p:txBody>
      </p:sp>
      <p:pic>
        <p:nvPicPr>
          <p:cNvPr id="5123" name="Picture 4" descr="sfreres"/>
          <p:cNvPicPr>
            <a:picLocks noGrp="1" noChangeAspect="1" noChangeArrowheads="1"/>
          </p:cNvPicPr>
          <p:nvPr>
            <p:ph type="subTitle" idx="1"/>
          </p:nvPr>
        </p:nvPicPr>
        <p:blipFill>
          <a:blip r:embed="rId2" cstate="print"/>
          <a:srcRect/>
          <a:stretch>
            <a:fillRect/>
          </a:stretch>
        </p:blipFill>
        <p:spPr>
          <a:xfrm flipH="1">
            <a:off x="5508104" y="260648"/>
            <a:ext cx="1740801" cy="2159546"/>
          </a:xfrm>
          <a:prstGeom prst="ellipse">
            <a:avLst/>
          </a:prstGeom>
          <a:ln>
            <a:noFill/>
          </a:ln>
          <a:effectLst>
            <a:softEdge rad="112500"/>
          </a:effectLst>
        </p:spPr>
      </p:pic>
      <p:sp>
        <p:nvSpPr>
          <p:cNvPr id="5124" name="Rectangle 4"/>
          <p:cNvSpPr>
            <a:spLocks noChangeArrowheads="1"/>
          </p:cNvSpPr>
          <p:nvPr/>
        </p:nvSpPr>
        <p:spPr bwMode="auto">
          <a:xfrm>
            <a:off x="323528" y="3099806"/>
            <a:ext cx="8568952" cy="30469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lain"/>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Auguste Lumière est né le 19 octobre 1862 à Besançon et il est mort le 10 avril 1954.</a:t>
            </a:r>
          </a:p>
          <a:p>
            <a:pPr marL="342900" marR="0" lvl="0" indent="-342900" algn="l" defTabSz="914400" rtl="0" eaLnBrk="0" fontAlgn="base" latinLnBrk="0" hangingPunct="0">
              <a:lnSpc>
                <a:spcPct val="100000"/>
              </a:lnSpc>
              <a:spcBef>
                <a:spcPct val="0"/>
              </a:spcBef>
              <a:spcAft>
                <a:spcPct val="0"/>
              </a:spcAft>
              <a:buClrTx/>
              <a:buSzTx/>
              <a:tabLst>
                <a:tab pos="269875" algn="l"/>
              </a:tabLst>
            </a:pPr>
            <a:r>
              <a:rPr lang="fr-FR" sz="1600" dirty="0">
                <a:solidFill>
                  <a:srgbClr val="000000"/>
                </a:solidFill>
                <a:latin typeface="Arial" pitchFamily="34" charset="0"/>
                <a:ea typeface="Cambria" pitchFamily="18" charset="0"/>
                <a:cs typeface="Arial" pitchFamily="34" charset="0"/>
              </a:rPr>
              <a:t> </a:t>
            </a:r>
            <a:r>
              <a:rPr lang="fr-FR" sz="1600" dirty="0" smtClean="0">
                <a:solidFill>
                  <a:srgbClr val="000000"/>
                </a:solidFill>
                <a:latin typeface="Arial" pitchFamily="34" charset="0"/>
                <a:ea typeface="Cambria" pitchFamily="18" charset="0"/>
                <a:cs typeface="Arial" pitchFamily="34" charset="0"/>
              </a:rPr>
              <a:t>    </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Louis Lumière est né le 5 octobre 1864 à Besançon et il est mort le 6 juin 1948.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2"/>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Ils ont montré dix courts métrages: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La Sortie de l’Usine Lumière à Lyon</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a:t>
            </a:r>
          </a:p>
          <a:p>
            <a:pPr marL="342900" marR="0" lvl="0" indent="-342900" algn="l" defTabSz="914400" rtl="0" eaLnBrk="0" fontAlgn="base" latinLnBrk="0" hangingPunct="0">
              <a:lnSpc>
                <a:spcPct val="100000"/>
              </a:lnSpc>
              <a:spcBef>
                <a:spcPct val="0"/>
              </a:spcBef>
              <a:spcAft>
                <a:spcPct val="0"/>
              </a:spcAft>
              <a:buClrTx/>
              <a:buSzTx/>
              <a:tabLst>
                <a:tab pos="269875" algn="l"/>
              </a:tabLst>
            </a:pPr>
            <a:r>
              <a:rPr lang="fr-FR" sz="1600" dirty="0">
                <a:solidFill>
                  <a:srgbClr val="000000"/>
                </a:solidFill>
                <a:latin typeface="Arial" pitchFamily="34" charset="0"/>
                <a:ea typeface="Cambria" pitchFamily="18" charset="0"/>
                <a:cs typeface="Arial" pitchFamily="34" charset="0"/>
              </a:rPr>
              <a:t> </a:t>
            </a:r>
            <a:r>
              <a:rPr lang="fr-FR" sz="1600" dirty="0" smtClean="0">
                <a:solidFill>
                  <a:srgbClr val="000000"/>
                </a:solidFill>
                <a:latin typeface="Arial" pitchFamily="34" charset="0"/>
                <a:ea typeface="Cambria" pitchFamily="18" charset="0"/>
                <a:cs typeface="Arial" pitchFamily="34" charset="0"/>
              </a:rPr>
              <a:t>     </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Le Jardinier </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l’Arroseur arrosé</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Le Débarquement du Congrès de Photographie à Lyon</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La Voltige</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La Pêche aux poissons rouges</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Les Forgerons</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Le Repas de bébé</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Le Saut à la couverture</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La Place des Cordeliers à Lyon</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La Mer </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a:t>
            </a:r>
            <a:r>
              <a:rPr kumimoji="0" lang="fr-FR" sz="16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Baignade en mer</a:t>
            </a: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3"/>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Durée du programme: entre 7 et 8 minutes. </a:t>
            </a:r>
            <a:r>
              <a:rPr kumimoji="0" lang="en-GB"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(Note that different online sources indicate </a:t>
            </a:r>
          </a:p>
          <a:p>
            <a:pPr marL="342900" marR="0" lvl="0" indent="-342900" algn="l" defTabSz="914400" rtl="0" eaLnBrk="0" fontAlgn="base" latinLnBrk="0" hangingPunct="0">
              <a:lnSpc>
                <a:spcPct val="100000"/>
              </a:lnSpc>
              <a:spcBef>
                <a:spcPct val="0"/>
              </a:spcBef>
              <a:spcAft>
                <a:spcPct val="0"/>
              </a:spcAft>
              <a:buClrTx/>
              <a:buSzTx/>
              <a:tabLst>
                <a:tab pos="269875" algn="l"/>
              </a:tabLst>
            </a:pPr>
            <a:r>
              <a:rPr lang="en-GB" sz="1600" dirty="0">
                <a:solidFill>
                  <a:srgbClr val="000000"/>
                </a:solidFill>
                <a:latin typeface="Arial" pitchFamily="34" charset="0"/>
                <a:ea typeface="Cambria" pitchFamily="18" charset="0"/>
                <a:cs typeface="Arial" pitchFamily="34" charset="0"/>
              </a:rPr>
              <a:t> </a:t>
            </a:r>
            <a:r>
              <a:rPr lang="en-GB" sz="1600" dirty="0" smtClean="0">
                <a:solidFill>
                  <a:srgbClr val="000000"/>
                </a:solidFill>
                <a:latin typeface="Arial" pitchFamily="34" charset="0"/>
                <a:ea typeface="Cambria" pitchFamily="18" charset="0"/>
                <a:cs typeface="Arial" pitchFamily="34" charset="0"/>
              </a:rPr>
              <a:t>     </a:t>
            </a:r>
            <a:r>
              <a:rPr kumimoji="0" lang="en-GB"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different times for some of the films, so students’ answers will vary depending on which sources they refer to. Each film is around 40–50 seconds long so the total time is 7–8 minutes.)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4 	Paris, Bruxelles, Bombay, Londres, Montréal, New York et Buenos Aires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16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5 	Ils ont dit / pensé que le cinématographe était une invention sans avenir.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rrowheads="1"/>
          </p:cNvPicPr>
          <p:nvPr/>
        </p:nvPicPr>
        <p:blipFill>
          <a:blip r:embed="rId2" cstate="print"/>
          <a:srcRect/>
          <a:stretch>
            <a:fillRect/>
          </a:stretch>
        </p:blipFill>
        <p:spPr bwMode="auto">
          <a:xfrm>
            <a:off x="323528" y="836712"/>
            <a:ext cx="7956376" cy="5472608"/>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La sortie </a:t>
            </a:r>
            <a:r>
              <a:rPr lang="en-GB" dirty="0" err="1" smtClean="0"/>
              <a:t>d’usine</a:t>
            </a:r>
            <a:r>
              <a:rPr lang="en-GB" dirty="0" smtClean="0"/>
              <a:t> ...</a:t>
            </a:r>
            <a:endParaRPr lang="en-GB" dirty="0"/>
          </a:p>
        </p:txBody>
      </p:sp>
      <p:pic>
        <p:nvPicPr>
          <p:cNvPr id="39938" name="Picture 2">
            <a:hlinkClick r:id="rId2"/>
          </p:cNvPr>
          <p:cNvPicPr>
            <a:picLocks noGrp="1" noChangeAspect="1" noChangeArrowheads="1"/>
          </p:cNvPicPr>
          <p:nvPr>
            <p:ph idx="1"/>
          </p:nvPr>
        </p:nvPicPr>
        <p:blipFill>
          <a:blip r:embed="rId3" cstate="print"/>
          <a:srcRect/>
          <a:stretch>
            <a:fillRect/>
          </a:stretch>
        </p:blipFill>
        <p:spPr bwMode="auto">
          <a:xfrm>
            <a:off x="1259632" y="1628800"/>
            <a:ext cx="6336779" cy="464920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720080"/>
          </a:xfrm>
        </p:spPr>
        <p:style>
          <a:lnRef idx="1">
            <a:schemeClr val="accent6"/>
          </a:lnRef>
          <a:fillRef idx="3">
            <a:schemeClr val="accent6"/>
          </a:fillRef>
          <a:effectRef idx="2">
            <a:schemeClr val="accent6"/>
          </a:effectRef>
          <a:fontRef idx="minor">
            <a:schemeClr val="lt1"/>
          </a:fontRef>
        </p:style>
        <p:txBody>
          <a:bodyPr/>
          <a:lstStyle/>
          <a:p>
            <a:r>
              <a:rPr lang="en-GB" sz="3200" smtClean="0"/>
              <a:t>Georges Méliès : le père des effets spéciaux</a:t>
            </a:r>
            <a:endParaRPr lang="en-GB" sz="3200" dirty="0"/>
          </a:p>
        </p:txBody>
      </p:sp>
      <p:pic>
        <p:nvPicPr>
          <p:cNvPr id="4" name="Content Placeholder 3" descr="georgws melies.jpg"/>
          <p:cNvPicPr>
            <a:picLocks noGrp="1" noChangeAspect="1"/>
          </p:cNvPicPr>
          <p:nvPr>
            <p:ph idx="1"/>
          </p:nvPr>
        </p:nvPicPr>
        <p:blipFill>
          <a:blip r:embed="rId2" cstate="print"/>
          <a:stretch>
            <a:fillRect/>
          </a:stretch>
        </p:blipFill>
        <p:spPr>
          <a:xfrm>
            <a:off x="5076056" y="1340768"/>
            <a:ext cx="3567170" cy="2779613"/>
          </a:xfrm>
          <a:prstGeom prst="ellipse">
            <a:avLst/>
          </a:prstGeom>
          <a:ln>
            <a:noFill/>
          </a:ln>
          <a:effectLst>
            <a:softEdge rad="112500"/>
          </a:effectLst>
        </p:spPr>
      </p:pic>
      <p:pic>
        <p:nvPicPr>
          <p:cNvPr id="5" name="Picture 4" descr="large_a_trip_to_the_moon_blu-ray_x03.jpg"/>
          <p:cNvPicPr>
            <a:picLocks noChangeAspect="1"/>
          </p:cNvPicPr>
          <p:nvPr/>
        </p:nvPicPr>
        <p:blipFill>
          <a:blip r:embed="rId3" cstate="print"/>
          <a:stretch>
            <a:fillRect/>
          </a:stretch>
        </p:blipFill>
        <p:spPr>
          <a:xfrm>
            <a:off x="683568" y="3140968"/>
            <a:ext cx="4112457" cy="3219822"/>
          </a:xfrm>
          <a:prstGeom prst="ellipse">
            <a:avLst/>
          </a:prstGeom>
          <a:ln>
            <a:noFill/>
          </a:ln>
          <a:effectLst>
            <a:softEdge rad="112500"/>
          </a:effectLst>
        </p:spPr>
      </p:pic>
      <p:sp>
        <p:nvSpPr>
          <p:cNvPr id="9" name="Rectangle 8">
            <a:hlinkClick r:id="rId4"/>
          </p:cNvPr>
          <p:cNvSpPr/>
          <p:nvPr/>
        </p:nvSpPr>
        <p:spPr>
          <a:xfrm>
            <a:off x="3024140" y="3244334"/>
            <a:ext cx="3095719" cy="369332"/>
          </a:xfrm>
          <a:prstGeom prst="rect">
            <a:avLst/>
          </a:prstGeom>
        </p:spPr>
        <p:txBody>
          <a:bodyPr wrap="none">
            <a:spAutoFit/>
          </a:bodyPr>
          <a:lstStyle/>
          <a:p>
            <a:r>
              <a:rPr lang="en-GB" dirty="0" smtClean="0"/>
              <a:t>https://youtu.be/9hvDt7fGtsk</a:t>
            </a:r>
            <a:endParaRPr lang="en-GB"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10754"/>
          </a:xfrm>
        </p:spPr>
        <p:style>
          <a:lnRef idx="1">
            <a:schemeClr val="accent6"/>
          </a:lnRef>
          <a:fillRef idx="3">
            <a:schemeClr val="accent6"/>
          </a:fillRef>
          <a:effectRef idx="2">
            <a:schemeClr val="accent6"/>
          </a:effectRef>
          <a:fontRef idx="minor">
            <a:schemeClr val="lt1"/>
          </a:fontRef>
        </p:style>
        <p:txBody>
          <a:bodyPr/>
          <a:lstStyle/>
          <a:p>
            <a:r>
              <a:rPr lang="en-GB" sz="3600" dirty="0" smtClean="0"/>
              <a:t>Aux USA :Thomas Edison </a:t>
            </a:r>
            <a:br>
              <a:rPr lang="en-GB" sz="3600" dirty="0" smtClean="0"/>
            </a:br>
            <a:r>
              <a:rPr lang="en-GB" sz="3600" dirty="0" smtClean="0"/>
              <a:t> et son </a:t>
            </a:r>
            <a:r>
              <a:rPr lang="en-GB" sz="3600" dirty="0" err="1" smtClean="0"/>
              <a:t>vitascope</a:t>
            </a:r>
            <a:endParaRPr lang="en-GB" sz="3600" dirty="0"/>
          </a:p>
        </p:txBody>
      </p:sp>
      <p:pic>
        <p:nvPicPr>
          <p:cNvPr id="4" name="Content Placeholder 3" descr="edison.jpg"/>
          <p:cNvPicPr>
            <a:picLocks noGrp="1" noChangeAspect="1"/>
          </p:cNvPicPr>
          <p:nvPr>
            <p:ph idx="1"/>
          </p:nvPr>
        </p:nvPicPr>
        <p:blipFill>
          <a:blip r:embed="rId2" cstate="print"/>
          <a:stretch>
            <a:fillRect/>
          </a:stretch>
        </p:blipFill>
        <p:spPr>
          <a:xfrm>
            <a:off x="755576" y="2492896"/>
            <a:ext cx="2286000" cy="2857500"/>
          </a:xfrm>
          <a:prstGeom prst="ellipse">
            <a:avLst/>
          </a:prstGeom>
          <a:ln>
            <a:noFill/>
          </a:ln>
          <a:effectLst>
            <a:softEdge rad="112500"/>
          </a:effectLst>
        </p:spPr>
      </p:pic>
      <p:pic>
        <p:nvPicPr>
          <p:cNvPr id="6" name="Picture 5" descr="vitascope.jpg"/>
          <p:cNvPicPr>
            <a:picLocks noChangeAspect="1"/>
          </p:cNvPicPr>
          <p:nvPr/>
        </p:nvPicPr>
        <p:blipFill>
          <a:blip r:embed="rId3" cstate="print"/>
          <a:stretch>
            <a:fillRect/>
          </a:stretch>
        </p:blipFill>
        <p:spPr>
          <a:xfrm>
            <a:off x="3563888" y="2348880"/>
            <a:ext cx="4629150" cy="34099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528" y="476672"/>
            <a:ext cx="8229600" cy="490066"/>
          </a:xfrm>
        </p:spPr>
        <p:style>
          <a:lnRef idx="1">
            <a:schemeClr val="accent6"/>
          </a:lnRef>
          <a:fillRef idx="3">
            <a:schemeClr val="accent6"/>
          </a:fillRef>
          <a:effectRef idx="2">
            <a:schemeClr val="accent6"/>
          </a:effectRef>
          <a:fontRef idx="minor">
            <a:schemeClr val="lt1"/>
          </a:fontRef>
        </p:style>
        <p:txBody>
          <a:bodyPr/>
          <a:lstStyle/>
          <a:p>
            <a:r>
              <a:rPr lang="en-GB" altLang="en-US" dirty="0" smtClean="0"/>
              <a:t>Travail de lecture</a:t>
            </a:r>
            <a:endParaRPr lang="en-GB" altLang="en-US" dirty="0" smtClean="0"/>
          </a:p>
        </p:txBody>
      </p:sp>
      <p:pic>
        <p:nvPicPr>
          <p:cNvPr id="10244" name="Picture 4"/>
          <p:cNvPicPr>
            <a:picLocks noChangeAspect="1" noChangeArrowheads="1"/>
          </p:cNvPicPr>
          <p:nvPr/>
        </p:nvPicPr>
        <p:blipFill>
          <a:blip r:embed="rId2" cstate="print"/>
          <a:srcRect/>
          <a:stretch>
            <a:fillRect/>
          </a:stretch>
        </p:blipFill>
        <p:spPr bwMode="auto">
          <a:xfrm>
            <a:off x="611560" y="1340768"/>
            <a:ext cx="7884368" cy="1246723"/>
          </a:xfrm>
          <a:prstGeom prst="rect">
            <a:avLst/>
          </a:prstGeom>
          <a:noFill/>
          <a:ln w="9525">
            <a:noFill/>
            <a:miter lim="800000"/>
            <a:headEnd/>
            <a:tailEnd/>
          </a:ln>
        </p:spPr>
      </p:pic>
      <p:pic>
        <p:nvPicPr>
          <p:cNvPr id="10245" name="Picture 33"/>
          <p:cNvPicPr>
            <a:picLocks noChangeAspect="1" noChangeArrowheads="1"/>
          </p:cNvPicPr>
          <p:nvPr/>
        </p:nvPicPr>
        <p:blipFill>
          <a:blip r:embed="rId3" cstate="print"/>
          <a:srcRect/>
          <a:stretch>
            <a:fillRect/>
          </a:stretch>
        </p:blipFill>
        <p:spPr bwMode="auto">
          <a:xfrm>
            <a:off x="1907704" y="3140968"/>
            <a:ext cx="4853068" cy="172819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722</Words>
  <Application>Microsoft Office PowerPoint</Application>
  <PresentationFormat>On-screen Show (4:3)</PresentationFormat>
  <Paragraphs>110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Leçon 2a – A level</vt:lpstr>
      <vt:lpstr>Slide 3</vt:lpstr>
      <vt:lpstr>Auguste Lumière (1862-1954) Louis Lumière (1864-1948) </vt:lpstr>
      <vt:lpstr>Slide 5</vt:lpstr>
      <vt:lpstr>La sortie d’usine ...</vt:lpstr>
      <vt:lpstr>Georges Méliès : le père des effets spéciaux</vt:lpstr>
      <vt:lpstr>Aux USA :Thomas Edison   et son vitascope</vt:lpstr>
      <vt:lpstr>Travail de lecture</vt:lpstr>
      <vt:lpstr>Travail de lecture - réponses</vt:lpstr>
      <vt:lpstr>Travail de lecture</vt:lpstr>
      <vt:lpstr>Travail de lecture - réponses</vt:lpstr>
      <vt:lpstr>Grammaire</vt:lpstr>
      <vt:lpstr>Traductions – français / anglais</vt:lpstr>
      <vt:lpstr>Réponses possibles</vt:lpstr>
      <vt:lpstr>Traductions – anglais / français</vt:lpstr>
      <vt:lpstr>Réponses possibles</vt:lpstr>
      <vt:lpstr>      Exercice d’écoute – p.115 ex 4a/b/c</vt:lpstr>
      <vt:lpstr>      Exercice d’écoute – p.115 ex 4a/b/c</vt:lpstr>
      <vt:lpstr>Transcription</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Sharon</dc:creator>
  <cp:lastModifiedBy>Sharon</cp:lastModifiedBy>
  <cp:revision>70</cp:revision>
  <dcterms:created xsi:type="dcterms:W3CDTF">2011-10-07T12:48:47Z</dcterms:created>
  <dcterms:modified xsi:type="dcterms:W3CDTF">2017-01-09T13:36:01Z</dcterms:modified>
</cp:coreProperties>
</file>