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36"/>
  </p:handoutMasterIdLst>
  <p:sldIdLst>
    <p:sldId id="373" r:id="rId5"/>
    <p:sldId id="404" r:id="rId6"/>
    <p:sldId id="405" r:id="rId7"/>
    <p:sldId id="432" r:id="rId8"/>
    <p:sldId id="391" r:id="rId9"/>
    <p:sldId id="406" r:id="rId10"/>
    <p:sldId id="399" r:id="rId11"/>
    <p:sldId id="412" r:id="rId12"/>
    <p:sldId id="425" r:id="rId13"/>
    <p:sldId id="419" r:id="rId14"/>
    <p:sldId id="414" r:id="rId15"/>
    <p:sldId id="420" r:id="rId16"/>
    <p:sldId id="415" r:id="rId17"/>
    <p:sldId id="430" r:id="rId18"/>
    <p:sldId id="421" r:id="rId19"/>
    <p:sldId id="416" r:id="rId20"/>
    <p:sldId id="424" r:id="rId21"/>
    <p:sldId id="422" r:id="rId22"/>
    <p:sldId id="423" r:id="rId23"/>
    <p:sldId id="417" r:id="rId24"/>
    <p:sldId id="426" r:id="rId25"/>
    <p:sldId id="429" r:id="rId26"/>
    <p:sldId id="428" r:id="rId27"/>
    <p:sldId id="427" r:id="rId28"/>
    <p:sldId id="431" r:id="rId29"/>
    <p:sldId id="407" r:id="rId30"/>
    <p:sldId id="408" r:id="rId31"/>
    <p:sldId id="409" r:id="rId32"/>
    <p:sldId id="410" r:id="rId33"/>
    <p:sldId id="411" r:id="rId34"/>
    <p:sldId id="392" r:id="rId35"/>
  </p:sldIdLst>
  <p:sldSz cx="9144000" cy="6858000" type="screen4x3"/>
  <p:notesSz cx="6856413" cy="9750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70" autoAdjust="0"/>
    <p:restoredTop sz="94660"/>
  </p:normalViewPr>
  <p:slideViewPr>
    <p:cSldViewPr>
      <p:cViewPr varScale="1">
        <p:scale>
          <a:sx n="89" d="100"/>
          <a:sy n="89" d="100"/>
        </p:scale>
        <p:origin x="182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112" cy="4875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714" y="0"/>
            <a:ext cx="2971112" cy="4875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C87E9-CE4B-4AE8-90FF-86A947FCC9CF}" type="datetimeFigureOut">
              <a:rPr lang="fr-FR" smtClean="0"/>
              <a:pPr/>
              <a:t>27/02/2017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61212"/>
            <a:ext cx="2971112" cy="4875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714" y="9261212"/>
            <a:ext cx="2971112" cy="4875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18865-E6AD-4CAE-916B-308B5D6E87E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684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5A58-07F0-4A01-AFE4-F62F12EABB44}" type="datetimeFigureOut">
              <a:rPr lang="en-US" smtClean="0"/>
              <a:pPr/>
              <a:t>2/27/2017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A3CC-7112-4F14-91B0-AF2EC99423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5A58-07F0-4A01-AFE4-F62F12EABB44}" type="datetimeFigureOut">
              <a:rPr lang="en-US" smtClean="0"/>
              <a:pPr/>
              <a:t>2/27/2017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A3CC-7112-4F14-91B0-AF2EC99423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5A58-07F0-4A01-AFE4-F62F12EABB44}" type="datetimeFigureOut">
              <a:rPr lang="en-US" smtClean="0"/>
              <a:pPr/>
              <a:t>2/27/2017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A3CC-7112-4F14-91B0-AF2EC99423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5A58-07F0-4A01-AFE4-F62F12EABB44}" type="datetimeFigureOut">
              <a:rPr lang="en-US" smtClean="0"/>
              <a:pPr/>
              <a:t>2/27/2017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A3CC-7112-4F14-91B0-AF2EC99423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5A58-07F0-4A01-AFE4-F62F12EABB44}" type="datetimeFigureOut">
              <a:rPr lang="en-US" smtClean="0"/>
              <a:pPr/>
              <a:t>2/27/2017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A3CC-7112-4F14-91B0-AF2EC99423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5A58-07F0-4A01-AFE4-F62F12EABB44}" type="datetimeFigureOut">
              <a:rPr lang="en-US" smtClean="0"/>
              <a:pPr/>
              <a:t>2/27/2017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A3CC-7112-4F14-91B0-AF2EC99423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5A58-07F0-4A01-AFE4-F62F12EABB44}" type="datetimeFigureOut">
              <a:rPr lang="en-US" smtClean="0"/>
              <a:pPr/>
              <a:t>2/27/2017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A3CC-7112-4F14-91B0-AF2EC99423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5A58-07F0-4A01-AFE4-F62F12EABB44}" type="datetimeFigureOut">
              <a:rPr lang="en-US" smtClean="0"/>
              <a:pPr/>
              <a:t>2/27/2017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A3CC-7112-4F14-91B0-AF2EC99423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5A58-07F0-4A01-AFE4-F62F12EABB44}" type="datetimeFigureOut">
              <a:rPr lang="en-US" smtClean="0"/>
              <a:pPr/>
              <a:t>2/27/2017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A3CC-7112-4F14-91B0-AF2EC99423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5A58-07F0-4A01-AFE4-F62F12EABB44}" type="datetimeFigureOut">
              <a:rPr lang="en-US" smtClean="0"/>
              <a:pPr/>
              <a:t>2/27/2017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A3CC-7112-4F14-91B0-AF2EC99423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5A58-07F0-4A01-AFE4-F62F12EABB44}" type="datetimeFigureOut">
              <a:rPr lang="en-US" smtClean="0"/>
              <a:pPr/>
              <a:t>2/27/2017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A3CC-7112-4F14-91B0-AF2EC99423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95A58-07F0-4A01-AFE4-F62F12EABB44}" type="datetimeFigureOut">
              <a:rPr lang="en-US" smtClean="0"/>
              <a:pPr/>
              <a:t>2/27/2017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9A3CC-7112-4F14-91B0-AF2EC9942354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o.uk/url?sa=i&amp;rct=j&amp;q=&amp;esrc=s&amp;source=images&amp;cd=&amp;cad=rja&amp;uact=8&amp;ved=0ahUKEwjlyb-KsbDSAhXDXhoKHZlMAlYQjRwIBw&amp;url=https://rick27187.wordpress.com/category/la-haine/&amp;bvm=bv.148073327,d.ZGg&amp;psig=AFQjCNEplH_D6zovfnVrt3Av6_eUres-oQ&amp;ust=148828855373671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.uk/url?sa=i&amp;rct=j&amp;q=&amp;esrc=s&amp;source=images&amp;cd=&amp;cad=rja&amp;uact=8&amp;ved=0ahUKEwjorOjAsLDSAhXG1RoKHT66DlwQjRwIBw&amp;url=https://danstasalledebain.wordpress.com/2015/09/29/la-haine-face-au-miroir/&amp;bvm=bv.148073327,d.ZGg&amp;psig=AFQjCNEuXJH3S44wscPwNqe1auAviAFSOw&amp;ust=148828840750711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772816"/>
            <a:ext cx="5077501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6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34819"/>
            <a:ext cx="8229600" cy="1143000"/>
          </a:xfrm>
        </p:spPr>
        <p:txBody>
          <a:bodyPr>
            <a:noAutofit/>
          </a:bodyPr>
          <a:lstStyle/>
          <a:p>
            <a:r>
              <a:rPr lang="fr-FR" sz="2400" dirty="0">
                <a:solidFill>
                  <a:srgbClr val="FFC000"/>
                </a:solidFill>
              </a:rPr>
              <a:t>2. </a:t>
            </a:r>
            <a:r>
              <a:rPr lang="fr-FR" sz="2400" b="1" dirty="0">
                <a:solidFill>
                  <a:srgbClr val="FFC000"/>
                </a:solidFill>
              </a:rPr>
              <a:t>Des journalistes TV cherchent à interroger </a:t>
            </a:r>
            <a:r>
              <a:rPr lang="fr-FR" sz="2400" b="1" dirty="0" err="1">
                <a:solidFill>
                  <a:srgbClr val="FFC000"/>
                </a:solidFill>
              </a:rPr>
              <a:t>Vinz</a:t>
            </a:r>
            <a:r>
              <a:rPr lang="fr-FR" sz="2400" b="1" dirty="0">
                <a:solidFill>
                  <a:srgbClr val="FFC000"/>
                </a:solidFill>
              </a:rPr>
              <a:t>, Saïd et Hubert </a:t>
            </a:r>
            <a:r>
              <a:rPr lang="fr-FR" sz="2400" dirty="0">
                <a:solidFill>
                  <a:srgbClr val="FFC000"/>
                </a:solidFill>
              </a:rPr>
              <a:t>(19’04-20’20)</a:t>
            </a:r>
            <a:r>
              <a:rPr lang="fr-FR" sz="2400" b="1" dirty="0">
                <a:solidFill>
                  <a:srgbClr val="FFC000"/>
                </a:solidFill>
              </a:rPr>
              <a:t> - </a:t>
            </a:r>
            <a:r>
              <a:rPr lang="fr-FR" sz="2400" dirty="0">
                <a:solidFill>
                  <a:srgbClr val="FFC000"/>
                </a:solidFill>
              </a:rPr>
              <a:t>Que nous montre cette scène sur les rapports entre les médias et les jeunes des banlieues ?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77819"/>
            <a:ext cx="8640960" cy="4947525"/>
          </a:xfrm>
        </p:spPr>
        <p:txBody>
          <a:bodyPr>
            <a:normAutofit/>
          </a:bodyPr>
          <a:lstStyle/>
          <a:p>
            <a:r>
              <a:rPr lang="fr-FR" sz="2800" dirty="0" smtClean="0"/>
              <a:t>Les </a:t>
            </a:r>
            <a:r>
              <a:rPr lang="fr-FR" sz="2800" dirty="0"/>
              <a:t>jeunes </a:t>
            </a:r>
            <a:r>
              <a:rPr lang="fr-FR" sz="2800" i="1" dirty="0">
                <a:solidFill>
                  <a:srgbClr val="FFC000"/>
                </a:solidFill>
              </a:rPr>
              <a:t>s’ennuient</a:t>
            </a:r>
            <a:r>
              <a:rPr lang="fr-FR" sz="2800" dirty="0"/>
              <a:t> d’abord. </a:t>
            </a:r>
            <a:endParaRPr lang="fr-FR" sz="2800" dirty="0" smtClean="0"/>
          </a:p>
          <a:p>
            <a:r>
              <a:rPr lang="fr-FR" sz="2800" dirty="0" smtClean="0"/>
              <a:t>Les journalistes restent dans leur voiture.</a:t>
            </a:r>
          </a:p>
          <a:p>
            <a:r>
              <a:rPr lang="fr-FR" sz="2800" i="1" dirty="0" smtClean="0">
                <a:solidFill>
                  <a:srgbClr val="FFC000"/>
                </a:solidFill>
              </a:rPr>
              <a:t>Les </a:t>
            </a:r>
            <a:r>
              <a:rPr lang="fr-FR" sz="2800" i="1" dirty="0">
                <a:solidFill>
                  <a:srgbClr val="FFC000"/>
                </a:solidFill>
              </a:rPr>
              <a:t>médias semblent considérer les jeunes comme dangereux </a:t>
            </a:r>
            <a:r>
              <a:rPr lang="fr-FR" sz="2800" dirty="0"/>
              <a:t>(ne sortent pas de leur voiture). Hubert lance : </a:t>
            </a:r>
            <a:r>
              <a:rPr lang="fr-FR" sz="2800" i="1" dirty="0"/>
              <a:t>« On n’est pas à </a:t>
            </a:r>
            <a:r>
              <a:rPr lang="fr-FR" sz="2800" i="1" dirty="0" smtClean="0"/>
              <a:t>Thoiry » </a:t>
            </a:r>
            <a:r>
              <a:rPr lang="fr-FR" sz="2800" dirty="0"/>
              <a:t>(</a:t>
            </a:r>
            <a:r>
              <a:rPr lang="fr-FR" sz="2800" dirty="0" smtClean="0"/>
              <a:t>référence </a:t>
            </a:r>
            <a:r>
              <a:rPr lang="fr-FR" sz="2800" dirty="0"/>
              <a:t>: un zoo). </a:t>
            </a:r>
            <a:endParaRPr lang="fr-FR" sz="2800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365104"/>
            <a:ext cx="3536379" cy="1856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75451"/>
            <a:ext cx="316835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3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solidFill>
                  <a:srgbClr val="FFC000"/>
                </a:solidFill>
              </a:rPr>
              <a:t>3. </a:t>
            </a:r>
            <a:r>
              <a:rPr lang="fr-FR" sz="2400" b="1" dirty="0" err="1">
                <a:solidFill>
                  <a:srgbClr val="FFC000"/>
                </a:solidFill>
              </a:rPr>
              <a:t>Vinz</a:t>
            </a:r>
            <a:r>
              <a:rPr lang="fr-FR" sz="2400" b="1" dirty="0">
                <a:solidFill>
                  <a:srgbClr val="FFC000"/>
                </a:solidFill>
              </a:rPr>
              <a:t> montre son revolver et a une dispute avec Hubert </a:t>
            </a:r>
            <a:r>
              <a:rPr lang="fr-FR" sz="2400" dirty="0">
                <a:solidFill>
                  <a:srgbClr val="FFC000"/>
                </a:solidFill>
              </a:rPr>
              <a:t>(25’55-27’30)- Quelle fonction a cette scène ? </a:t>
            </a:r>
            <a:r>
              <a:rPr lang="en-GB" sz="2400" dirty="0">
                <a:solidFill>
                  <a:srgbClr val="FFC000"/>
                </a:solidFill>
              </a:rPr>
              <a:t>Analyser la </a:t>
            </a:r>
            <a:r>
              <a:rPr lang="en-GB" sz="2400" dirty="0" err="1">
                <a:solidFill>
                  <a:srgbClr val="FFC000"/>
                </a:solidFill>
              </a:rPr>
              <a:t>mise</a:t>
            </a:r>
            <a:r>
              <a:rPr lang="en-GB" sz="2400" dirty="0">
                <a:solidFill>
                  <a:srgbClr val="FFC000"/>
                </a:solidFill>
              </a:rPr>
              <a:t> </a:t>
            </a:r>
            <a:r>
              <a:rPr lang="en-GB" sz="2400" dirty="0" err="1">
                <a:solidFill>
                  <a:srgbClr val="FFC000"/>
                </a:solidFill>
              </a:rPr>
              <a:t>en</a:t>
            </a:r>
            <a:r>
              <a:rPr lang="en-GB" sz="2400" dirty="0">
                <a:solidFill>
                  <a:srgbClr val="FFC000"/>
                </a:solidFill>
              </a:rPr>
              <a:t> scène</a:t>
            </a:r>
            <a:r>
              <a:rPr lang="en-GB" sz="2400" dirty="0" smtClean="0">
                <a:solidFill>
                  <a:srgbClr val="FFC000"/>
                </a:solidFill>
              </a:rPr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fr-FR" sz="2800" dirty="0"/>
              <a:t>Elle permet </a:t>
            </a:r>
            <a:r>
              <a:rPr lang="fr-FR" sz="2800" i="1" dirty="0">
                <a:solidFill>
                  <a:srgbClr val="FFC000"/>
                </a:solidFill>
              </a:rPr>
              <a:t>d’introduire le </a:t>
            </a:r>
            <a:r>
              <a:rPr lang="fr-FR" sz="2800" i="1" dirty="0" smtClean="0">
                <a:solidFill>
                  <a:srgbClr val="FFC000"/>
                </a:solidFill>
              </a:rPr>
              <a:t>revolver </a:t>
            </a:r>
            <a:r>
              <a:rPr lang="fr-FR" sz="2800" i="1" dirty="0">
                <a:solidFill>
                  <a:srgbClr val="FFC000"/>
                </a:solidFill>
              </a:rPr>
              <a:t>trouvé </a:t>
            </a:r>
            <a:r>
              <a:rPr lang="fr-FR" sz="2800" dirty="0"/>
              <a:t>par </a:t>
            </a:r>
            <a:r>
              <a:rPr lang="fr-FR" sz="2800" dirty="0" err="1"/>
              <a:t>Vinz</a:t>
            </a:r>
            <a:r>
              <a:rPr lang="fr-FR" sz="2800" dirty="0"/>
              <a:t> : </a:t>
            </a:r>
            <a:r>
              <a:rPr lang="fr-FR" sz="2800" dirty="0">
                <a:solidFill>
                  <a:srgbClr val="FFC000"/>
                </a:solidFill>
              </a:rPr>
              <a:t>début de la tension</a:t>
            </a:r>
            <a:r>
              <a:rPr lang="fr-FR" sz="2800" dirty="0"/>
              <a:t>. </a:t>
            </a:r>
            <a:r>
              <a:rPr lang="en-GB" sz="2800" dirty="0"/>
              <a:t>Hubert et Vinz </a:t>
            </a:r>
            <a:r>
              <a:rPr lang="en-GB" sz="2800" dirty="0" err="1" smtClean="0"/>
              <a:t>défendent</a:t>
            </a:r>
            <a:r>
              <a:rPr lang="en-GB" sz="2800" dirty="0" smtClean="0"/>
              <a:t> </a:t>
            </a:r>
            <a:r>
              <a:rPr lang="en-GB" sz="2800" dirty="0" err="1"/>
              <a:t>leur</a:t>
            </a:r>
            <a:r>
              <a:rPr lang="en-GB" sz="2800" dirty="0"/>
              <a:t> point de </a:t>
            </a:r>
            <a:r>
              <a:rPr lang="en-GB" sz="2800" dirty="0" err="1"/>
              <a:t>vue</a:t>
            </a:r>
            <a:r>
              <a:rPr lang="en-GB" sz="2800" dirty="0"/>
              <a:t>. </a:t>
            </a:r>
          </a:p>
          <a:p>
            <a:r>
              <a:rPr lang="fr-FR" sz="2800" i="1" dirty="0">
                <a:solidFill>
                  <a:srgbClr val="FFC000"/>
                </a:solidFill>
              </a:rPr>
              <a:t>Travelling avant en accéléré</a:t>
            </a:r>
            <a:r>
              <a:rPr lang="fr-FR" sz="2800" dirty="0"/>
              <a:t>, une image blanche, puis reprise à vitesse normale. Le mot </a:t>
            </a:r>
            <a:r>
              <a:rPr lang="fr-FR" sz="2800" i="1" dirty="0"/>
              <a:t>Haine </a:t>
            </a:r>
            <a:r>
              <a:rPr lang="fr-FR" sz="2800" dirty="0"/>
              <a:t>en arrière-plan. </a:t>
            </a:r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2" name="Picture 2" descr="Image result for La haine revolv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12776"/>
            <a:ext cx="438150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85" y="1412776"/>
            <a:ext cx="2769307" cy="149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1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892480" cy="65527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2800" i="1" dirty="0" smtClean="0">
                <a:solidFill>
                  <a:srgbClr val="FFC000"/>
                </a:solidFill>
              </a:rPr>
              <a:t>4</a:t>
            </a:r>
            <a:r>
              <a:rPr lang="fr-FR" sz="2800" i="1" dirty="0">
                <a:solidFill>
                  <a:srgbClr val="FFC000"/>
                </a:solidFill>
              </a:rPr>
              <a:t>. </a:t>
            </a:r>
            <a:r>
              <a:rPr lang="fr-FR" sz="2800" b="1" i="1" dirty="0">
                <a:solidFill>
                  <a:srgbClr val="FFC000"/>
                </a:solidFill>
              </a:rPr>
              <a:t>La performance du DJ et de la rencontre avec la vache. </a:t>
            </a:r>
            <a:r>
              <a:rPr lang="fr-FR" sz="2800" i="1" dirty="0">
                <a:solidFill>
                  <a:srgbClr val="FFC000"/>
                </a:solidFill>
              </a:rPr>
              <a:t>(38’42-40’44)- Expliquer le choix des musiques. Quelle est l’originalité des plans de la </a:t>
            </a:r>
            <a:r>
              <a:rPr lang="fr-FR" sz="2800" i="1" dirty="0" smtClean="0">
                <a:solidFill>
                  <a:srgbClr val="FFC000"/>
                </a:solidFill>
              </a:rPr>
              <a:t>seconde </a:t>
            </a:r>
            <a:r>
              <a:rPr lang="fr-FR" sz="2800" i="1" dirty="0">
                <a:solidFill>
                  <a:srgbClr val="FFC000"/>
                </a:solidFill>
              </a:rPr>
              <a:t>partie de l’extrait ? </a:t>
            </a:r>
            <a:r>
              <a:rPr lang="en-GB" sz="2800" i="1" dirty="0" smtClean="0">
                <a:solidFill>
                  <a:srgbClr val="FFC000"/>
                </a:solidFill>
              </a:rPr>
              <a:t>Comment </a:t>
            </a:r>
            <a:r>
              <a:rPr lang="en-GB" sz="2800" i="1" dirty="0" err="1">
                <a:solidFill>
                  <a:srgbClr val="FFC000"/>
                </a:solidFill>
              </a:rPr>
              <a:t>expliquer</a:t>
            </a:r>
            <a:r>
              <a:rPr lang="en-GB" sz="2800" i="1" dirty="0">
                <a:solidFill>
                  <a:srgbClr val="FFC000"/>
                </a:solidFill>
              </a:rPr>
              <a:t> la scène avec la </a:t>
            </a:r>
            <a:r>
              <a:rPr lang="en-GB" sz="2800" i="1" dirty="0" err="1">
                <a:solidFill>
                  <a:srgbClr val="FFC000"/>
                </a:solidFill>
              </a:rPr>
              <a:t>vache</a:t>
            </a:r>
            <a:r>
              <a:rPr lang="en-GB" sz="2800" i="1" dirty="0">
                <a:solidFill>
                  <a:srgbClr val="FFC000"/>
                </a:solidFill>
              </a:rPr>
              <a:t> </a:t>
            </a:r>
            <a:r>
              <a:rPr lang="en-GB" sz="2800" i="1" dirty="0" smtClean="0">
                <a:solidFill>
                  <a:srgbClr val="FFC000"/>
                </a:solidFill>
              </a:rPr>
              <a:t>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fr-FR" sz="2800" dirty="0"/>
              <a:t>Images tournées depuis un petit hélicoptère qui permettent d’avoir </a:t>
            </a:r>
            <a:r>
              <a:rPr lang="fr-FR" sz="2800" i="1" dirty="0">
                <a:solidFill>
                  <a:srgbClr val="FFC000"/>
                </a:solidFill>
              </a:rPr>
              <a:t>une vue plus générale de la cité</a:t>
            </a:r>
            <a:r>
              <a:rPr lang="fr-FR" sz="2800" dirty="0"/>
              <a:t>. C’est relié avec la suite grâce aux visages de </a:t>
            </a:r>
            <a:r>
              <a:rPr lang="fr-FR" sz="2800" dirty="0" err="1"/>
              <a:t>Vinz</a:t>
            </a:r>
            <a:r>
              <a:rPr lang="fr-FR" sz="2800" dirty="0"/>
              <a:t> et Saïd qui regardent vers le haut. </a:t>
            </a:r>
            <a:endParaRPr lang="fr-FR" sz="2800" dirty="0" smtClean="0"/>
          </a:p>
          <a:p>
            <a:r>
              <a:rPr lang="fr-FR" sz="2800" dirty="0" smtClean="0"/>
              <a:t>Mix </a:t>
            </a:r>
            <a:r>
              <a:rPr lang="fr-FR" sz="2800" dirty="0"/>
              <a:t>de NTM et d’Assassin, par le DJ, puis chanson d’Edith Piaf (« </a:t>
            </a:r>
            <a:r>
              <a:rPr lang="fr-FR" sz="2800" i="1" dirty="0"/>
              <a:t>Je ne regrette rien </a:t>
            </a:r>
            <a:r>
              <a:rPr lang="fr-FR" sz="2800" dirty="0"/>
              <a:t>»), comme pour montrer que toutes les </a:t>
            </a:r>
            <a:r>
              <a:rPr lang="fr-FR" sz="2800" i="1" dirty="0" smtClean="0">
                <a:solidFill>
                  <a:srgbClr val="FFC000"/>
                </a:solidFill>
              </a:rPr>
              <a:t>générations </a:t>
            </a:r>
            <a:r>
              <a:rPr lang="fr-FR" sz="2800" i="1" dirty="0">
                <a:solidFill>
                  <a:srgbClr val="FFC000"/>
                </a:solidFill>
              </a:rPr>
              <a:t>sont présentes</a:t>
            </a:r>
            <a:r>
              <a:rPr lang="fr-FR" sz="2800" dirty="0"/>
              <a:t>. C’est une musique que les </a:t>
            </a:r>
            <a:r>
              <a:rPr lang="fr-FR" sz="2800" dirty="0" smtClean="0"/>
              <a:t>personnages </a:t>
            </a:r>
            <a:r>
              <a:rPr lang="fr-FR" sz="2800" dirty="0"/>
              <a:t>entendent (son </a:t>
            </a:r>
            <a:r>
              <a:rPr lang="fr-FR" sz="2800" dirty="0" smtClean="0"/>
              <a:t>diégétique</a:t>
            </a:r>
            <a:r>
              <a:rPr lang="fr-FR" sz="2800" dirty="0"/>
              <a:t>). </a:t>
            </a:r>
            <a:endParaRPr lang="fr-FR" sz="2800" dirty="0" smtClean="0"/>
          </a:p>
          <a:p>
            <a:endParaRPr lang="en-GB" sz="2800" dirty="0"/>
          </a:p>
          <a:p>
            <a:r>
              <a:rPr lang="fr-FR" sz="2800" dirty="0"/>
              <a:t>L’équipe du tournage avait vu des chameaux de cirque dans la cité et a voulu répéter cette scène surréaliste. Liaison avec l’expression anti-policiers. </a:t>
            </a:r>
            <a:r>
              <a:rPr lang="fr-FR" sz="2800" i="1" dirty="0"/>
              <a:t>« Mort aux vaches » </a:t>
            </a:r>
            <a:r>
              <a:rPr lang="fr-FR" sz="2800" dirty="0"/>
              <a:t>?</a:t>
            </a:r>
            <a:endParaRPr lang="en-GB" sz="2800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275318"/>
            <a:ext cx="2232248" cy="16741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397703"/>
            <a:ext cx="2807296" cy="151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1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55272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 startAt="5"/>
            </a:pPr>
            <a:r>
              <a:rPr lang="fr-FR" sz="2800" dirty="0" smtClean="0">
                <a:solidFill>
                  <a:srgbClr val="FFC000"/>
                </a:solidFill>
              </a:rPr>
              <a:t>La </a:t>
            </a:r>
            <a:r>
              <a:rPr lang="fr-FR" sz="2800" b="1" dirty="0">
                <a:solidFill>
                  <a:srgbClr val="FFC000"/>
                </a:solidFill>
              </a:rPr>
              <a:t>scène de la coupe de cheveux de Saïd </a:t>
            </a:r>
            <a:r>
              <a:rPr lang="fr-FR" sz="2800" dirty="0">
                <a:solidFill>
                  <a:srgbClr val="FFC000"/>
                </a:solidFill>
              </a:rPr>
              <a:t>(40’46-42’48) - En quoi cette scène est-elle à relier avec celle de </a:t>
            </a:r>
            <a:r>
              <a:rPr lang="fr-FR" sz="2800" dirty="0" err="1">
                <a:solidFill>
                  <a:srgbClr val="FFC000"/>
                </a:solidFill>
              </a:rPr>
              <a:t>Vinz</a:t>
            </a:r>
            <a:r>
              <a:rPr lang="fr-FR" sz="2800" dirty="0">
                <a:solidFill>
                  <a:srgbClr val="FFC000"/>
                </a:solidFill>
              </a:rPr>
              <a:t> jouant les durs devant son miroir ? </a:t>
            </a:r>
            <a:endParaRPr lang="fr-FR" sz="2800" dirty="0" smtClean="0">
              <a:solidFill>
                <a:srgbClr val="FFC000"/>
              </a:solidFill>
            </a:endParaRPr>
          </a:p>
          <a:p>
            <a:pPr marL="514350" indent="-514350">
              <a:buAutoNum type="arabicPeriod" startAt="5"/>
            </a:pPr>
            <a:endParaRPr lang="fr-FR" sz="2800" dirty="0"/>
          </a:p>
          <a:p>
            <a:pPr marL="514350" indent="-514350">
              <a:buAutoNum type="arabicPeriod" startAt="5"/>
            </a:pPr>
            <a:endParaRPr lang="fr-FR" sz="2800" dirty="0" smtClean="0"/>
          </a:p>
          <a:p>
            <a:pPr marL="514350" indent="-514350">
              <a:buAutoNum type="arabicPeriod" startAt="5"/>
            </a:pPr>
            <a:endParaRPr lang="fr-FR" sz="2800" dirty="0"/>
          </a:p>
          <a:p>
            <a:pPr marL="514350" indent="-514350">
              <a:buAutoNum type="arabicPeriod" startAt="5"/>
            </a:pPr>
            <a:endParaRPr lang="fr-FR" sz="2800" dirty="0" smtClean="0"/>
          </a:p>
          <a:p>
            <a:pPr marL="514350" indent="-514350">
              <a:buAutoNum type="arabicPeriod" startAt="5"/>
            </a:pPr>
            <a:endParaRPr lang="en-GB" sz="2800" dirty="0"/>
          </a:p>
          <a:p>
            <a:r>
              <a:rPr lang="fr-FR" sz="2800" dirty="0"/>
              <a:t>Même salle de bains, mais cette fois, on voit le vrai reflet. Saïd également </a:t>
            </a:r>
            <a:r>
              <a:rPr lang="fr-FR" sz="2800" i="1" dirty="0">
                <a:solidFill>
                  <a:srgbClr val="FFC000"/>
                </a:solidFill>
              </a:rPr>
              <a:t>soucieux de son </a:t>
            </a:r>
            <a:r>
              <a:rPr lang="fr-FR" sz="2800" i="1" dirty="0" smtClean="0">
                <a:solidFill>
                  <a:srgbClr val="FFC000"/>
                </a:solidFill>
              </a:rPr>
              <a:t>apparence </a:t>
            </a:r>
            <a:r>
              <a:rPr lang="fr-FR" sz="2800" dirty="0"/>
              <a:t>et qui joue aussi avec le revolver, mais sans la tension de </a:t>
            </a:r>
            <a:r>
              <a:rPr lang="fr-FR" sz="2800" dirty="0" err="1"/>
              <a:t>Vinz</a:t>
            </a:r>
            <a:r>
              <a:rPr lang="fr-FR" sz="2800" dirty="0"/>
              <a:t>. </a:t>
            </a:r>
            <a:endParaRPr lang="fr-FR" sz="2800" dirty="0" smtClean="0"/>
          </a:p>
          <a:p>
            <a:r>
              <a:rPr lang="fr-FR" sz="2800" dirty="0" smtClean="0"/>
              <a:t>Ensuite</a:t>
            </a:r>
            <a:r>
              <a:rPr lang="fr-FR" sz="2800" dirty="0"/>
              <a:t>, </a:t>
            </a:r>
            <a:r>
              <a:rPr lang="fr-FR" sz="2800" i="1" dirty="0" smtClean="0">
                <a:solidFill>
                  <a:srgbClr val="FFC000"/>
                </a:solidFill>
              </a:rPr>
              <a:t>scène </a:t>
            </a:r>
            <a:r>
              <a:rPr lang="fr-FR" sz="2800" i="1" dirty="0">
                <a:solidFill>
                  <a:srgbClr val="FFC000"/>
                </a:solidFill>
              </a:rPr>
              <a:t>comique</a:t>
            </a:r>
            <a:r>
              <a:rPr lang="fr-FR" sz="2800" dirty="0"/>
              <a:t>, en grande partie </a:t>
            </a:r>
            <a:r>
              <a:rPr lang="fr-FR" sz="2800" dirty="0" smtClean="0"/>
              <a:t>improvisée </a:t>
            </a:r>
            <a:r>
              <a:rPr lang="fr-FR" sz="2800" dirty="0"/>
              <a:t>(« </a:t>
            </a:r>
            <a:r>
              <a:rPr lang="fr-FR" sz="2800" i="1" dirty="0"/>
              <a:t>tu me fais pas </a:t>
            </a:r>
            <a:r>
              <a:rPr lang="fr-FR" sz="2800" i="1" dirty="0" smtClean="0"/>
              <a:t>confiance </a:t>
            </a:r>
            <a:r>
              <a:rPr lang="fr-FR" sz="2800" dirty="0"/>
              <a:t>»). Et Saïd se retrouve avec un bonnet</a:t>
            </a:r>
            <a:r>
              <a:rPr lang="fr-FR" sz="2800" dirty="0" smtClean="0"/>
              <a:t>.</a:t>
            </a:r>
          </a:p>
          <a:p>
            <a:endParaRPr lang="en-GB" sz="2800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556792"/>
            <a:ext cx="2766053" cy="20745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1556792"/>
            <a:ext cx="3692581" cy="207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3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85910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5527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FFC000"/>
                </a:solidFill>
              </a:rPr>
              <a:t>6</a:t>
            </a:r>
            <a:r>
              <a:rPr lang="fr-FR" dirty="0">
                <a:solidFill>
                  <a:srgbClr val="FFC000"/>
                </a:solidFill>
              </a:rPr>
              <a:t>. </a:t>
            </a:r>
            <a:r>
              <a:rPr lang="fr-FR" b="1" dirty="0">
                <a:solidFill>
                  <a:srgbClr val="FFC000"/>
                </a:solidFill>
              </a:rPr>
              <a:t>Hubert, Saïd et </a:t>
            </a:r>
            <a:r>
              <a:rPr lang="fr-FR" b="1" dirty="0" err="1">
                <a:solidFill>
                  <a:srgbClr val="FFC000"/>
                </a:solidFill>
              </a:rPr>
              <a:t>Vinz</a:t>
            </a:r>
            <a:r>
              <a:rPr lang="fr-FR" b="1" dirty="0">
                <a:solidFill>
                  <a:srgbClr val="FFC000"/>
                </a:solidFill>
              </a:rPr>
              <a:t> rencontrent dans les toilettes un vieil homme qui a survécu à Dachau et au goulag soviétique </a:t>
            </a:r>
            <a:r>
              <a:rPr lang="fr-FR" dirty="0">
                <a:solidFill>
                  <a:srgbClr val="FFC000"/>
                </a:solidFill>
              </a:rPr>
              <a:t>(48’25-53’26). Analyser les mouvements de la caméra et le jeu sur les reflets. Quel est le sens de l’histoire racontée par </a:t>
            </a:r>
            <a:r>
              <a:rPr lang="fr-FR" dirty="0" err="1">
                <a:solidFill>
                  <a:srgbClr val="FFC000"/>
                </a:solidFill>
              </a:rPr>
              <a:t>Grunwalski</a:t>
            </a:r>
            <a:r>
              <a:rPr lang="fr-FR" dirty="0">
                <a:solidFill>
                  <a:srgbClr val="FFC000"/>
                </a:solidFill>
              </a:rPr>
              <a:t> </a:t>
            </a:r>
            <a:r>
              <a:rPr lang="fr-FR" dirty="0" smtClean="0">
                <a:solidFill>
                  <a:srgbClr val="FFC000"/>
                </a:solidFill>
              </a:rPr>
              <a:t>?</a:t>
            </a:r>
          </a:p>
          <a:p>
            <a:pPr marL="0" indent="0">
              <a:buNone/>
            </a:pPr>
            <a:endParaRPr lang="en-GB" dirty="0">
              <a:solidFill>
                <a:srgbClr val="FFC000"/>
              </a:solidFill>
            </a:endParaRPr>
          </a:p>
          <a:p>
            <a:r>
              <a:rPr lang="fr-FR" dirty="0"/>
              <a:t>Au début, jeu très subtil sur les reflets (plan-séquence). </a:t>
            </a:r>
            <a:r>
              <a:rPr lang="fr-FR" dirty="0" err="1"/>
              <a:t>Vinz</a:t>
            </a:r>
            <a:r>
              <a:rPr lang="fr-FR" dirty="0"/>
              <a:t> annonce qu’il va </a:t>
            </a:r>
            <a:r>
              <a:rPr lang="fr-FR" i="1" dirty="0"/>
              <a:t>« shooter un keuf </a:t>
            </a:r>
            <a:r>
              <a:rPr lang="fr-FR" dirty="0"/>
              <a:t>» si Abdel meurt. </a:t>
            </a:r>
            <a:r>
              <a:rPr lang="fr-FR" dirty="0" err="1"/>
              <a:t>Vinz</a:t>
            </a:r>
            <a:r>
              <a:rPr lang="fr-FR" dirty="0"/>
              <a:t> et Hubert de nouveau face-à-face. L’histoire de </a:t>
            </a:r>
            <a:r>
              <a:rPr lang="fr-FR" dirty="0" err="1"/>
              <a:t>Grunwalski</a:t>
            </a:r>
            <a:r>
              <a:rPr lang="fr-FR" dirty="0"/>
              <a:t> semble montrer qu’il y a des situations encore bien plus graves que celle vécue par les trois jeunes. En même temps, on pourrait aussi comprendre que celui qui ne s’adapte pas (</a:t>
            </a:r>
            <a:r>
              <a:rPr lang="fr-FR" dirty="0" err="1"/>
              <a:t>Grunwalski</a:t>
            </a:r>
            <a:r>
              <a:rPr lang="fr-FR" dirty="0"/>
              <a:t> refuse de lâcher son pantalon) est destiné à tout perdre… </a:t>
            </a:r>
            <a:r>
              <a:rPr lang="fr-FR" dirty="0" err="1"/>
              <a:t>Der-nière</a:t>
            </a:r>
            <a:r>
              <a:rPr lang="fr-FR" dirty="0"/>
              <a:t> interprétation : </a:t>
            </a:r>
            <a:r>
              <a:rPr lang="fr-FR" dirty="0" err="1"/>
              <a:t>Grunwalski</a:t>
            </a:r>
            <a:r>
              <a:rPr lang="fr-FR" dirty="0"/>
              <a:t> meurt parce qu’il rate le train, le trio va aussi manquer le sien et les événements vont s’enchaîner.</a:t>
            </a:r>
            <a:endParaRPr lang="en-GB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2" y="2276872"/>
            <a:ext cx="8676456" cy="48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552728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7"/>
            </a:pPr>
            <a:r>
              <a:rPr lang="fr-FR" sz="2800" b="1" dirty="0" smtClean="0">
                <a:solidFill>
                  <a:srgbClr val="FFC000"/>
                </a:solidFill>
              </a:rPr>
              <a:t>Saïd </a:t>
            </a:r>
            <a:r>
              <a:rPr lang="fr-FR" sz="2800" b="1" dirty="0">
                <a:solidFill>
                  <a:srgbClr val="FFC000"/>
                </a:solidFill>
              </a:rPr>
              <a:t>et Hubert sont emmenés au commissariat. </a:t>
            </a:r>
            <a:r>
              <a:rPr lang="fr-FR" sz="2800" dirty="0">
                <a:solidFill>
                  <a:srgbClr val="FFC000"/>
                </a:solidFill>
              </a:rPr>
              <a:t>(63’27-66’23). Pourquoi cette scène a-t-elle choqué ? Que penser de l’attitude du policier-stagiaire ? </a:t>
            </a:r>
            <a:endParaRPr lang="fr-FR" sz="2800" dirty="0" smtClean="0">
              <a:solidFill>
                <a:srgbClr val="FFC000"/>
              </a:solidFill>
            </a:endParaRPr>
          </a:p>
          <a:p>
            <a:pPr marL="514350" indent="-514350">
              <a:buAutoNum type="arabicPeriod" startAt="7"/>
            </a:pPr>
            <a:endParaRPr lang="en-GB" dirty="0"/>
          </a:p>
          <a:p>
            <a:r>
              <a:rPr lang="fr-FR" dirty="0"/>
              <a:t>Humiliations, brutalités, </a:t>
            </a:r>
            <a:r>
              <a:rPr lang="fr-FR" dirty="0" smtClean="0"/>
              <a:t>notamment </a:t>
            </a:r>
            <a:r>
              <a:rPr lang="fr-FR" dirty="0"/>
              <a:t>de la part d’un policier d’origine arabe. Un plan très long au début : pas de stylisation de la violence. </a:t>
            </a:r>
            <a:endParaRPr lang="en-GB" dirty="0"/>
          </a:p>
          <a:p>
            <a:r>
              <a:rPr lang="fr-FR" dirty="0"/>
              <a:t>Le stagiaire est à la place du spectateur. Il regarde, semble désapprouver, mais ne fait rien.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8496944" cy="468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4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"/>
            <a:ext cx="9144000" cy="661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2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rgbClr val="FFC000"/>
                </a:solidFill>
              </a:rPr>
              <a:t>8</a:t>
            </a:r>
            <a:r>
              <a:rPr lang="fr-FR" sz="2800" dirty="0">
                <a:solidFill>
                  <a:srgbClr val="FFC000"/>
                </a:solidFill>
              </a:rPr>
              <a:t>. </a:t>
            </a:r>
            <a:r>
              <a:rPr lang="fr-FR" sz="2800" b="1" dirty="0">
                <a:solidFill>
                  <a:srgbClr val="FFC000"/>
                </a:solidFill>
              </a:rPr>
              <a:t>Saïd, </a:t>
            </a:r>
            <a:r>
              <a:rPr lang="fr-FR" sz="2800" b="1" dirty="0" err="1">
                <a:solidFill>
                  <a:srgbClr val="FFC000"/>
                </a:solidFill>
              </a:rPr>
              <a:t>Vinz</a:t>
            </a:r>
            <a:r>
              <a:rPr lang="fr-FR" sz="2800" b="1" dirty="0">
                <a:solidFill>
                  <a:srgbClr val="FFC000"/>
                </a:solidFill>
              </a:rPr>
              <a:t> et Hubert dans une galerie d’art </a:t>
            </a:r>
            <a:r>
              <a:rPr lang="fr-FR" sz="2800" dirty="0">
                <a:solidFill>
                  <a:srgbClr val="FFC000"/>
                </a:solidFill>
              </a:rPr>
              <a:t>(71’52-75’38). </a:t>
            </a:r>
            <a:r>
              <a:rPr lang="en-GB" sz="2800" dirty="0" smtClean="0">
                <a:solidFill>
                  <a:srgbClr val="FFC000"/>
                </a:solidFill>
              </a:rPr>
              <a:t>Que se </a:t>
            </a:r>
            <a:r>
              <a:rPr lang="en-GB" sz="2800" dirty="0" err="1" smtClean="0">
                <a:solidFill>
                  <a:srgbClr val="FFC000"/>
                </a:solidFill>
              </a:rPr>
              <a:t>passe</a:t>
            </a:r>
            <a:r>
              <a:rPr lang="en-GB" sz="2800" dirty="0">
                <a:solidFill>
                  <a:srgbClr val="FFC000"/>
                </a:solidFill>
              </a:rPr>
              <a:t>-</a:t>
            </a:r>
            <a:r>
              <a:rPr lang="en-GB" sz="2800" dirty="0" smtClean="0">
                <a:solidFill>
                  <a:srgbClr val="FFC000"/>
                </a:solidFill>
              </a:rPr>
              <a:t>t-</a:t>
            </a:r>
            <a:r>
              <a:rPr lang="en-GB" sz="2800" dirty="0" err="1" smtClean="0">
                <a:solidFill>
                  <a:srgbClr val="FFC000"/>
                </a:solidFill>
              </a:rPr>
              <a:t>il</a:t>
            </a:r>
            <a:r>
              <a:rPr lang="en-GB" sz="2800" dirty="0" smtClean="0">
                <a:solidFill>
                  <a:srgbClr val="FFC000"/>
                </a:solidFill>
              </a:rPr>
              <a:t>? </a:t>
            </a:r>
            <a:r>
              <a:rPr lang="en-GB" sz="2800" dirty="0" err="1" smtClean="0">
                <a:solidFill>
                  <a:srgbClr val="FFC000"/>
                </a:solidFill>
              </a:rPr>
              <a:t>Regardez</a:t>
            </a:r>
            <a:r>
              <a:rPr lang="en-GB" sz="2800" dirty="0" smtClean="0">
                <a:solidFill>
                  <a:srgbClr val="FFC000"/>
                </a:solidFill>
              </a:rPr>
              <a:t> Vinz.</a:t>
            </a:r>
          </a:p>
          <a:p>
            <a:pPr marL="0" indent="0">
              <a:buNone/>
            </a:pPr>
            <a:r>
              <a:rPr lang="en-GB" sz="2800" dirty="0" err="1" smtClean="0">
                <a:solidFill>
                  <a:srgbClr val="FFC000"/>
                </a:solidFill>
              </a:rPr>
              <a:t>Pourquoi</a:t>
            </a:r>
            <a:r>
              <a:rPr lang="en-GB" sz="2800" dirty="0" smtClean="0">
                <a:solidFill>
                  <a:srgbClr val="FFC000"/>
                </a:solidFill>
              </a:rPr>
              <a:t> </a:t>
            </a:r>
            <a:r>
              <a:rPr lang="en-GB" sz="2800" dirty="0">
                <a:solidFill>
                  <a:srgbClr val="FFC000"/>
                </a:solidFill>
              </a:rPr>
              <a:t>la discussion avec les </a:t>
            </a:r>
            <a:r>
              <a:rPr lang="en-GB" sz="2800" dirty="0" err="1">
                <a:solidFill>
                  <a:srgbClr val="FFC000"/>
                </a:solidFill>
              </a:rPr>
              <a:t>filles</a:t>
            </a:r>
            <a:r>
              <a:rPr lang="en-GB" sz="2800" dirty="0">
                <a:solidFill>
                  <a:srgbClr val="FFC000"/>
                </a:solidFill>
              </a:rPr>
              <a:t> </a:t>
            </a:r>
            <a:r>
              <a:rPr lang="en-GB" sz="2800" dirty="0" err="1">
                <a:solidFill>
                  <a:srgbClr val="FFC000"/>
                </a:solidFill>
              </a:rPr>
              <a:t>dérape</a:t>
            </a:r>
            <a:r>
              <a:rPr lang="en-GB" sz="2800" dirty="0">
                <a:solidFill>
                  <a:srgbClr val="FFC000"/>
                </a:solidFill>
              </a:rPr>
              <a:t>-t-</a:t>
            </a:r>
            <a:r>
              <a:rPr lang="en-GB" sz="2800" dirty="0" err="1">
                <a:solidFill>
                  <a:srgbClr val="FFC000"/>
                </a:solidFill>
              </a:rPr>
              <a:t>elle</a:t>
            </a:r>
            <a:r>
              <a:rPr lang="en-GB" sz="2800" dirty="0">
                <a:solidFill>
                  <a:srgbClr val="FFC000"/>
                </a:solidFill>
              </a:rPr>
              <a:t> ? </a:t>
            </a:r>
            <a:endParaRPr lang="en-GB" sz="2800" dirty="0" smtClean="0">
              <a:solidFill>
                <a:srgbClr val="FFC000"/>
              </a:solidFill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fr-FR" sz="2800" dirty="0" err="1"/>
              <a:t>Vinz</a:t>
            </a:r>
            <a:r>
              <a:rPr lang="fr-FR" sz="2800" dirty="0"/>
              <a:t> est filmé depuis l’</a:t>
            </a:r>
            <a:r>
              <a:rPr lang="fr-FR" sz="2800" dirty="0" err="1"/>
              <a:t>oeuvre</a:t>
            </a:r>
            <a:r>
              <a:rPr lang="fr-FR" sz="2800" dirty="0"/>
              <a:t> et semble montrer sa volonté de saisir l’</a:t>
            </a:r>
            <a:r>
              <a:rPr lang="fr-FR" sz="2800" dirty="0" err="1"/>
              <a:t>oeuvre</a:t>
            </a:r>
            <a:r>
              <a:rPr lang="fr-FR" sz="2800" dirty="0"/>
              <a:t>. Le plan </a:t>
            </a:r>
            <a:r>
              <a:rPr lang="fr-FR" sz="2800" dirty="0" smtClean="0"/>
              <a:t>montre surtout </a:t>
            </a:r>
            <a:r>
              <a:rPr lang="fr-FR" sz="2800" dirty="0"/>
              <a:t>son </a:t>
            </a:r>
            <a:r>
              <a:rPr lang="fr-FR" sz="2800" i="1" dirty="0">
                <a:solidFill>
                  <a:srgbClr val="FFC000"/>
                </a:solidFill>
              </a:rPr>
              <a:t>incompréhension</a:t>
            </a:r>
            <a:r>
              <a:rPr lang="fr-FR" sz="2800" dirty="0"/>
              <a:t>. </a:t>
            </a:r>
            <a:endParaRPr lang="fr-FR" sz="2800" dirty="0" smtClean="0"/>
          </a:p>
          <a:p>
            <a:r>
              <a:rPr lang="fr-FR" sz="2800" dirty="0" smtClean="0"/>
              <a:t>La </a:t>
            </a:r>
            <a:r>
              <a:rPr lang="fr-FR" sz="2800" dirty="0"/>
              <a:t>discussion dérape parce que Saïd a </a:t>
            </a:r>
            <a:r>
              <a:rPr lang="fr-FR" sz="2800" i="1" dirty="0">
                <a:solidFill>
                  <a:srgbClr val="FFC000"/>
                </a:solidFill>
              </a:rPr>
              <a:t>une approche très directe </a:t>
            </a:r>
            <a:r>
              <a:rPr lang="fr-FR" sz="2800" dirty="0"/>
              <a:t>avec les jeunes femmes, qui illustre les relations difficiles entre filles (très peu présentes dans le </a:t>
            </a:r>
            <a:r>
              <a:rPr lang="fr-FR" sz="2800" dirty="0" smtClean="0"/>
              <a:t>film).</a:t>
            </a: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309191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1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552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800" dirty="0">
                <a:solidFill>
                  <a:srgbClr val="FFC000"/>
                </a:solidFill>
              </a:rPr>
              <a:t> </a:t>
            </a:r>
            <a:r>
              <a:rPr lang="fr-FR" sz="2800" dirty="0" smtClean="0">
                <a:solidFill>
                  <a:srgbClr val="FFC000"/>
                </a:solidFill>
              </a:rPr>
              <a:t>9</a:t>
            </a:r>
            <a:r>
              <a:rPr lang="fr-FR" sz="2800" dirty="0">
                <a:solidFill>
                  <a:srgbClr val="FFC000"/>
                </a:solidFill>
              </a:rPr>
              <a:t>. </a:t>
            </a:r>
            <a:r>
              <a:rPr lang="fr-FR" sz="2800" b="1" dirty="0">
                <a:solidFill>
                  <a:srgbClr val="FFC000"/>
                </a:solidFill>
              </a:rPr>
              <a:t>Saïd, </a:t>
            </a:r>
            <a:r>
              <a:rPr lang="fr-FR" sz="2800" b="1" dirty="0" err="1">
                <a:solidFill>
                  <a:srgbClr val="FFC000"/>
                </a:solidFill>
              </a:rPr>
              <a:t>Vinz</a:t>
            </a:r>
            <a:r>
              <a:rPr lang="fr-FR" sz="2800" b="1" dirty="0">
                <a:solidFill>
                  <a:srgbClr val="FFC000"/>
                </a:solidFill>
              </a:rPr>
              <a:t> et Hubert volent une voiture </a:t>
            </a:r>
            <a:r>
              <a:rPr lang="fr-FR" sz="2800" dirty="0">
                <a:solidFill>
                  <a:srgbClr val="FFC000"/>
                </a:solidFill>
              </a:rPr>
              <a:t>(76’47-81’11). </a:t>
            </a:r>
            <a:r>
              <a:rPr lang="fr-FR" sz="2800" dirty="0" err="1">
                <a:solidFill>
                  <a:srgbClr val="FFC000"/>
                </a:solidFill>
              </a:rPr>
              <a:t>Pour-quoi</a:t>
            </a:r>
            <a:r>
              <a:rPr lang="fr-FR" sz="2800" dirty="0">
                <a:solidFill>
                  <a:srgbClr val="FFC000"/>
                </a:solidFill>
              </a:rPr>
              <a:t> volent-ils cette voiture ? Sont-ils des voleurs confirmés ? </a:t>
            </a:r>
            <a:endParaRPr lang="fr-FR" sz="28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fr-FR" sz="28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fr-FR" sz="28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fr-FR" sz="28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fr-FR" sz="28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GB" sz="2800" dirty="0">
              <a:solidFill>
                <a:srgbClr val="FFC000"/>
              </a:solidFill>
            </a:endParaRPr>
          </a:p>
          <a:p>
            <a:r>
              <a:rPr lang="fr-FR" sz="2800" dirty="0"/>
              <a:t>Ils volent la voiture </a:t>
            </a:r>
            <a:r>
              <a:rPr lang="fr-FR" sz="2800" i="1" dirty="0">
                <a:solidFill>
                  <a:srgbClr val="FFC000"/>
                </a:solidFill>
              </a:rPr>
              <a:t>pour rentrer chez eux </a:t>
            </a:r>
            <a:r>
              <a:rPr lang="fr-FR" sz="2800" dirty="0"/>
              <a:t>et n’ont visiblement pas l’habitude. « </a:t>
            </a:r>
            <a:r>
              <a:rPr lang="fr-FR" sz="2800" i="1" dirty="0"/>
              <a:t>Je me rappelle plus comment il faisait dans </a:t>
            </a:r>
            <a:r>
              <a:rPr lang="fr-FR" sz="2800" i="1" dirty="0" err="1"/>
              <a:t>McGyver</a:t>
            </a:r>
            <a:r>
              <a:rPr lang="fr-FR" sz="2800" i="1" dirty="0"/>
              <a:t> </a:t>
            </a:r>
            <a:r>
              <a:rPr lang="fr-FR" sz="2800" dirty="0"/>
              <a:t>». </a:t>
            </a:r>
            <a:endParaRPr lang="fr-FR" sz="2800" dirty="0" smtClean="0"/>
          </a:p>
          <a:p>
            <a:r>
              <a:rPr lang="fr-FR" sz="2800" dirty="0" smtClean="0"/>
              <a:t>Ils </a:t>
            </a:r>
            <a:r>
              <a:rPr lang="fr-FR" sz="2800" dirty="0"/>
              <a:t>démarrent avec l’aide de l’inconnu en utilisant une balle retirée du barillet. </a:t>
            </a:r>
            <a:endParaRPr lang="fr-FR" sz="2800" dirty="0" smtClean="0"/>
          </a:p>
          <a:p>
            <a:r>
              <a:rPr lang="en-GB" sz="2800" dirty="0" smtClean="0"/>
              <a:t>Et </a:t>
            </a:r>
            <a:r>
              <a:rPr lang="en-GB" sz="2800" i="1" dirty="0" err="1">
                <a:solidFill>
                  <a:srgbClr val="FFC000"/>
                </a:solidFill>
              </a:rPr>
              <a:t>aucun</a:t>
            </a:r>
            <a:r>
              <a:rPr lang="en-GB" sz="2800" i="1" dirty="0">
                <a:solidFill>
                  <a:srgbClr val="FFC000"/>
                </a:solidFill>
              </a:rPr>
              <a:t> ne </a:t>
            </a:r>
            <a:r>
              <a:rPr lang="en-GB" sz="2800" i="1" dirty="0" err="1">
                <a:solidFill>
                  <a:srgbClr val="FFC000"/>
                </a:solidFill>
              </a:rPr>
              <a:t>sait</a:t>
            </a:r>
            <a:r>
              <a:rPr lang="en-GB" sz="2800" i="1" dirty="0">
                <a:solidFill>
                  <a:srgbClr val="FFC000"/>
                </a:solidFill>
              </a:rPr>
              <a:t> </a:t>
            </a:r>
            <a:r>
              <a:rPr lang="en-GB" sz="2800" i="1" dirty="0" err="1">
                <a:solidFill>
                  <a:srgbClr val="FFC000"/>
                </a:solidFill>
              </a:rPr>
              <a:t>conduire</a:t>
            </a:r>
            <a:r>
              <a:rPr lang="en-GB" sz="2800" dirty="0"/>
              <a:t>…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340767"/>
            <a:ext cx="3051419" cy="221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223" y="1285554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fr-FR" b="1" u="sng" dirty="0" smtClean="0"/>
              <a:t>Titre essai:</a:t>
            </a:r>
            <a:r>
              <a:rPr lang="fr-FR" b="1" dirty="0" smtClean="0"/>
              <a:t> Examinez les similarités et les différences entre Saïd, </a:t>
            </a:r>
            <a:r>
              <a:rPr lang="fr-FR" b="1" dirty="0" err="1" smtClean="0"/>
              <a:t>Vinz</a:t>
            </a:r>
            <a:r>
              <a:rPr lang="fr-FR" b="1" dirty="0" smtClean="0"/>
              <a:t> et Hubert dans </a:t>
            </a:r>
            <a:r>
              <a:rPr lang="fr-FR" b="1" i="1" dirty="0" smtClean="0"/>
              <a:t>La Haine</a:t>
            </a:r>
            <a:r>
              <a:rPr lang="fr-FR" b="1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89937"/>
            <a:ext cx="7886700" cy="2600036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Vous </a:t>
            </a:r>
            <a:r>
              <a:rPr lang="fr-FR" dirty="0"/>
              <a:t>pouvez utiliser les points suivants :</a:t>
            </a:r>
            <a:endParaRPr lang="en-GB" dirty="0"/>
          </a:p>
          <a:p>
            <a:pPr lvl="0"/>
            <a:r>
              <a:rPr lang="fr-FR" dirty="0"/>
              <a:t>comment ils sont physiquement </a:t>
            </a:r>
            <a:endParaRPr lang="en-GB" dirty="0"/>
          </a:p>
          <a:p>
            <a:pPr lvl="0"/>
            <a:r>
              <a:rPr lang="fr-FR" dirty="0"/>
              <a:t>comment sont leurs tempéraments/</a:t>
            </a:r>
            <a:r>
              <a:rPr lang="fr-FR" dirty="0" err="1"/>
              <a:t>personalités</a:t>
            </a:r>
            <a:endParaRPr lang="en-GB" dirty="0"/>
          </a:p>
          <a:p>
            <a:pPr lvl="0"/>
            <a:r>
              <a:rPr lang="fr-FR" dirty="0"/>
              <a:t>leurs actions au cours du film et leur motivation </a:t>
            </a:r>
            <a:endParaRPr lang="en-GB" dirty="0"/>
          </a:p>
          <a:p>
            <a:pPr lvl="0"/>
            <a:r>
              <a:rPr lang="fr-FR" dirty="0"/>
              <a:t>une scène qui illustre bien leurs caractères.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82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600" dirty="0">
                <a:solidFill>
                  <a:srgbClr val="FFC000"/>
                </a:solidFill>
              </a:rPr>
              <a:t>10. </a:t>
            </a:r>
            <a:r>
              <a:rPr lang="fr-FR" sz="2600" b="1" dirty="0">
                <a:solidFill>
                  <a:srgbClr val="FFC000"/>
                </a:solidFill>
              </a:rPr>
              <a:t>La Tour Eiffel s’éteint </a:t>
            </a:r>
            <a:r>
              <a:rPr lang="fr-FR" sz="2600" dirty="0">
                <a:solidFill>
                  <a:srgbClr val="FFC000"/>
                </a:solidFill>
              </a:rPr>
              <a:t>(81’22-83’43). Quelle est la </a:t>
            </a:r>
            <a:r>
              <a:rPr lang="fr-FR" sz="2600" dirty="0" smtClean="0">
                <a:solidFill>
                  <a:srgbClr val="FFC000"/>
                </a:solidFill>
              </a:rPr>
              <a:t>fonction </a:t>
            </a:r>
            <a:r>
              <a:rPr lang="fr-FR" sz="2600" dirty="0">
                <a:solidFill>
                  <a:srgbClr val="FFC000"/>
                </a:solidFill>
              </a:rPr>
              <a:t>de la scène ? Relever l’ironie. </a:t>
            </a:r>
            <a:endParaRPr lang="fr-FR" sz="26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fr-FR" sz="26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fr-FR" sz="26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fr-FR" sz="26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fr-FR" sz="26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fr-FR" sz="2600" dirty="0" smtClean="0">
              <a:solidFill>
                <a:srgbClr val="FFC000"/>
              </a:solidFill>
            </a:endParaRPr>
          </a:p>
          <a:p>
            <a:r>
              <a:rPr lang="fr-FR" sz="2600" dirty="0" smtClean="0"/>
              <a:t>Au </a:t>
            </a:r>
            <a:r>
              <a:rPr lang="fr-FR" sz="2600" dirty="0"/>
              <a:t>début, c’est </a:t>
            </a:r>
            <a:r>
              <a:rPr lang="fr-FR" sz="2600" i="1" dirty="0">
                <a:solidFill>
                  <a:srgbClr val="FFC000"/>
                </a:solidFill>
              </a:rPr>
              <a:t>encore l’ennui</a:t>
            </a:r>
            <a:r>
              <a:rPr lang="fr-FR" sz="2600" dirty="0"/>
              <a:t> des copains qui ressort. </a:t>
            </a:r>
            <a:endParaRPr lang="fr-FR" sz="2600" dirty="0" smtClean="0"/>
          </a:p>
          <a:p>
            <a:r>
              <a:rPr lang="fr-FR" sz="2600" i="1" dirty="0" smtClean="0">
                <a:solidFill>
                  <a:srgbClr val="FFC000"/>
                </a:solidFill>
              </a:rPr>
              <a:t>Orage</a:t>
            </a:r>
            <a:r>
              <a:rPr lang="fr-FR" sz="2600" dirty="0" smtClean="0"/>
              <a:t> </a:t>
            </a:r>
            <a:r>
              <a:rPr lang="fr-FR" sz="2600" dirty="0"/>
              <a:t>au loin qui semble annoncer les problèmes. </a:t>
            </a:r>
            <a:endParaRPr lang="fr-FR" sz="2600" dirty="0" smtClean="0"/>
          </a:p>
          <a:p>
            <a:r>
              <a:rPr lang="fr-FR" sz="2600" dirty="0" smtClean="0"/>
              <a:t>La </a:t>
            </a:r>
            <a:r>
              <a:rPr lang="fr-FR" sz="2600" dirty="0"/>
              <a:t>fin de la scène </a:t>
            </a:r>
            <a:r>
              <a:rPr lang="fr-FR" sz="2600" dirty="0" smtClean="0"/>
              <a:t>donne </a:t>
            </a:r>
            <a:r>
              <a:rPr lang="fr-FR" sz="2600" dirty="0"/>
              <a:t>l’illusion que le trio peut avoir une influence sur le monde qui les entoure. Mais ils ne se rendent même pas compte que </a:t>
            </a:r>
            <a:r>
              <a:rPr lang="fr-FR" sz="2600" i="1" dirty="0">
                <a:solidFill>
                  <a:srgbClr val="FFC000"/>
                </a:solidFill>
              </a:rPr>
              <a:t>la Tour </a:t>
            </a:r>
            <a:r>
              <a:rPr lang="fr-FR" sz="2600" i="1" dirty="0" smtClean="0">
                <a:solidFill>
                  <a:srgbClr val="FFC000"/>
                </a:solidFill>
              </a:rPr>
              <a:t>Eiffel s’éteint</a:t>
            </a:r>
            <a:r>
              <a:rPr lang="fr-FR" sz="2600" dirty="0"/>
              <a:t>…</a:t>
            </a:r>
            <a:endParaRPr lang="en-GB" sz="2600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725" y="692696"/>
            <a:ext cx="47625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6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600" dirty="0" smtClean="0">
                <a:solidFill>
                  <a:srgbClr val="FFC000"/>
                </a:solidFill>
              </a:rPr>
              <a:t>11</a:t>
            </a:r>
            <a:r>
              <a:rPr lang="fr-FR" sz="2600" dirty="0">
                <a:solidFill>
                  <a:srgbClr val="FFC000"/>
                </a:solidFill>
              </a:rPr>
              <a:t>. </a:t>
            </a:r>
            <a:r>
              <a:rPr lang="fr-FR" sz="2600" b="1" dirty="0">
                <a:solidFill>
                  <a:srgbClr val="FFC000"/>
                </a:solidFill>
              </a:rPr>
              <a:t>La rencontre avec la bande de skinheads </a:t>
            </a:r>
            <a:r>
              <a:rPr lang="fr-FR" sz="2600" dirty="0">
                <a:solidFill>
                  <a:srgbClr val="FFC000"/>
                </a:solidFill>
              </a:rPr>
              <a:t>(87’53-90’15). Montrer en quoi cette scène est impressionnante. </a:t>
            </a:r>
            <a:r>
              <a:rPr lang="en-GB" sz="2600" dirty="0" err="1">
                <a:solidFill>
                  <a:srgbClr val="FFC000"/>
                </a:solidFill>
              </a:rPr>
              <a:t>Pourquoi</a:t>
            </a:r>
            <a:r>
              <a:rPr lang="en-GB" sz="2600" dirty="0">
                <a:solidFill>
                  <a:srgbClr val="FFC000"/>
                </a:solidFill>
              </a:rPr>
              <a:t> les </a:t>
            </a:r>
            <a:r>
              <a:rPr lang="en-GB" sz="2600" dirty="0" err="1">
                <a:solidFill>
                  <a:srgbClr val="FFC000"/>
                </a:solidFill>
              </a:rPr>
              <a:t>rôles</a:t>
            </a:r>
            <a:r>
              <a:rPr lang="en-GB" sz="2600" dirty="0">
                <a:solidFill>
                  <a:srgbClr val="FFC000"/>
                </a:solidFill>
              </a:rPr>
              <a:t> </a:t>
            </a:r>
            <a:r>
              <a:rPr lang="en-GB" sz="2600" dirty="0" err="1">
                <a:solidFill>
                  <a:srgbClr val="FFC000"/>
                </a:solidFill>
              </a:rPr>
              <a:t>sont</a:t>
            </a:r>
            <a:r>
              <a:rPr lang="en-GB" sz="2600" dirty="0">
                <a:solidFill>
                  <a:srgbClr val="FFC000"/>
                </a:solidFill>
              </a:rPr>
              <a:t> </a:t>
            </a:r>
            <a:r>
              <a:rPr lang="en-GB" sz="2600" dirty="0" err="1">
                <a:solidFill>
                  <a:srgbClr val="FFC000"/>
                </a:solidFill>
              </a:rPr>
              <a:t>renversés</a:t>
            </a:r>
            <a:r>
              <a:rPr lang="en-GB" sz="2600" dirty="0">
                <a:solidFill>
                  <a:srgbClr val="FFC000"/>
                </a:solidFill>
              </a:rPr>
              <a:t> ? </a:t>
            </a:r>
            <a:endParaRPr lang="en-GB" sz="26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endParaRPr lang="en-GB" sz="2600" dirty="0" smtClean="0"/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endParaRPr lang="en-GB" sz="2600" dirty="0" smtClean="0"/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endParaRPr lang="en-GB" sz="2600" dirty="0" smtClean="0"/>
          </a:p>
          <a:p>
            <a:pPr marL="0" indent="0">
              <a:buNone/>
            </a:pPr>
            <a:endParaRPr lang="en-GB" sz="2600" dirty="0"/>
          </a:p>
          <a:p>
            <a:r>
              <a:rPr lang="fr-FR" sz="2600" i="1" dirty="0">
                <a:solidFill>
                  <a:srgbClr val="FFC000"/>
                </a:solidFill>
              </a:rPr>
              <a:t>Enorme tension </a:t>
            </a:r>
            <a:r>
              <a:rPr lang="fr-FR" sz="2600" dirty="0"/>
              <a:t>; gros plan sur le visage ensanglanté du skinhead (Mathieu Kassovitz). </a:t>
            </a:r>
            <a:endParaRPr lang="fr-FR" sz="2600" dirty="0" smtClean="0"/>
          </a:p>
          <a:p>
            <a:r>
              <a:rPr lang="fr-FR" sz="2600" dirty="0" smtClean="0"/>
              <a:t>Cette </a:t>
            </a:r>
            <a:r>
              <a:rPr lang="fr-FR" sz="2600" dirty="0"/>
              <a:t>fois, </a:t>
            </a:r>
            <a:r>
              <a:rPr lang="fr-FR" sz="2600" dirty="0" err="1"/>
              <a:t>Vinz</a:t>
            </a:r>
            <a:r>
              <a:rPr lang="fr-FR" sz="2600" dirty="0"/>
              <a:t> </a:t>
            </a:r>
            <a:r>
              <a:rPr lang="fr-FR" sz="2600" i="1" dirty="0">
                <a:solidFill>
                  <a:srgbClr val="FFC000"/>
                </a:solidFill>
              </a:rPr>
              <a:t>hésite</a:t>
            </a:r>
            <a:r>
              <a:rPr lang="fr-FR" sz="2600" dirty="0"/>
              <a:t> à se montrer violent et c’est Hubert qui le pousse à tirer, plutôt </a:t>
            </a:r>
            <a:r>
              <a:rPr lang="fr-FR" sz="2600" i="1" dirty="0">
                <a:solidFill>
                  <a:srgbClr val="FFC000"/>
                </a:solidFill>
              </a:rPr>
              <a:t>par provocation</a:t>
            </a:r>
            <a:r>
              <a:rPr lang="fr-FR" sz="2600" dirty="0"/>
              <a:t>.</a:t>
            </a:r>
            <a:endParaRPr lang="en-GB" sz="2600" dirty="0"/>
          </a:p>
          <a:p>
            <a:endParaRPr lang="en-GB" dirty="0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1857375" cy="982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42" y="1484784"/>
            <a:ext cx="4608512" cy="248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7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err="1" smtClean="0">
                <a:solidFill>
                  <a:srgbClr val="FFC000"/>
                </a:solidFill>
              </a:rPr>
              <a:t>D’autres</a:t>
            </a:r>
            <a:r>
              <a:rPr lang="en-GB" dirty="0" smtClean="0">
                <a:solidFill>
                  <a:srgbClr val="FFC000"/>
                </a:solidFill>
              </a:rPr>
              <a:t> scenes: Sur le </a:t>
            </a:r>
            <a:r>
              <a:rPr lang="en-GB" dirty="0" err="1" smtClean="0">
                <a:solidFill>
                  <a:srgbClr val="FFC000"/>
                </a:solidFill>
              </a:rPr>
              <a:t>toit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212976"/>
            <a:ext cx="6553200" cy="3505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46138"/>
            <a:ext cx="3990404" cy="224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9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Chez </a:t>
            </a:r>
            <a:r>
              <a:rPr lang="en-GB" dirty="0" err="1">
                <a:solidFill>
                  <a:srgbClr val="FFC000"/>
                </a:solidFill>
              </a:rPr>
              <a:t>A</a:t>
            </a:r>
            <a:r>
              <a:rPr lang="en-GB" dirty="0" err="1" smtClean="0">
                <a:solidFill>
                  <a:srgbClr val="FFC000"/>
                </a:solidFill>
              </a:rPr>
              <a:t>sterix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722" y="1700808"/>
            <a:ext cx="4540028" cy="284117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53136"/>
            <a:ext cx="3649588" cy="197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5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 fin du film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36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60" y="0"/>
            <a:ext cx="8229600" cy="1143000"/>
          </a:xfrm>
        </p:spPr>
        <p:txBody>
          <a:bodyPr/>
          <a:lstStyle/>
          <a:p>
            <a:r>
              <a:rPr lang="fr-FR" b="1" dirty="0"/>
              <a:t>La scène finale </a:t>
            </a:r>
            <a:r>
              <a:rPr lang="fr-FR" dirty="0"/>
              <a:t>(90’34-92’52).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583264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i="1" dirty="0" smtClean="0">
                <a:solidFill>
                  <a:srgbClr val="FFC000"/>
                </a:solidFill>
              </a:rPr>
              <a:t>Pourquoi </a:t>
            </a:r>
            <a:r>
              <a:rPr lang="fr-FR" i="1" dirty="0">
                <a:solidFill>
                  <a:srgbClr val="FFC000"/>
                </a:solidFill>
              </a:rPr>
              <a:t>peut-on parler d’une fausse fin heureuse ? </a:t>
            </a:r>
            <a:r>
              <a:rPr lang="fr-FR" i="1" dirty="0" smtClean="0">
                <a:solidFill>
                  <a:srgbClr val="FFC000"/>
                </a:solidFill>
              </a:rPr>
              <a:t>Analyser </a:t>
            </a:r>
            <a:r>
              <a:rPr lang="fr-FR" i="1" dirty="0">
                <a:solidFill>
                  <a:srgbClr val="FFC000"/>
                </a:solidFill>
              </a:rPr>
              <a:t>ensuite la progression de la tension. En quoi le plan final nous ramène-t-il au début du film ? </a:t>
            </a:r>
            <a:endParaRPr lang="en-GB" i="1" dirty="0">
              <a:solidFill>
                <a:srgbClr val="FFC000"/>
              </a:solidFill>
            </a:endParaRPr>
          </a:p>
          <a:p>
            <a:r>
              <a:rPr lang="fr-FR" dirty="0"/>
              <a:t>Au début, </a:t>
            </a:r>
            <a:r>
              <a:rPr lang="fr-FR" dirty="0" err="1"/>
              <a:t>Vinz</a:t>
            </a:r>
            <a:r>
              <a:rPr lang="fr-FR" dirty="0"/>
              <a:t> semble calmé et admet que Hubert avait raison : il lui donne le revolver. </a:t>
            </a:r>
            <a:endParaRPr lang="fr-FR" dirty="0" smtClean="0"/>
          </a:p>
          <a:p>
            <a:r>
              <a:rPr lang="fr-FR" dirty="0" smtClean="0"/>
              <a:t>Le </a:t>
            </a:r>
            <a:r>
              <a:rPr lang="fr-FR" dirty="0"/>
              <a:t>trio est sous l’</a:t>
            </a:r>
            <a:r>
              <a:rPr lang="fr-FR" dirty="0" err="1"/>
              <a:t>oeil</a:t>
            </a:r>
            <a:r>
              <a:rPr lang="fr-FR" dirty="0"/>
              <a:t> du poète Baudelaire et se sépare ; Saïd raconte encore une blague. </a:t>
            </a:r>
            <a:endParaRPr lang="en-GB" dirty="0"/>
          </a:p>
          <a:p>
            <a:r>
              <a:rPr lang="fr-FR" dirty="0"/>
              <a:t>Gros plan sur Hubert, mais à l’arrière, la voiture de police </a:t>
            </a:r>
            <a:r>
              <a:rPr lang="fr-FR" dirty="0" smtClean="0"/>
              <a:t>arrive </a:t>
            </a:r>
            <a:r>
              <a:rPr lang="fr-FR" dirty="0"/>
              <a:t>vers </a:t>
            </a:r>
            <a:r>
              <a:rPr lang="fr-FR" dirty="0" err="1"/>
              <a:t>Vinz</a:t>
            </a:r>
            <a:r>
              <a:rPr lang="fr-FR" dirty="0"/>
              <a:t> et Saïd. </a:t>
            </a:r>
            <a:endParaRPr lang="en-GB" dirty="0"/>
          </a:p>
          <a:p>
            <a:r>
              <a:rPr lang="fr-FR" dirty="0"/>
              <a:t>La tension augmente encore avec l’heure affichée sur l’écran. Celle-ci est fixe au début de la scène, </a:t>
            </a:r>
            <a:endParaRPr lang="fr-FR" dirty="0" smtClean="0"/>
          </a:p>
          <a:p>
            <a:r>
              <a:rPr lang="fr-FR" dirty="0" smtClean="0"/>
              <a:t>puis </a:t>
            </a:r>
            <a:r>
              <a:rPr lang="fr-FR" dirty="0"/>
              <a:t>passe à la minute suivante pour la 1ère fois après le coup de feu ; on entend alors le bruit de la pendule. </a:t>
            </a:r>
            <a:endParaRPr lang="fr-FR" dirty="0" smtClean="0"/>
          </a:p>
          <a:p>
            <a:r>
              <a:rPr lang="fr-FR" dirty="0" smtClean="0"/>
              <a:t>La </a:t>
            </a:r>
            <a:r>
              <a:rPr lang="fr-FR" dirty="0"/>
              <a:t>blague d’Hubert change et c’est cette fois l’histoire d’une </a:t>
            </a:r>
            <a:r>
              <a:rPr lang="fr-FR" b="1" dirty="0"/>
              <a:t>société </a:t>
            </a:r>
            <a:r>
              <a:rPr lang="fr-FR" dirty="0"/>
              <a:t>qui tombe… </a:t>
            </a:r>
            <a:endParaRPr lang="fr-FR" dirty="0" smtClean="0"/>
          </a:p>
          <a:p>
            <a:r>
              <a:rPr lang="fr-FR" dirty="0" smtClean="0"/>
              <a:t>Travelling </a:t>
            </a:r>
            <a:r>
              <a:rPr lang="fr-FR" dirty="0"/>
              <a:t>avant vers le visage de Saïd qui regarde </a:t>
            </a:r>
            <a:r>
              <a:rPr lang="fr-FR" dirty="0" smtClean="0"/>
              <a:t>Hubert</a:t>
            </a:r>
            <a:r>
              <a:rPr lang="fr-FR" dirty="0"/>
              <a:t>, le policier puis la caméra avant de fermer les yeux comme dans la première scène</a:t>
            </a:r>
            <a:r>
              <a:rPr lang="fr-FR" dirty="0" smtClean="0"/>
              <a:t>.</a:t>
            </a:r>
          </a:p>
          <a:p>
            <a:r>
              <a:rPr lang="fr-FR" dirty="0" smtClean="0"/>
              <a:t> </a:t>
            </a:r>
            <a:r>
              <a:rPr lang="fr-FR" dirty="0"/>
              <a:t>Le </a:t>
            </a:r>
            <a:r>
              <a:rPr lang="fr-FR" dirty="0" smtClean="0"/>
              <a:t>dernier </a:t>
            </a:r>
            <a:r>
              <a:rPr lang="fr-FR" dirty="0"/>
              <a:t>coup de feu retentit au </a:t>
            </a:r>
            <a:r>
              <a:rPr lang="fr-FR" dirty="0" smtClean="0"/>
              <a:t>moment </a:t>
            </a:r>
            <a:r>
              <a:rPr lang="fr-FR" dirty="0"/>
              <a:t>où le mot « atterrissage » est prononcé. </a:t>
            </a:r>
            <a:endParaRPr lang="fr-FR" dirty="0" smtClean="0"/>
          </a:p>
          <a:p>
            <a:r>
              <a:rPr lang="fr-FR" dirty="0" smtClean="0"/>
              <a:t>Au </a:t>
            </a:r>
            <a:r>
              <a:rPr lang="fr-FR" dirty="0"/>
              <a:t>final, on ne sait pas qui a tiré : le policier, Hubert, les deux 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165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Arrestation très violente d'un jeune homme, Théo, par quatre policiers. L'un d'eux est même mis en examen pour viol (il a enfoncé sa matraque </a:t>
            </a:r>
            <a:r>
              <a:rPr lang="fr-FR" dirty="0" err="1"/>
              <a:t>télésco-pique</a:t>
            </a:r>
            <a:r>
              <a:rPr lang="fr-FR" dirty="0"/>
              <a:t> dans l'anus du garçon). Par la suite, violences dans le quartier de la victime ; voitures brûlées, manifestations pour réclamer justice.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772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908720"/>
            <a:ext cx="6788944" cy="4525963"/>
          </a:xfrm>
        </p:spPr>
      </p:pic>
      <p:sp>
        <p:nvSpPr>
          <p:cNvPr id="5" name="Rectangle 4"/>
          <p:cNvSpPr/>
          <p:nvPr/>
        </p:nvSpPr>
        <p:spPr>
          <a:xfrm>
            <a:off x="251520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http://www.la-croix.com/Debats/Editos/Le-profit-des-radars-2017-02-20-1200826206</a:t>
            </a:r>
          </a:p>
        </p:txBody>
      </p:sp>
    </p:spTree>
    <p:extLst>
      <p:ext uri="{BB962C8B-B14F-4D97-AF65-F5344CB8AC3E}">
        <p14:creationId xmlns:p14="http://schemas.microsoft.com/office/powerpoint/2010/main" val="37630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Une des bavures policières les plus médiatisées a lieu en décembre 1986, en pleine </a:t>
            </a:r>
            <a:r>
              <a:rPr lang="fr-FR" dirty="0" smtClean="0"/>
              <a:t>manifestation </a:t>
            </a:r>
            <a:r>
              <a:rPr lang="fr-FR" dirty="0"/>
              <a:t>étudiante contre le </a:t>
            </a:r>
            <a:r>
              <a:rPr lang="fr-FR" dirty="0" err="1"/>
              <a:t>gou-vernement</a:t>
            </a:r>
            <a:r>
              <a:rPr lang="fr-FR" dirty="0"/>
              <a:t>. Malik </a:t>
            </a:r>
            <a:r>
              <a:rPr lang="fr-FR" dirty="0" err="1"/>
              <a:t>Oussekine</a:t>
            </a:r>
            <a:r>
              <a:rPr lang="fr-FR" dirty="0"/>
              <a:t> (que l’on voit avec un masque à oxygène dans le générique) est frappé par la police et meurt d’un arrêt cardiaque.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6010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3535577" cy="994172"/>
          </a:xfrm>
        </p:spPr>
        <p:txBody>
          <a:bodyPr/>
          <a:lstStyle/>
          <a:p>
            <a:r>
              <a:rPr lang="en-GB" dirty="0" err="1" smtClean="0"/>
              <a:t>Similarités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10804"/>
            <a:ext cx="8363272" cy="5015359"/>
          </a:xfrm>
        </p:spPr>
        <p:txBody>
          <a:bodyPr>
            <a:normAutofit fontScale="92500"/>
          </a:bodyPr>
          <a:lstStyle/>
          <a:p>
            <a:r>
              <a:rPr lang="en-GB" sz="2800" dirty="0" err="1" smtClean="0"/>
              <a:t>Jeunes</a:t>
            </a:r>
            <a:r>
              <a:rPr lang="en-GB" sz="2800" dirty="0" smtClean="0"/>
              <a:t> hommes</a:t>
            </a:r>
          </a:p>
          <a:p>
            <a:r>
              <a:rPr lang="en-GB" sz="2800" dirty="0" smtClean="0"/>
              <a:t>Issus de </a:t>
            </a:r>
            <a:r>
              <a:rPr lang="en-GB" sz="2800" dirty="0" err="1" smtClean="0"/>
              <a:t>minorités</a:t>
            </a:r>
            <a:r>
              <a:rPr lang="en-GB" sz="2800" dirty="0" smtClean="0"/>
              <a:t> </a:t>
            </a:r>
            <a:r>
              <a:rPr lang="en-GB" sz="2800" dirty="0" err="1" smtClean="0"/>
              <a:t>ethniques</a:t>
            </a:r>
            <a:endParaRPr lang="en-GB" sz="2800" dirty="0" smtClean="0"/>
          </a:p>
          <a:p>
            <a:r>
              <a:rPr lang="en-GB" sz="2800" dirty="0" err="1" smtClean="0"/>
              <a:t>Manque</a:t>
            </a:r>
            <a:r>
              <a:rPr lang="en-GB" sz="2800" dirty="0" smtClean="0"/>
              <a:t> de role </a:t>
            </a:r>
            <a:r>
              <a:rPr lang="en-GB" sz="2800" dirty="0" err="1" smtClean="0"/>
              <a:t>modèle</a:t>
            </a:r>
            <a:r>
              <a:rPr lang="en-GB" sz="2800" dirty="0" smtClean="0"/>
              <a:t> </a:t>
            </a:r>
            <a:r>
              <a:rPr lang="en-GB" sz="2800" dirty="0" err="1" smtClean="0"/>
              <a:t>masculin</a:t>
            </a:r>
            <a:endParaRPr lang="en-GB" sz="2800" dirty="0" smtClean="0"/>
          </a:p>
          <a:p>
            <a:r>
              <a:rPr lang="en-GB" sz="2800" dirty="0" smtClean="0"/>
              <a:t>Language</a:t>
            </a:r>
          </a:p>
          <a:p>
            <a:r>
              <a:rPr lang="en-GB" sz="2800" dirty="0" err="1" smtClean="0"/>
              <a:t>Pauvreté</a:t>
            </a:r>
            <a:endParaRPr lang="en-GB" sz="2800" dirty="0" smtClean="0"/>
          </a:p>
          <a:p>
            <a:r>
              <a:rPr lang="en-GB" sz="2800" dirty="0" smtClean="0"/>
              <a:t>Exclusion – </a:t>
            </a:r>
            <a:r>
              <a:rPr lang="en-GB" sz="2800" dirty="0" err="1" smtClean="0"/>
              <a:t>senti</a:t>
            </a:r>
            <a:r>
              <a:rPr lang="en-GB" sz="2800" dirty="0" smtClean="0"/>
              <a:t> </a:t>
            </a:r>
            <a:r>
              <a:rPr lang="en-GB" sz="2800" dirty="0" err="1" smtClean="0"/>
              <a:t>quand</a:t>
            </a:r>
            <a:r>
              <a:rPr lang="en-GB" sz="2800" dirty="0" smtClean="0"/>
              <a:t> </a:t>
            </a:r>
            <a:r>
              <a:rPr lang="en-GB" sz="2800" dirty="0" err="1" smtClean="0"/>
              <a:t>ils</a:t>
            </a:r>
            <a:r>
              <a:rPr lang="en-GB" sz="2800" dirty="0" smtClean="0"/>
              <a:t> </a:t>
            </a:r>
            <a:r>
              <a:rPr lang="en-GB" sz="2800" dirty="0" err="1" smtClean="0"/>
              <a:t>vont</a:t>
            </a:r>
            <a:r>
              <a:rPr lang="en-GB" sz="2800" dirty="0" smtClean="0"/>
              <a:t> à Paris – </a:t>
            </a:r>
            <a:r>
              <a:rPr lang="en-GB" sz="2800" dirty="0" err="1" smtClean="0"/>
              <a:t>Gallerie</a:t>
            </a:r>
            <a:r>
              <a:rPr lang="en-GB" sz="2800" dirty="0" smtClean="0"/>
              <a:t>/</a:t>
            </a:r>
            <a:r>
              <a:rPr lang="en-GB" sz="2800" dirty="0" err="1" smtClean="0"/>
              <a:t>Asterix</a:t>
            </a:r>
            <a:endParaRPr lang="en-GB" sz="2800" dirty="0" smtClean="0"/>
          </a:p>
          <a:p>
            <a:r>
              <a:rPr lang="en-GB" sz="2800" dirty="0" err="1" smtClean="0"/>
              <a:t>Banlieue</a:t>
            </a:r>
            <a:r>
              <a:rPr lang="en-GB" sz="2800" dirty="0" smtClean="0"/>
              <a:t> – </a:t>
            </a:r>
            <a:r>
              <a:rPr lang="en-GB" sz="2800" dirty="0" err="1" smtClean="0"/>
              <a:t>ils</a:t>
            </a:r>
            <a:r>
              <a:rPr lang="en-GB" sz="2800" dirty="0" smtClean="0"/>
              <a:t> </a:t>
            </a:r>
            <a:r>
              <a:rPr lang="en-GB" sz="2800" dirty="0" err="1" smtClean="0"/>
              <a:t>s’y</a:t>
            </a:r>
            <a:r>
              <a:rPr lang="en-GB" sz="2800" dirty="0" smtClean="0"/>
              <a:t> </a:t>
            </a:r>
            <a:r>
              <a:rPr lang="en-GB" sz="2800" dirty="0" err="1" smtClean="0"/>
              <a:t>sentent</a:t>
            </a:r>
            <a:r>
              <a:rPr lang="en-GB" sz="2800" dirty="0" smtClean="0"/>
              <a:t> </a:t>
            </a:r>
            <a:r>
              <a:rPr lang="en-GB" sz="2800" dirty="0" err="1" smtClean="0"/>
              <a:t>bien</a:t>
            </a:r>
            <a:endParaRPr lang="en-GB" sz="2800" dirty="0" smtClean="0"/>
          </a:p>
          <a:p>
            <a:r>
              <a:rPr lang="en-GB" sz="2800" dirty="0" smtClean="0"/>
              <a:t>Ennui</a:t>
            </a:r>
          </a:p>
          <a:p>
            <a:r>
              <a:rPr lang="en-GB" sz="2800" dirty="0" smtClean="0"/>
              <a:t>Drogues</a:t>
            </a:r>
          </a:p>
          <a:p>
            <a:r>
              <a:rPr lang="en-GB" sz="2800" dirty="0" smtClean="0"/>
              <a:t>Trio improbable </a:t>
            </a:r>
            <a:r>
              <a:rPr lang="en-GB" sz="2800" dirty="0" err="1" smtClean="0"/>
              <a:t>mais</a:t>
            </a:r>
            <a:r>
              <a:rPr lang="en-GB" sz="2800" dirty="0" smtClean="0"/>
              <a:t> </a:t>
            </a:r>
            <a:r>
              <a:rPr lang="en-GB" sz="2800" dirty="0" err="1" smtClean="0"/>
              <a:t>attachant</a:t>
            </a:r>
            <a:r>
              <a:rPr lang="en-GB" sz="2800" dirty="0" smtClean="0"/>
              <a:t> (on </a:t>
            </a:r>
            <a:r>
              <a:rPr lang="en-GB" sz="2800" dirty="0" err="1" smtClean="0"/>
              <a:t>peut</a:t>
            </a:r>
            <a:r>
              <a:rPr lang="en-GB" sz="2800" dirty="0" smtClean="0"/>
              <a:t> </a:t>
            </a:r>
            <a:r>
              <a:rPr lang="en-GB" sz="2800" dirty="0" err="1" smtClean="0"/>
              <a:t>s’y</a:t>
            </a:r>
            <a:r>
              <a:rPr lang="en-GB" sz="2800" dirty="0" smtClean="0"/>
              <a:t> identifier)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399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b="1" dirty="0"/>
              <a:t>Actualité </a:t>
            </a:r>
            <a:r>
              <a:rPr lang="fr-FR" dirty="0"/>
              <a:t>(février 2017) : </a:t>
            </a:r>
            <a:r>
              <a:rPr lang="fr-FR" b="1" dirty="0"/>
              <a:t>montrer</a:t>
            </a:r>
            <a:r>
              <a:rPr lang="fr-FR" dirty="0"/>
              <a:t>, avec l’aide de cet </a:t>
            </a:r>
            <a:r>
              <a:rPr lang="fr-FR" dirty="0" err="1"/>
              <a:t>ar-ticle</a:t>
            </a:r>
            <a:r>
              <a:rPr lang="fr-FR" dirty="0"/>
              <a:t> de </a:t>
            </a:r>
            <a:r>
              <a:rPr lang="fr-FR" i="1" dirty="0"/>
              <a:t>La Croix</a:t>
            </a:r>
            <a:r>
              <a:rPr lang="fr-FR" dirty="0"/>
              <a:t>, les liaisons entre cet épisode tragique qui a lieu à Aulnay-sous-Bois et l’histoire du film. Voir la photo de l'AFP ci-dessous. </a:t>
            </a:r>
          </a:p>
          <a:p>
            <a:r>
              <a:rPr lang="fr-FR" dirty="0"/>
              <a:t>Arrestation très violente d'un jeune homme, Théo, par quatre policiers. L'un d'eux est même mis en examen pour viol (il a enfoncé sa matraque </a:t>
            </a:r>
            <a:r>
              <a:rPr lang="fr-FR" dirty="0" err="1" smtClean="0"/>
              <a:t>téléscopique</a:t>
            </a:r>
            <a:r>
              <a:rPr lang="fr-FR" dirty="0" smtClean="0"/>
              <a:t> </a:t>
            </a:r>
            <a:r>
              <a:rPr lang="fr-FR" dirty="0"/>
              <a:t>dans l'anus du garçon). Par la suite, violences dans le quartier de la victime ; voitures brûlées, manifestations pour réclamer justice.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459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 details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arrière</a:t>
            </a:r>
            <a:r>
              <a:rPr lang="en-GB" dirty="0"/>
              <a:t>-</a:t>
            </a:r>
            <a:r>
              <a:rPr lang="en-GB" dirty="0" smtClean="0"/>
              <a:t>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Il </a:t>
            </a:r>
            <a:r>
              <a:rPr lang="fr-FR" dirty="0"/>
              <a:t>y a beaucoup de détails intéressants qui apparaissent en arrière-plan dans </a:t>
            </a:r>
            <a:r>
              <a:rPr lang="fr-FR" i="1" dirty="0"/>
              <a:t>La Haine </a:t>
            </a:r>
            <a:r>
              <a:rPr lang="fr-FR" dirty="0"/>
              <a:t>(</a:t>
            </a:r>
            <a:r>
              <a:rPr lang="fr-FR" dirty="0" smtClean="0"/>
              <a:t>affiche </a:t>
            </a:r>
            <a:r>
              <a:rPr lang="fr-FR" dirty="0"/>
              <a:t>publicitaire, poster, </a:t>
            </a:r>
            <a:r>
              <a:rPr lang="fr-FR" dirty="0" smtClean="0"/>
              <a:t>graffitis</a:t>
            </a:r>
            <a:r>
              <a:rPr lang="fr-FR" dirty="0"/>
              <a:t>…). </a:t>
            </a:r>
            <a:endParaRPr lang="fr-FR" dirty="0" smtClean="0"/>
          </a:p>
          <a:p>
            <a:r>
              <a:rPr lang="fr-FR" dirty="0" smtClean="0"/>
              <a:t>Un </a:t>
            </a:r>
            <a:r>
              <a:rPr lang="fr-FR" dirty="0"/>
              <a:t>exemple à </a:t>
            </a:r>
            <a:r>
              <a:rPr lang="fr-FR" b="1" dirty="0" smtClean="0"/>
              <a:t>développer </a:t>
            </a:r>
            <a:r>
              <a:rPr lang="fr-FR" dirty="0"/>
              <a:t>: on peut identifier les idoles d’Hubert grâce aux posters </a:t>
            </a:r>
            <a:r>
              <a:rPr lang="fr-FR" dirty="0" smtClean="0"/>
              <a:t>affichés </a:t>
            </a:r>
            <a:r>
              <a:rPr lang="fr-FR" dirty="0"/>
              <a:t>dans sa chambre (37’). Pourquoi son choix apparaît-il logique ? </a:t>
            </a:r>
          </a:p>
          <a:p>
            <a:r>
              <a:rPr lang="fr-FR" dirty="0"/>
              <a:t>On peut également réfléchir à l’affiche de pub visible depuis les métro au moment de leur trajet en direction de Paris </a:t>
            </a:r>
            <a:r>
              <a:rPr lang="fr-FR" i="1" dirty="0"/>
              <a:t>« Le Monde est à vous ».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73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Différences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2800" dirty="0"/>
              <a:t>Attitude </a:t>
            </a:r>
            <a:r>
              <a:rPr lang="en-GB" sz="2800" dirty="0" err="1"/>
              <a:t>envers</a:t>
            </a:r>
            <a:r>
              <a:rPr lang="en-GB" sz="2800" dirty="0"/>
              <a:t> </a:t>
            </a:r>
            <a:r>
              <a:rPr lang="en-GB" sz="2800" dirty="0" err="1"/>
              <a:t>leur</a:t>
            </a:r>
            <a:r>
              <a:rPr lang="en-GB" sz="2800" dirty="0"/>
              <a:t> </a:t>
            </a:r>
            <a:r>
              <a:rPr lang="en-GB" sz="2800" dirty="0" smtClean="0"/>
              <a:t>situation (</a:t>
            </a:r>
            <a:r>
              <a:rPr lang="en-GB" sz="2800" dirty="0" err="1" smtClean="0"/>
              <a:t>pistolet</a:t>
            </a:r>
            <a:r>
              <a:rPr lang="en-GB" sz="2800" dirty="0" smtClean="0"/>
              <a:t>)</a:t>
            </a:r>
          </a:p>
          <a:p>
            <a:r>
              <a:rPr lang="en-GB" sz="2800" dirty="0" smtClean="0"/>
              <a:t>Religion et race</a:t>
            </a:r>
            <a:endParaRPr lang="en-GB" sz="2800" dirty="0"/>
          </a:p>
          <a:p>
            <a:r>
              <a:rPr lang="en-GB" sz="2800" dirty="0" err="1" smtClean="0"/>
              <a:t>Personnalités</a:t>
            </a:r>
            <a:endParaRPr lang="en-GB" sz="2800" dirty="0" smtClean="0"/>
          </a:p>
          <a:p>
            <a:r>
              <a:rPr lang="en-GB" sz="2800" dirty="0" smtClean="0"/>
              <a:t>Vinz: </a:t>
            </a:r>
            <a:r>
              <a:rPr lang="en-GB" sz="2800" dirty="0" err="1" smtClean="0"/>
              <a:t>soucieux</a:t>
            </a:r>
            <a:r>
              <a:rPr lang="en-GB" sz="2800" dirty="0" smtClean="0"/>
              <a:t> de son image, </a:t>
            </a:r>
            <a:r>
              <a:rPr lang="en-GB" sz="2800" dirty="0" err="1" smtClean="0"/>
              <a:t>agressif</a:t>
            </a:r>
            <a:r>
              <a:rPr lang="en-GB" sz="2800" dirty="0" smtClean="0"/>
              <a:t>, </a:t>
            </a:r>
            <a:r>
              <a:rPr lang="en-GB" sz="2800" dirty="0" err="1" smtClean="0"/>
              <a:t>besoin</a:t>
            </a:r>
            <a:r>
              <a:rPr lang="en-GB" sz="2800" dirty="0" smtClean="0"/>
              <a:t> </a:t>
            </a:r>
            <a:r>
              <a:rPr lang="en-GB" sz="2800" dirty="0" err="1" smtClean="0"/>
              <a:t>d’appartenance</a:t>
            </a:r>
            <a:r>
              <a:rPr lang="en-GB" sz="2800" dirty="0" smtClean="0"/>
              <a:t>/</a:t>
            </a:r>
            <a:r>
              <a:rPr lang="en-GB" sz="2800" dirty="0" err="1" smtClean="0"/>
              <a:t>copie</a:t>
            </a:r>
            <a:r>
              <a:rPr lang="en-GB" sz="2800" dirty="0" smtClean="0"/>
              <a:t> </a:t>
            </a:r>
            <a:r>
              <a:rPr lang="en-GB" sz="2800" dirty="0" err="1" smtClean="0"/>
              <a:t>ce</a:t>
            </a:r>
            <a:r>
              <a:rPr lang="en-GB" sz="2800" dirty="0" smtClean="0"/>
              <a:t> </a:t>
            </a:r>
            <a:r>
              <a:rPr lang="en-GB" sz="2800" dirty="0" err="1" smtClean="0"/>
              <a:t>qu’il</a:t>
            </a:r>
            <a:r>
              <a:rPr lang="en-GB" sz="2800" dirty="0" smtClean="0"/>
              <a:t> </a:t>
            </a:r>
            <a:r>
              <a:rPr lang="en-GB" sz="2800" dirty="0" err="1" smtClean="0"/>
              <a:t>entend</a:t>
            </a:r>
            <a:r>
              <a:rPr lang="en-GB" sz="2800" dirty="0" smtClean="0"/>
              <a:t>, </a:t>
            </a:r>
            <a:r>
              <a:rPr lang="fr-FR" sz="2800" dirty="0"/>
              <a:t>aime jouer les </a:t>
            </a:r>
            <a:r>
              <a:rPr lang="fr-FR" sz="2800" dirty="0" smtClean="0"/>
              <a:t>durs</a:t>
            </a:r>
            <a:r>
              <a:rPr lang="en-GB" sz="2800" dirty="0" smtClean="0"/>
              <a:t>…</a:t>
            </a:r>
          </a:p>
          <a:p>
            <a:r>
              <a:rPr lang="en-GB" sz="2800" dirty="0" err="1" smtClean="0"/>
              <a:t>Saïd</a:t>
            </a:r>
            <a:r>
              <a:rPr lang="en-GB" sz="2800" dirty="0" smtClean="0"/>
              <a:t>: </a:t>
            </a:r>
            <a:r>
              <a:rPr lang="en-GB" sz="2800" dirty="0" err="1" smtClean="0"/>
              <a:t>plein</a:t>
            </a:r>
            <a:r>
              <a:rPr lang="en-GB" sz="2800" dirty="0" smtClean="0"/>
              <a:t> </a:t>
            </a:r>
            <a:r>
              <a:rPr lang="en-GB" sz="2800" dirty="0" err="1" smtClean="0"/>
              <a:t>d’energie</a:t>
            </a:r>
            <a:r>
              <a:rPr lang="en-GB" sz="2800" dirty="0" smtClean="0"/>
              <a:t>, </a:t>
            </a:r>
            <a:r>
              <a:rPr lang="fr-FR" sz="2800" dirty="0"/>
              <a:t>plein de </a:t>
            </a:r>
            <a:r>
              <a:rPr lang="fr-FR" sz="2800" dirty="0" smtClean="0"/>
              <a:t>tchatche, </a:t>
            </a:r>
            <a:r>
              <a:rPr lang="fr-FR" sz="2800" dirty="0"/>
              <a:t>joue souvent un rôle comique, est le témoin des événements </a:t>
            </a:r>
            <a:r>
              <a:rPr lang="fr-FR" sz="2800" dirty="0" smtClean="0"/>
              <a:t>et joue </a:t>
            </a:r>
            <a:r>
              <a:rPr lang="fr-FR" sz="2800" dirty="0"/>
              <a:t>plutôt les </a:t>
            </a:r>
            <a:r>
              <a:rPr lang="fr-FR" sz="2800" dirty="0" smtClean="0"/>
              <a:t>médiateurs, </a:t>
            </a:r>
            <a:r>
              <a:rPr lang="en-GB" sz="2800" dirty="0" smtClean="0"/>
              <a:t>ne fait pas de </a:t>
            </a:r>
            <a:r>
              <a:rPr lang="en-GB" sz="2800" dirty="0" err="1" smtClean="0"/>
              <a:t>choix</a:t>
            </a:r>
            <a:r>
              <a:rPr lang="en-GB" sz="2800" dirty="0" smtClean="0"/>
              <a:t> (actions) et </a:t>
            </a:r>
            <a:r>
              <a:rPr lang="fr-FR" sz="2800" dirty="0"/>
              <a:t>se rapproche ainsi du </a:t>
            </a:r>
            <a:r>
              <a:rPr lang="fr-FR" sz="2800" dirty="0" smtClean="0"/>
              <a:t>spectateur</a:t>
            </a:r>
            <a:r>
              <a:rPr lang="en-GB" sz="2800" dirty="0" smtClean="0"/>
              <a:t>…</a:t>
            </a:r>
          </a:p>
          <a:p>
            <a:r>
              <a:rPr lang="en-GB" sz="2800" dirty="0" smtClean="0"/>
              <a:t>Hubert: canalise </a:t>
            </a:r>
            <a:r>
              <a:rPr lang="en-GB" sz="2800" dirty="0" err="1" smtClean="0"/>
              <a:t>sa</a:t>
            </a:r>
            <a:r>
              <a:rPr lang="en-GB" sz="2800" dirty="0" smtClean="0"/>
              <a:t> </a:t>
            </a:r>
            <a:r>
              <a:rPr lang="en-GB" sz="2800" dirty="0" err="1" smtClean="0"/>
              <a:t>colère</a:t>
            </a:r>
            <a:r>
              <a:rPr lang="en-GB" sz="2800" dirty="0" smtClean="0"/>
              <a:t>, </a:t>
            </a:r>
            <a:r>
              <a:rPr lang="fr-FR" sz="2800" dirty="0" smtClean="0"/>
              <a:t>préfère </a:t>
            </a:r>
            <a:r>
              <a:rPr lang="fr-FR" sz="2800" dirty="0"/>
              <a:t>éviter l’affrontement avec la police et cherche à calmer </a:t>
            </a:r>
            <a:r>
              <a:rPr lang="fr-FR" sz="2800" dirty="0" err="1" smtClean="0"/>
              <a:t>Vinz</a:t>
            </a:r>
            <a:r>
              <a:rPr lang="fr-FR" sz="2800" dirty="0" smtClean="0"/>
              <a:t>, </a:t>
            </a:r>
            <a:r>
              <a:rPr lang="en-GB" sz="2800" dirty="0" err="1"/>
              <a:t>responsable</a:t>
            </a:r>
            <a:r>
              <a:rPr lang="en-GB" sz="2800" dirty="0"/>
              <a:t>, </a:t>
            </a:r>
            <a:r>
              <a:rPr lang="en-GB" sz="2800" dirty="0" err="1"/>
              <a:t>souhaite</a:t>
            </a:r>
            <a:r>
              <a:rPr lang="en-GB" sz="2800" dirty="0"/>
              <a:t> </a:t>
            </a:r>
            <a:r>
              <a:rPr lang="en-GB" sz="2800" dirty="0" err="1"/>
              <a:t>s’en</a:t>
            </a:r>
            <a:r>
              <a:rPr lang="en-GB" sz="2800" dirty="0"/>
              <a:t> </a:t>
            </a:r>
            <a:r>
              <a:rPr lang="en-GB" sz="2800" dirty="0" err="1" smtClean="0"/>
              <a:t>sortir</a:t>
            </a:r>
            <a:r>
              <a:rPr lang="en-GB" sz="2800" dirty="0" smtClean="0"/>
              <a:t>,…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10246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6264696"/>
          </a:xfrm>
        </p:spPr>
        <p:txBody>
          <a:bodyPr>
            <a:normAutofit/>
          </a:bodyPr>
          <a:lstStyle/>
          <a:p>
            <a:r>
              <a:rPr lang="fr-FR" sz="2800" dirty="0"/>
              <a:t>Le trio est censé </a:t>
            </a:r>
            <a:r>
              <a:rPr lang="fr-FR" sz="2800" dirty="0">
                <a:solidFill>
                  <a:srgbClr val="FFC000"/>
                </a:solidFill>
              </a:rPr>
              <a:t>représenter la population des banlieues</a:t>
            </a:r>
            <a:r>
              <a:rPr lang="fr-FR" sz="2800" dirty="0"/>
              <a:t>, mais Kassovitz </a:t>
            </a:r>
            <a:r>
              <a:rPr lang="fr-FR" sz="2800" dirty="0" smtClean="0"/>
              <a:t>admet </a:t>
            </a:r>
            <a:r>
              <a:rPr lang="fr-FR" sz="2800" dirty="0"/>
              <a:t>qu' </a:t>
            </a:r>
            <a:r>
              <a:rPr lang="fr-FR" sz="2800" i="1" dirty="0"/>
              <a:t>« un trio composé d’un juif, d’un noir et d’un arabe était plus proche du symbole que de la réalité. » </a:t>
            </a:r>
            <a:endParaRPr lang="fr-FR" sz="2800" dirty="0"/>
          </a:p>
          <a:p>
            <a:r>
              <a:rPr lang="en-GB" sz="2800" dirty="0" err="1" smtClean="0"/>
              <a:t>Malgré</a:t>
            </a:r>
            <a:r>
              <a:rPr lang="en-GB" sz="2800" dirty="0" smtClean="0"/>
              <a:t> </a:t>
            </a:r>
            <a:r>
              <a:rPr lang="en-GB" sz="2800" dirty="0" err="1"/>
              <a:t>leurs</a:t>
            </a:r>
            <a:r>
              <a:rPr lang="en-GB" sz="2800" dirty="0"/>
              <a:t> differences, </a:t>
            </a:r>
            <a:r>
              <a:rPr lang="en-GB" sz="2800" dirty="0" err="1" smtClean="0"/>
              <a:t>ils</a:t>
            </a:r>
            <a:r>
              <a:rPr lang="en-GB" sz="2800" dirty="0" smtClean="0"/>
              <a:t> </a:t>
            </a:r>
            <a:r>
              <a:rPr lang="en-GB" sz="2800" dirty="0" err="1" smtClean="0"/>
              <a:t>sont</a:t>
            </a:r>
            <a:r>
              <a:rPr lang="en-GB" sz="2800" dirty="0" smtClean="0"/>
              <a:t> </a:t>
            </a:r>
            <a:r>
              <a:rPr lang="en-GB" sz="2800" dirty="0" err="1" smtClean="0"/>
              <a:t>amis</a:t>
            </a:r>
            <a:r>
              <a:rPr lang="en-GB" sz="2800" dirty="0" smtClean="0"/>
              <a:t>.</a:t>
            </a:r>
          </a:p>
          <a:p>
            <a:r>
              <a:rPr lang="en-GB" sz="2800" dirty="0" err="1" smtClean="0"/>
              <a:t>Ils</a:t>
            </a:r>
            <a:r>
              <a:rPr lang="en-GB" sz="2800" dirty="0" smtClean="0"/>
              <a:t> </a:t>
            </a:r>
            <a:r>
              <a:rPr lang="en-GB" sz="2800" dirty="0" err="1" smtClean="0"/>
              <a:t>subissent</a:t>
            </a:r>
            <a:r>
              <a:rPr lang="en-GB" sz="2800" dirty="0" smtClean="0"/>
              <a:t> la </a:t>
            </a:r>
            <a:r>
              <a:rPr lang="en-GB" sz="2800" i="1" dirty="0" smtClean="0">
                <a:solidFill>
                  <a:srgbClr val="FFC000"/>
                </a:solidFill>
              </a:rPr>
              <a:t>violence, la </a:t>
            </a:r>
            <a:r>
              <a:rPr lang="en-GB" sz="2800" i="1" dirty="0" err="1" smtClean="0">
                <a:solidFill>
                  <a:srgbClr val="FFC000"/>
                </a:solidFill>
              </a:rPr>
              <a:t>fatalité</a:t>
            </a:r>
            <a:r>
              <a:rPr lang="en-GB" sz="2800" i="1" dirty="0" smtClean="0">
                <a:solidFill>
                  <a:srgbClr val="FFC000"/>
                </a:solidFill>
              </a:rPr>
              <a:t> </a:t>
            </a:r>
            <a:r>
              <a:rPr lang="en-GB" sz="2800" dirty="0" smtClean="0"/>
              <a:t>de </a:t>
            </a:r>
            <a:r>
              <a:rPr lang="en-GB" sz="2800" dirty="0" err="1" smtClean="0"/>
              <a:t>leur</a:t>
            </a:r>
            <a:r>
              <a:rPr lang="en-GB" sz="2800" dirty="0" smtClean="0"/>
              <a:t> situation et </a:t>
            </a:r>
            <a:r>
              <a:rPr lang="en-GB" sz="2800" dirty="0" err="1" smtClean="0"/>
              <a:t>quoiqu’ils</a:t>
            </a:r>
            <a:r>
              <a:rPr lang="en-GB" sz="2800" dirty="0" smtClean="0"/>
              <a:t> </a:t>
            </a:r>
            <a:r>
              <a:rPr lang="en-GB" sz="2800" dirty="0" err="1" smtClean="0"/>
              <a:t>essayent</a:t>
            </a:r>
            <a:r>
              <a:rPr lang="en-GB" sz="2800" dirty="0" smtClean="0"/>
              <a:t> de faire pour </a:t>
            </a:r>
            <a:r>
              <a:rPr lang="en-GB" sz="2800" dirty="0" err="1" smtClean="0"/>
              <a:t>sortir</a:t>
            </a:r>
            <a:r>
              <a:rPr lang="en-GB" sz="2800" dirty="0" smtClean="0"/>
              <a:t> de </a:t>
            </a:r>
            <a:r>
              <a:rPr lang="en-GB" sz="2800" dirty="0" err="1" smtClean="0"/>
              <a:t>leur</a:t>
            </a:r>
            <a:r>
              <a:rPr lang="en-GB" sz="2800" dirty="0" smtClean="0"/>
              <a:t> situation </a:t>
            </a:r>
            <a:r>
              <a:rPr lang="en-GB" sz="2800" i="1" dirty="0" smtClean="0"/>
              <a:t>(</a:t>
            </a:r>
            <a:r>
              <a:rPr lang="en-GB" sz="2800" i="1" dirty="0" err="1" smtClean="0"/>
              <a:t>choisir</a:t>
            </a:r>
            <a:r>
              <a:rPr lang="en-GB" sz="2800" i="1" dirty="0" smtClean="0"/>
              <a:t> la violence V </a:t>
            </a:r>
            <a:r>
              <a:rPr lang="en-GB" sz="2800" i="1" dirty="0" err="1" smtClean="0"/>
              <a:t>ou</a:t>
            </a:r>
            <a:r>
              <a:rPr lang="en-GB" sz="2800" i="1" dirty="0" smtClean="0"/>
              <a:t> pas H </a:t>
            </a:r>
            <a:r>
              <a:rPr lang="en-GB" sz="2800" i="1" dirty="0" err="1" smtClean="0"/>
              <a:t>ou</a:t>
            </a:r>
            <a:r>
              <a:rPr lang="en-GB" sz="2800" i="1" dirty="0" smtClean="0"/>
              <a:t> le non-</a:t>
            </a:r>
            <a:r>
              <a:rPr lang="en-GB" sz="2800" i="1" dirty="0" err="1" smtClean="0"/>
              <a:t>choix</a:t>
            </a:r>
            <a:r>
              <a:rPr lang="en-GB" sz="2800" i="1" dirty="0" smtClean="0"/>
              <a:t> S).</a:t>
            </a:r>
          </a:p>
          <a:p>
            <a:r>
              <a:rPr lang="en-GB" sz="2800" dirty="0" err="1" smtClean="0"/>
              <a:t>Ils</a:t>
            </a:r>
            <a:r>
              <a:rPr lang="en-GB" sz="2800" dirty="0" smtClean="0"/>
              <a:t> </a:t>
            </a:r>
            <a:r>
              <a:rPr lang="en-GB" sz="2800" dirty="0" err="1" smtClean="0"/>
              <a:t>sont</a:t>
            </a:r>
            <a:r>
              <a:rPr lang="en-GB" sz="2800" dirty="0" smtClean="0"/>
              <a:t> </a:t>
            </a:r>
            <a:r>
              <a:rPr lang="en-GB" sz="2800" dirty="0" err="1" smtClean="0"/>
              <a:t>dans</a:t>
            </a:r>
            <a:r>
              <a:rPr lang="en-GB" sz="2800" dirty="0" smtClean="0"/>
              <a:t> </a:t>
            </a:r>
            <a:r>
              <a:rPr lang="en-GB" sz="2800" dirty="0" err="1" smtClean="0">
                <a:solidFill>
                  <a:srgbClr val="FFC000"/>
                </a:solidFill>
              </a:rPr>
              <a:t>une</a:t>
            </a:r>
            <a:r>
              <a:rPr lang="en-GB" sz="2800" dirty="0" smtClean="0">
                <a:solidFill>
                  <a:srgbClr val="FFC000"/>
                </a:solidFill>
              </a:rPr>
              <a:t> impasse</a:t>
            </a:r>
            <a:r>
              <a:rPr lang="en-GB" sz="2800" dirty="0" smtClean="0"/>
              <a:t>.</a:t>
            </a:r>
            <a:endParaRPr lang="en-GB" sz="2800" dirty="0"/>
          </a:p>
          <a:p>
            <a:r>
              <a:rPr lang="fr-FR" sz="2800" dirty="0" smtClean="0"/>
              <a:t>Pour </a:t>
            </a:r>
            <a:r>
              <a:rPr lang="fr-FR" sz="2800" dirty="0" smtClean="0"/>
              <a:t>Kassovitz, </a:t>
            </a:r>
            <a:r>
              <a:rPr lang="fr-FR" sz="2800" dirty="0"/>
              <a:t>les habitants des </a:t>
            </a:r>
            <a:r>
              <a:rPr lang="fr-FR" sz="2800" dirty="0" smtClean="0"/>
              <a:t>banlieues </a:t>
            </a:r>
            <a:r>
              <a:rPr lang="fr-FR" sz="2800" dirty="0"/>
              <a:t>souffrent de la </a:t>
            </a:r>
            <a:r>
              <a:rPr lang="fr-FR" sz="2800" dirty="0">
                <a:solidFill>
                  <a:srgbClr val="FFC000"/>
                </a:solidFill>
              </a:rPr>
              <a:t>ségrégation et de la </a:t>
            </a:r>
            <a:r>
              <a:rPr lang="fr-FR" sz="2800" dirty="0" smtClean="0">
                <a:solidFill>
                  <a:srgbClr val="FFC000"/>
                </a:solidFill>
              </a:rPr>
              <a:t>marginalisation </a:t>
            </a:r>
            <a:r>
              <a:rPr lang="fr-FR" sz="2800" dirty="0" smtClean="0"/>
              <a:t>davantage </a:t>
            </a:r>
            <a:r>
              <a:rPr lang="fr-FR" sz="2800" dirty="0"/>
              <a:t>en fonction de leurs </a:t>
            </a:r>
            <a:r>
              <a:rPr lang="fr-FR" sz="2800" dirty="0" smtClean="0">
                <a:solidFill>
                  <a:srgbClr val="FFC000"/>
                </a:solidFill>
              </a:rPr>
              <a:t>difficultés </a:t>
            </a:r>
            <a:r>
              <a:rPr lang="fr-FR" sz="2800" dirty="0">
                <a:solidFill>
                  <a:srgbClr val="FFC000"/>
                </a:solidFill>
              </a:rPr>
              <a:t>économiques </a:t>
            </a:r>
            <a:r>
              <a:rPr lang="fr-FR" sz="2800" dirty="0"/>
              <a:t>que de leur couleur de peau ou religion.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1915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FFC000"/>
                </a:solidFill>
              </a:rPr>
              <a:t>Caractéristiques</a:t>
            </a:r>
            <a:r>
              <a:rPr lang="en-GB" dirty="0" smtClean="0">
                <a:solidFill>
                  <a:srgbClr val="FFC000"/>
                </a:solidFill>
              </a:rPr>
              <a:t> des </a:t>
            </a:r>
            <a:r>
              <a:rPr lang="en-GB" dirty="0" err="1" smtClean="0">
                <a:solidFill>
                  <a:srgbClr val="FFC000"/>
                </a:solidFill>
              </a:rPr>
              <a:t>banlieues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La </a:t>
            </a:r>
            <a:r>
              <a:rPr lang="en-GB" dirty="0" err="1" smtClean="0"/>
              <a:t>pluriethnicité</a:t>
            </a:r>
            <a:endParaRPr lang="en-GB" dirty="0" smtClean="0"/>
          </a:p>
          <a:p>
            <a:r>
              <a:rPr lang="en-GB" dirty="0" smtClean="0"/>
              <a:t>Un </a:t>
            </a:r>
            <a:r>
              <a:rPr lang="en-GB" dirty="0" err="1" smtClean="0"/>
              <a:t>faible</a:t>
            </a:r>
            <a:r>
              <a:rPr lang="en-GB" dirty="0" smtClean="0"/>
              <a:t> </a:t>
            </a:r>
            <a:r>
              <a:rPr lang="en-GB" dirty="0" err="1" smtClean="0"/>
              <a:t>taux</a:t>
            </a:r>
            <a:r>
              <a:rPr lang="en-GB" dirty="0" smtClean="0"/>
              <a:t> </a:t>
            </a:r>
            <a:r>
              <a:rPr lang="en-GB" dirty="0" err="1" smtClean="0"/>
              <a:t>d’intégration</a:t>
            </a:r>
            <a:endParaRPr lang="en-GB" dirty="0" smtClean="0"/>
          </a:p>
          <a:p>
            <a:r>
              <a:rPr lang="en-GB" dirty="0" smtClean="0"/>
              <a:t>Un </a:t>
            </a:r>
            <a:r>
              <a:rPr lang="en-GB" dirty="0" err="1" smtClean="0"/>
              <a:t>taux</a:t>
            </a:r>
            <a:r>
              <a:rPr lang="en-GB" dirty="0" smtClean="0"/>
              <a:t> de </a:t>
            </a:r>
            <a:r>
              <a:rPr lang="en-GB" dirty="0" err="1" smtClean="0"/>
              <a:t>chômage</a:t>
            </a:r>
            <a:r>
              <a:rPr lang="en-GB" dirty="0" smtClean="0"/>
              <a:t> plus </a:t>
            </a:r>
            <a:r>
              <a:rPr lang="en-GB" dirty="0" err="1" smtClean="0"/>
              <a:t>élevé</a:t>
            </a:r>
            <a:r>
              <a:rPr lang="en-GB" dirty="0" smtClean="0"/>
              <a:t> que la </a:t>
            </a:r>
            <a:r>
              <a:rPr lang="en-GB" dirty="0" err="1" smtClean="0"/>
              <a:t>moyenne</a:t>
            </a:r>
            <a:endParaRPr lang="en-GB" dirty="0" smtClean="0"/>
          </a:p>
          <a:p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grande</a:t>
            </a:r>
            <a:r>
              <a:rPr lang="en-GB" dirty="0" smtClean="0"/>
              <a:t> </a:t>
            </a:r>
            <a:r>
              <a:rPr lang="en-GB" dirty="0" err="1" smtClean="0"/>
              <a:t>pauvreté</a:t>
            </a:r>
            <a:endParaRPr lang="en-GB" dirty="0" smtClean="0"/>
          </a:p>
          <a:p>
            <a:r>
              <a:rPr lang="en-GB" dirty="0" err="1" smtClean="0"/>
              <a:t>Une</a:t>
            </a:r>
            <a:r>
              <a:rPr lang="en-GB" dirty="0" smtClean="0"/>
              <a:t> forte proportion de </a:t>
            </a:r>
            <a:r>
              <a:rPr lang="en-GB" dirty="0" err="1" smtClean="0"/>
              <a:t>jeunes</a:t>
            </a:r>
            <a:endParaRPr lang="en-GB" dirty="0" smtClean="0"/>
          </a:p>
          <a:p>
            <a:r>
              <a:rPr lang="en-GB" dirty="0" smtClean="0"/>
              <a:t>Des structures </a:t>
            </a:r>
            <a:r>
              <a:rPr lang="en-GB" dirty="0" err="1" smtClean="0"/>
              <a:t>familiales</a:t>
            </a:r>
            <a:r>
              <a:rPr lang="en-GB" dirty="0" smtClean="0"/>
              <a:t> </a:t>
            </a:r>
            <a:r>
              <a:rPr lang="en-GB" dirty="0" err="1" smtClean="0"/>
              <a:t>dissociées</a:t>
            </a:r>
            <a:endParaRPr lang="en-GB" dirty="0" smtClean="0"/>
          </a:p>
          <a:p>
            <a:endParaRPr lang="en-GB" dirty="0"/>
          </a:p>
          <a:p>
            <a:pPr marL="0" indent="0" algn="ctr">
              <a:buNone/>
            </a:pPr>
            <a:r>
              <a:rPr lang="en-GB" sz="35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De </a:t>
            </a:r>
            <a:r>
              <a:rPr lang="en-GB" sz="35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quelles</a:t>
            </a:r>
            <a:r>
              <a:rPr lang="en-GB" sz="35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35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manières</a:t>
            </a:r>
            <a:r>
              <a:rPr lang="en-GB" sz="35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35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peut</a:t>
            </a:r>
            <a:r>
              <a:rPr lang="en-GB" sz="35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-on dire que </a:t>
            </a:r>
            <a:r>
              <a:rPr lang="en-GB" sz="35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ces</a:t>
            </a:r>
            <a:r>
              <a:rPr lang="en-GB" sz="35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35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caractéristiques</a:t>
            </a:r>
            <a:r>
              <a:rPr lang="en-GB" sz="35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35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s’appliquent</a:t>
            </a:r>
            <a:r>
              <a:rPr lang="en-GB" sz="35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aux 3 </a:t>
            </a:r>
            <a:r>
              <a:rPr lang="en-GB" sz="35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personnages</a:t>
            </a:r>
            <a:r>
              <a:rPr lang="en-GB" sz="35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?</a:t>
            </a:r>
            <a:endParaRPr lang="en-GB" sz="35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35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Travail sur les </a:t>
            </a:r>
            <a:r>
              <a:rPr lang="en-GB" dirty="0" err="1" smtClean="0">
                <a:solidFill>
                  <a:srgbClr val="FFC000"/>
                </a:solidFill>
              </a:rPr>
              <a:t>scènes</a:t>
            </a:r>
            <a:r>
              <a:rPr lang="en-GB" dirty="0" smtClean="0">
                <a:solidFill>
                  <a:srgbClr val="FFC000"/>
                </a:solidFill>
              </a:rPr>
              <a:t> </a:t>
            </a:r>
            <a:r>
              <a:rPr lang="en-GB" dirty="0" err="1" smtClean="0">
                <a:solidFill>
                  <a:srgbClr val="FFC000"/>
                </a:solidFill>
              </a:rPr>
              <a:t>marquantes</a:t>
            </a:r>
            <a:r>
              <a:rPr lang="en-GB" dirty="0" smtClean="0">
                <a:solidFill>
                  <a:srgbClr val="FFC000"/>
                </a:solidFill>
              </a:rPr>
              <a:t> </a:t>
            </a:r>
            <a:br>
              <a:rPr lang="en-GB" dirty="0" smtClean="0">
                <a:solidFill>
                  <a:srgbClr val="FFC000"/>
                </a:solidFill>
              </a:rPr>
            </a:br>
            <a:r>
              <a:rPr lang="en-GB" dirty="0" smtClean="0">
                <a:solidFill>
                  <a:srgbClr val="FFC000"/>
                </a:solidFill>
              </a:rPr>
              <a:t>du film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Par </a:t>
            </a:r>
            <a:r>
              <a:rPr lang="en-GB" dirty="0" err="1" smtClean="0"/>
              <a:t>paires</a:t>
            </a:r>
            <a:r>
              <a:rPr lang="en-GB" dirty="0" smtClean="0"/>
              <a:t>, </a:t>
            </a:r>
            <a:r>
              <a:rPr lang="en-GB" dirty="0" err="1" smtClean="0"/>
              <a:t>visionnez</a:t>
            </a:r>
            <a:r>
              <a:rPr lang="en-GB" dirty="0" smtClean="0"/>
              <a:t> </a:t>
            </a:r>
            <a:r>
              <a:rPr lang="en-GB" dirty="0" err="1" smtClean="0"/>
              <a:t>votre</a:t>
            </a:r>
            <a:r>
              <a:rPr lang="en-GB" dirty="0" smtClean="0"/>
              <a:t> scène et </a:t>
            </a:r>
            <a:r>
              <a:rPr lang="en-GB" dirty="0" err="1" smtClean="0"/>
              <a:t>répondez</a:t>
            </a:r>
            <a:r>
              <a:rPr lang="en-GB" dirty="0" smtClean="0"/>
              <a:t> aux questions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937510"/>
            <a:ext cx="1857375" cy="982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239090"/>
            <a:ext cx="3131840" cy="17616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908" y="2390246"/>
            <a:ext cx="2661294" cy="15302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90274"/>
            <a:ext cx="3103761" cy="16297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29" y="2880122"/>
            <a:ext cx="3042084" cy="17111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654" y="4108388"/>
            <a:ext cx="1834979" cy="10115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56" y="5307818"/>
            <a:ext cx="1942832" cy="131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3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5527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3000" dirty="0" smtClean="0"/>
              <a:t>1</a:t>
            </a:r>
            <a:r>
              <a:rPr lang="fr-FR" sz="3000" dirty="0"/>
              <a:t>. </a:t>
            </a:r>
            <a:r>
              <a:rPr lang="fr-FR" sz="3000" b="1" dirty="0" err="1">
                <a:solidFill>
                  <a:srgbClr val="FFC000"/>
                </a:solidFill>
              </a:rPr>
              <a:t>Vinz</a:t>
            </a:r>
            <a:r>
              <a:rPr lang="fr-FR" sz="3000" b="1" dirty="0">
                <a:solidFill>
                  <a:srgbClr val="FFC000"/>
                </a:solidFill>
              </a:rPr>
              <a:t> joue les durs devant son miroir </a:t>
            </a:r>
            <a:r>
              <a:rPr lang="fr-FR" sz="3000" dirty="0">
                <a:solidFill>
                  <a:srgbClr val="FFC000"/>
                </a:solidFill>
              </a:rPr>
              <a:t>(9’12-9’44) </a:t>
            </a:r>
            <a:r>
              <a:rPr lang="fr-FR" sz="3000" dirty="0"/>
              <a:t>- Qu’apprend-on de sa </a:t>
            </a:r>
            <a:r>
              <a:rPr lang="fr-FR" sz="3000" dirty="0" smtClean="0"/>
              <a:t>personnalité </a:t>
            </a:r>
            <a:r>
              <a:rPr lang="fr-FR" sz="3000" dirty="0"/>
              <a:t>? En quoi la mise en scène est-elle très habile ?</a:t>
            </a:r>
            <a:endParaRPr lang="en-GB" sz="3000" dirty="0"/>
          </a:p>
          <a:p>
            <a:pPr marL="0" indent="0">
              <a:buNone/>
            </a:pPr>
            <a:r>
              <a:rPr lang="fr-FR" dirty="0"/>
              <a:t> </a:t>
            </a:r>
            <a:endParaRPr lang="en-GB" dirty="0"/>
          </a:p>
          <a:p>
            <a:r>
              <a:rPr lang="fr-FR" dirty="0"/>
              <a:t>La scène a surtout pour but de montrer </a:t>
            </a:r>
            <a:r>
              <a:rPr lang="fr-FR" i="1" dirty="0">
                <a:solidFill>
                  <a:srgbClr val="FFC000"/>
                </a:solidFill>
              </a:rPr>
              <a:t>le côté agressif </a:t>
            </a:r>
            <a:r>
              <a:rPr lang="fr-FR" dirty="0"/>
              <a:t>de </a:t>
            </a:r>
            <a:r>
              <a:rPr lang="fr-FR" dirty="0" err="1"/>
              <a:t>Vinz</a:t>
            </a:r>
            <a:r>
              <a:rPr lang="fr-FR" dirty="0"/>
              <a:t>, en imitant le personnage </a:t>
            </a:r>
            <a:r>
              <a:rPr lang="fr-FR" dirty="0" smtClean="0"/>
              <a:t>principal </a:t>
            </a:r>
            <a:r>
              <a:rPr lang="fr-FR" dirty="0"/>
              <a:t>de </a:t>
            </a:r>
            <a:r>
              <a:rPr lang="fr-FR" i="1" dirty="0"/>
              <a:t>Taxi Driver </a:t>
            </a:r>
            <a:r>
              <a:rPr lang="fr-FR" dirty="0"/>
              <a:t>(Scorsese). </a:t>
            </a:r>
            <a:endParaRPr lang="fr-FR" dirty="0" smtClean="0"/>
          </a:p>
          <a:p>
            <a:r>
              <a:rPr lang="fr-FR" dirty="0" smtClean="0"/>
              <a:t>Il </a:t>
            </a:r>
            <a:r>
              <a:rPr lang="fr-FR" dirty="0"/>
              <a:t>fait déjà mine d’utiliser son </a:t>
            </a:r>
            <a:r>
              <a:rPr lang="fr-FR" dirty="0" smtClean="0"/>
              <a:t>révolver</a:t>
            </a:r>
            <a:r>
              <a:rPr lang="fr-FR" dirty="0"/>
              <a:t>, mais est également </a:t>
            </a:r>
            <a:r>
              <a:rPr lang="fr-FR" dirty="0" smtClean="0">
                <a:solidFill>
                  <a:srgbClr val="FFC000"/>
                </a:solidFill>
              </a:rPr>
              <a:t>soucieux </a:t>
            </a:r>
            <a:r>
              <a:rPr lang="fr-FR" dirty="0">
                <a:solidFill>
                  <a:srgbClr val="FFC000"/>
                </a:solidFill>
              </a:rPr>
              <a:t>de son apparence </a:t>
            </a:r>
            <a:r>
              <a:rPr lang="fr-FR" dirty="0"/>
              <a:t>(boutons sur le nez</a:t>
            </a:r>
            <a:r>
              <a:rPr lang="fr-FR" dirty="0" smtClean="0"/>
              <a:t>).</a:t>
            </a:r>
          </a:p>
          <a:p>
            <a:r>
              <a:rPr lang="fr-FR" sz="3000" dirty="0"/>
              <a:t>La mise en scène est habile puisqu’il est impossible que le personnage de dos au début soit Vincent Cassel : la caméra apparaîtrait dans le </a:t>
            </a:r>
            <a:r>
              <a:rPr lang="fr-FR" sz="3000" dirty="0" smtClean="0"/>
              <a:t>miroir </a:t>
            </a:r>
            <a:r>
              <a:rPr lang="fr-FR" sz="3000" dirty="0"/>
              <a:t>par la suite. </a:t>
            </a:r>
            <a:endParaRPr lang="fr-FR" sz="3000" dirty="0" smtClean="0"/>
          </a:p>
          <a:p>
            <a:pPr marL="0" indent="0">
              <a:buNone/>
            </a:pPr>
            <a:r>
              <a:rPr lang="fr-FR" dirty="0"/>
              <a:t> </a:t>
            </a:r>
            <a:endParaRPr lang="en-GB" dirty="0"/>
          </a:p>
          <a:p>
            <a:endParaRPr lang="en-GB" dirty="0"/>
          </a:p>
        </p:txBody>
      </p:sp>
      <p:pic>
        <p:nvPicPr>
          <p:cNvPr id="4098" name="Picture 2" descr="Image result for La haine miroi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74654"/>
            <a:ext cx="1926481" cy="108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359" y="908720"/>
            <a:ext cx="1458168" cy="109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9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04864"/>
            <a:ext cx="6705600" cy="3657600"/>
          </a:xfrm>
        </p:spPr>
      </p:pic>
    </p:spTree>
    <p:extLst>
      <p:ext uri="{BB962C8B-B14F-4D97-AF65-F5344CB8AC3E}">
        <p14:creationId xmlns:p14="http://schemas.microsoft.com/office/powerpoint/2010/main" val="413783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3F7CF89D0DA24182D8BD5910AD89F4" ma:contentTypeVersion="1" ma:contentTypeDescription="Create a new document." ma:contentTypeScope="" ma:versionID="567ae329f6d48215cd46cf3b313343d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3BA96B-576F-4B8E-A836-841C6F05C6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2BB29C-3A49-4D45-8726-B85892631CEA}">
  <ds:schemaRefs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http://schemas.microsoft.com/sharepoint/v3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FB3D6E1-CAAE-4E58-A943-0FDE133017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4007</TotalTime>
  <Words>1714</Words>
  <Application>Microsoft Office PowerPoint</Application>
  <PresentationFormat>On-screen Show (4:3)</PresentationFormat>
  <Paragraphs>141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PowerPoint Presentation</vt:lpstr>
      <vt:lpstr>Titre essai: Examinez les similarités et les différences entre Saïd, Vinz et Hubert dans La Haine.</vt:lpstr>
      <vt:lpstr>Similarités?</vt:lpstr>
      <vt:lpstr>Différences?</vt:lpstr>
      <vt:lpstr>PowerPoint Presentation</vt:lpstr>
      <vt:lpstr>Caractéristiques des banlieues</vt:lpstr>
      <vt:lpstr>Travail sur les scènes marquantes  du film</vt:lpstr>
      <vt:lpstr>PowerPoint Presentation</vt:lpstr>
      <vt:lpstr>PowerPoint Presentation</vt:lpstr>
      <vt:lpstr>2. Des journalistes TV cherchent à interroger Vinz, Saïd et Hubert (19’04-20’20) - Que nous montre cette scène sur les rapports entre les médias et les jeunes des banlieues 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D’autres scenes: Sur le toit</vt:lpstr>
      <vt:lpstr>Chez Asterix</vt:lpstr>
      <vt:lpstr>La fin du film</vt:lpstr>
      <vt:lpstr>La scène finale (90’34-92’52).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 details en arrière-plan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fel</dc:creator>
  <cp:lastModifiedBy>Frédérique E. Lecerf</cp:lastModifiedBy>
  <cp:revision>256</cp:revision>
  <dcterms:created xsi:type="dcterms:W3CDTF">2010-06-08T11:01:41Z</dcterms:created>
  <dcterms:modified xsi:type="dcterms:W3CDTF">2017-02-27T16:34:09Z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0x010100793F7CF89D0DA24182D8BD5910AD89F4</vt:lpwstr>
  </property>
</Properties>
</file>