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85" r:id="rId5"/>
    <p:sldId id="256" r:id="rId6"/>
    <p:sldId id="270" r:id="rId7"/>
    <p:sldId id="268" r:id="rId8"/>
    <p:sldId id="269" r:id="rId9"/>
    <p:sldId id="272" r:id="rId10"/>
    <p:sldId id="267" r:id="rId11"/>
    <p:sldId id="260" r:id="rId12"/>
    <p:sldId id="271" r:id="rId13"/>
    <p:sldId id="258" r:id="rId14"/>
    <p:sldId id="280" r:id="rId15"/>
    <p:sldId id="281" r:id="rId16"/>
    <p:sldId id="283" r:id="rId17"/>
    <p:sldId id="284" r:id="rId18"/>
    <p:sldId id="273" r:id="rId19"/>
    <p:sldId id="282" r:id="rId20"/>
    <p:sldId id="279" r:id="rId21"/>
    <p:sldId id="274" r:id="rId22"/>
    <p:sldId id="275" r:id="rId23"/>
    <p:sldId id="276" r:id="rId24"/>
    <p:sldId id="277" r:id="rId25"/>
    <p:sldId id="278" r:id="rId26"/>
    <p:sldId id="26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7" autoAdjust="0"/>
    <p:restoredTop sz="94676"/>
  </p:normalViewPr>
  <p:slideViewPr>
    <p:cSldViewPr snapToGrid="0" snapToObjects="1">
      <p:cViewPr varScale="1">
        <p:scale>
          <a:sx n="83" d="100"/>
          <a:sy n="83" d="100"/>
        </p:scale>
        <p:origin x="55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0A8BE-BAD9-574E-BD89-F1C6BB20F811}" type="datetimeFigureOut">
              <a:rPr lang="en-US" smtClean="0"/>
              <a:t>5/21/2018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EED73B-C91C-3F45-8BAD-A3EF80E27A3B}" type="slidenum">
              <a:rPr lang="en-US" smtClean="0"/>
              <a:t>‹#›</a:t>
            </a:fld>
            <a:endParaRPr lang="en-US"/>
          </a:p>
        </p:txBody>
      </p:sp>
    </p:spTree>
    <p:extLst>
      <p:ext uri="{BB962C8B-B14F-4D97-AF65-F5344CB8AC3E}">
        <p14:creationId xmlns:p14="http://schemas.microsoft.com/office/powerpoint/2010/main" val="13057703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afes-philo.org/2011/03/104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afes-philo.org/2011/03/104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afes-philo.org/2011/03/104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afes-philo.org/2011/03/104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Extrait</a:t>
            </a:r>
            <a:r>
              <a:rPr lang="en-US" dirty="0" smtClean="0"/>
              <a:t> de http://</a:t>
            </a:r>
            <a:r>
              <a:rPr lang="en-US" dirty="0" err="1" smtClean="0"/>
              <a:t>www.linternaute.com</a:t>
            </a:r>
            <a:r>
              <a:rPr lang="en-US" dirty="0" smtClean="0"/>
              <a:t>/</a:t>
            </a:r>
            <a:r>
              <a:rPr lang="en-US" dirty="0" err="1" smtClean="0"/>
              <a:t>biographie</a:t>
            </a:r>
            <a:r>
              <a:rPr lang="en-US" dirty="0" smtClean="0"/>
              <a:t>/</a:t>
            </a:r>
            <a:r>
              <a:rPr lang="en-US" dirty="0" err="1" smtClean="0"/>
              <a:t>delphine</a:t>
            </a:r>
            <a:r>
              <a:rPr lang="en-US" dirty="0" smtClean="0"/>
              <a:t>-de-</a:t>
            </a:r>
            <a:r>
              <a:rPr lang="en-US" dirty="0" err="1" smtClean="0"/>
              <a:t>vigan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3</a:t>
            </a:fld>
            <a:endParaRPr lang="en-US"/>
          </a:p>
        </p:txBody>
      </p:sp>
    </p:spTree>
    <p:extLst>
      <p:ext uri="{BB962C8B-B14F-4D97-AF65-F5344CB8AC3E}">
        <p14:creationId xmlns:p14="http://schemas.microsoft.com/office/powerpoint/2010/main" val="1282630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http://cafes-philo.org/2011/03/1044/</a:t>
            </a:r>
            <a:endParaRPr lang="en-GB"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12</a:t>
            </a:fld>
            <a:endParaRPr lang="en-US"/>
          </a:p>
        </p:txBody>
      </p:sp>
    </p:spTree>
    <p:extLst>
      <p:ext uri="{BB962C8B-B14F-4D97-AF65-F5344CB8AC3E}">
        <p14:creationId xmlns:p14="http://schemas.microsoft.com/office/powerpoint/2010/main" val="218425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http://cafes-philo.org/2011/03/1044/</a:t>
            </a:r>
            <a:endParaRPr lang="en-GB"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13</a:t>
            </a:fld>
            <a:endParaRPr lang="en-US"/>
          </a:p>
        </p:txBody>
      </p:sp>
    </p:spTree>
    <p:extLst>
      <p:ext uri="{BB962C8B-B14F-4D97-AF65-F5344CB8AC3E}">
        <p14:creationId xmlns:p14="http://schemas.microsoft.com/office/powerpoint/2010/main" val="3131077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Extrait</a:t>
            </a:r>
            <a:r>
              <a:rPr lang="en-US" dirty="0" smtClean="0"/>
              <a:t> de http://</a:t>
            </a:r>
            <a:r>
              <a:rPr lang="en-US" dirty="0" err="1" smtClean="0"/>
              <a:t>www.linternaute.com</a:t>
            </a:r>
            <a:r>
              <a:rPr lang="en-US" dirty="0" smtClean="0"/>
              <a:t>/</a:t>
            </a:r>
            <a:r>
              <a:rPr lang="en-US" dirty="0" err="1" smtClean="0"/>
              <a:t>biographie</a:t>
            </a:r>
            <a:r>
              <a:rPr lang="en-US" dirty="0" smtClean="0"/>
              <a:t>/</a:t>
            </a:r>
            <a:r>
              <a:rPr lang="en-US" dirty="0" err="1" smtClean="0"/>
              <a:t>delphine</a:t>
            </a:r>
            <a:r>
              <a:rPr lang="en-US" dirty="0" smtClean="0"/>
              <a:t>-de-</a:t>
            </a:r>
            <a:r>
              <a:rPr lang="en-US" dirty="0" err="1" smtClean="0"/>
              <a:t>vigan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15</a:t>
            </a:fld>
            <a:endParaRPr lang="en-US"/>
          </a:p>
        </p:txBody>
      </p:sp>
    </p:spTree>
    <p:extLst>
      <p:ext uri="{BB962C8B-B14F-4D97-AF65-F5344CB8AC3E}">
        <p14:creationId xmlns:p14="http://schemas.microsoft.com/office/powerpoint/2010/main" val="1838915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Extrait</a:t>
            </a:r>
            <a:r>
              <a:rPr lang="en-US" dirty="0" smtClean="0"/>
              <a:t> de http://</a:t>
            </a:r>
            <a:r>
              <a:rPr lang="en-US" dirty="0" err="1" smtClean="0"/>
              <a:t>www.linternaute.com</a:t>
            </a:r>
            <a:r>
              <a:rPr lang="en-US" dirty="0" smtClean="0"/>
              <a:t>/</a:t>
            </a:r>
            <a:r>
              <a:rPr lang="en-US" dirty="0" err="1" smtClean="0"/>
              <a:t>biographie</a:t>
            </a:r>
            <a:r>
              <a:rPr lang="en-US" dirty="0" smtClean="0"/>
              <a:t>/</a:t>
            </a:r>
            <a:r>
              <a:rPr lang="en-US" dirty="0" err="1" smtClean="0"/>
              <a:t>delphine</a:t>
            </a:r>
            <a:r>
              <a:rPr lang="en-US" dirty="0" smtClean="0"/>
              <a:t>-de-</a:t>
            </a:r>
            <a:r>
              <a:rPr lang="en-US" dirty="0" err="1" smtClean="0"/>
              <a:t>vigan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18</a:t>
            </a:fld>
            <a:endParaRPr lang="en-US"/>
          </a:p>
        </p:txBody>
      </p:sp>
    </p:spTree>
    <p:extLst>
      <p:ext uri="{BB962C8B-B14F-4D97-AF65-F5344CB8AC3E}">
        <p14:creationId xmlns:p14="http://schemas.microsoft.com/office/powerpoint/2010/main" val="3687251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a:t>
            </a:r>
            <a:r>
              <a:rPr lang="fr-FR" dirty="0" err="1" smtClean="0"/>
              <a:t>www.lemonde.fr</a:t>
            </a:r>
            <a:r>
              <a:rPr lang="fr-FR" dirty="0" smtClean="0"/>
              <a:t>/les-</a:t>
            </a:r>
            <a:r>
              <a:rPr lang="fr-FR" dirty="0" err="1" smtClean="0"/>
              <a:t>decodeurs</a:t>
            </a:r>
            <a:r>
              <a:rPr lang="fr-FR" dirty="0" smtClean="0"/>
              <a:t>/article/2017/09/22/temps-de-travail-chomage-precarite-ce-qui-a-change-en-une-generation_5189897_4355770.html</a:t>
            </a:r>
            <a:endParaRPr lang="fr-FR" dirty="0"/>
          </a:p>
        </p:txBody>
      </p:sp>
      <p:sp>
        <p:nvSpPr>
          <p:cNvPr id="4" name="Espace réservé du numéro de diapositive 3"/>
          <p:cNvSpPr>
            <a:spLocks noGrp="1"/>
          </p:cNvSpPr>
          <p:nvPr>
            <p:ph type="sldNum" sz="quarter" idx="10"/>
          </p:nvPr>
        </p:nvSpPr>
        <p:spPr/>
        <p:txBody>
          <a:bodyPr/>
          <a:lstStyle/>
          <a:p>
            <a:fld id="{E6EED73B-C91C-3F45-8BAD-A3EF80E27A3B}" type="slidenum">
              <a:rPr lang="en-US" smtClean="0"/>
              <a:t>19</a:t>
            </a:fld>
            <a:endParaRPr lang="en-US"/>
          </a:p>
        </p:txBody>
      </p:sp>
    </p:spTree>
    <p:extLst>
      <p:ext uri="{BB962C8B-B14F-4D97-AF65-F5344CB8AC3E}">
        <p14:creationId xmlns:p14="http://schemas.microsoft.com/office/powerpoint/2010/main" val="1841416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http://</a:t>
            </a:r>
            <a:r>
              <a:rPr lang="fr-FR" dirty="0" err="1" smtClean="0"/>
              <a:t>www.lemonde.fr</a:t>
            </a:r>
            <a:r>
              <a:rPr lang="fr-FR" dirty="0" smtClean="0"/>
              <a:t>/les-</a:t>
            </a:r>
            <a:r>
              <a:rPr lang="fr-FR" dirty="0" err="1" smtClean="0"/>
              <a:t>decodeurs</a:t>
            </a:r>
            <a:r>
              <a:rPr lang="fr-FR" dirty="0" smtClean="0"/>
              <a:t>/article/2017/09/22/temps-de-travail-chomage-precarite-ce-qui-a-change-en-une-generation_5189897_4355770.html</a:t>
            </a:r>
          </a:p>
          <a:p>
            <a:endParaRPr lang="fr-FR" dirty="0"/>
          </a:p>
        </p:txBody>
      </p:sp>
      <p:sp>
        <p:nvSpPr>
          <p:cNvPr id="4" name="Espace réservé du numéro de diapositive 3"/>
          <p:cNvSpPr>
            <a:spLocks noGrp="1"/>
          </p:cNvSpPr>
          <p:nvPr>
            <p:ph type="sldNum" sz="quarter" idx="10"/>
          </p:nvPr>
        </p:nvSpPr>
        <p:spPr/>
        <p:txBody>
          <a:bodyPr/>
          <a:lstStyle/>
          <a:p>
            <a:fld id="{E6EED73B-C91C-3F45-8BAD-A3EF80E27A3B}" type="slidenum">
              <a:rPr lang="en-US" smtClean="0"/>
              <a:t>20</a:t>
            </a:fld>
            <a:endParaRPr lang="en-US"/>
          </a:p>
        </p:txBody>
      </p:sp>
    </p:spTree>
    <p:extLst>
      <p:ext uri="{BB962C8B-B14F-4D97-AF65-F5344CB8AC3E}">
        <p14:creationId xmlns:p14="http://schemas.microsoft.com/office/powerpoint/2010/main" val="173698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http://</a:t>
            </a:r>
            <a:r>
              <a:rPr lang="fr-FR" dirty="0" err="1" smtClean="0"/>
              <a:t>www.lemonde.fr</a:t>
            </a:r>
            <a:r>
              <a:rPr lang="fr-FR" dirty="0" smtClean="0"/>
              <a:t>/les-</a:t>
            </a:r>
            <a:r>
              <a:rPr lang="fr-FR" dirty="0" err="1" smtClean="0"/>
              <a:t>decodeurs</a:t>
            </a:r>
            <a:r>
              <a:rPr lang="fr-FR" dirty="0" smtClean="0"/>
              <a:t>/article/2017/09/22/temps-de-travail-chomage-precarite-ce-qui-a-change-en-une-generation_5189897_4355770.html</a:t>
            </a:r>
          </a:p>
        </p:txBody>
      </p:sp>
      <p:sp>
        <p:nvSpPr>
          <p:cNvPr id="4" name="Espace réservé du numéro de diapositive 3"/>
          <p:cNvSpPr>
            <a:spLocks noGrp="1"/>
          </p:cNvSpPr>
          <p:nvPr>
            <p:ph type="sldNum" sz="quarter" idx="10"/>
          </p:nvPr>
        </p:nvSpPr>
        <p:spPr/>
        <p:txBody>
          <a:bodyPr/>
          <a:lstStyle/>
          <a:p>
            <a:fld id="{E6EED73B-C91C-3F45-8BAD-A3EF80E27A3B}" type="slidenum">
              <a:rPr lang="en-US" smtClean="0"/>
              <a:t>21</a:t>
            </a:fld>
            <a:endParaRPr lang="en-US"/>
          </a:p>
        </p:txBody>
      </p:sp>
    </p:spTree>
    <p:extLst>
      <p:ext uri="{BB962C8B-B14F-4D97-AF65-F5344CB8AC3E}">
        <p14:creationId xmlns:p14="http://schemas.microsoft.com/office/powerpoint/2010/main" val="1434002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http://</a:t>
            </a:r>
            <a:r>
              <a:rPr lang="fr-FR" dirty="0" err="1" smtClean="0"/>
              <a:t>www.lemonde.fr</a:t>
            </a:r>
            <a:r>
              <a:rPr lang="fr-FR" dirty="0" smtClean="0"/>
              <a:t>/les-</a:t>
            </a:r>
            <a:r>
              <a:rPr lang="fr-FR" dirty="0" err="1" smtClean="0"/>
              <a:t>decodeurs</a:t>
            </a:r>
            <a:r>
              <a:rPr lang="fr-FR" dirty="0" smtClean="0"/>
              <a:t>/article/2017/09/22/temps-de-travail-chomage-precarite-ce-qui-a-change-en-une-generation_5189897_4355770.html</a:t>
            </a:r>
          </a:p>
        </p:txBody>
      </p:sp>
      <p:sp>
        <p:nvSpPr>
          <p:cNvPr id="4" name="Espace réservé du numéro de diapositive 3"/>
          <p:cNvSpPr>
            <a:spLocks noGrp="1"/>
          </p:cNvSpPr>
          <p:nvPr>
            <p:ph type="sldNum" sz="quarter" idx="10"/>
          </p:nvPr>
        </p:nvSpPr>
        <p:spPr/>
        <p:txBody>
          <a:bodyPr/>
          <a:lstStyle/>
          <a:p>
            <a:fld id="{E6EED73B-C91C-3F45-8BAD-A3EF80E27A3B}" type="slidenum">
              <a:rPr lang="en-US" smtClean="0"/>
              <a:t>22</a:t>
            </a:fld>
            <a:endParaRPr lang="en-US"/>
          </a:p>
        </p:txBody>
      </p:sp>
    </p:spTree>
    <p:extLst>
      <p:ext uri="{BB962C8B-B14F-4D97-AF65-F5344CB8AC3E}">
        <p14:creationId xmlns:p14="http://schemas.microsoft.com/office/powerpoint/2010/main" val="2189110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Extrait</a:t>
            </a:r>
            <a:r>
              <a:rPr lang="en-US" dirty="0" smtClean="0"/>
              <a:t> de http://</a:t>
            </a:r>
            <a:r>
              <a:rPr lang="en-US" dirty="0" err="1" smtClean="0"/>
              <a:t>www.linternaute.com</a:t>
            </a:r>
            <a:r>
              <a:rPr lang="en-US" dirty="0" smtClean="0"/>
              <a:t>/</a:t>
            </a:r>
            <a:r>
              <a:rPr lang="en-US" dirty="0" err="1" smtClean="0"/>
              <a:t>biographie</a:t>
            </a:r>
            <a:r>
              <a:rPr lang="en-US" dirty="0" smtClean="0"/>
              <a:t>/</a:t>
            </a:r>
            <a:r>
              <a:rPr lang="en-US" dirty="0" err="1" smtClean="0"/>
              <a:t>delphine</a:t>
            </a:r>
            <a:r>
              <a:rPr lang="en-US" dirty="0" smtClean="0"/>
              <a:t>-de-</a:t>
            </a:r>
            <a:r>
              <a:rPr lang="en-US" dirty="0" err="1" smtClean="0"/>
              <a:t>vigan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23</a:t>
            </a:fld>
            <a:endParaRPr lang="en-US"/>
          </a:p>
        </p:txBody>
      </p:sp>
    </p:spTree>
    <p:extLst>
      <p:ext uri="{BB962C8B-B14F-4D97-AF65-F5344CB8AC3E}">
        <p14:creationId xmlns:p14="http://schemas.microsoft.com/office/powerpoint/2010/main" val="422173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Extrait</a:t>
            </a:r>
            <a:r>
              <a:rPr lang="en-US" dirty="0" smtClean="0"/>
              <a:t> de http://</a:t>
            </a:r>
            <a:r>
              <a:rPr lang="en-US" dirty="0" err="1" smtClean="0"/>
              <a:t>www.linternaute.com</a:t>
            </a:r>
            <a:r>
              <a:rPr lang="en-US" dirty="0" smtClean="0"/>
              <a:t>/</a:t>
            </a:r>
            <a:r>
              <a:rPr lang="en-US" dirty="0" err="1" smtClean="0"/>
              <a:t>biographie</a:t>
            </a:r>
            <a:r>
              <a:rPr lang="en-US" dirty="0" smtClean="0"/>
              <a:t>/</a:t>
            </a:r>
            <a:r>
              <a:rPr lang="en-US" dirty="0" err="1" smtClean="0"/>
              <a:t>delphine</a:t>
            </a:r>
            <a:r>
              <a:rPr lang="en-US" dirty="0" smtClean="0"/>
              <a:t>-de-</a:t>
            </a:r>
            <a:r>
              <a:rPr lang="en-US" dirty="0" err="1" smtClean="0"/>
              <a:t>vigan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4</a:t>
            </a:fld>
            <a:endParaRPr lang="en-US"/>
          </a:p>
        </p:txBody>
      </p:sp>
    </p:spTree>
    <p:extLst>
      <p:ext uri="{BB962C8B-B14F-4D97-AF65-F5344CB8AC3E}">
        <p14:creationId xmlns:p14="http://schemas.microsoft.com/office/powerpoint/2010/main" val="160494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Extrait</a:t>
            </a:r>
            <a:r>
              <a:rPr lang="en-US" dirty="0" smtClean="0"/>
              <a:t> de http://</a:t>
            </a:r>
            <a:r>
              <a:rPr lang="en-US" dirty="0" err="1" smtClean="0"/>
              <a:t>www.linternaute.com</a:t>
            </a:r>
            <a:r>
              <a:rPr lang="en-US" dirty="0" smtClean="0"/>
              <a:t>/</a:t>
            </a:r>
            <a:r>
              <a:rPr lang="en-US" dirty="0" err="1" smtClean="0"/>
              <a:t>biographie</a:t>
            </a:r>
            <a:r>
              <a:rPr lang="en-US" dirty="0" smtClean="0"/>
              <a:t>/</a:t>
            </a:r>
            <a:r>
              <a:rPr lang="en-US" dirty="0" err="1" smtClean="0"/>
              <a:t>delphine</a:t>
            </a:r>
            <a:r>
              <a:rPr lang="en-US" dirty="0" smtClean="0"/>
              <a:t>-de-</a:t>
            </a:r>
            <a:r>
              <a:rPr lang="en-US" dirty="0" err="1" smtClean="0"/>
              <a:t>vigan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5</a:t>
            </a:fld>
            <a:endParaRPr lang="en-US"/>
          </a:p>
        </p:txBody>
      </p:sp>
    </p:spTree>
    <p:extLst>
      <p:ext uri="{BB962C8B-B14F-4D97-AF65-F5344CB8AC3E}">
        <p14:creationId xmlns:p14="http://schemas.microsoft.com/office/powerpoint/2010/main" val="203078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Extrait</a:t>
            </a:r>
            <a:r>
              <a:rPr lang="en-US" dirty="0" smtClean="0"/>
              <a:t> de http://</a:t>
            </a:r>
            <a:r>
              <a:rPr lang="en-US" dirty="0" err="1" smtClean="0"/>
              <a:t>www.linternaute.com</a:t>
            </a:r>
            <a:r>
              <a:rPr lang="en-US" dirty="0" smtClean="0"/>
              <a:t>/</a:t>
            </a:r>
            <a:r>
              <a:rPr lang="en-US" dirty="0" err="1" smtClean="0"/>
              <a:t>biographie</a:t>
            </a:r>
            <a:r>
              <a:rPr lang="en-US" dirty="0" smtClean="0"/>
              <a:t>/</a:t>
            </a:r>
            <a:r>
              <a:rPr lang="en-US" dirty="0" err="1" smtClean="0"/>
              <a:t>delphine</a:t>
            </a:r>
            <a:r>
              <a:rPr lang="en-US" dirty="0" smtClean="0"/>
              <a:t>-de-</a:t>
            </a:r>
            <a:r>
              <a:rPr lang="en-US" dirty="0" err="1" smtClean="0"/>
              <a:t>vigan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6</a:t>
            </a:fld>
            <a:endParaRPr lang="en-US"/>
          </a:p>
        </p:txBody>
      </p:sp>
    </p:spTree>
    <p:extLst>
      <p:ext uri="{BB962C8B-B14F-4D97-AF65-F5344CB8AC3E}">
        <p14:creationId xmlns:p14="http://schemas.microsoft.com/office/powerpoint/2010/main" val="250230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Extrait</a:t>
            </a:r>
            <a:r>
              <a:rPr lang="en-US" dirty="0" smtClean="0"/>
              <a:t> de http://</a:t>
            </a:r>
            <a:r>
              <a:rPr lang="en-US" dirty="0" err="1" smtClean="0"/>
              <a:t>www.linternaute.com</a:t>
            </a:r>
            <a:r>
              <a:rPr lang="en-US" dirty="0" smtClean="0"/>
              <a:t>/</a:t>
            </a:r>
            <a:r>
              <a:rPr lang="en-US" dirty="0" err="1" smtClean="0"/>
              <a:t>biographie</a:t>
            </a:r>
            <a:r>
              <a:rPr lang="en-US" dirty="0" smtClean="0"/>
              <a:t>/</a:t>
            </a:r>
            <a:r>
              <a:rPr lang="en-US" dirty="0" err="1" smtClean="0"/>
              <a:t>delphine</a:t>
            </a:r>
            <a:r>
              <a:rPr lang="en-US" dirty="0" smtClean="0"/>
              <a:t>-de-</a:t>
            </a:r>
            <a:r>
              <a:rPr lang="en-US" dirty="0" err="1" smtClean="0"/>
              <a:t>vigan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7</a:t>
            </a:fld>
            <a:endParaRPr lang="en-US"/>
          </a:p>
        </p:txBody>
      </p:sp>
    </p:spTree>
    <p:extLst>
      <p:ext uri="{BB962C8B-B14F-4D97-AF65-F5344CB8AC3E}">
        <p14:creationId xmlns:p14="http://schemas.microsoft.com/office/powerpoint/2010/main" val="79120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Extrait</a:t>
            </a:r>
            <a:r>
              <a:rPr lang="en-US" dirty="0" smtClean="0"/>
              <a:t> de http://</a:t>
            </a:r>
            <a:r>
              <a:rPr lang="en-US" dirty="0" err="1" smtClean="0"/>
              <a:t>www.linternaute.com</a:t>
            </a:r>
            <a:r>
              <a:rPr lang="en-US" dirty="0" smtClean="0"/>
              <a:t>/</a:t>
            </a:r>
            <a:r>
              <a:rPr lang="en-US" dirty="0" err="1" smtClean="0"/>
              <a:t>biographie</a:t>
            </a:r>
            <a:r>
              <a:rPr lang="en-US" dirty="0" smtClean="0"/>
              <a:t>/</a:t>
            </a:r>
            <a:r>
              <a:rPr lang="en-US" dirty="0" err="1" smtClean="0"/>
              <a:t>delphine</a:t>
            </a:r>
            <a:r>
              <a:rPr lang="en-US" dirty="0" smtClean="0"/>
              <a:t>-de-</a:t>
            </a:r>
            <a:r>
              <a:rPr lang="en-US" dirty="0" err="1" smtClean="0"/>
              <a:t>vigan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8</a:t>
            </a:fld>
            <a:endParaRPr lang="en-US"/>
          </a:p>
        </p:txBody>
      </p:sp>
    </p:spTree>
    <p:extLst>
      <p:ext uri="{BB962C8B-B14F-4D97-AF65-F5344CB8AC3E}">
        <p14:creationId xmlns:p14="http://schemas.microsoft.com/office/powerpoint/2010/main" val="422173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Extrait</a:t>
            </a:r>
            <a:r>
              <a:rPr lang="en-US" dirty="0" smtClean="0"/>
              <a:t> de http://</a:t>
            </a:r>
            <a:r>
              <a:rPr lang="en-US" dirty="0" err="1" smtClean="0"/>
              <a:t>www.linternaute.com</a:t>
            </a:r>
            <a:r>
              <a:rPr lang="en-US" dirty="0" smtClean="0"/>
              <a:t>/</a:t>
            </a:r>
            <a:r>
              <a:rPr lang="en-US" dirty="0" err="1" smtClean="0"/>
              <a:t>biographie</a:t>
            </a:r>
            <a:r>
              <a:rPr lang="en-US" dirty="0" smtClean="0"/>
              <a:t>/</a:t>
            </a:r>
            <a:r>
              <a:rPr lang="en-US" dirty="0" err="1" smtClean="0"/>
              <a:t>delphine</a:t>
            </a:r>
            <a:r>
              <a:rPr lang="en-US" dirty="0" smtClean="0"/>
              <a:t>-de-</a:t>
            </a:r>
            <a:r>
              <a:rPr lang="en-US" dirty="0" err="1" smtClean="0"/>
              <a:t>vigan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9</a:t>
            </a:fld>
            <a:endParaRPr lang="en-US"/>
          </a:p>
        </p:txBody>
      </p:sp>
    </p:spTree>
    <p:extLst>
      <p:ext uri="{BB962C8B-B14F-4D97-AF65-F5344CB8AC3E}">
        <p14:creationId xmlns:p14="http://schemas.microsoft.com/office/powerpoint/2010/main" val="93623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http://cafes-philo.org/2011/03/1044/</a:t>
            </a:r>
            <a:endParaRPr lang="en-GB"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10</a:t>
            </a:fld>
            <a:endParaRPr lang="en-US"/>
          </a:p>
        </p:txBody>
      </p:sp>
    </p:spTree>
    <p:extLst>
      <p:ext uri="{BB962C8B-B14F-4D97-AF65-F5344CB8AC3E}">
        <p14:creationId xmlns:p14="http://schemas.microsoft.com/office/powerpoint/2010/main" val="4221733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http://cafes-philo.org/2011/03/1044/</a:t>
            </a:r>
            <a:endParaRPr lang="en-GB"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6EED73B-C91C-3F45-8BAD-A3EF80E27A3B}" type="slidenum">
              <a:rPr lang="en-US" smtClean="0"/>
              <a:t>11</a:t>
            </a:fld>
            <a:endParaRPr lang="en-US"/>
          </a:p>
        </p:txBody>
      </p:sp>
    </p:spTree>
    <p:extLst>
      <p:ext uri="{BB962C8B-B14F-4D97-AF65-F5344CB8AC3E}">
        <p14:creationId xmlns:p14="http://schemas.microsoft.com/office/powerpoint/2010/main" val="248532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08C37F4-E218-2B47-B544-7137B4CB529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60DC2-9C9C-774C-83CB-C2AB1D459028}" type="slidenum">
              <a:rPr lang="en-US" smtClean="0"/>
              <a:t>‹#›</a:t>
            </a:fld>
            <a:endParaRPr lang="en-US"/>
          </a:p>
        </p:txBody>
      </p:sp>
    </p:spTree>
    <p:extLst>
      <p:ext uri="{BB962C8B-B14F-4D97-AF65-F5344CB8AC3E}">
        <p14:creationId xmlns:p14="http://schemas.microsoft.com/office/powerpoint/2010/main" val="420849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8C37F4-E218-2B47-B544-7137B4CB529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60DC2-9C9C-774C-83CB-C2AB1D459028}" type="slidenum">
              <a:rPr lang="en-US" smtClean="0"/>
              <a:t>‹#›</a:t>
            </a:fld>
            <a:endParaRPr lang="en-US"/>
          </a:p>
        </p:txBody>
      </p:sp>
    </p:spTree>
    <p:extLst>
      <p:ext uri="{BB962C8B-B14F-4D97-AF65-F5344CB8AC3E}">
        <p14:creationId xmlns:p14="http://schemas.microsoft.com/office/powerpoint/2010/main" val="371293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8C37F4-E218-2B47-B544-7137B4CB529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60DC2-9C9C-774C-83CB-C2AB1D459028}" type="slidenum">
              <a:rPr lang="en-US" smtClean="0"/>
              <a:t>‹#›</a:t>
            </a:fld>
            <a:endParaRPr lang="en-US"/>
          </a:p>
        </p:txBody>
      </p:sp>
    </p:spTree>
    <p:extLst>
      <p:ext uri="{BB962C8B-B14F-4D97-AF65-F5344CB8AC3E}">
        <p14:creationId xmlns:p14="http://schemas.microsoft.com/office/powerpoint/2010/main" val="47278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8C37F4-E218-2B47-B544-7137B4CB529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60DC2-9C9C-774C-83CB-C2AB1D459028}" type="slidenum">
              <a:rPr lang="en-US" smtClean="0"/>
              <a:t>‹#›</a:t>
            </a:fld>
            <a:endParaRPr lang="en-US"/>
          </a:p>
        </p:txBody>
      </p:sp>
    </p:spTree>
    <p:extLst>
      <p:ext uri="{BB962C8B-B14F-4D97-AF65-F5344CB8AC3E}">
        <p14:creationId xmlns:p14="http://schemas.microsoft.com/office/powerpoint/2010/main" val="212417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08C37F4-E218-2B47-B544-7137B4CB529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60DC2-9C9C-774C-83CB-C2AB1D459028}" type="slidenum">
              <a:rPr lang="en-US" smtClean="0"/>
              <a:t>‹#›</a:t>
            </a:fld>
            <a:endParaRPr lang="en-US"/>
          </a:p>
        </p:txBody>
      </p:sp>
    </p:spTree>
    <p:extLst>
      <p:ext uri="{BB962C8B-B14F-4D97-AF65-F5344CB8AC3E}">
        <p14:creationId xmlns:p14="http://schemas.microsoft.com/office/powerpoint/2010/main" val="320178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08C37F4-E218-2B47-B544-7137B4CB529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60DC2-9C9C-774C-83CB-C2AB1D459028}" type="slidenum">
              <a:rPr lang="en-US" smtClean="0"/>
              <a:t>‹#›</a:t>
            </a:fld>
            <a:endParaRPr lang="en-US"/>
          </a:p>
        </p:txBody>
      </p:sp>
    </p:spTree>
    <p:extLst>
      <p:ext uri="{BB962C8B-B14F-4D97-AF65-F5344CB8AC3E}">
        <p14:creationId xmlns:p14="http://schemas.microsoft.com/office/powerpoint/2010/main" val="29774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08C37F4-E218-2B47-B544-7137B4CB5294}"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60DC2-9C9C-774C-83CB-C2AB1D459028}" type="slidenum">
              <a:rPr lang="en-US" smtClean="0"/>
              <a:t>‹#›</a:t>
            </a:fld>
            <a:endParaRPr lang="en-US"/>
          </a:p>
        </p:txBody>
      </p:sp>
    </p:spTree>
    <p:extLst>
      <p:ext uri="{BB962C8B-B14F-4D97-AF65-F5344CB8AC3E}">
        <p14:creationId xmlns:p14="http://schemas.microsoft.com/office/powerpoint/2010/main" val="110717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08C37F4-E218-2B47-B544-7137B4CB5294}"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60DC2-9C9C-774C-83CB-C2AB1D459028}" type="slidenum">
              <a:rPr lang="en-US" smtClean="0"/>
              <a:t>‹#›</a:t>
            </a:fld>
            <a:endParaRPr lang="en-US"/>
          </a:p>
        </p:txBody>
      </p:sp>
    </p:spTree>
    <p:extLst>
      <p:ext uri="{BB962C8B-B14F-4D97-AF65-F5344CB8AC3E}">
        <p14:creationId xmlns:p14="http://schemas.microsoft.com/office/powerpoint/2010/main" val="60153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C37F4-E218-2B47-B544-7137B4CB5294}"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60DC2-9C9C-774C-83CB-C2AB1D459028}" type="slidenum">
              <a:rPr lang="en-US" smtClean="0"/>
              <a:t>‹#›</a:t>
            </a:fld>
            <a:endParaRPr lang="en-US"/>
          </a:p>
        </p:txBody>
      </p:sp>
    </p:spTree>
    <p:extLst>
      <p:ext uri="{BB962C8B-B14F-4D97-AF65-F5344CB8AC3E}">
        <p14:creationId xmlns:p14="http://schemas.microsoft.com/office/powerpoint/2010/main" val="171506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08C37F4-E218-2B47-B544-7137B4CB529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60DC2-9C9C-774C-83CB-C2AB1D459028}" type="slidenum">
              <a:rPr lang="en-US" smtClean="0"/>
              <a:t>‹#›</a:t>
            </a:fld>
            <a:endParaRPr lang="en-US"/>
          </a:p>
        </p:txBody>
      </p:sp>
    </p:spTree>
    <p:extLst>
      <p:ext uri="{BB962C8B-B14F-4D97-AF65-F5344CB8AC3E}">
        <p14:creationId xmlns:p14="http://schemas.microsoft.com/office/powerpoint/2010/main" val="187467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08C37F4-E218-2B47-B544-7137B4CB529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60DC2-9C9C-774C-83CB-C2AB1D459028}" type="slidenum">
              <a:rPr lang="en-US" smtClean="0"/>
              <a:t>‹#›</a:t>
            </a:fld>
            <a:endParaRPr lang="en-US"/>
          </a:p>
        </p:txBody>
      </p:sp>
    </p:spTree>
    <p:extLst>
      <p:ext uri="{BB962C8B-B14F-4D97-AF65-F5344CB8AC3E}">
        <p14:creationId xmlns:p14="http://schemas.microsoft.com/office/powerpoint/2010/main" val="399007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C37F4-E218-2B47-B544-7137B4CB5294}" type="datetimeFigureOut">
              <a:rPr lang="en-US" smtClean="0"/>
              <a:t>5/21/2018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60DC2-9C9C-774C-83CB-C2AB1D459028}" type="slidenum">
              <a:rPr lang="en-US" smtClean="0"/>
              <a:t>‹#›</a:t>
            </a:fld>
            <a:endParaRPr lang="en-US"/>
          </a:p>
        </p:txBody>
      </p:sp>
    </p:spTree>
    <p:extLst>
      <p:ext uri="{BB962C8B-B14F-4D97-AF65-F5344CB8AC3E}">
        <p14:creationId xmlns:p14="http://schemas.microsoft.com/office/powerpoint/2010/main" val="2556412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P8plIqJf1F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P8plIqJf1F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www.youtube.com/watch?v=P8plIqJf1Fc</a:t>
            </a:r>
            <a:endParaRPr lang="en-GB" dirty="0" smtClean="0"/>
          </a:p>
          <a:p>
            <a:endParaRPr lang="en-GB" dirty="0"/>
          </a:p>
        </p:txBody>
      </p:sp>
    </p:spTree>
    <p:extLst>
      <p:ext uri="{BB962C8B-B14F-4D97-AF65-F5344CB8AC3E}">
        <p14:creationId xmlns:p14="http://schemas.microsoft.com/office/powerpoint/2010/main" val="2828196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909" y="287098"/>
            <a:ext cx="7943273" cy="584776"/>
          </a:xfrm>
          <a:prstGeom prst="rect">
            <a:avLst/>
          </a:prstGeom>
          <a:noFill/>
        </p:spPr>
        <p:txBody>
          <a:bodyPr wrap="square" rtlCol="0">
            <a:spAutoFit/>
          </a:bodyPr>
          <a:lstStyle/>
          <a:p>
            <a:pPr algn="ctr"/>
            <a:r>
              <a:rPr lang="en-US" sz="3200" dirty="0" smtClean="0">
                <a:latin typeface="Comic Sans MS"/>
                <a:cs typeface="Comic Sans MS"/>
              </a:rPr>
              <a:t>Les influences, </a:t>
            </a:r>
            <a:r>
              <a:rPr lang="en-US" sz="3200" dirty="0" err="1" smtClean="0">
                <a:latin typeface="Comic Sans MS"/>
                <a:cs typeface="Comic Sans MS"/>
              </a:rPr>
              <a:t>d’où</a:t>
            </a:r>
            <a:r>
              <a:rPr lang="en-US" sz="3200" dirty="0" smtClean="0">
                <a:latin typeface="Comic Sans MS"/>
                <a:cs typeface="Comic Sans MS"/>
              </a:rPr>
              <a:t> </a:t>
            </a:r>
            <a:r>
              <a:rPr lang="en-US" sz="3200" dirty="0" err="1" smtClean="0">
                <a:latin typeface="Comic Sans MS"/>
                <a:cs typeface="Comic Sans MS"/>
              </a:rPr>
              <a:t>vient</a:t>
            </a:r>
            <a:r>
              <a:rPr lang="en-US" sz="3200" dirty="0" smtClean="0">
                <a:latin typeface="Comic Sans MS"/>
                <a:cs typeface="Comic Sans MS"/>
              </a:rPr>
              <a:t> </a:t>
            </a:r>
            <a:r>
              <a:rPr lang="en-US" sz="3200" dirty="0" err="1" smtClean="0">
                <a:latin typeface="Comic Sans MS"/>
                <a:cs typeface="Comic Sans MS"/>
              </a:rPr>
              <a:t>l’idée</a:t>
            </a:r>
            <a:r>
              <a:rPr lang="en-US" sz="3200" dirty="0" smtClean="0">
                <a:latin typeface="Comic Sans MS"/>
                <a:cs typeface="Comic Sans MS"/>
              </a:rPr>
              <a:t> du </a:t>
            </a:r>
            <a:r>
              <a:rPr lang="en-US" sz="3200" dirty="0" err="1" smtClean="0">
                <a:latin typeface="Comic Sans MS"/>
                <a:cs typeface="Comic Sans MS"/>
              </a:rPr>
              <a:t>livre</a:t>
            </a:r>
            <a:r>
              <a:rPr lang="en-US" sz="3200" dirty="0" smtClean="0">
                <a:latin typeface="Comic Sans MS"/>
                <a:cs typeface="Comic Sans MS"/>
              </a:rPr>
              <a:t>?</a:t>
            </a:r>
            <a:endParaRPr lang="en-US" sz="3200" dirty="0">
              <a:latin typeface="Comic Sans MS"/>
              <a:cs typeface="Comic Sans MS"/>
            </a:endParaRPr>
          </a:p>
        </p:txBody>
      </p:sp>
      <p:sp>
        <p:nvSpPr>
          <p:cNvPr id="18" name="Rectangle 17"/>
          <p:cNvSpPr/>
          <p:nvPr/>
        </p:nvSpPr>
        <p:spPr>
          <a:xfrm>
            <a:off x="521624" y="2382663"/>
            <a:ext cx="8146955" cy="4039568"/>
          </a:xfrm>
          <a:prstGeom prst="rect">
            <a:avLst/>
          </a:prstGeom>
        </p:spPr>
        <p:txBody>
          <a:bodyPr wrap="square">
            <a:spAutoFit/>
          </a:bodyPr>
          <a:lstStyle/>
          <a:p>
            <a:pPr algn="ctr">
              <a:lnSpc>
                <a:spcPct val="130000"/>
              </a:lnSpc>
            </a:pPr>
            <a:r>
              <a:rPr lang="fr-FR" dirty="0">
                <a:latin typeface="Comic Sans MS"/>
                <a:cs typeface="Comic Sans MS"/>
              </a:rPr>
              <a:t>“Au tout début, c’est une image </a:t>
            </a:r>
            <a:r>
              <a:rPr lang="fr-FR" b="1" dirty="0">
                <a:solidFill>
                  <a:srgbClr val="FF0000"/>
                </a:solidFill>
                <a:latin typeface="Comic Sans MS"/>
                <a:cs typeface="Comic Sans MS"/>
              </a:rPr>
              <a:t>qui me heurte</a:t>
            </a:r>
            <a:r>
              <a:rPr lang="fr-FR" dirty="0">
                <a:latin typeface="Comic Sans MS"/>
                <a:cs typeface="Comic Sans MS"/>
              </a:rPr>
              <a:t>, presque chaque matin, et </a:t>
            </a:r>
            <a:r>
              <a:rPr lang="fr-FR" b="1" dirty="0">
                <a:solidFill>
                  <a:srgbClr val="FF0000"/>
                </a:solidFill>
                <a:latin typeface="Comic Sans MS"/>
                <a:cs typeface="Comic Sans MS"/>
              </a:rPr>
              <a:t>qui finit par me hanter </a:t>
            </a:r>
            <a:r>
              <a:rPr lang="fr-FR" dirty="0">
                <a:latin typeface="Comic Sans MS"/>
                <a:cs typeface="Comic Sans MS"/>
              </a:rPr>
              <a:t>: ces silhouettes perdues, ici ou là, sur le boulevard Richard-Lenoir, </a:t>
            </a:r>
            <a:r>
              <a:rPr lang="fr-FR" b="1" dirty="0">
                <a:solidFill>
                  <a:srgbClr val="FF0000"/>
                </a:solidFill>
                <a:latin typeface="Comic Sans MS"/>
                <a:cs typeface="Comic Sans MS"/>
              </a:rPr>
              <a:t>dans la morsure de l’hiver</a:t>
            </a:r>
            <a:r>
              <a:rPr lang="fr-FR" dirty="0">
                <a:latin typeface="Comic Sans MS"/>
                <a:cs typeface="Comic Sans MS"/>
              </a:rPr>
              <a:t>; des jeunes femmes aussi, parfois seules avec leur chien, parfois entourées d’hommes</a:t>
            </a:r>
            <a:r>
              <a:rPr lang="fr-FR" dirty="0" smtClean="0">
                <a:latin typeface="Comic Sans MS"/>
                <a:cs typeface="Comic Sans MS"/>
              </a:rPr>
              <a:t>.</a:t>
            </a:r>
          </a:p>
          <a:p>
            <a:pPr algn="ctr">
              <a:lnSpc>
                <a:spcPct val="130000"/>
              </a:lnSpc>
            </a:pPr>
            <a:r>
              <a:rPr lang="fr-FR" dirty="0" smtClean="0">
                <a:latin typeface="Comic Sans MS"/>
                <a:cs typeface="Comic Sans MS"/>
              </a:rPr>
              <a:t>Ainsi </a:t>
            </a:r>
            <a:r>
              <a:rPr lang="fr-FR" dirty="0">
                <a:latin typeface="Comic Sans MS"/>
                <a:cs typeface="Comic Sans MS"/>
              </a:rPr>
              <a:t>naît l’envie d’écrire autour de ça, </a:t>
            </a:r>
            <a:r>
              <a:rPr lang="fr-FR" b="1" dirty="0">
                <a:solidFill>
                  <a:srgbClr val="FF0000"/>
                </a:solidFill>
                <a:latin typeface="Comic Sans MS"/>
                <a:cs typeface="Comic Sans MS"/>
              </a:rPr>
              <a:t>d’approcher par l’écriture</a:t>
            </a:r>
            <a:r>
              <a:rPr lang="fr-FR" dirty="0">
                <a:latin typeface="Comic Sans MS"/>
                <a:cs typeface="Comic Sans MS"/>
              </a:rPr>
              <a:t> quelque chose qui me heurte et que je ne connais pas. Je n’ai pas écrit ce livre </a:t>
            </a:r>
            <a:r>
              <a:rPr lang="fr-FR" b="1" dirty="0">
                <a:solidFill>
                  <a:srgbClr val="FF0000"/>
                </a:solidFill>
                <a:latin typeface="Comic Sans MS"/>
                <a:cs typeface="Comic Sans MS"/>
              </a:rPr>
              <a:t>pour délivrer un quelconque message</a:t>
            </a:r>
            <a:r>
              <a:rPr lang="fr-FR" dirty="0">
                <a:latin typeface="Comic Sans MS"/>
                <a:cs typeface="Comic Sans MS"/>
              </a:rPr>
              <a:t>. Mais je me dis que l’écriture </a:t>
            </a:r>
            <a:r>
              <a:rPr lang="fr-FR" b="1" dirty="0">
                <a:solidFill>
                  <a:srgbClr val="FF0000"/>
                </a:solidFill>
                <a:latin typeface="Comic Sans MS"/>
                <a:cs typeface="Comic Sans MS"/>
              </a:rPr>
              <a:t>peut rendre compte, par la fiction</a:t>
            </a:r>
            <a:r>
              <a:rPr lang="fr-FR" dirty="0">
                <a:latin typeface="Comic Sans MS"/>
                <a:cs typeface="Comic Sans MS"/>
              </a:rPr>
              <a:t>, d’une image qui me blesse. C’est une manière d’être au monde, sans doute, de lui </a:t>
            </a:r>
            <a:r>
              <a:rPr lang="fr-FR" b="1" dirty="0">
                <a:solidFill>
                  <a:srgbClr val="FF0000"/>
                </a:solidFill>
                <a:latin typeface="Comic Sans MS"/>
                <a:cs typeface="Comic Sans MS"/>
              </a:rPr>
              <a:t>tendre un miroir</a:t>
            </a:r>
            <a:r>
              <a:rPr lang="fr-FR" dirty="0">
                <a:latin typeface="Comic Sans MS"/>
                <a:cs typeface="Comic Sans MS"/>
              </a:rPr>
              <a:t>, peut-être de l’apprivoiser.</a:t>
            </a:r>
            <a:r>
              <a:rPr lang="fr-FR" dirty="0" smtClean="0">
                <a:latin typeface="Comic Sans MS"/>
                <a:cs typeface="Comic Sans MS"/>
              </a:rPr>
              <a:t>”</a:t>
            </a:r>
          </a:p>
          <a:p>
            <a:pPr algn="r">
              <a:lnSpc>
                <a:spcPct val="130000"/>
              </a:lnSpc>
            </a:pPr>
            <a:endParaRPr lang="fr-FR" b="1" dirty="0" smtClean="0">
              <a:latin typeface="Comic Sans MS"/>
              <a:cs typeface="Comic Sans MS"/>
            </a:endParaRPr>
          </a:p>
          <a:p>
            <a:pPr algn="r">
              <a:lnSpc>
                <a:spcPct val="130000"/>
              </a:lnSpc>
            </a:pPr>
            <a:r>
              <a:rPr lang="fr-FR" b="1" dirty="0" smtClean="0">
                <a:latin typeface="Comic Sans MS"/>
                <a:cs typeface="Comic Sans MS"/>
              </a:rPr>
              <a:t>Delphine de Vigan</a:t>
            </a:r>
            <a:endParaRPr lang="en-GB" b="1" dirty="0">
              <a:latin typeface="Comic Sans MS"/>
              <a:cs typeface="Comic Sans MS"/>
            </a:endParaRPr>
          </a:p>
        </p:txBody>
      </p:sp>
      <p:sp>
        <p:nvSpPr>
          <p:cNvPr id="19" name="TextBox 18"/>
          <p:cNvSpPr txBox="1"/>
          <p:nvPr/>
        </p:nvSpPr>
        <p:spPr>
          <a:xfrm>
            <a:off x="704192" y="1158752"/>
            <a:ext cx="7692236"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err="1" smtClean="0">
                <a:latin typeface="Comic Sans MS"/>
                <a:cs typeface="Comic Sans MS"/>
              </a:rPr>
              <a:t>Lisez</a:t>
            </a:r>
            <a:r>
              <a:rPr lang="en-US" sz="2000" dirty="0" smtClean="0">
                <a:latin typeface="Comic Sans MS"/>
                <a:cs typeface="Comic Sans MS"/>
              </a:rPr>
              <a:t> </a:t>
            </a:r>
            <a:r>
              <a:rPr lang="en-US" sz="2000" dirty="0" err="1" smtClean="0">
                <a:latin typeface="Comic Sans MS"/>
                <a:cs typeface="Comic Sans MS"/>
              </a:rPr>
              <a:t>ce</a:t>
            </a:r>
            <a:r>
              <a:rPr lang="en-US" sz="2000" dirty="0" smtClean="0">
                <a:latin typeface="Comic Sans MS"/>
                <a:cs typeface="Comic Sans MS"/>
              </a:rPr>
              <a:t> </a:t>
            </a:r>
            <a:r>
              <a:rPr lang="en-US" sz="2000" dirty="0" err="1" smtClean="0">
                <a:latin typeface="Comic Sans MS"/>
                <a:cs typeface="Comic Sans MS"/>
              </a:rPr>
              <a:t>qu’a</a:t>
            </a:r>
            <a:r>
              <a:rPr lang="en-US" sz="2000" dirty="0" smtClean="0">
                <a:latin typeface="Comic Sans MS"/>
                <a:cs typeface="Comic Sans MS"/>
              </a:rPr>
              <a:t> </a:t>
            </a:r>
            <a:r>
              <a:rPr lang="en-US" sz="2000" dirty="0" err="1" smtClean="0">
                <a:latin typeface="Comic Sans MS"/>
                <a:cs typeface="Comic Sans MS"/>
              </a:rPr>
              <a:t>dit</a:t>
            </a:r>
            <a:r>
              <a:rPr lang="en-US" sz="2000" dirty="0" smtClean="0">
                <a:latin typeface="Comic Sans MS"/>
                <a:cs typeface="Comic Sans MS"/>
              </a:rPr>
              <a:t> </a:t>
            </a:r>
            <a:r>
              <a:rPr lang="en-US" sz="2000" dirty="0" err="1" smtClean="0">
                <a:latin typeface="Comic Sans MS"/>
                <a:cs typeface="Comic Sans MS"/>
              </a:rPr>
              <a:t>Delphine</a:t>
            </a:r>
            <a:r>
              <a:rPr lang="en-US" sz="2000" dirty="0" smtClean="0">
                <a:latin typeface="Comic Sans MS"/>
                <a:cs typeface="Comic Sans MS"/>
              </a:rPr>
              <a:t> de </a:t>
            </a:r>
            <a:r>
              <a:rPr lang="en-US" sz="2000" dirty="0" err="1" smtClean="0">
                <a:latin typeface="Comic Sans MS"/>
                <a:cs typeface="Comic Sans MS"/>
              </a:rPr>
              <a:t>Vigan</a:t>
            </a:r>
            <a:r>
              <a:rPr lang="en-US" sz="2000" dirty="0" smtClean="0">
                <a:latin typeface="Comic Sans MS"/>
                <a:cs typeface="Comic Sans MS"/>
              </a:rPr>
              <a:t> et </a:t>
            </a:r>
            <a:r>
              <a:rPr lang="en-US" sz="2000" dirty="0" err="1" smtClean="0">
                <a:latin typeface="Comic Sans MS"/>
                <a:cs typeface="Comic Sans MS"/>
              </a:rPr>
              <a:t>traduisez</a:t>
            </a:r>
            <a:r>
              <a:rPr lang="en-US" sz="2000" dirty="0" smtClean="0">
                <a:latin typeface="Comic Sans MS"/>
                <a:cs typeface="Comic Sans MS"/>
              </a:rPr>
              <a:t> les phrases en rouge. </a:t>
            </a:r>
            <a:r>
              <a:rPr lang="en-US" sz="2000" dirty="0" err="1" smtClean="0">
                <a:latin typeface="Comic Sans MS"/>
                <a:cs typeface="Comic Sans MS"/>
              </a:rPr>
              <a:t>Puis</a:t>
            </a:r>
            <a:r>
              <a:rPr lang="en-US" sz="2000" dirty="0" smtClean="0">
                <a:latin typeface="Comic Sans MS"/>
                <a:cs typeface="Comic Sans MS"/>
              </a:rPr>
              <a:t> avec </a:t>
            </a:r>
            <a:r>
              <a:rPr lang="en-US" sz="2000" dirty="0" err="1" smtClean="0">
                <a:latin typeface="Comic Sans MS"/>
                <a:cs typeface="Comic Sans MS"/>
              </a:rPr>
              <a:t>vos</a:t>
            </a:r>
            <a:r>
              <a:rPr lang="en-US" sz="2000" dirty="0" smtClean="0">
                <a:latin typeface="Comic Sans MS"/>
                <a:cs typeface="Comic Sans MS"/>
              </a:rPr>
              <a:t> </a:t>
            </a:r>
            <a:r>
              <a:rPr lang="en-US" sz="2000" dirty="0" err="1" smtClean="0">
                <a:latin typeface="Comic Sans MS"/>
                <a:cs typeface="Comic Sans MS"/>
              </a:rPr>
              <a:t>propres</a:t>
            </a:r>
            <a:r>
              <a:rPr lang="en-US" sz="2000" dirty="0" smtClean="0">
                <a:latin typeface="Comic Sans MS"/>
                <a:cs typeface="Comic Sans MS"/>
              </a:rPr>
              <a:t> mots, </a:t>
            </a:r>
            <a:r>
              <a:rPr lang="en-US" sz="2000" dirty="0" err="1" smtClean="0">
                <a:latin typeface="Comic Sans MS"/>
                <a:cs typeface="Comic Sans MS"/>
              </a:rPr>
              <a:t>expliquez</a:t>
            </a:r>
            <a:r>
              <a:rPr lang="en-US" sz="2000" dirty="0" smtClean="0">
                <a:latin typeface="Comic Sans MS"/>
                <a:cs typeface="Comic Sans MS"/>
              </a:rPr>
              <a:t> </a:t>
            </a:r>
            <a:r>
              <a:rPr lang="en-US" sz="2000" dirty="0" err="1" smtClean="0">
                <a:latin typeface="Comic Sans MS"/>
                <a:cs typeface="Comic Sans MS"/>
              </a:rPr>
              <a:t>ce</a:t>
            </a:r>
            <a:r>
              <a:rPr lang="en-US" sz="2000" dirty="0" smtClean="0">
                <a:latin typeface="Comic Sans MS"/>
                <a:cs typeface="Comic Sans MS"/>
              </a:rPr>
              <a:t> que </a:t>
            </a:r>
            <a:r>
              <a:rPr lang="en-US" sz="2000" dirty="0" err="1" smtClean="0">
                <a:latin typeface="Comic Sans MS"/>
                <a:cs typeface="Comic Sans MS"/>
              </a:rPr>
              <a:t>veut</a:t>
            </a:r>
            <a:r>
              <a:rPr lang="en-US" sz="2000" dirty="0" smtClean="0">
                <a:latin typeface="Comic Sans MS"/>
                <a:cs typeface="Comic Sans MS"/>
              </a:rPr>
              <a:t> dire </a:t>
            </a:r>
            <a:r>
              <a:rPr lang="en-US" sz="2000" dirty="0" err="1" smtClean="0">
                <a:latin typeface="Comic Sans MS"/>
                <a:cs typeface="Comic Sans MS"/>
              </a:rPr>
              <a:t>l’auteur</a:t>
            </a:r>
            <a:r>
              <a:rPr lang="en-US" sz="2000" dirty="0" smtClean="0">
                <a:latin typeface="Comic Sans MS"/>
                <a:cs typeface="Comic Sans MS"/>
              </a:rPr>
              <a:t>.</a:t>
            </a:r>
            <a:endParaRPr lang="en-US" sz="2000" dirty="0">
              <a:latin typeface="Comic Sans MS"/>
              <a:cs typeface="Comic Sans MS"/>
            </a:endParaRPr>
          </a:p>
        </p:txBody>
      </p:sp>
    </p:spTree>
    <p:extLst>
      <p:ext uri="{BB962C8B-B14F-4D97-AF65-F5344CB8AC3E}">
        <p14:creationId xmlns:p14="http://schemas.microsoft.com/office/powerpoint/2010/main" val="2877893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928" y="139675"/>
            <a:ext cx="7943273" cy="584776"/>
          </a:xfrm>
          <a:prstGeom prst="rect">
            <a:avLst/>
          </a:prstGeom>
          <a:noFill/>
        </p:spPr>
        <p:txBody>
          <a:bodyPr wrap="square" rtlCol="0">
            <a:spAutoFit/>
          </a:bodyPr>
          <a:lstStyle/>
          <a:p>
            <a:pPr algn="ctr"/>
            <a:r>
              <a:rPr lang="en-US" sz="3200" dirty="0" smtClean="0">
                <a:latin typeface="Comic Sans MS"/>
                <a:cs typeface="Comic Sans MS"/>
              </a:rPr>
              <a:t>Les influences, </a:t>
            </a:r>
            <a:r>
              <a:rPr lang="en-US" sz="3200" dirty="0" err="1" smtClean="0">
                <a:latin typeface="Comic Sans MS"/>
                <a:cs typeface="Comic Sans MS"/>
              </a:rPr>
              <a:t>d’où</a:t>
            </a:r>
            <a:r>
              <a:rPr lang="en-US" sz="3200" dirty="0" smtClean="0">
                <a:latin typeface="Comic Sans MS"/>
                <a:cs typeface="Comic Sans MS"/>
              </a:rPr>
              <a:t> </a:t>
            </a:r>
            <a:r>
              <a:rPr lang="en-US" sz="3200" dirty="0" err="1" smtClean="0">
                <a:latin typeface="Comic Sans MS"/>
                <a:cs typeface="Comic Sans MS"/>
              </a:rPr>
              <a:t>vient</a:t>
            </a:r>
            <a:r>
              <a:rPr lang="en-US" sz="3200" dirty="0" smtClean="0">
                <a:latin typeface="Comic Sans MS"/>
                <a:cs typeface="Comic Sans MS"/>
              </a:rPr>
              <a:t> </a:t>
            </a:r>
            <a:r>
              <a:rPr lang="en-US" sz="3200" dirty="0" err="1" smtClean="0">
                <a:latin typeface="Comic Sans MS"/>
                <a:cs typeface="Comic Sans MS"/>
              </a:rPr>
              <a:t>l’idée</a:t>
            </a:r>
            <a:r>
              <a:rPr lang="en-US" sz="3200" dirty="0" smtClean="0">
                <a:latin typeface="Comic Sans MS"/>
                <a:cs typeface="Comic Sans MS"/>
              </a:rPr>
              <a:t> du </a:t>
            </a:r>
            <a:r>
              <a:rPr lang="en-US" sz="3200" dirty="0" err="1" smtClean="0">
                <a:latin typeface="Comic Sans MS"/>
                <a:cs typeface="Comic Sans MS"/>
              </a:rPr>
              <a:t>livre</a:t>
            </a:r>
            <a:r>
              <a:rPr lang="en-US" sz="3200" dirty="0" smtClean="0">
                <a:latin typeface="Comic Sans MS"/>
                <a:cs typeface="Comic Sans MS"/>
              </a:rPr>
              <a:t>?</a:t>
            </a:r>
            <a:endParaRPr lang="en-US" sz="3200" dirty="0">
              <a:latin typeface="Comic Sans MS"/>
              <a:cs typeface="Comic Sans MS"/>
            </a:endParaRPr>
          </a:p>
        </p:txBody>
      </p:sp>
      <p:sp>
        <p:nvSpPr>
          <p:cNvPr id="17" name="TextBox 16"/>
          <p:cNvSpPr txBox="1"/>
          <p:nvPr/>
        </p:nvSpPr>
        <p:spPr>
          <a:xfrm>
            <a:off x="362868" y="944257"/>
            <a:ext cx="847071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err="1" smtClean="0">
                <a:latin typeface="Comic Sans MS"/>
                <a:cs typeface="Comic Sans MS"/>
              </a:rPr>
              <a:t>Maintenant</a:t>
            </a:r>
            <a:r>
              <a:rPr lang="en-US" sz="2000" dirty="0" smtClean="0">
                <a:latin typeface="Comic Sans MS"/>
                <a:cs typeface="Comic Sans MS"/>
              </a:rPr>
              <a:t>, </a:t>
            </a:r>
            <a:r>
              <a:rPr lang="en-US" sz="2000" dirty="0" err="1" smtClean="0">
                <a:latin typeface="Comic Sans MS"/>
                <a:cs typeface="Comic Sans MS"/>
              </a:rPr>
              <a:t>écoutez</a:t>
            </a:r>
            <a:r>
              <a:rPr lang="en-US" sz="2000" dirty="0" smtClean="0">
                <a:latin typeface="Comic Sans MS"/>
                <a:cs typeface="Comic Sans MS"/>
              </a:rPr>
              <a:t> </a:t>
            </a:r>
            <a:r>
              <a:rPr lang="en-US" sz="2000" dirty="0">
                <a:latin typeface="Comic Sans MS"/>
                <a:cs typeface="Comic Sans MS"/>
              </a:rPr>
              <a:t>l</a:t>
            </a:r>
            <a:r>
              <a:rPr lang="en-US" sz="2000" dirty="0" smtClean="0">
                <a:latin typeface="Comic Sans MS"/>
                <a:cs typeface="Comic Sans MS"/>
              </a:rPr>
              <a:t>e </a:t>
            </a:r>
            <a:r>
              <a:rPr lang="en-US" sz="2000" dirty="0" err="1" smtClean="0">
                <a:latin typeface="Comic Sans MS"/>
                <a:cs typeface="Comic Sans MS"/>
              </a:rPr>
              <a:t>texte</a:t>
            </a:r>
            <a:r>
              <a:rPr lang="en-US" sz="2000" dirty="0" smtClean="0">
                <a:latin typeface="Comic Sans MS"/>
                <a:cs typeface="Comic Sans MS"/>
              </a:rPr>
              <a:t> sur </a:t>
            </a:r>
            <a:r>
              <a:rPr lang="en-US" sz="2000" dirty="0" err="1" smtClean="0">
                <a:latin typeface="Comic Sans MS"/>
                <a:cs typeface="Comic Sans MS"/>
              </a:rPr>
              <a:t>ce</a:t>
            </a:r>
            <a:r>
              <a:rPr lang="en-US" sz="2000" dirty="0" smtClean="0">
                <a:latin typeface="Comic Sans MS"/>
                <a:cs typeface="Comic Sans MS"/>
              </a:rPr>
              <a:t> qui a </a:t>
            </a:r>
            <a:r>
              <a:rPr lang="en-US" sz="2000" dirty="0" err="1" smtClean="0">
                <a:latin typeface="Comic Sans MS"/>
                <a:cs typeface="Comic Sans MS"/>
              </a:rPr>
              <a:t>influencé</a:t>
            </a:r>
            <a:r>
              <a:rPr lang="en-US" sz="2000" dirty="0" smtClean="0">
                <a:latin typeface="Comic Sans MS"/>
                <a:cs typeface="Comic Sans MS"/>
              </a:rPr>
              <a:t> Delphine de Vigan à </a:t>
            </a:r>
            <a:r>
              <a:rPr lang="en-US" sz="2000" dirty="0" err="1" smtClean="0">
                <a:latin typeface="Comic Sans MS"/>
                <a:cs typeface="Comic Sans MS"/>
              </a:rPr>
              <a:t>écrire</a:t>
            </a:r>
            <a:r>
              <a:rPr lang="en-US" sz="2000" dirty="0" smtClean="0">
                <a:latin typeface="Comic Sans MS"/>
                <a:cs typeface="Comic Sans MS"/>
              </a:rPr>
              <a:t> </a:t>
            </a:r>
            <a:r>
              <a:rPr lang="en-US" sz="2000" dirty="0" err="1" smtClean="0">
                <a:latin typeface="Comic Sans MS"/>
                <a:cs typeface="Comic Sans MS"/>
              </a:rPr>
              <a:t>ce</a:t>
            </a:r>
            <a:r>
              <a:rPr lang="en-US" sz="2000" dirty="0" smtClean="0">
                <a:latin typeface="Comic Sans MS"/>
                <a:cs typeface="Comic Sans MS"/>
              </a:rPr>
              <a:t> livre et </a:t>
            </a:r>
            <a:r>
              <a:rPr lang="en-US" sz="2000" dirty="0" err="1" smtClean="0">
                <a:latin typeface="Comic Sans MS"/>
                <a:cs typeface="Comic Sans MS"/>
              </a:rPr>
              <a:t>répondez</a:t>
            </a:r>
            <a:r>
              <a:rPr lang="en-US" sz="2000" dirty="0" smtClean="0">
                <a:latin typeface="Comic Sans MS"/>
                <a:cs typeface="Comic Sans MS"/>
              </a:rPr>
              <a:t> aux questions </a:t>
            </a:r>
            <a:r>
              <a:rPr lang="en-US" sz="2000" dirty="0" err="1" smtClean="0">
                <a:latin typeface="Comic Sans MS"/>
                <a:cs typeface="Comic Sans MS"/>
              </a:rPr>
              <a:t>suivantes</a:t>
            </a:r>
            <a:r>
              <a:rPr lang="en-US" sz="2000" dirty="0" smtClean="0">
                <a:latin typeface="Comic Sans MS"/>
                <a:cs typeface="Comic Sans MS"/>
              </a:rPr>
              <a:t>. </a:t>
            </a:r>
            <a:endParaRPr lang="en-US" sz="2000" dirty="0">
              <a:latin typeface="Comic Sans MS"/>
              <a:cs typeface="Comic Sans MS"/>
            </a:endParaRPr>
          </a:p>
        </p:txBody>
      </p:sp>
      <p:pic>
        <p:nvPicPr>
          <p:cNvPr id="2" name="No et Moi - Les Influenc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3228" y="224754"/>
            <a:ext cx="609600" cy="609600"/>
          </a:xfrm>
          <a:prstGeom prst="rect">
            <a:avLst/>
          </a:prstGeom>
        </p:spPr>
      </p:pic>
      <p:pic>
        <p:nvPicPr>
          <p:cNvPr id="3" name="Picture 2"/>
          <p:cNvPicPr>
            <a:picLocks noChangeAspect="1"/>
          </p:cNvPicPr>
          <p:nvPr/>
        </p:nvPicPr>
        <p:blipFill>
          <a:blip r:embed="rId6"/>
          <a:stretch>
            <a:fillRect/>
          </a:stretch>
        </p:blipFill>
        <p:spPr>
          <a:xfrm>
            <a:off x="3705646" y="1728213"/>
            <a:ext cx="5250562" cy="4082278"/>
          </a:xfrm>
          <a:prstGeom prst="rect">
            <a:avLst/>
          </a:prstGeom>
        </p:spPr>
      </p:pic>
      <p:pic>
        <p:nvPicPr>
          <p:cNvPr id="4" name="Picture 3"/>
          <p:cNvPicPr>
            <a:picLocks noChangeAspect="1"/>
          </p:cNvPicPr>
          <p:nvPr/>
        </p:nvPicPr>
        <p:blipFill>
          <a:blip r:embed="rId7"/>
          <a:stretch>
            <a:fillRect/>
          </a:stretch>
        </p:blipFill>
        <p:spPr>
          <a:xfrm>
            <a:off x="1161141" y="1728213"/>
            <a:ext cx="2581275" cy="666750"/>
          </a:xfrm>
          <a:prstGeom prst="rect">
            <a:avLst/>
          </a:prstGeom>
        </p:spPr>
      </p:pic>
      <p:cxnSp>
        <p:nvCxnSpPr>
          <p:cNvPr id="8" name="Straight Arrow Connector 7"/>
          <p:cNvCxnSpPr/>
          <p:nvPr/>
        </p:nvCxnSpPr>
        <p:spPr>
          <a:xfrm flipV="1">
            <a:off x="362868" y="2351585"/>
            <a:ext cx="966208" cy="94720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549985" y="2471033"/>
            <a:ext cx="2272432" cy="1109558"/>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549985" y="5069711"/>
            <a:ext cx="2649579" cy="57731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3564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4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928" y="139675"/>
            <a:ext cx="7943273" cy="584776"/>
          </a:xfrm>
          <a:prstGeom prst="rect">
            <a:avLst/>
          </a:prstGeom>
          <a:noFill/>
        </p:spPr>
        <p:txBody>
          <a:bodyPr wrap="square" rtlCol="0">
            <a:spAutoFit/>
          </a:bodyPr>
          <a:lstStyle/>
          <a:p>
            <a:pPr algn="ctr"/>
            <a:r>
              <a:rPr lang="en-US" sz="3200" dirty="0" smtClean="0">
                <a:latin typeface="Comic Sans MS"/>
                <a:cs typeface="Comic Sans MS"/>
              </a:rPr>
              <a:t>Les influences, </a:t>
            </a:r>
            <a:r>
              <a:rPr lang="en-US" sz="3200" dirty="0" err="1" smtClean="0">
                <a:latin typeface="Comic Sans MS"/>
                <a:cs typeface="Comic Sans MS"/>
              </a:rPr>
              <a:t>d’où</a:t>
            </a:r>
            <a:r>
              <a:rPr lang="en-US" sz="3200" dirty="0" smtClean="0">
                <a:latin typeface="Comic Sans MS"/>
                <a:cs typeface="Comic Sans MS"/>
              </a:rPr>
              <a:t> </a:t>
            </a:r>
            <a:r>
              <a:rPr lang="en-US" sz="3200" dirty="0" err="1" smtClean="0">
                <a:latin typeface="Comic Sans MS"/>
                <a:cs typeface="Comic Sans MS"/>
              </a:rPr>
              <a:t>vient</a:t>
            </a:r>
            <a:r>
              <a:rPr lang="en-US" sz="3200" dirty="0" smtClean="0">
                <a:latin typeface="Comic Sans MS"/>
                <a:cs typeface="Comic Sans MS"/>
              </a:rPr>
              <a:t> </a:t>
            </a:r>
            <a:r>
              <a:rPr lang="en-US" sz="3200" dirty="0" err="1" smtClean="0">
                <a:latin typeface="Comic Sans MS"/>
                <a:cs typeface="Comic Sans MS"/>
              </a:rPr>
              <a:t>l’idée</a:t>
            </a:r>
            <a:r>
              <a:rPr lang="en-US" sz="3200" dirty="0" smtClean="0">
                <a:latin typeface="Comic Sans MS"/>
                <a:cs typeface="Comic Sans MS"/>
              </a:rPr>
              <a:t> du </a:t>
            </a:r>
            <a:r>
              <a:rPr lang="en-US" sz="3200" dirty="0" err="1" smtClean="0">
                <a:latin typeface="Comic Sans MS"/>
                <a:cs typeface="Comic Sans MS"/>
              </a:rPr>
              <a:t>livre</a:t>
            </a:r>
            <a:r>
              <a:rPr lang="en-US" sz="3200" dirty="0" smtClean="0">
                <a:latin typeface="Comic Sans MS"/>
                <a:cs typeface="Comic Sans MS"/>
              </a:rPr>
              <a:t>?</a:t>
            </a:r>
            <a:endParaRPr lang="en-US" sz="3200" dirty="0">
              <a:latin typeface="Comic Sans MS"/>
              <a:cs typeface="Comic Sans MS"/>
            </a:endParaRPr>
          </a:p>
        </p:txBody>
      </p:sp>
      <p:sp>
        <p:nvSpPr>
          <p:cNvPr id="17" name="TextBox 16"/>
          <p:cNvSpPr txBox="1"/>
          <p:nvPr/>
        </p:nvSpPr>
        <p:spPr>
          <a:xfrm>
            <a:off x="362868" y="944257"/>
            <a:ext cx="8470710"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err="1" smtClean="0">
                <a:latin typeface="Comic Sans MS"/>
                <a:cs typeface="Comic Sans MS"/>
              </a:rPr>
              <a:t>Maintenant</a:t>
            </a:r>
            <a:r>
              <a:rPr lang="en-US" sz="2000" dirty="0" smtClean="0">
                <a:latin typeface="Comic Sans MS"/>
                <a:cs typeface="Comic Sans MS"/>
              </a:rPr>
              <a:t>, </a:t>
            </a:r>
            <a:r>
              <a:rPr lang="en-US" sz="2000" dirty="0" err="1" smtClean="0">
                <a:latin typeface="Comic Sans MS"/>
                <a:cs typeface="Comic Sans MS"/>
              </a:rPr>
              <a:t>écoutez</a:t>
            </a:r>
            <a:r>
              <a:rPr lang="en-US" sz="2000" dirty="0" smtClean="0">
                <a:latin typeface="Comic Sans MS"/>
                <a:cs typeface="Comic Sans MS"/>
              </a:rPr>
              <a:t> </a:t>
            </a:r>
            <a:r>
              <a:rPr lang="en-US" sz="2000" dirty="0">
                <a:latin typeface="Comic Sans MS"/>
                <a:cs typeface="Comic Sans MS"/>
              </a:rPr>
              <a:t>l</a:t>
            </a:r>
            <a:r>
              <a:rPr lang="en-US" sz="2000" dirty="0" smtClean="0">
                <a:latin typeface="Comic Sans MS"/>
                <a:cs typeface="Comic Sans MS"/>
              </a:rPr>
              <a:t>e </a:t>
            </a:r>
            <a:r>
              <a:rPr lang="en-US" sz="2000" dirty="0" err="1" smtClean="0">
                <a:latin typeface="Comic Sans MS"/>
                <a:cs typeface="Comic Sans MS"/>
              </a:rPr>
              <a:t>texte</a:t>
            </a:r>
            <a:r>
              <a:rPr lang="en-US" sz="2000" dirty="0" smtClean="0">
                <a:latin typeface="Comic Sans MS"/>
                <a:cs typeface="Comic Sans MS"/>
              </a:rPr>
              <a:t> sur </a:t>
            </a:r>
            <a:r>
              <a:rPr lang="en-US" sz="2000" dirty="0" err="1" smtClean="0">
                <a:latin typeface="Comic Sans MS"/>
                <a:cs typeface="Comic Sans MS"/>
              </a:rPr>
              <a:t>ce</a:t>
            </a:r>
            <a:r>
              <a:rPr lang="en-US" sz="2000" dirty="0" smtClean="0">
                <a:latin typeface="Comic Sans MS"/>
                <a:cs typeface="Comic Sans MS"/>
              </a:rPr>
              <a:t> qui a </a:t>
            </a:r>
            <a:r>
              <a:rPr lang="en-US" sz="2000" dirty="0" err="1" smtClean="0">
                <a:latin typeface="Comic Sans MS"/>
                <a:cs typeface="Comic Sans MS"/>
              </a:rPr>
              <a:t>influencé</a:t>
            </a:r>
            <a:r>
              <a:rPr lang="en-US" sz="2000" dirty="0" smtClean="0">
                <a:latin typeface="Comic Sans MS"/>
                <a:cs typeface="Comic Sans MS"/>
              </a:rPr>
              <a:t> Delphine de Vigan à </a:t>
            </a:r>
            <a:r>
              <a:rPr lang="en-US" sz="2000" dirty="0" err="1" smtClean="0">
                <a:latin typeface="Comic Sans MS"/>
                <a:cs typeface="Comic Sans MS"/>
              </a:rPr>
              <a:t>écrire</a:t>
            </a:r>
            <a:r>
              <a:rPr lang="en-US" sz="2000" dirty="0" smtClean="0">
                <a:latin typeface="Comic Sans MS"/>
                <a:cs typeface="Comic Sans MS"/>
              </a:rPr>
              <a:t> </a:t>
            </a:r>
            <a:r>
              <a:rPr lang="en-US" sz="2000" dirty="0" err="1" smtClean="0">
                <a:latin typeface="Comic Sans MS"/>
                <a:cs typeface="Comic Sans MS"/>
              </a:rPr>
              <a:t>ce</a:t>
            </a:r>
            <a:r>
              <a:rPr lang="en-US" sz="2000" dirty="0" smtClean="0">
                <a:latin typeface="Comic Sans MS"/>
                <a:cs typeface="Comic Sans MS"/>
              </a:rPr>
              <a:t> livre et </a:t>
            </a:r>
            <a:r>
              <a:rPr lang="en-US" sz="2000" dirty="0" err="1" smtClean="0">
                <a:latin typeface="Comic Sans MS"/>
                <a:cs typeface="Comic Sans MS"/>
              </a:rPr>
              <a:t>répondez</a:t>
            </a:r>
            <a:r>
              <a:rPr lang="en-US" sz="2000" dirty="0" smtClean="0">
                <a:latin typeface="Comic Sans MS"/>
                <a:cs typeface="Comic Sans MS"/>
              </a:rPr>
              <a:t> aux questions </a:t>
            </a:r>
            <a:r>
              <a:rPr lang="en-US" sz="2000" dirty="0" err="1" smtClean="0">
                <a:latin typeface="Comic Sans MS"/>
                <a:cs typeface="Comic Sans MS"/>
              </a:rPr>
              <a:t>suivantes</a:t>
            </a:r>
            <a:r>
              <a:rPr lang="en-US" sz="2000" dirty="0" smtClean="0">
                <a:latin typeface="Comic Sans MS"/>
                <a:cs typeface="Comic Sans MS"/>
              </a:rPr>
              <a:t>. </a:t>
            </a:r>
            <a:r>
              <a:rPr lang="en-US" sz="2000" dirty="0" err="1" smtClean="0">
                <a:latin typeface="Comic Sans MS"/>
                <a:cs typeface="Comic Sans MS"/>
              </a:rPr>
              <a:t>Puis</a:t>
            </a:r>
            <a:r>
              <a:rPr lang="en-US" sz="2000" dirty="0" smtClean="0">
                <a:latin typeface="Comic Sans MS"/>
                <a:cs typeface="Comic Sans MS"/>
              </a:rPr>
              <a:t> </a:t>
            </a:r>
            <a:r>
              <a:rPr lang="en-US" sz="2000" dirty="0" err="1" smtClean="0">
                <a:latin typeface="Comic Sans MS"/>
                <a:cs typeface="Comic Sans MS"/>
              </a:rPr>
              <a:t>corrigez</a:t>
            </a:r>
            <a:r>
              <a:rPr lang="en-US" sz="2000" dirty="0" smtClean="0">
                <a:latin typeface="Comic Sans MS"/>
                <a:cs typeface="Comic Sans MS"/>
              </a:rPr>
              <a:t> </a:t>
            </a:r>
            <a:r>
              <a:rPr lang="en-US" sz="2000" dirty="0" err="1" smtClean="0">
                <a:latin typeface="Comic Sans MS"/>
                <a:cs typeface="Comic Sans MS"/>
              </a:rPr>
              <a:t>vos</a:t>
            </a:r>
            <a:r>
              <a:rPr lang="en-US" sz="2000" dirty="0" smtClean="0">
                <a:latin typeface="Comic Sans MS"/>
                <a:cs typeface="Comic Sans MS"/>
              </a:rPr>
              <a:t> </a:t>
            </a:r>
            <a:r>
              <a:rPr lang="en-US" sz="2000" dirty="0" err="1" smtClean="0">
                <a:latin typeface="Comic Sans MS"/>
                <a:cs typeface="Comic Sans MS"/>
              </a:rPr>
              <a:t>réponses</a:t>
            </a:r>
            <a:r>
              <a:rPr lang="en-US" sz="2000" dirty="0" smtClean="0">
                <a:latin typeface="Comic Sans MS"/>
                <a:cs typeface="Comic Sans MS"/>
              </a:rPr>
              <a:t> </a:t>
            </a:r>
            <a:r>
              <a:rPr lang="en-US" sz="2000" dirty="0" err="1" smtClean="0">
                <a:latin typeface="Comic Sans MS"/>
                <a:cs typeface="Comic Sans MS"/>
              </a:rPr>
              <a:t>en</a:t>
            </a:r>
            <a:r>
              <a:rPr lang="en-US" sz="2000" dirty="0" smtClean="0">
                <a:latin typeface="Comic Sans MS"/>
                <a:cs typeface="Comic Sans MS"/>
              </a:rPr>
              <a:t> </a:t>
            </a:r>
            <a:r>
              <a:rPr lang="en-US" sz="2000" dirty="0" err="1" smtClean="0">
                <a:latin typeface="Comic Sans MS"/>
                <a:cs typeface="Comic Sans MS"/>
              </a:rPr>
              <a:t>utilisant</a:t>
            </a:r>
            <a:r>
              <a:rPr lang="en-US" sz="2000" dirty="0" smtClean="0">
                <a:latin typeface="Comic Sans MS"/>
                <a:cs typeface="Comic Sans MS"/>
              </a:rPr>
              <a:t> le transcript. </a:t>
            </a:r>
            <a:r>
              <a:rPr lang="en-US" sz="2000" dirty="0" err="1" smtClean="0">
                <a:latin typeface="Comic Sans MS"/>
                <a:cs typeface="Comic Sans MS"/>
              </a:rPr>
              <a:t>Soulignez</a:t>
            </a:r>
            <a:r>
              <a:rPr lang="en-US" sz="2000" dirty="0" smtClean="0">
                <a:latin typeface="Comic Sans MS"/>
                <a:cs typeface="Comic Sans MS"/>
              </a:rPr>
              <a:t> les </a:t>
            </a:r>
            <a:r>
              <a:rPr lang="en-US" sz="2000" dirty="0" err="1" smtClean="0">
                <a:latin typeface="Comic Sans MS"/>
                <a:cs typeface="Comic Sans MS"/>
              </a:rPr>
              <a:t>réponses</a:t>
            </a:r>
            <a:r>
              <a:rPr lang="en-US" sz="2000" dirty="0" smtClean="0">
                <a:latin typeface="Comic Sans MS"/>
                <a:cs typeface="Comic Sans MS"/>
              </a:rPr>
              <a:t> </a:t>
            </a:r>
            <a:r>
              <a:rPr lang="en-US" sz="2000" dirty="0" err="1" smtClean="0">
                <a:latin typeface="Comic Sans MS"/>
                <a:cs typeface="Comic Sans MS"/>
              </a:rPr>
              <a:t>dans</a:t>
            </a:r>
            <a:r>
              <a:rPr lang="en-US" sz="2000" dirty="0" smtClean="0">
                <a:latin typeface="Comic Sans MS"/>
                <a:cs typeface="Comic Sans MS"/>
              </a:rPr>
              <a:t> le </a:t>
            </a:r>
            <a:r>
              <a:rPr lang="en-US" sz="2000" dirty="0" err="1" smtClean="0">
                <a:latin typeface="Comic Sans MS"/>
                <a:cs typeface="Comic Sans MS"/>
              </a:rPr>
              <a:t>texte</a:t>
            </a:r>
            <a:r>
              <a:rPr lang="en-US" sz="2000" dirty="0" smtClean="0">
                <a:latin typeface="Comic Sans MS"/>
                <a:cs typeface="Comic Sans MS"/>
              </a:rPr>
              <a:t>.</a:t>
            </a:r>
            <a:endParaRPr lang="en-US" sz="2000" dirty="0">
              <a:latin typeface="Comic Sans MS"/>
              <a:cs typeface="Comic Sans MS"/>
            </a:endParaRPr>
          </a:p>
        </p:txBody>
      </p:sp>
      <p:sp>
        <p:nvSpPr>
          <p:cNvPr id="6" name="Rectangle 5"/>
          <p:cNvSpPr/>
          <p:nvPr/>
        </p:nvSpPr>
        <p:spPr>
          <a:xfrm>
            <a:off x="227928" y="2471033"/>
            <a:ext cx="8663482" cy="40934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just">
              <a:buAutoNum type="arabicParenR"/>
            </a:pPr>
            <a:r>
              <a:rPr lang="fr-FR" sz="2000" dirty="0" smtClean="0">
                <a:latin typeface="Comic Sans MS"/>
                <a:cs typeface="Comic Sans MS"/>
              </a:rPr>
              <a:t>Qui dit « on recense chaque année de plus en plus de femmes en errance, et de plus en plus jeunes »?</a:t>
            </a:r>
          </a:p>
          <a:p>
            <a:pPr marL="457200" indent="-457200" algn="just">
              <a:buAutoNum type="arabicParenR"/>
            </a:pPr>
            <a:r>
              <a:rPr lang="fr-FR" sz="2000" dirty="0" smtClean="0">
                <a:latin typeface="Comic Sans MS"/>
                <a:cs typeface="Comic Sans MS"/>
              </a:rPr>
              <a:t>Qui n’est pas très loin de l’âge de Lou dans l’entourage de </a:t>
            </a:r>
            <a:r>
              <a:rPr lang="fr-FR" sz="2000" dirty="0" err="1" smtClean="0">
                <a:latin typeface="Comic Sans MS"/>
                <a:cs typeface="Comic Sans MS"/>
              </a:rPr>
              <a:t>DdeV</a:t>
            </a:r>
            <a:r>
              <a:rPr lang="fr-FR" sz="2000" dirty="0" smtClean="0">
                <a:latin typeface="Comic Sans MS"/>
                <a:cs typeface="Comic Sans MS"/>
              </a:rPr>
              <a:t>?</a:t>
            </a:r>
          </a:p>
          <a:p>
            <a:pPr marL="457200" indent="-457200" algn="just">
              <a:buAutoNum type="arabicParenR"/>
            </a:pPr>
            <a:r>
              <a:rPr lang="fr-FR" sz="2000" dirty="0" smtClean="0">
                <a:latin typeface="Comic Sans MS"/>
                <a:cs typeface="Comic Sans MS"/>
              </a:rPr>
              <a:t>De quel point de vue a-t-elle aussi écrit ce livre?</a:t>
            </a:r>
          </a:p>
          <a:p>
            <a:pPr marL="457200" indent="-457200" algn="just">
              <a:buAutoNum type="arabicParenR"/>
            </a:pPr>
            <a:r>
              <a:rPr lang="fr-FR" sz="2000" dirty="0" smtClean="0">
                <a:latin typeface="Comic Sans MS"/>
                <a:cs typeface="Comic Sans MS"/>
              </a:rPr>
              <a:t>A qui était destiné ce livre au départ?</a:t>
            </a:r>
          </a:p>
          <a:p>
            <a:pPr marL="457200" indent="-457200" algn="just">
              <a:buAutoNum type="arabicParenR"/>
            </a:pPr>
            <a:r>
              <a:rPr lang="fr-FR" sz="2000" dirty="0" smtClean="0">
                <a:latin typeface="Comic Sans MS"/>
                <a:cs typeface="Comic Sans MS"/>
              </a:rPr>
              <a:t>Comment les adultes se représentent les SDF en général?</a:t>
            </a:r>
          </a:p>
          <a:p>
            <a:pPr marL="457200" indent="-457200" algn="just">
              <a:buAutoNum type="arabicParenR"/>
            </a:pPr>
            <a:r>
              <a:rPr lang="fr-FR" sz="2000" dirty="0" smtClean="0">
                <a:latin typeface="Comic Sans MS"/>
                <a:cs typeface="Comic Sans MS"/>
              </a:rPr>
              <a:t>Quel était l’objectif de choisir une jeune adolescente SDF?</a:t>
            </a:r>
          </a:p>
          <a:p>
            <a:pPr marL="457200" indent="-457200" algn="just">
              <a:buAutoNum type="arabicParenR"/>
            </a:pPr>
            <a:r>
              <a:rPr lang="fr-FR" sz="2000" dirty="0" smtClean="0">
                <a:latin typeface="Comic Sans MS"/>
                <a:cs typeface="Comic Sans MS"/>
              </a:rPr>
              <a:t>Pourquoi voulait-elle évoquer le sujet des femmes SDF?</a:t>
            </a:r>
          </a:p>
          <a:p>
            <a:pPr marL="457200" indent="-457200" algn="just">
              <a:buAutoNum type="arabicParenR"/>
            </a:pPr>
            <a:r>
              <a:rPr lang="fr-FR" sz="2000" dirty="0" smtClean="0">
                <a:latin typeface="Comic Sans MS"/>
                <a:cs typeface="Comic Sans MS"/>
              </a:rPr>
              <a:t>Où vivent les deux femmes sans-abri qu’elle a rencontrées?</a:t>
            </a:r>
          </a:p>
          <a:p>
            <a:pPr marL="457200" indent="-457200" algn="just">
              <a:buAutoNum type="arabicParenR"/>
            </a:pPr>
            <a:r>
              <a:rPr lang="fr-FR" sz="2000" dirty="0" smtClean="0">
                <a:latin typeface="Comic Sans MS"/>
                <a:cs typeface="Comic Sans MS"/>
              </a:rPr>
              <a:t>Pourquoi n’est-elle pas allée à la rencontre des femmes sans-abri pendant l’écriture de son livre?</a:t>
            </a:r>
          </a:p>
          <a:p>
            <a:pPr marL="457200" indent="-457200" algn="just">
              <a:buAutoNum type="arabicParenR"/>
            </a:pPr>
            <a:r>
              <a:rPr lang="fr-FR" sz="2000" dirty="0" smtClean="0">
                <a:latin typeface="Comic Sans MS"/>
                <a:cs typeface="Comic Sans MS"/>
              </a:rPr>
              <a:t>Pourquoi la fin du livre est-elle pessimiste et dramatique?</a:t>
            </a:r>
          </a:p>
          <a:p>
            <a:pPr marL="457200" indent="-457200" algn="just">
              <a:buAutoNum type="arabicParenR"/>
            </a:pPr>
            <a:r>
              <a:rPr lang="fr-FR" sz="2000" dirty="0" smtClean="0">
                <a:latin typeface="Comic Sans MS"/>
                <a:cs typeface="Comic Sans MS"/>
              </a:rPr>
              <a:t>Que représente Lou?</a:t>
            </a:r>
          </a:p>
        </p:txBody>
      </p:sp>
      <p:pic>
        <p:nvPicPr>
          <p:cNvPr id="2" name="No et Moi - Les Influenc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3228" y="224754"/>
            <a:ext cx="609600" cy="609600"/>
          </a:xfrm>
          <a:prstGeom prst="rect">
            <a:avLst/>
          </a:prstGeom>
        </p:spPr>
      </p:pic>
    </p:spTree>
    <p:extLst>
      <p:ext uri="{BB962C8B-B14F-4D97-AF65-F5344CB8AC3E}">
        <p14:creationId xmlns:p14="http://schemas.microsoft.com/office/powerpoint/2010/main" val="15128949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4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27928" y="236371"/>
            <a:ext cx="847071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err="1" smtClean="0">
                <a:latin typeface="Comic Sans MS"/>
                <a:cs typeface="Comic Sans MS"/>
              </a:rPr>
              <a:t>Regardez</a:t>
            </a:r>
            <a:r>
              <a:rPr lang="en-US" sz="2000" dirty="0" smtClean="0">
                <a:latin typeface="Comic Sans MS"/>
                <a:cs typeface="Comic Sans MS"/>
              </a:rPr>
              <a:t> </a:t>
            </a:r>
            <a:r>
              <a:rPr lang="en-US" sz="2000" dirty="0" err="1" smtClean="0">
                <a:latin typeface="Comic Sans MS"/>
                <a:cs typeface="Comic Sans MS"/>
              </a:rPr>
              <a:t>maintenant</a:t>
            </a:r>
            <a:r>
              <a:rPr lang="en-US" sz="2000" dirty="0" smtClean="0">
                <a:latin typeface="Comic Sans MS"/>
                <a:cs typeface="Comic Sans MS"/>
              </a:rPr>
              <a:t> le transcript. </a:t>
            </a:r>
            <a:r>
              <a:rPr lang="en-US" sz="2000" dirty="0" err="1" smtClean="0">
                <a:latin typeface="Comic Sans MS"/>
                <a:cs typeface="Comic Sans MS"/>
              </a:rPr>
              <a:t>Soulignez</a:t>
            </a:r>
            <a:r>
              <a:rPr lang="en-US" sz="2000" dirty="0" smtClean="0">
                <a:latin typeface="Comic Sans MS"/>
                <a:cs typeface="Comic Sans MS"/>
              </a:rPr>
              <a:t> les </a:t>
            </a:r>
            <a:r>
              <a:rPr lang="en-US" sz="2000" dirty="0" err="1" smtClean="0">
                <a:latin typeface="Comic Sans MS"/>
                <a:cs typeface="Comic Sans MS"/>
              </a:rPr>
              <a:t>réponses</a:t>
            </a:r>
            <a:r>
              <a:rPr lang="en-US" sz="2000" dirty="0" smtClean="0">
                <a:latin typeface="Comic Sans MS"/>
                <a:cs typeface="Comic Sans MS"/>
              </a:rPr>
              <a:t> </a:t>
            </a:r>
            <a:r>
              <a:rPr lang="en-US" sz="2000" dirty="0" err="1" smtClean="0">
                <a:latin typeface="Comic Sans MS"/>
                <a:cs typeface="Comic Sans MS"/>
              </a:rPr>
              <a:t>dans</a:t>
            </a:r>
            <a:r>
              <a:rPr lang="en-US" sz="2000" dirty="0" smtClean="0">
                <a:latin typeface="Comic Sans MS"/>
                <a:cs typeface="Comic Sans MS"/>
              </a:rPr>
              <a:t> le </a:t>
            </a:r>
            <a:r>
              <a:rPr lang="en-US" sz="2000" dirty="0" err="1" smtClean="0">
                <a:latin typeface="Comic Sans MS"/>
                <a:cs typeface="Comic Sans MS"/>
              </a:rPr>
              <a:t>texte</a:t>
            </a:r>
            <a:r>
              <a:rPr lang="en-US" sz="2000" dirty="0" smtClean="0">
                <a:latin typeface="Comic Sans MS"/>
                <a:cs typeface="Comic Sans MS"/>
              </a:rPr>
              <a:t>.</a:t>
            </a:r>
            <a:endParaRPr lang="en-US" sz="2000" dirty="0">
              <a:latin typeface="Comic Sans MS"/>
              <a:cs typeface="Comic Sans MS"/>
            </a:endParaRPr>
          </a:p>
        </p:txBody>
      </p:sp>
      <p:sp>
        <p:nvSpPr>
          <p:cNvPr id="6" name="Rectangle 5"/>
          <p:cNvSpPr/>
          <p:nvPr/>
        </p:nvSpPr>
        <p:spPr>
          <a:xfrm>
            <a:off x="227928" y="1070496"/>
            <a:ext cx="8663482" cy="563231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2000" dirty="0"/>
              <a:t>Ce livre est influencé d’un sujet social et économique qui porte sur une question</a:t>
            </a:r>
          </a:p>
          <a:p>
            <a:r>
              <a:rPr lang="fr-FR" sz="2000" dirty="0"/>
              <a:t>d’actualité brûlante et préoccupante comme le souligne le </a:t>
            </a:r>
            <a:r>
              <a:rPr lang="fr-FR" sz="2000" dirty="0">
                <a:solidFill>
                  <a:srgbClr val="FF0000"/>
                </a:solidFill>
              </a:rPr>
              <a:t> </a:t>
            </a:r>
            <a:r>
              <a:rPr lang="fr-FR" sz="2000" dirty="0" smtClean="0">
                <a:solidFill>
                  <a:srgbClr val="FF0000"/>
                </a:solidFill>
              </a:rPr>
              <a:t>1 </a:t>
            </a:r>
            <a:r>
              <a:rPr lang="fr-FR" sz="2000" dirty="0" smtClean="0">
                <a:solidFill>
                  <a:srgbClr val="00B050"/>
                </a:solidFill>
              </a:rPr>
              <a:t>professeur </a:t>
            </a:r>
            <a:r>
              <a:rPr lang="fr-FR" sz="2000" dirty="0">
                <a:solidFill>
                  <a:srgbClr val="00B050"/>
                </a:solidFill>
              </a:rPr>
              <a:t>Marin </a:t>
            </a:r>
            <a:r>
              <a:rPr lang="fr-FR" sz="2000" dirty="0"/>
              <a:t>dans le livre</a:t>
            </a:r>
            <a:r>
              <a:rPr lang="fr-FR" sz="2000" dirty="0" smtClean="0"/>
              <a:t>: « </a:t>
            </a:r>
            <a:r>
              <a:rPr lang="fr-FR" sz="2000" dirty="0"/>
              <a:t>on recense chaque année de plus en plus de femmes en errance, et de plus en </a:t>
            </a:r>
            <a:r>
              <a:rPr lang="fr-FR" sz="2000" dirty="0" smtClean="0"/>
              <a:t>plus jeunes </a:t>
            </a:r>
            <a:r>
              <a:rPr lang="fr-FR" sz="2000" dirty="0"/>
              <a:t>» (l. 44-45). Il pose dès l’entrée du livre une question embarrassante : </a:t>
            </a:r>
            <a:r>
              <a:rPr lang="fr-FR" sz="2000" dirty="0" smtClean="0"/>
              <a:t>comment dans </a:t>
            </a:r>
            <a:r>
              <a:rPr lang="fr-FR" sz="2000" dirty="0"/>
              <a:t>un pays riche peut-il y avoir des gens aussi pauvres ?</a:t>
            </a:r>
          </a:p>
          <a:p>
            <a:r>
              <a:rPr lang="fr-FR" sz="2000" dirty="0"/>
              <a:t>Delphine de Vigan a écrit ce livre après avoir observé autour d’elle </a:t>
            </a:r>
            <a:r>
              <a:rPr lang="fr-FR" sz="2000" dirty="0" smtClean="0"/>
              <a:t>comment vivent les adolescents </a:t>
            </a:r>
            <a:r>
              <a:rPr lang="fr-FR" sz="2000" dirty="0"/>
              <a:t>aujourd’hui, elle est très attentive à ce qui l’entoure. Aussi, </a:t>
            </a:r>
            <a:r>
              <a:rPr lang="fr-FR" sz="2000" dirty="0" smtClean="0">
                <a:solidFill>
                  <a:srgbClr val="FF0000"/>
                </a:solidFill>
              </a:rPr>
              <a:t>2 </a:t>
            </a:r>
            <a:r>
              <a:rPr lang="fr-FR" sz="2000" dirty="0" smtClean="0">
                <a:solidFill>
                  <a:srgbClr val="00B050"/>
                </a:solidFill>
              </a:rPr>
              <a:t>sa </a:t>
            </a:r>
            <a:r>
              <a:rPr lang="fr-FR" sz="2000" dirty="0">
                <a:solidFill>
                  <a:srgbClr val="00B050"/>
                </a:solidFill>
              </a:rPr>
              <a:t>fille </a:t>
            </a:r>
            <a:r>
              <a:rPr lang="fr-FR" sz="2000" dirty="0"/>
              <a:t>n’est </a:t>
            </a:r>
            <a:r>
              <a:rPr lang="fr-FR" sz="2000" dirty="0" smtClean="0"/>
              <a:t>pas très </a:t>
            </a:r>
            <a:r>
              <a:rPr lang="fr-FR" sz="2000" dirty="0"/>
              <a:t>loin de l’âge de Lou. Elle dit aussi qu’elle a écrit ce livre du point de vue </a:t>
            </a:r>
            <a:r>
              <a:rPr lang="fr-FR" sz="2000" dirty="0">
                <a:solidFill>
                  <a:srgbClr val="FF0000"/>
                </a:solidFill>
              </a:rPr>
              <a:t> </a:t>
            </a:r>
            <a:r>
              <a:rPr lang="fr-FR" sz="2000" dirty="0" smtClean="0">
                <a:solidFill>
                  <a:srgbClr val="FF0000"/>
                </a:solidFill>
              </a:rPr>
              <a:t>3 </a:t>
            </a:r>
            <a:r>
              <a:rPr lang="fr-FR" sz="2000" dirty="0" smtClean="0">
                <a:solidFill>
                  <a:srgbClr val="00B050"/>
                </a:solidFill>
              </a:rPr>
              <a:t>de </a:t>
            </a:r>
            <a:r>
              <a:rPr lang="fr-FR" sz="2000" dirty="0">
                <a:solidFill>
                  <a:srgbClr val="00B050"/>
                </a:solidFill>
              </a:rPr>
              <a:t>ses </a:t>
            </a:r>
            <a:r>
              <a:rPr lang="fr-FR" sz="2000" dirty="0" smtClean="0">
                <a:solidFill>
                  <a:srgbClr val="00B050"/>
                </a:solidFill>
              </a:rPr>
              <a:t>13 ans </a:t>
            </a:r>
            <a:r>
              <a:rPr lang="fr-FR" sz="2000" dirty="0">
                <a:solidFill>
                  <a:srgbClr val="00B050"/>
                </a:solidFill>
              </a:rPr>
              <a:t>à elle</a:t>
            </a:r>
            <a:r>
              <a:rPr lang="fr-FR" sz="2000" dirty="0"/>
              <a:t>, de la toute jeune fille qu’elle a été, des </a:t>
            </a:r>
            <a:r>
              <a:rPr lang="fr-FR" sz="2000" dirty="0" smtClean="0"/>
              <a:t>révoltes et </a:t>
            </a:r>
            <a:r>
              <a:rPr lang="fr-FR" sz="2000" dirty="0"/>
              <a:t>des utopies qu’elle avait </a:t>
            </a:r>
            <a:r>
              <a:rPr lang="fr-FR" sz="2000" dirty="0" smtClean="0"/>
              <a:t>à </a:t>
            </a:r>
            <a:r>
              <a:rPr lang="en-GB" sz="2000" dirty="0" err="1" smtClean="0"/>
              <a:t>ce</a:t>
            </a:r>
            <a:r>
              <a:rPr lang="en-GB" sz="2000" dirty="0" smtClean="0"/>
              <a:t> </a:t>
            </a:r>
            <a:r>
              <a:rPr lang="en-GB" sz="2000" dirty="0"/>
              <a:t>moment-</a:t>
            </a:r>
            <a:r>
              <a:rPr lang="en-GB" sz="2000" dirty="0" err="1"/>
              <a:t>là</a:t>
            </a:r>
            <a:r>
              <a:rPr lang="en-GB" sz="2000" dirty="0"/>
              <a:t>.</a:t>
            </a:r>
          </a:p>
          <a:p>
            <a:r>
              <a:rPr lang="fr-FR" sz="2000" dirty="0"/>
              <a:t>Au départ, le livre n’était pas destiné à des adolescents, elle souhaitait d’abord</a:t>
            </a:r>
          </a:p>
          <a:p>
            <a:r>
              <a:rPr lang="fr-FR" sz="2000" dirty="0"/>
              <a:t>interroger </a:t>
            </a:r>
            <a:r>
              <a:rPr lang="fr-FR" sz="2000" dirty="0">
                <a:solidFill>
                  <a:schemeClr val="tx1"/>
                </a:solidFill>
              </a:rPr>
              <a:t>les </a:t>
            </a:r>
            <a:r>
              <a:rPr lang="fr-FR" sz="2000" dirty="0">
                <a:solidFill>
                  <a:srgbClr val="FF0000"/>
                </a:solidFill>
              </a:rPr>
              <a:t> </a:t>
            </a:r>
            <a:r>
              <a:rPr lang="fr-FR" sz="2000" dirty="0" smtClean="0">
                <a:solidFill>
                  <a:srgbClr val="FF0000"/>
                </a:solidFill>
              </a:rPr>
              <a:t>4 </a:t>
            </a:r>
            <a:r>
              <a:rPr lang="fr-FR" sz="2000" dirty="0" smtClean="0">
                <a:solidFill>
                  <a:srgbClr val="00B050"/>
                </a:solidFill>
              </a:rPr>
              <a:t>adultes </a:t>
            </a:r>
            <a:r>
              <a:rPr lang="fr-FR" sz="2000" dirty="0"/>
              <a:t>sur ce qu’ils avaient fait de leur adolescence, et ce qu’ils </a:t>
            </a:r>
            <a:r>
              <a:rPr lang="fr-FR" sz="2000" dirty="0" smtClean="0"/>
              <a:t>avaient fait </a:t>
            </a:r>
            <a:r>
              <a:rPr lang="fr-FR" sz="2000" dirty="0"/>
              <a:t>surtout de leurs utopies, de leurs illusions, de leurs révoltes. En général pour </a:t>
            </a:r>
            <a:r>
              <a:rPr lang="fr-FR" sz="2000" dirty="0" smtClean="0"/>
              <a:t>les adultes</a:t>
            </a:r>
            <a:r>
              <a:rPr lang="fr-FR" sz="2000" dirty="0"/>
              <a:t>, </a:t>
            </a:r>
            <a:r>
              <a:rPr lang="fr-FR" sz="2000" dirty="0">
                <a:solidFill>
                  <a:srgbClr val="FF0000"/>
                </a:solidFill>
              </a:rPr>
              <a:t>5 </a:t>
            </a:r>
            <a:r>
              <a:rPr lang="fr-FR" sz="2000" dirty="0" smtClean="0">
                <a:solidFill>
                  <a:srgbClr val="00B050"/>
                </a:solidFill>
              </a:rPr>
              <a:t>un </a:t>
            </a:r>
            <a:r>
              <a:rPr lang="fr-FR" sz="2000" dirty="0">
                <a:solidFill>
                  <a:srgbClr val="00B050"/>
                </a:solidFill>
              </a:rPr>
              <a:t>SDF c’est un adulte</a:t>
            </a:r>
            <a:r>
              <a:rPr lang="fr-FR" sz="2000" dirty="0"/>
              <a:t>. Alors elle a choisi une adolescente et SDF </a:t>
            </a:r>
            <a:r>
              <a:rPr lang="fr-FR" sz="2000" dirty="0">
                <a:solidFill>
                  <a:srgbClr val="FF0000"/>
                </a:solidFill>
              </a:rPr>
              <a:t> </a:t>
            </a:r>
            <a:r>
              <a:rPr lang="fr-FR" sz="2000" dirty="0" smtClean="0">
                <a:solidFill>
                  <a:srgbClr val="FF0000"/>
                </a:solidFill>
              </a:rPr>
              <a:t>6 </a:t>
            </a:r>
            <a:r>
              <a:rPr lang="fr-FR" sz="2000" dirty="0" smtClean="0">
                <a:solidFill>
                  <a:srgbClr val="00B050"/>
                </a:solidFill>
              </a:rPr>
              <a:t>pour choquer encore </a:t>
            </a:r>
            <a:r>
              <a:rPr lang="fr-FR" sz="2000" dirty="0">
                <a:solidFill>
                  <a:srgbClr val="00B050"/>
                </a:solidFill>
              </a:rPr>
              <a:t>plus et parce que ça existe</a:t>
            </a:r>
            <a:r>
              <a:rPr lang="fr-FR" sz="2000" dirty="0"/>
              <a:t>. Nous voyons tant de jeunes qui quittent l’école </a:t>
            </a:r>
            <a:r>
              <a:rPr lang="fr-FR" sz="2000" dirty="0" smtClean="0"/>
              <a:t>les mains </a:t>
            </a:r>
            <a:r>
              <a:rPr lang="fr-FR" sz="2000" dirty="0"/>
              <a:t>vides, sans diplôme. Où </a:t>
            </a:r>
            <a:r>
              <a:rPr lang="fr-FR" sz="2000" dirty="0" err="1"/>
              <a:t>vont-ils</a:t>
            </a:r>
            <a:r>
              <a:rPr lang="fr-FR" sz="2000" dirty="0"/>
              <a:t> finir ? Quel est leur avenir </a:t>
            </a:r>
            <a:r>
              <a:rPr lang="fr-FR" sz="2000" dirty="0" smtClean="0"/>
              <a:t>?</a:t>
            </a:r>
            <a:endParaRPr lang="fr-FR" sz="2000" dirty="0"/>
          </a:p>
        </p:txBody>
      </p:sp>
    </p:spTree>
    <p:extLst>
      <p:ext uri="{BB962C8B-B14F-4D97-AF65-F5344CB8AC3E}">
        <p14:creationId xmlns:p14="http://schemas.microsoft.com/office/powerpoint/2010/main" val="3456818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endParaRPr lang="en-GB" dirty="0"/>
          </a:p>
        </p:txBody>
      </p:sp>
      <p:sp>
        <p:nvSpPr>
          <p:cNvPr id="4" name="Rectangle 3"/>
          <p:cNvSpPr/>
          <p:nvPr/>
        </p:nvSpPr>
        <p:spPr>
          <a:xfrm>
            <a:off x="240259" y="156096"/>
            <a:ext cx="8663482" cy="65556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2000" dirty="0"/>
              <a:t>L’auteure, Delphine de Vigan </a:t>
            </a:r>
            <a:r>
              <a:rPr lang="fr-FR" sz="2000" dirty="0">
                <a:solidFill>
                  <a:srgbClr val="FF0000"/>
                </a:solidFill>
              </a:rPr>
              <a:t> </a:t>
            </a:r>
            <a:r>
              <a:rPr lang="fr-FR" sz="2000" dirty="0" smtClean="0">
                <a:solidFill>
                  <a:srgbClr val="FF0000"/>
                </a:solidFill>
              </a:rPr>
              <a:t>7 </a:t>
            </a:r>
            <a:r>
              <a:rPr lang="fr-FR" sz="2000" dirty="0" smtClean="0">
                <a:solidFill>
                  <a:srgbClr val="00B050"/>
                </a:solidFill>
              </a:rPr>
              <a:t>voyant </a:t>
            </a:r>
            <a:r>
              <a:rPr lang="fr-FR" sz="2000" dirty="0">
                <a:solidFill>
                  <a:srgbClr val="00B050"/>
                </a:solidFill>
              </a:rPr>
              <a:t>un nombre croissant de jeunes femmes vivant </a:t>
            </a:r>
            <a:r>
              <a:rPr lang="fr-FR" sz="2000" dirty="0" smtClean="0">
                <a:solidFill>
                  <a:srgbClr val="00B050"/>
                </a:solidFill>
              </a:rPr>
              <a:t>dans la </a:t>
            </a:r>
            <a:r>
              <a:rPr lang="fr-FR" sz="2000" dirty="0">
                <a:solidFill>
                  <a:srgbClr val="00B050"/>
                </a:solidFill>
              </a:rPr>
              <a:t>rue</a:t>
            </a:r>
            <a:r>
              <a:rPr lang="fr-FR" sz="2000" dirty="0"/>
              <a:t>, voulait évoquer ce sujet. Sujet qui concerne chacun de nous, présentant </a:t>
            </a:r>
            <a:r>
              <a:rPr lang="fr-FR" sz="2000" dirty="0" smtClean="0"/>
              <a:t>l’échec de </a:t>
            </a:r>
            <a:r>
              <a:rPr lang="fr-FR" sz="2000" dirty="0"/>
              <a:t>ces personnes « cassées », et également l’échec de notre société. Elle a des </a:t>
            </a:r>
            <a:r>
              <a:rPr lang="fr-FR" sz="2000" dirty="0" smtClean="0"/>
              <a:t>contacts avec </a:t>
            </a:r>
            <a:r>
              <a:rPr lang="fr-FR" sz="2000" dirty="0"/>
              <a:t>des femmes sans-abri mais qui sont des femmes beaucoup plus âgées, qu’elle </a:t>
            </a:r>
            <a:r>
              <a:rPr lang="fr-FR" sz="2000" dirty="0" smtClean="0"/>
              <a:t>voyait quotidiennement</a:t>
            </a:r>
            <a:r>
              <a:rPr lang="fr-FR" sz="2000" dirty="0"/>
              <a:t>. </a:t>
            </a:r>
            <a:r>
              <a:rPr lang="fr-FR" sz="2000" dirty="0" smtClean="0">
                <a:solidFill>
                  <a:srgbClr val="FF0000"/>
                </a:solidFill>
              </a:rPr>
              <a:t>8 </a:t>
            </a:r>
            <a:r>
              <a:rPr lang="fr-FR" sz="2000" dirty="0" smtClean="0">
                <a:solidFill>
                  <a:srgbClr val="00B050"/>
                </a:solidFill>
              </a:rPr>
              <a:t>L’une </a:t>
            </a:r>
            <a:r>
              <a:rPr lang="fr-FR" sz="2000" dirty="0">
                <a:solidFill>
                  <a:srgbClr val="00B050"/>
                </a:solidFill>
              </a:rPr>
              <a:t>vit quasiment dans la rue dans laquelle elle habite, et une </a:t>
            </a:r>
            <a:r>
              <a:rPr lang="fr-FR" sz="2000" dirty="0" smtClean="0">
                <a:solidFill>
                  <a:srgbClr val="00B050"/>
                </a:solidFill>
              </a:rPr>
              <a:t>autre est </a:t>
            </a:r>
            <a:r>
              <a:rPr lang="fr-FR" sz="2000" dirty="0">
                <a:solidFill>
                  <a:srgbClr val="00B050"/>
                </a:solidFill>
              </a:rPr>
              <a:t>sur son chemin du travail</a:t>
            </a:r>
            <a:r>
              <a:rPr lang="fr-FR" sz="2000" dirty="0"/>
              <a:t>. Ces femmes ont nourri son envie d’écrire le personnage </a:t>
            </a:r>
            <a:r>
              <a:rPr lang="fr-FR" sz="2000" dirty="0" smtClean="0"/>
              <a:t>de </a:t>
            </a:r>
            <a:r>
              <a:rPr lang="en-GB" sz="2000" dirty="0" smtClean="0"/>
              <a:t>No.</a:t>
            </a:r>
          </a:p>
          <a:p>
            <a:endParaRPr lang="en-GB" sz="2000" dirty="0"/>
          </a:p>
          <a:p>
            <a:r>
              <a:rPr lang="fr-FR" sz="2000" dirty="0"/>
              <a:t>Après avoir commencé le livre, elle a voulu aller à la rencontre de femmes qui </a:t>
            </a:r>
            <a:r>
              <a:rPr lang="fr-FR" sz="2000" dirty="0" smtClean="0"/>
              <a:t>vivent dans </a:t>
            </a:r>
            <a:r>
              <a:rPr lang="fr-FR" sz="2000" dirty="0"/>
              <a:t>la rue mais selon elle, ce n’est pas si facile que ça et</a:t>
            </a:r>
            <a:r>
              <a:rPr lang="fr-FR" sz="2000" dirty="0">
                <a:solidFill>
                  <a:srgbClr val="FF0000"/>
                </a:solidFill>
              </a:rPr>
              <a:t> </a:t>
            </a:r>
            <a:r>
              <a:rPr lang="fr-FR" sz="2000" dirty="0" smtClean="0">
                <a:solidFill>
                  <a:srgbClr val="FF0000"/>
                </a:solidFill>
              </a:rPr>
              <a:t>9 </a:t>
            </a:r>
            <a:r>
              <a:rPr lang="fr-FR" sz="2000" dirty="0" smtClean="0">
                <a:solidFill>
                  <a:srgbClr val="00B050"/>
                </a:solidFill>
              </a:rPr>
              <a:t>ça </a:t>
            </a:r>
            <a:r>
              <a:rPr lang="fr-FR" sz="2000" dirty="0">
                <a:solidFill>
                  <a:srgbClr val="00B050"/>
                </a:solidFill>
              </a:rPr>
              <a:t>lui aurait semblé </a:t>
            </a:r>
            <a:r>
              <a:rPr lang="fr-FR" sz="2000" dirty="0" smtClean="0">
                <a:solidFill>
                  <a:srgbClr val="00B050"/>
                </a:solidFill>
              </a:rPr>
              <a:t>très intéressé</a:t>
            </a:r>
            <a:r>
              <a:rPr lang="fr-FR" sz="2000" dirty="0" smtClean="0"/>
              <a:t> </a:t>
            </a:r>
            <a:r>
              <a:rPr lang="fr-FR" sz="2000" dirty="0"/>
              <a:t>comme démarche. Donc elle ne l’a pas fait</a:t>
            </a:r>
            <a:r>
              <a:rPr lang="fr-FR" sz="2000" dirty="0" smtClean="0"/>
              <a:t>.</a:t>
            </a:r>
          </a:p>
          <a:p>
            <a:endParaRPr lang="fr-FR" sz="2000" dirty="0"/>
          </a:p>
          <a:p>
            <a:r>
              <a:rPr lang="fr-FR" sz="2000" dirty="0"/>
              <a:t>La fin du livre est pessimiste et dramatique, </a:t>
            </a:r>
            <a:r>
              <a:rPr lang="fr-FR" sz="2000" dirty="0" smtClean="0">
                <a:solidFill>
                  <a:srgbClr val="FF0000"/>
                </a:solidFill>
              </a:rPr>
              <a:t>10 </a:t>
            </a:r>
            <a:r>
              <a:rPr lang="fr-FR" sz="2000" dirty="0" smtClean="0">
                <a:solidFill>
                  <a:srgbClr val="00B050"/>
                </a:solidFill>
              </a:rPr>
              <a:t>No </a:t>
            </a:r>
            <a:r>
              <a:rPr lang="fr-FR" sz="2000" dirty="0">
                <a:solidFill>
                  <a:srgbClr val="00B050"/>
                </a:solidFill>
              </a:rPr>
              <a:t>abandonne Lou</a:t>
            </a:r>
            <a:r>
              <a:rPr lang="fr-FR" sz="2000" dirty="0"/>
              <a:t>. Pourquoi cette </a:t>
            </a:r>
            <a:r>
              <a:rPr lang="fr-FR" sz="2000" dirty="0" smtClean="0"/>
              <a:t>fin? Ce roman </a:t>
            </a:r>
            <a:r>
              <a:rPr lang="fr-FR" sz="2000" dirty="0"/>
              <a:t>se veut réaliste, nous ne sommes pas dans le conte de fée, nous restons face </a:t>
            </a:r>
            <a:r>
              <a:rPr lang="fr-FR" sz="2000" dirty="0" smtClean="0"/>
              <a:t>à notre </a:t>
            </a:r>
            <a:r>
              <a:rPr lang="fr-FR" sz="2000" dirty="0"/>
              <a:t>responsabilité, au problème des sans abri. Lou représente </a:t>
            </a:r>
            <a:r>
              <a:rPr lang="fr-FR" sz="2000" dirty="0">
                <a:solidFill>
                  <a:srgbClr val="FF0000"/>
                </a:solidFill>
              </a:rPr>
              <a:t> </a:t>
            </a:r>
            <a:r>
              <a:rPr lang="fr-FR" sz="2000" dirty="0" smtClean="0">
                <a:solidFill>
                  <a:srgbClr val="FF0000"/>
                </a:solidFill>
              </a:rPr>
              <a:t>11 </a:t>
            </a:r>
            <a:r>
              <a:rPr lang="fr-FR" sz="2000" dirty="0" smtClean="0">
                <a:solidFill>
                  <a:srgbClr val="00B050"/>
                </a:solidFill>
              </a:rPr>
              <a:t>cette </a:t>
            </a:r>
            <a:r>
              <a:rPr lang="fr-FR" sz="2000" dirty="0">
                <a:solidFill>
                  <a:srgbClr val="00B050"/>
                </a:solidFill>
              </a:rPr>
              <a:t>catégorie </a:t>
            </a:r>
            <a:r>
              <a:rPr lang="fr-FR" sz="2000" dirty="0" smtClean="0">
                <a:solidFill>
                  <a:srgbClr val="00B050"/>
                </a:solidFill>
              </a:rPr>
              <a:t>de personnes </a:t>
            </a:r>
            <a:r>
              <a:rPr lang="fr-FR" sz="2000" dirty="0">
                <a:solidFill>
                  <a:srgbClr val="00B050"/>
                </a:solidFill>
              </a:rPr>
              <a:t>qui se bougent pour essayer de changer les choses </a:t>
            </a:r>
            <a:r>
              <a:rPr lang="fr-FR" sz="2000" dirty="0"/>
              <a:t>et le monde mais au </a:t>
            </a:r>
            <a:r>
              <a:rPr lang="fr-FR" sz="2000" dirty="0" smtClean="0"/>
              <a:t>final, le </a:t>
            </a:r>
            <a:r>
              <a:rPr lang="fr-FR" sz="2000" dirty="0"/>
              <a:t>fossé entre ‘les deux mondes’ est trop grand et même elle, avec sa force, ne peut </a:t>
            </a:r>
            <a:r>
              <a:rPr lang="fr-FR" sz="2000" dirty="0" smtClean="0"/>
              <a:t>rien changer</a:t>
            </a:r>
            <a:r>
              <a:rPr lang="fr-FR" sz="2000" dirty="0"/>
              <a:t>. On peut aussi se poser la question suivante : jusqu’où peut-on aider l’autre? </a:t>
            </a:r>
            <a:r>
              <a:rPr lang="fr-FR" sz="2000" dirty="0" smtClean="0"/>
              <a:t>La fin </a:t>
            </a:r>
            <a:r>
              <a:rPr lang="fr-FR" sz="2000" dirty="0"/>
              <a:t>du livre est d’une lucidité terrible. C’est un constat et il n’apporte aucune solution.</a:t>
            </a:r>
            <a:endParaRPr lang="fr-FR" sz="2000" dirty="0">
              <a:latin typeface="Comic Sans MS"/>
              <a:cs typeface="Comic Sans MS"/>
            </a:endParaRPr>
          </a:p>
          <a:p>
            <a:endParaRPr lang="en-GB" sz="2000" dirty="0"/>
          </a:p>
        </p:txBody>
      </p:sp>
    </p:spTree>
    <p:extLst>
      <p:ext uri="{BB962C8B-B14F-4D97-AF65-F5344CB8AC3E}">
        <p14:creationId xmlns:p14="http://schemas.microsoft.com/office/powerpoint/2010/main" val="892466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908" y="110154"/>
            <a:ext cx="7943273" cy="584776"/>
          </a:xfrm>
          <a:prstGeom prst="rect">
            <a:avLst/>
          </a:prstGeom>
          <a:noFill/>
        </p:spPr>
        <p:txBody>
          <a:bodyPr wrap="square" rtlCol="0">
            <a:spAutoFit/>
          </a:bodyPr>
          <a:lstStyle/>
          <a:p>
            <a:pPr algn="ctr"/>
            <a:r>
              <a:rPr lang="en-US" sz="3200" dirty="0" smtClean="0">
                <a:latin typeface="Comic Sans MS"/>
                <a:cs typeface="Comic Sans MS"/>
              </a:rPr>
              <a:t>Le </a:t>
            </a:r>
            <a:r>
              <a:rPr lang="en-US" sz="3200" dirty="0" err="1" smtClean="0">
                <a:latin typeface="Comic Sans MS"/>
                <a:cs typeface="Comic Sans MS"/>
              </a:rPr>
              <a:t>contexte</a:t>
            </a:r>
            <a:r>
              <a:rPr lang="en-US" sz="3200" dirty="0" smtClean="0">
                <a:latin typeface="Comic Sans MS"/>
                <a:cs typeface="Comic Sans MS"/>
              </a:rPr>
              <a:t> </a:t>
            </a:r>
            <a:r>
              <a:rPr lang="en-US" sz="3200" dirty="0" err="1" smtClean="0">
                <a:latin typeface="Comic Sans MS"/>
                <a:cs typeface="Comic Sans MS"/>
              </a:rPr>
              <a:t>historique</a:t>
            </a:r>
            <a:r>
              <a:rPr lang="en-US" sz="3200" dirty="0" smtClean="0">
                <a:latin typeface="Comic Sans MS"/>
                <a:cs typeface="Comic Sans MS"/>
              </a:rPr>
              <a:t> et social</a:t>
            </a:r>
            <a:endParaRPr lang="en-US" sz="3200" dirty="0">
              <a:latin typeface="Comic Sans MS"/>
              <a:cs typeface="Comic Sans MS"/>
            </a:endParaRPr>
          </a:p>
        </p:txBody>
      </p:sp>
      <p:sp>
        <p:nvSpPr>
          <p:cNvPr id="8" name="Rectangle 7"/>
          <p:cNvSpPr/>
          <p:nvPr/>
        </p:nvSpPr>
        <p:spPr>
          <a:xfrm>
            <a:off x="935919" y="986245"/>
            <a:ext cx="7295252" cy="536557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endParaRPr lang="fr-FR" sz="1000" baseline="30000" dirty="0" smtClean="0">
              <a:latin typeface="Comic Sans MS"/>
              <a:cs typeface="Comic Sans MS"/>
            </a:endParaRPr>
          </a:p>
          <a:p>
            <a:pPr algn="just"/>
            <a:r>
              <a:rPr lang="fr-FR" sz="3200" baseline="30000" dirty="0" smtClean="0">
                <a:latin typeface="Comic Sans MS"/>
                <a:cs typeface="Comic Sans MS"/>
              </a:rPr>
              <a:t>Lisez le texte. Que </a:t>
            </a:r>
            <a:r>
              <a:rPr lang="fr-FR" sz="3200" baseline="30000" dirty="0">
                <a:latin typeface="Comic Sans MS"/>
                <a:cs typeface="Comic Sans MS"/>
              </a:rPr>
              <a:t>représentent les chiffres suivants ? Expliquez avec vos propres mots.</a:t>
            </a:r>
            <a:endParaRPr lang="en-GB" sz="3200" dirty="0">
              <a:latin typeface="Comic Sans MS"/>
              <a:cs typeface="Comic Sans MS"/>
            </a:endParaRPr>
          </a:p>
          <a:p>
            <a:pPr algn="just"/>
            <a:endParaRPr lang="fr-FR" sz="3200" baseline="30000" dirty="0" smtClean="0">
              <a:latin typeface="Comic Sans MS"/>
              <a:cs typeface="Comic Sans MS"/>
            </a:endParaRPr>
          </a:p>
          <a:p>
            <a:pPr algn="just"/>
            <a:r>
              <a:rPr lang="fr-FR" sz="3200" baseline="30000" dirty="0" smtClean="0">
                <a:latin typeface="Comic Sans MS"/>
                <a:cs typeface="Comic Sans MS"/>
              </a:rPr>
              <a:t>86 </a:t>
            </a:r>
            <a:r>
              <a:rPr lang="fr-FR" sz="3200" baseline="30000" dirty="0">
                <a:latin typeface="Comic Sans MS"/>
                <a:cs typeface="Comic Sans MS"/>
              </a:rPr>
              <a:t>500 </a:t>
            </a:r>
            <a:endParaRPr lang="fr-FR" sz="3200" baseline="30000" dirty="0" smtClean="0">
              <a:latin typeface="Comic Sans MS"/>
              <a:cs typeface="Comic Sans MS"/>
            </a:endParaRPr>
          </a:p>
          <a:p>
            <a:pPr algn="just"/>
            <a:endParaRPr lang="en-GB" sz="800" baseline="30000" dirty="0">
              <a:latin typeface="Comic Sans MS"/>
              <a:cs typeface="Comic Sans MS"/>
            </a:endParaRPr>
          </a:p>
          <a:p>
            <a:pPr algn="just"/>
            <a:r>
              <a:rPr lang="fr-FR" sz="3200" baseline="30000" dirty="0">
                <a:latin typeface="Comic Sans MS"/>
                <a:cs typeface="Comic Sans MS"/>
              </a:rPr>
              <a:t>100 000 </a:t>
            </a:r>
            <a:endParaRPr lang="fr-FR" sz="3200" baseline="30000" dirty="0" smtClean="0">
              <a:latin typeface="Comic Sans MS"/>
              <a:cs typeface="Comic Sans MS"/>
            </a:endParaRPr>
          </a:p>
          <a:p>
            <a:pPr algn="just"/>
            <a:endParaRPr lang="fr-FR" sz="800" baseline="30000" dirty="0" smtClean="0">
              <a:latin typeface="Comic Sans MS"/>
              <a:cs typeface="Comic Sans MS"/>
            </a:endParaRPr>
          </a:p>
          <a:p>
            <a:pPr algn="just"/>
            <a:r>
              <a:rPr lang="fr-FR" sz="3200" baseline="30000" dirty="0" smtClean="0">
                <a:latin typeface="Comic Sans MS"/>
                <a:cs typeface="Comic Sans MS"/>
              </a:rPr>
              <a:t>25%</a:t>
            </a:r>
          </a:p>
          <a:p>
            <a:pPr algn="just"/>
            <a:endParaRPr lang="fr-FR" sz="800" baseline="30000" dirty="0" smtClean="0">
              <a:latin typeface="Comic Sans MS"/>
              <a:cs typeface="Comic Sans MS"/>
            </a:endParaRPr>
          </a:p>
          <a:p>
            <a:pPr algn="just"/>
            <a:r>
              <a:rPr lang="fr-FR" sz="3200" baseline="30000" dirty="0" smtClean="0">
                <a:latin typeface="Comic Sans MS"/>
                <a:cs typeface="Comic Sans MS"/>
              </a:rPr>
              <a:t>18</a:t>
            </a:r>
            <a:r>
              <a:rPr lang="fr-FR" sz="3200" baseline="30000" dirty="0">
                <a:latin typeface="Comic Sans MS"/>
                <a:cs typeface="Comic Sans MS"/>
              </a:rPr>
              <a:t>% </a:t>
            </a:r>
            <a:endParaRPr lang="fr-FR" sz="3200" baseline="30000" dirty="0" smtClean="0">
              <a:latin typeface="Comic Sans MS"/>
              <a:cs typeface="Comic Sans MS"/>
            </a:endParaRPr>
          </a:p>
          <a:p>
            <a:pPr algn="just"/>
            <a:endParaRPr lang="fr-FR" sz="800" baseline="30000" dirty="0" smtClean="0">
              <a:latin typeface="Comic Sans MS"/>
              <a:cs typeface="Comic Sans MS"/>
            </a:endParaRPr>
          </a:p>
          <a:p>
            <a:pPr algn="just"/>
            <a:r>
              <a:rPr lang="fr-FR" sz="3200" baseline="30000" dirty="0" smtClean="0">
                <a:latin typeface="Comic Sans MS"/>
                <a:cs typeface="Comic Sans MS"/>
              </a:rPr>
              <a:t>23%</a:t>
            </a:r>
          </a:p>
          <a:p>
            <a:pPr algn="just"/>
            <a:endParaRPr lang="en-GB" sz="800" baseline="30000" dirty="0">
              <a:latin typeface="Comic Sans MS"/>
              <a:cs typeface="Comic Sans MS"/>
            </a:endParaRPr>
          </a:p>
          <a:p>
            <a:pPr algn="just"/>
            <a:r>
              <a:rPr lang="fr-FR" sz="3200" baseline="30000" dirty="0">
                <a:latin typeface="Comic Sans MS"/>
                <a:cs typeface="Comic Sans MS"/>
              </a:rPr>
              <a:t>150 </a:t>
            </a:r>
            <a:r>
              <a:rPr lang="fr-FR" sz="3200" baseline="30000" dirty="0" smtClean="0">
                <a:latin typeface="Comic Sans MS"/>
                <a:cs typeface="Comic Sans MS"/>
              </a:rPr>
              <a:t>000</a:t>
            </a:r>
          </a:p>
          <a:p>
            <a:pPr algn="just"/>
            <a:endParaRPr lang="en-GB" sz="800" baseline="30000" dirty="0">
              <a:latin typeface="Comic Sans MS"/>
              <a:cs typeface="Comic Sans MS"/>
            </a:endParaRPr>
          </a:p>
          <a:p>
            <a:pPr algn="just"/>
            <a:r>
              <a:rPr lang="fr-FR" sz="3200" baseline="30000" dirty="0" smtClean="0">
                <a:latin typeface="Comic Sans MS"/>
                <a:cs typeface="Comic Sans MS"/>
              </a:rPr>
              <a:t>43</a:t>
            </a:r>
          </a:p>
          <a:p>
            <a:pPr algn="just"/>
            <a:endParaRPr lang="en-GB" sz="800" baseline="30000" dirty="0">
              <a:latin typeface="Comic Sans MS"/>
              <a:cs typeface="Comic Sans MS"/>
            </a:endParaRPr>
          </a:p>
          <a:p>
            <a:pPr algn="just"/>
            <a:r>
              <a:rPr lang="fr-FR" sz="3200" baseline="30000" dirty="0">
                <a:latin typeface="Comic Sans MS"/>
                <a:cs typeface="Comic Sans MS"/>
              </a:rPr>
              <a:t>62% </a:t>
            </a:r>
            <a:endParaRPr lang="fr-FR" sz="3200" baseline="30000" dirty="0" smtClean="0">
              <a:latin typeface="Comic Sans MS"/>
              <a:cs typeface="Comic Sans MS"/>
            </a:endParaRPr>
          </a:p>
          <a:p>
            <a:pPr algn="just"/>
            <a:endParaRPr lang="fr-FR" sz="800" baseline="30000" dirty="0" smtClean="0">
              <a:latin typeface="Comic Sans MS"/>
              <a:cs typeface="Comic Sans MS"/>
            </a:endParaRPr>
          </a:p>
          <a:p>
            <a:pPr algn="just"/>
            <a:r>
              <a:rPr lang="fr-FR" sz="3200" baseline="30000" dirty="0" smtClean="0">
                <a:latin typeface="Comic Sans MS"/>
                <a:cs typeface="Comic Sans MS"/>
              </a:rPr>
              <a:t>40%</a:t>
            </a:r>
          </a:p>
          <a:p>
            <a:pPr algn="just"/>
            <a:endParaRPr lang="en-GB" sz="800" baseline="30000" dirty="0">
              <a:latin typeface="Comic Sans MS"/>
              <a:cs typeface="Comic Sans MS"/>
            </a:endParaRPr>
          </a:p>
          <a:p>
            <a:pPr algn="just"/>
            <a:r>
              <a:rPr lang="fr-FR" sz="3200" baseline="30000" dirty="0" smtClean="0">
                <a:latin typeface="Comic Sans MS"/>
                <a:cs typeface="Comic Sans MS"/>
              </a:rPr>
              <a:t>70%</a:t>
            </a:r>
            <a:endParaRPr lang="en-US" sz="3200" baseline="30000" dirty="0">
              <a:latin typeface="Comic Sans MS"/>
              <a:cs typeface="Comic Sans MS"/>
            </a:endParaRPr>
          </a:p>
        </p:txBody>
      </p:sp>
      <p:pic>
        <p:nvPicPr>
          <p:cNvPr id="2" name="Image 1"/>
          <p:cNvPicPr>
            <a:picLocks noChangeAspect="1"/>
          </p:cNvPicPr>
          <p:nvPr/>
        </p:nvPicPr>
        <p:blipFill>
          <a:blip r:embed="rId3"/>
          <a:stretch>
            <a:fillRect/>
          </a:stretch>
        </p:blipFill>
        <p:spPr>
          <a:xfrm>
            <a:off x="4583545" y="2153652"/>
            <a:ext cx="3551504" cy="4013200"/>
          </a:xfrm>
          <a:prstGeom prst="rect">
            <a:avLst/>
          </a:prstGeom>
        </p:spPr>
      </p:pic>
    </p:spTree>
    <p:extLst>
      <p:ext uri="{BB962C8B-B14F-4D97-AF65-F5344CB8AC3E}">
        <p14:creationId xmlns:p14="http://schemas.microsoft.com/office/powerpoint/2010/main" val="573090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04" y="5193879"/>
            <a:ext cx="8229600" cy="1143000"/>
          </a:xfrm>
        </p:spPr>
        <p:txBody>
          <a:bodyPr>
            <a:normAutofit fontScale="90000"/>
          </a:bodyPr>
          <a:lstStyle/>
          <a:p>
            <a:r>
              <a:rPr lang="en-GB" u="sng" dirty="0">
                <a:hlinkClick r:id="rId2"/>
              </a:rPr>
              <a:t>https://</a:t>
            </a:r>
            <a:r>
              <a:rPr lang="en-GB" u="sng" dirty="0" smtClean="0">
                <a:hlinkClick r:id="rId2"/>
              </a:rPr>
              <a:t>www.youtube.com/watch?v=P8plIqJf1Fc</a:t>
            </a:r>
            <a:endParaRPr lang="en-GB" dirty="0"/>
          </a:p>
        </p:txBody>
      </p:sp>
      <p:sp>
        <p:nvSpPr>
          <p:cNvPr id="3" name="Content Placeholder 2"/>
          <p:cNvSpPr>
            <a:spLocks noGrp="1"/>
          </p:cNvSpPr>
          <p:nvPr>
            <p:ph idx="1"/>
          </p:nvPr>
        </p:nvSpPr>
        <p:spPr/>
        <p:txBody>
          <a:bodyPr/>
          <a:lstStyle/>
          <a:p>
            <a:pPr marL="0" indent="0">
              <a:buNone/>
            </a:pPr>
            <a:r>
              <a:rPr lang="fr-FR" b="1" dirty="0"/>
              <a:t>Devoirs :</a:t>
            </a:r>
            <a:endParaRPr lang="fr-FR" dirty="0" smtClean="0"/>
          </a:p>
          <a:p>
            <a:pPr marL="0" indent="0">
              <a:buNone/>
            </a:pPr>
            <a:r>
              <a:rPr lang="fr-FR" dirty="0" smtClean="0"/>
              <a:t>Regardez le reportage « Femmes </a:t>
            </a:r>
            <a:r>
              <a:rPr lang="fr-FR" dirty="0"/>
              <a:t>SDF en France - Vivre dans la </a:t>
            </a:r>
            <a:r>
              <a:rPr lang="fr-FR" dirty="0" smtClean="0"/>
              <a:t>rue » (sous-titres disponibles) et essayez de répondre aux questions (sur GO)</a:t>
            </a: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812920" y="274637"/>
            <a:ext cx="873880" cy="985751"/>
          </a:xfrm>
          <a:prstGeom prst="rect">
            <a:avLst/>
          </a:prstGeom>
        </p:spPr>
      </p:pic>
    </p:spTree>
    <p:extLst>
      <p:ext uri="{BB962C8B-B14F-4D97-AF65-F5344CB8AC3E}">
        <p14:creationId xmlns:p14="http://schemas.microsoft.com/office/powerpoint/2010/main" val="3040474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62500" lnSpcReduction="20000"/>
          </a:bodyPr>
          <a:lstStyle/>
          <a:p>
            <a:r>
              <a:rPr lang="fr-FR" b="1" dirty="0" smtClean="0"/>
              <a:t>Devoirs : Faites des recherches sur la précarité du travail et le taux de chômage chez les jeunes en France. Soyez prêts à parler de vos recherches devant la classe. </a:t>
            </a:r>
            <a:endParaRPr lang="en-GB" dirty="0" smtClean="0"/>
          </a:p>
          <a:p>
            <a:pPr marL="0" indent="0">
              <a:buNone/>
            </a:pPr>
            <a:r>
              <a:rPr lang="fr-FR" b="1" dirty="0"/>
              <a:t> </a:t>
            </a:r>
            <a:endParaRPr lang="en-GB" dirty="0"/>
          </a:p>
          <a:p>
            <a:r>
              <a:rPr lang="fr-FR" b="1" dirty="0"/>
              <a:t>Quels jeunes sont plus susceptibles se retrouver dans la rue?</a:t>
            </a:r>
            <a:r>
              <a:rPr lang="fr-FR" dirty="0"/>
              <a:t> </a:t>
            </a:r>
            <a:endParaRPr lang="en-GB" dirty="0"/>
          </a:p>
          <a:p>
            <a:r>
              <a:rPr lang="fr-FR" dirty="0"/>
              <a:t>- Les jeunes placés durant l’enfance et ayant atteint leur majorité</a:t>
            </a:r>
            <a:endParaRPr lang="en-GB" dirty="0"/>
          </a:p>
          <a:p>
            <a:r>
              <a:rPr lang="fr-FR" dirty="0"/>
              <a:t>- Les jeunes en rupture familiale</a:t>
            </a:r>
            <a:endParaRPr lang="en-GB" dirty="0"/>
          </a:p>
          <a:p>
            <a:r>
              <a:rPr lang="fr-FR" dirty="0"/>
              <a:t>- Les jeunes en échec scolaire</a:t>
            </a:r>
            <a:endParaRPr lang="en-GB" dirty="0"/>
          </a:p>
          <a:p>
            <a:r>
              <a:rPr lang="fr-FR" dirty="0"/>
              <a:t>- Les jeunes qui se droguent</a:t>
            </a:r>
            <a:endParaRPr lang="en-GB" dirty="0"/>
          </a:p>
          <a:p>
            <a:r>
              <a:rPr lang="fr-FR" dirty="0"/>
              <a:t>- Les jeunes qui ont des troubles psychiatriques</a:t>
            </a:r>
            <a:endParaRPr lang="en-GB" dirty="0"/>
          </a:p>
          <a:p>
            <a:r>
              <a:rPr lang="fr-FR" dirty="0"/>
              <a:t>Les jeunes sont victimes de la précarité de l’emploi et du fort taux de chômage. Aujourd’hui plus vulnérables face au marché de l’emploi et à la crise du logement, les jeunes adultes n’ont en outre pas accès aux minima sociaux (le RMI), autant de facteurs qui peuvent favoriser une très grande précarité.</a:t>
            </a:r>
            <a:endParaRPr lang="en-GB" dirty="0"/>
          </a:p>
          <a:p>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812920" y="274637"/>
            <a:ext cx="873880" cy="985751"/>
          </a:xfrm>
          <a:prstGeom prst="rect">
            <a:avLst/>
          </a:prstGeom>
        </p:spPr>
      </p:pic>
    </p:spTree>
    <p:extLst>
      <p:ext uri="{BB962C8B-B14F-4D97-AF65-F5344CB8AC3E}">
        <p14:creationId xmlns:p14="http://schemas.microsoft.com/office/powerpoint/2010/main" val="1078746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8488" y="91548"/>
            <a:ext cx="7943273" cy="584776"/>
          </a:xfrm>
          <a:prstGeom prst="rect">
            <a:avLst/>
          </a:prstGeom>
          <a:noFill/>
        </p:spPr>
        <p:txBody>
          <a:bodyPr wrap="square" rtlCol="0">
            <a:spAutoFit/>
          </a:bodyPr>
          <a:lstStyle/>
          <a:p>
            <a:pPr algn="ctr"/>
            <a:r>
              <a:rPr lang="en-US" sz="3200" dirty="0" smtClean="0">
                <a:latin typeface="Comic Sans MS"/>
                <a:cs typeface="Comic Sans MS"/>
              </a:rPr>
              <a:t>Le </a:t>
            </a:r>
            <a:r>
              <a:rPr lang="en-US" sz="3200" dirty="0" err="1" smtClean="0">
                <a:latin typeface="Comic Sans MS"/>
                <a:cs typeface="Comic Sans MS"/>
              </a:rPr>
              <a:t>contexte</a:t>
            </a:r>
            <a:r>
              <a:rPr lang="en-US" sz="3200" dirty="0" smtClean="0">
                <a:latin typeface="Comic Sans MS"/>
                <a:cs typeface="Comic Sans MS"/>
              </a:rPr>
              <a:t> </a:t>
            </a:r>
            <a:r>
              <a:rPr lang="en-US" sz="3200" dirty="0" err="1" smtClean="0">
                <a:latin typeface="Comic Sans MS"/>
                <a:cs typeface="Comic Sans MS"/>
              </a:rPr>
              <a:t>historique</a:t>
            </a:r>
            <a:r>
              <a:rPr lang="en-US" sz="3200" dirty="0" smtClean="0">
                <a:latin typeface="Comic Sans MS"/>
                <a:cs typeface="Comic Sans MS"/>
              </a:rPr>
              <a:t> et social</a:t>
            </a:r>
            <a:endParaRPr lang="en-US" sz="3200" dirty="0">
              <a:latin typeface="Comic Sans MS"/>
              <a:cs typeface="Comic Sans MS"/>
            </a:endParaRPr>
          </a:p>
        </p:txBody>
      </p:sp>
      <p:sp>
        <p:nvSpPr>
          <p:cNvPr id="8" name="Rectangle 7"/>
          <p:cNvSpPr/>
          <p:nvPr/>
        </p:nvSpPr>
        <p:spPr>
          <a:xfrm>
            <a:off x="250007" y="835308"/>
            <a:ext cx="8620236" cy="50680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endParaRPr lang="fr-FR" sz="1000" b="1" baseline="30000" dirty="0" smtClean="0">
              <a:latin typeface="Comic Sans MS"/>
              <a:cs typeface="Comic Sans MS"/>
            </a:endParaRPr>
          </a:p>
          <a:p>
            <a:r>
              <a:rPr lang="fr-FR" sz="3200" b="1" baseline="30000" dirty="0" smtClean="0">
                <a:latin typeface="Comic Sans MS"/>
                <a:cs typeface="Comic Sans MS"/>
              </a:rPr>
              <a:t>Quels jeunes sont plus susceptibles se retrouver dans la rue?</a:t>
            </a:r>
            <a:endParaRPr lang="en-GB" sz="3200" dirty="0" smtClean="0">
              <a:latin typeface="Comic Sans MS"/>
              <a:cs typeface="Comic Sans MS"/>
            </a:endParaRPr>
          </a:p>
          <a:p>
            <a:r>
              <a:rPr lang="fr-FR" sz="3200" baseline="30000" dirty="0" smtClean="0">
                <a:latin typeface="Comic Sans MS"/>
                <a:cs typeface="Comic Sans MS"/>
              </a:rPr>
              <a:t>- Les jeunes placés durant l’enfance et ayant atteint leur majorité</a:t>
            </a:r>
            <a:endParaRPr lang="en-GB" sz="3200" dirty="0" smtClean="0">
              <a:latin typeface="Comic Sans MS"/>
              <a:cs typeface="Comic Sans MS"/>
            </a:endParaRPr>
          </a:p>
          <a:p>
            <a:r>
              <a:rPr lang="fr-FR" sz="3200" baseline="30000" dirty="0" smtClean="0">
                <a:latin typeface="Comic Sans MS"/>
                <a:cs typeface="Comic Sans MS"/>
              </a:rPr>
              <a:t>- Les jeunes en rupture familiale</a:t>
            </a:r>
            <a:endParaRPr lang="en-GB" sz="3200" dirty="0" smtClean="0">
              <a:latin typeface="Comic Sans MS"/>
              <a:cs typeface="Comic Sans MS"/>
            </a:endParaRPr>
          </a:p>
          <a:p>
            <a:r>
              <a:rPr lang="fr-FR" sz="3200" baseline="30000" dirty="0" smtClean="0">
                <a:latin typeface="Comic Sans MS"/>
                <a:cs typeface="Comic Sans MS"/>
              </a:rPr>
              <a:t>- Les jeunes en échec scolaire</a:t>
            </a:r>
            <a:endParaRPr lang="en-GB" sz="3200" dirty="0" smtClean="0">
              <a:latin typeface="Comic Sans MS"/>
              <a:cs typeface="Comic Sans MS"/>
            </a:endParaRPr>
          </a:p>
          <a:p>
            <a:r>
              <a:rPr lang="fr-FR" sz="3200" baseline="30000" dirty="0" smtClean="0">
                <a:latin typeface="Comic Sans MS"/>
                <a:cs typeface="Comic Sans MS"/>
              </a:rPr>
              <a:t>- Les jeunes qui se droguent</a:t>
            </a:r>
            <a:endParaRPr lang="en-GB" sz="3200" dirty="0" smtClean="0">
              <a:latin typeface="Comic Sans MS"/>
              <a:cs typeface="Comic Sans MS"/>
            </a:endParaRPr>
          </a:p>
          <a:p>
            <a:r>
              <a:rPr lang="fr-FR" sz="3200" baseline="30000" dirty="0" smtClean="0">
                <a:latin typeface="Comic Sans MS"/>
                <a:cs typeface="Comic Sans MS"/>
              </a:rPr>
              <a:t>- Les jeunes qui ont des troubles psychiatriques</a:t>
            </a:r>
          </a:p>
          <a:p>
            <a:endParaRPr lang="en-GB" dirty="0" smtClean="0">
              <a:latin typeface="Comic Sans MS"/>
              <a:cs typeface="Comic Sans MS"/>
            </a:endParaRPr>
          </a:p>
          <a:p>
            <a:pPr algn="just"/>
            <a:r>
              <a:rPr lang="fr-FR" sz="3200" baseline="30000" dirty="0" smtClean="0">
                <a:latin typeface="Comic Sans MS"/>
                <a:cs typeface="Comic Sans MS"/>
              </a:rPr>
              <a:t>Les jeunes sont victimes de la précarité de l’emploi et du fort taux de chômage. Aujourd’hui plus vulnérables face au marché de l’emploi et à la crise du logement, les jeunes adultes n’ont en outre pas accès aux minima sociaux (le RMI), autant de facteurs qui peuvent favoriser une très grande précarité.</a:t>
            </a:r>
            <a:endParaRPr lang="en-GB" sz="3200" dirty="0">
              <a:latin typeface="Comic Sans MS"/>
              <a:cs typeface="Comic Sans MS"/>
            </a:endParaRPr>
          </a:p>
        </p:txBody>
      </p:sp>
      <p:sp>
        <p:nvSpPr>
          <p:cNvPr id="6" name="TextBox 5"/>
          <p:cNvSpPr txBox="1"/>
          <p:nvPr/>
        </p:nvSpPr>
        <p:spPr>
          <a:xfrm>
            <a:off x="250007" y="5757658"/>
            <a:ext cx="8620236"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err="1" smtClean="0">
                <a:latin typeface="Comic Sans MS"/>
                <a:cs typeface="Comic Sans MS"/>
              </a:rPr>
              <a:t>Faites</a:t>
            </a:r>
            <a:r>
              <a:rPr lang="en-US" sz="2000" dirty="0" smtClean="0">
                <a:latin typeface="Comic Sans MS"/>
                <a:cs typeface="Comic Sans MS"/>
              </a:rPr>
              <a:t> des </a:t>
            </a:r>
            <a:r>
              <a:rPr lang="en-US" sz="2000" dirty="0" err="1" smtClean="0">
                <a:latin typeface="Comic Sans MS"/>
                <a:cs typeface="Comic Sans MS"/>
              </a:rPr>
              <a:t>recherches</a:t>
            </a:r>
            <a:r>
              <a:rPr lang="en-US" sz="2000" dirty="0" smtClean="0">
                <a:latin typeface="Comic Sans MS"/>
                <a:cs typeface="Comic Sans MS"/>
              </a:rPr>
              <a:t> </a:t>
            </a:r>
            <a:r>
              <a:rPr lang="en-US" sz="2000" dirty="0" err="1" smtClean="0">
                <a:latin typeface="Comic Sans MS"/>
                <a:cs typeface="Comic Sans MS"/>
              </a:rPr>
              <a:t>sur</a:t>
            </a:r>
            <a:r>
              <a:rPr lang="en-US" sz="2000" dirty="0" smtClean="0">
                <a:latin typeface="Comic Sans MS"/>
                <a:cs typeface="Comic Sans MS"/>
              </a:rPr>
              <a:t> la </a:t>
            </a:r>
            <a:r>
              <a:rPr lang="en-US" sz="2000" dirty="0" err="1" smtClean="0">
                <a:latin typeface="Comic Sans MS"/>
                <a:cs typeface="Comic Sans MS"/>
              </a:rPr>
              <a:t>précarité</a:t>
            </a:r>
            <a:r>
              <a:rPr lang="en-US" sz="2000" dirty="0" smtClean="0">
                <a:latin typeface="Comic Sans MS"/>
                <a:cs typeface="Comic Sans MS"/>
              </a:rPr>
              <a:t> du travail et le </a:t>
            </a:r>
            <a:r>
              <a:rPr lang="en-US" sz="2000" dirty="0" err="1" smtClean="0">
                <a:latin typeface="Comic Sans MS"/>
                <a:cs typeface="Comic Sans MS"/>
              </a:rPr>
              <a:t>taux</a:t>
            </a:r>
            <a:r>
              <a:rPr lang="en-US" sz="2000" dirty="0" smtClean="0">
                <a:latin typeface="Comic Sans MS"/>
                <a:cs typeface="Comic Sans MS"/>
              </a:rPr>
              <a:t> de </a:t>
            </a:r>
            <a:r>
              <a:rPr lang="en-US" sz="2000" dirty="0" err="1" smtClean="0">
                <a:latin typeface="Comic Sans MS"/>
                <a:cs typeface="Comic Sans MS"/>
              </a:rPr>
              <a:t>chômage</a:t>
            </a:r>
            <a:r>
              <a:rPr lang="en-US" sz="2000" dirty="0" smtClean="0">
                <a:latin typeface="Comic Sans MS"/>
                <a:cs typeface="Comic Sans MS"/>
              </a:rPr>
              <a:t> chez les </a:t>
            </a:r>
            <a:r>
              <a:rPr lang="en-US" sz="2000" dirty="0" err="1" smtClean="0">
                <a:latin typeface="Comic Sans MS"/>
                <a:cs typeface="Comic Sans MS"/>
              </a:rPr>
              <a:t>jeunes</a:t>
            </a:r>
            <a:r>
              <a:rPr lang="en-US" sz="2000" dirty="0" smtClean="0">
                <a:latin typeface="Comic Sans MS"/>
                <a:cs typeface="Comic Sans MS"/>
              </a:rPr>
              <a:t> en France. </a:t>
            </a:r>
            <a:r>
              <a:rPr lang="en-US" sz="2000" dirty="0" err="1" smtClean="0">
                <a:latin typeface="Comic Sans MS"/>
                <a:cs typeface="Comic Sans MS"/>
              </a:rPr>
              <a:t>Soyez</a:t>
            </a:r>
            <a:r>
              <a:rPr lang="en-US" sz="2000" dirty="0" smtClean="0">
                <a:latin typeface="Comic Sans MS"/>
                <a:cs typeface="Comic Sans MS"/>
              </a:rPr>
              <a:t> </a:t>
            </a:r>
            <a:r>
              <a:rPr lang="en-US" sz="2000" dirty="0" err="1" smtClean="0">
                <a:latin typeface="Comic Sans MS"/>
                <a:cs typeface="Comic Sans MS"/>
              </a:rPr>
              <a:t>prêtes</a:t>
            </a:r>
            <a:r>
              <a:rPr lang="en-US" sz="2000" dirty="0" smtClean="0">
                <a:latin typeface="Comic Sans MS"/>
                <a:cs typeface="Comic Sans MS"/>
              </a:rPr>
              <a:t> </a:t>
            </a:r>
            <a:r>
              <a:rPr lang="en-US" sz="2000" dirty="0" err="1" smtClean="0">
                <a:latin typeface="Comic Sans MS"/>
                <a:cs typeface="Comic Sans MS"/>
              </a:rPr>
              <a:t>à</a:t>
            </a:r>
            <a:r>
              <a:rPr lang="en-US" sz="2000" dirty="0" smtClean="0">
                <a:latin typeface="Comic Sans MS"/>
                <a:cs typeface="Comic Sans MS"/>
              </a:rPr>
              <a:t> </a:t>
            </a:r>
            <a:r>
              <a:rPr lang="en-US" sz="2000" dirty="0" err="1" smtClean="0">
                <a:latin typeface="Comic Sans MS"/>
                <a:cs typeface="Comic Sans MS"/>
              </a:rPr>
              <a:t>présenter</a:t>
            </a:r>
            <a:r>
              <a:rPr lang="en-US" sz="2000" dirty="0" smtClean="0">
                <a:latin typeface="Comic Sans MS"/>
                <a:cs typeface="Comic Sans MS"/>
              </a:rPr>
              <a:t> </a:t>
            </a:r>
            <a:r>
              <a:rPr lang="en-US" sz="2000" dirty="0" err="1" smtClean="0">
                <a:latin typeface="Comic Sans MS"/>
                <a:cs typeface="Comic Sans MS"/>
              </a:rPr>
              <a:t>vos</a:t>
            </a:r>
            <a:r>
              <a:rPr lang="en-US" sz="2000" dirty="0" smtClean="0">
                <a:latin typeface="Comic Sans MS"/>
                <a:cs typeface="Comic Sans MS"/>
              </a:rPr>
              <a:t> </a:t>
            </a:r>
            <a:r>
              <a:rPr lang="en-US" sz="2000" dirty="0" err="1" smtClean="0">
                <a:latin typeface="Comic Sans MS"/>
                <a:cs typeface="Comic Sans MS"/>
              </a:rPr>
              <a:t>recherches</a:t>
            </a:r>
            <a:r>
              <a:rPr lang="en-US" sz="2000" dirty="0" smtClean="0">
                <a:latin typeface="Comic Sans MS"/>
                <a:cs typeface="Comic Sans MS"/>
              </a:rPr>
              <a:t> </a:t>
            </a:r>
            <a:r>
              <a:rPr lang="en-US" sz="2000" dirty="0" err="1" smtClean="0">
                <a:latin typeface="Comic Sans MS"/>
                <a:cs typeface="Comic Sans MS"/>
              </a:rPr>
              <a:t>devant</a:t>
            </a:r>
            <a:r>
              <a:rPr lang="en-US" sz="2000" dirty="0" smtClean="0">
                <a:latin typeface="Comic Sans MS"/>
                <a:cs typeface="Comic Sans MS"/>
              </a:rPr>
              <a:t> la </a:t>
            </a:r>
            <a:r>
              <a:rPr lang="en-US" sz="2000" dirty="0" err="1" smtClean="0">
                <a:latin typeface="Comic Sans MS"/>
                <a:cs typeface="Comic Sans MS"/>
              </a:rPr>
              <a:t>classe</a:t>
            </a:r>
            <a:r>
              <a:rPr lang="en-US" sz="2000" dirty="0" smtClean="0">
                <a:latin typeface="Comic Sans MS"/>
                <a:cs typeface="Comic Sans MS"/>
              </a:rPr>
              <a:t>. </a:t>
            </a:r>
            <a:endParaRPr lang="en-US" sz="2000" dirty="0">
              <a:latin typeface="Comic Sans MS"/>
              <a:cs typeface="Comic Sans MS"/>
            </a:endParaRPr>
          </a:p>
        </p:txBody>
      </p:sp>
    </p:spTree>
    <p:extLst>
      <p:ext uri="{BB962C8B-B14F-4D97-AF65-F5344CB8AC3E}">
        <p14:creationId xmlns:p14="http://schemas.microsoft.com/office/powerpoint/2010/main" val="1257249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0"/>
            <a:ext cx="8855242" cy="6717223"/>
          </a:xfrm>
          <a:prstGeom prst="rect">
            <a:avLst/>
          </a:prstGeom>
        </p:spPr>
        <p:txBody>
          <a:bodyPr wrap="square">
            <a:spAutoFit/>
          </a:bodyPr>
          <a:lstStyle/>
          <a:p>
            <a:pPr algn="just"/>
            <a:r>
              <a:rPr lang="fr-FR" b="1" dirty="0">
                <a:solidFill>
                  <a:srgbClr val="16212C"/>
                </a:solidFill>
                <a:latin typeface="Comic Sans MS" charset="0"/>
                <a:ea typeface="Comic Sans MS" charset="0"/>
                <a:cs typeface="Comic Sans MS" charset="0"/>
              </a:rPr>
              <a:t/>
            </a:r>
            <a:br>
              <a:rPr lang="fr-FR" b="1" dirty="0">
                <a:solidFill>
                  <a:srgbClr val="16212C"/>
                </a:solidFill>
                <a:latin typeface="Comic Sans MS" charset="0"/>
                <a:ea typeface="Comic Sans MS" charset="0"/>
                <a:cs typeface="Comic Sans MS" charset="0"/>
              </a:rPr>
            </a:br>
            <a:r>
              <a:rPr lang="fr-FR" b="1" dirty="0">
                <a:solidFill>
                  <a:srgbClr val="16212C"/>
                </a:solidFill>
                <a:latin typeface="Comic Sans MS" charset="0"/>
                <a:ea typeface="Comic Sans MS" charset="0"/>
                <a:cs typeface="Comic Sans MS" charset="0"/>
              </a:rPr>
              <a:t>Le chômage a augmenté, surtout pour les </a:t>
            </a:r>
            <a:r>
              <a:rPr lang="fr-FR" b="1" dirty="0" smtClean="0">
                <a:solidFill>
                  <a:srgbClr val="16212C"/>
                </a:solidFill>
                <a:latin typeface="Comic Sans MS" charset="0"/>
                <a:ea typeface="Comic Sans MS" charset="0"/>
                <a:cs typeface="Comic Sans MS" charset="0"/>
              </a:rPr>
              <a:t>jeunes</a:t>
            </a:r>
          </a:p>
          <a:p>
            <a:pPr algn="just"/>
            <a:endParaRPr lang="fr-FR" b="1" dirty="0">
              <a:solidFill>
                <a:srgbClr val="16212C"/>
              </a:solidFill>
              <a:latin typeface="Comic Sans MS" charset="0"/>
              <a:ea typeface="Comic Sans MS" charset="0"/>
              <a:cs typeface="Comic Sans MS" charset="0"/>
            </a:endParaRPr>
          </a:p>
          <a:p>
            <a:pPr algn="just"/>
            <a:r>
              <a:rPr lang="fr-FR" dirty="0" smtClean="0">
                <a:solidFill>
                  <a:srgbClr val="16212C"/>
                </a:solidFill>
                <a:latin typeface="Comic Sans MS" charset="0"/>
                <a:ea typeface="Comic Sans MS" charset="0"/>
                <a:cs typeface="Comic Sans MS" charset="0"/>
              </a:rPr>
              <a:t>(</a:t>
            </a:r>
            <a:r>
              <a:rPr lang="mr-IN" dirty="0" smtClean="0">
                <a:solidFill>
                  <a:srgbClr val="16212C"/>
                </a:solidFill>
                <a:latin typeface="Comic Sans MS" charset="0"/>
                <a:ea typeface="Comic Sans MS" charset="0"/>
                <a:cs typeface="Comic Sans MS" charset="0"/>
              </a:rPr>
              <a:t>…</a:t>
            </a:r>
            <a:r>
              <a:rPr lang="fr-FR" dirty="0" smtClean="0">
                <a:solidFill>
                  <a:srgbClr val="16212C"/>
                </a:solidFill>
                <a:latin typeface="Comic Sans MS" charset="0"/>
                <a:ea typeface="Comic Sans MS" charset="0"/>
                <a:cs typeface="Comic Sans MS" charset="0"/>
              </a:rPr>
              <a:t>) La </a:t>
            </a:r>
            <a:r>
              <a:rPr lang="fr-FR" dirty="0">
                <a:solidFill>
                  <a:srgbClr val="16212C"/>
                </a:solidFill>
                <a:latin typeface="Comic Sans MS" charset="0"/>
                <a:ea typeface="Comic Sans MS" charset="0"/>
                <a:cs typeface="Comic Sans MS" charset="0"/>
              </a:rPr>
              <a:t>barre symbolique du million de chômeurs a été franchie en 1976 et on compte maintenant près de deux millions de demandeurs d’emploi. Ce sont les jeunes qui sont les premiers touchés, avec 15 % de chômage chez les 15-24 ans. Deux ans après, ce chiffre grimpe de quatre points et atteint plus de 19 </a:t>
            </a:r>
            <a:r>
              <a:rPr lang="fr-FR" dirty="0" smtClean="0">
                <a:solidFill>
                  <a:srgbClr val="16212C"/>
                </a:solidFill>
                <a:latin typeface="Comic Sans MS" charset="0"/>
                <a:ea typeface="Comic Sans MS" charset="0"/>
                <a:cs typeface="Comic Sans MS" charset="0"/>
              </a:rPr>
              <a:t>%.</a:t>
            </a:r>
          </a:p>
          <a:p>
            <a:pPr algn="just"/>
            <a:endParaRPr lang="fr-FR" dirty="0">
              <a:solidFill>
                <a:srgbClr val="16212C"/>
              </a:solidFill>
              <a:latin typeface="Comic Sans MS" charset="0"/>
              <a:ea typeface="Comic Sans MS" charset="0"/>
              <a:cs typeface="Comic Sans MS" charset="0"/>
            </a:endParaRPr>
          </a:p>
          <a:p>
            <a:pPr algn="just"/>
            <a:r>
              <a:rPr lang="fr-FR" dirty="0">
                <a:solidFill>
                  <a:srgbClr val="16212C"/>
                </a:solidFill>
                <a:latin typeface="Comic Sans MS" charset="0"/>
                <a:ea typeface="Comic Sans MS" charset="0"/>
                <a:cs typeface="Comic Sans MS" charset="0"/>
              </a:rPr>
              <a:t>En </a:t>
            </a:r>
            <a:r>
              <a:rPr lang="fr-FR" b="1" dirty="0">
                <a:solidFill>
                  <a:srgbClr val="16212C"/>
                </a:solidFill>
                <a:latin typeface="Comic Sans MS" charset="0"/>
                <a:ea typeface="Comic Sans MS" charset="0"/>
                <a:cs typeface="Comic Sans MS" charset="0"/>
              </a:rPr>
              <a:t>2017,</a:t>
            </a:r>
            <a:r>
              <a:rPr lang="fr-FR" dirty="0">
                <a:solidFill>
                  <a:srgbClr val="16212C"/>
                </a:solidFill>
                <a:latin typeface="Comic Sans MS" charset="0"/>
                <a:ea typeface="Comic Sans MS" charset="0"/>
                <a:cs typeface="Comic Sans MS" charset="0"/>
              </a:rPr>
              <a:t> leurs enfants ne sont pas mieux lotis : c’est la crise, le chômage frôle toujours 10 % et le plein-emploi n’est plus qu’un horizon lointain. Nicolas a eu la chance de signer un contrat à durée in déterminée (CDI) en 2011, quand l’emploi a connu une timide embellie. Mais Laura s’est inscrite à Pôle emploi dès la fin de ses études et s’attend à « galérer » </a:t>
            </a:r>
            <a:r>
              <a:rPr lang="fr-FR" dirty="0" smtClean="0">
                <a:solidFill>
                  <a:srgbClr val="16212C"/>
                </a:solidFill>
                <a:latin typeface="Comic Sans MS" charset="0"/>
                <a:ea typeface="Comic Sans MS" charset="0"/>
                <a:cs typeface="Comic Sans MS" charset="0"/>
              </a:rPr>
              <a:t>pour trouver travail</a:t>
            </a:r>
            <a:r>
              <a:rPr lang="fr-FR" dirty="0">
                <a:solidFill>
                  <a:srgbClr val="16212C"/>
                </a:solidFill>
                <a:latin typeface="Comic Sans MS" charset="0"/>
                <a:ea typeface="Comic Sans MS" charset="0"/>
                <a:cs typeface="Comic Sans MS" charset="0"/>
              </a:rPr>
              <a:t>, comme près d’un jeune actif sur quatre (23 </a:t>
            </a:r>
            <a:r>
              <a:rPr lang="fr-FR" dirty="0" smtClean="0">
                <a:solidFill>
                  <a:srgbClr val="16212C"/>
                </a:solidFill>
                <a:latin typeface="Comic Sans MS" charset="0"/>
                <a:ea typeface="Comic Sans MS" charset="0"/>
                <a:cs typeface="Comic Sans MS" charset="0"/>
              </a:rPr>
              <a:t>%).</a:t>
            </a:r>
          </a:p>
          <a:p>
            <a:pPr algn="just"/>
            <a:endParaRPr lang="fr-FR" dirty="0">
              <a:solidFill>
                <a:srgbClr val="16212C"/>
              </a:solidFill>
              <a:latin typeface="Comic Sans MS" charset="0"/>
              <a:ea typeface="Comic Sans MS" charset="0"/>
              <a:cs typeface="Comic Sans MS" charset="0"/>
            </a:endParaRPr>
          </a:p>
          <a:p>
            <a:pPr algn="just">
              <a:lnSpc>
                <a:spcPct val="150000"/>
              </a:lnSpc>
            </a:pPr>
            <a:r>
              <a:rPr lang="fr-FR" b="1" dirty="0" smtClean="0">
                <a:solidFill>
                  <a:srgbClr val="16212C"/>
                </a:solidFill>
                <a:latin typeface="Comic Sans MS" charset="0"/>
                <a:ea typeface="Comic Sans MS" charset="0"/>
                <a:cs typeface="Comic Sans MS" charset="0"/>
              </a:rPr>
              <a:t>Faites des recherches:</a:t>
            </a:r>
          </a:p>
          <a:p>
            <a:pPr algn="just">
              <a:lnSpc>
                <a:spcPct val="150000"/>
              </a:lnSpc>
            </a:pPr>
            <a:endParaRPr lang="fr-FR" sz="800" b="1" dirty="0">
              <a:solidFill>
                <a:srgbClr val="16212C"/>
              </a:solidFill>
              <a:latin typeface="Comic Sans MS" charset="0"/>
              <a:ea typeface="Comic Sans MS" charset="0"/>
              <a:cs typeface="Comic Sans MS" charset="0"/>
            </a:endParaRPr>
          </a:p>
          <a:p>
            <a:pPr algn="just">
              <a:lnSpc>
                <a:spcPct val="150000"/>
              </a:lnSpc>
            </a:pPr>
            <a:r>
              <a:rPr lang="fr-FR" b="1" dirty="0" smtClean="0">
                <a:solidFill>
                  <a:srgbClr val="16212C"/>
                </a:solidFill>
                <a:latin typeface="Comic Sans MS" charset="0"/>
                <a:ea typeface="Comic Sans MS" charset="0"/>
                <a:cs typeface="Comic Sans MS" charset="0"/>
              </a:rPr>
              <a:t>Qu’est-ce que Pôle emploi?</a:t>
            </a:r>
          </a:p>
          <a:p>
            <a:pPr algn="just">
              <a:lnSpc>
                <a:spcPct val="150000"/>
              </a:lnSpc>
            </a:pPr>
            <a:r>
              <a:rPr lang="fr-FR" b="1" dirty="0" smtClean="0">
                <a:solidFill>
                  <a:srgbClr val="16212C"/>
                </a:solidFill>
                <a:latin typeface="Comic Sans MS" charset="0"/>
                <a:ea typeface="Comic Sans MS" charset="0"/>
                <a:cs typeface="Comic Sans MS" charset="0"/>
              </a:rPr>
              <a:t>Qu’est-ce qu’un CDI? CDD?</a:t>
            </a:r>
          </a:p>
          <a:p>
            <a:pPr algn="just">
              <a:lnSpc>
                <a:spcPct val="150000"/>
              </a:lnSpc>
            </a:pPr>
            <a:r>
              <a:rPr lang="fr-FR" b="1" dirty="0" smtClean="0">
                <a:solidFill>
                  <a:srgbClr val="16212C"/>
                </a:solidFill>
                <a:latin typeface="Comic Sans MS" charset="0"/>
                <a:ea typeface="Comic Sans MS" charset="0"/>
                <a:cs typeface="Comic Sans MS" charset="0"/>
              </a:rPr>
              <a:t>Que veut dire le mot familier « galérer »?</a:t>
            </a:r>
          </a:p>
          <a:p>
            <a:pPr algn="just">
              <a:lnSpc>
                <a:spcPct val="150000"/>
              </a:lnSpc>
            </a:pPr>
            <a:r>
              <a:rPr lang="fr-FR" b="1" dirty="0" smtClean="0">
                <a:solidFill>
                  <a:srgbClr val="16212C"/>
                </a:solidFill>
                <a:latin typeface="Comic Sans MS" charset="0"/>
                <a:ea typeface="Comic Sans MS" charset="0"/>
                <a:cs typeface="Comic Sans MS" charset="0"/>
              </a:rPr>
              <a:t>Pourquoi à votre avis les jeunes sont plus touchés par le chômage?</a:t>
            </a:r>
            <a:endParaRPr lang="fr-FR" b="1" dirty="0">
              <a:solidFill>
                <a:srgbClr val="16212C"/>
              </a:solidFill>
              <a:latin typeface="Comic Sans MS" charset="0"/>
              <a:ea typeface="Comic Sans MS" charset="0"/>
              <a:cs typeface="Comic Sans MS" charset="0"/>
            </a:endParaRPr>
          </a:p>
        </p:txBody>
      </p:sp>
    </p:spTree>
    <p:extLst>
      <p:ext uri="{BB962C8B-B14F-4D97-AF65-F5344CB8AC3E}">
        <p14:creationId xmlns:p14="http://schemas.microsoft.com/office/powerpoint/2010/main" val="1209319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19346" y="1943420"/>
            <a:ext cx="3277156" cy="176019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t="3520" b="3218"/>
          <a:stretch/>
        </p:blipFill>
        <p:spPr>
          <a:xfrm>
            <a:off x="1010363" y="1943419"/>
            <a:ext cx="3355325" cy="176019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11909" y="48953"/>
            <a:ext cx="7943273" cy="1077218"/>
          </a:xfrm>
          <a:prstGeom prst="rect">
            <a:avLst/>
          </a:prstGeom>
          <a:noFill/>
        </p:spPr>
        <p:txBody>
          <a:bodyPr wrap="square" rtlCol="0">
            <a:spAutoFit/>
          </a:bodyPr>
          <a:lstStyle/>
          <a:p>
            <a:pPr algn="ctr"/>
            <a:r>
              <a:rPr lang="en-US" sz="3200" dirty="0" err="1" smtClean="0">
                <a:latin typeface="Comic Sans MS"/>
                <a:cs typeface="Comic Sans MS"/>
              </a:rPr>
              <a:t>Une</a:t>
            </a:r>
            <a:r>
              <a:rPr lang="en-US" sz="3200" dirty="0" smtClean="0">
                <a:latin typeface="Comic Sans MS"/>
                <a:cs typeface="Comic Sans MS"/>
              </a:rPr>
              <a:t> introduction au roman No et </a:t>
            </a:r>
            <a:r>
              <a:rPr lang="en-US" sz="3200" dirty="0" err="1" smtClean="0">
                <a:latin typeface="Comic Sans MS"/>
                <a:cs typeface="Comic Sans MS"/>
              </a:rPr>
              <a:t>moi</a:t>
            </a:r>
            <a:r>
              <a:rPr lang="en-US" sz="3200" dirty="0" smtClean="0">
                <a:latin typeface="Comic Sans MS"/>
                <a:cs typeface="Comic Sans MS"/>
              </a:rPr>
              <a:t> </a:t>
            </a:r>
          </a:p>
          <a:p>
            <a:pPr algn="ctr"/>
            <a:r>
              <a:rPr lang="en-US" sz="3200" dirty="0" smtClean="0">
                <a:latin typeface="Comic Sans MS"/>
                <a:cs typeface="Comic Sans MS"/>
              </a:rPr>
              <a:t>de </a:t>
            </a:r>
            <a:r>
              <a:rPr lang="en-US" sz="3200" dirty="0" err="1" smtClean="0">
                <a:latin typeface="Comic Sans MS"/>
                <a:cs typeface="Comic Sans MS"/>
              </a:rPr>
              <a:t>Delphine</a:t>
            </a:r>
            <a:r>
              <a:rPr lang="en-US" sz="3200" dirty="0" smtClean="0">
                <a:latin typeface="Comic Sans MS"/>
                <a:cs typeface="Comic Sans MS"/>
              </a:rPr>
              <a:t> de </a:t>
            </a:r>
            <a:r>
              <a:rPr lang="en-US" sz="3200" dirty="0" err="1" smtClean="0">
                <a:latin typeface="Comic Sans MS"/>
                <a:cs typeface="Comic Sans MS"/>
              </a:rPr>
              <a:t>Vigan</a:t>
            </a:r>
            <a:endParaRPr lang="en-US" sz="3200" dirty="0">
              <a:latin typeface="Comic Sans MS"/>
              <a:cs typeface="Comic Sans MS"/>
            </a:endParaRPr>
          </a:p>
        </p:txBody>
      </p:sp>
      <p:sp>
        <p:nvSpPr>
          <p:cNvPr id="7" name="TextBox 6"/>
          <p:cNvSpPr txBox="1"/>
          <p:nvPr/>
        </p:nvSpPr>
        <p:spPr>
          <a:xfrm>
            <a:off x="307305" y="1139907"/>
            <a:ext cx="8492253"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u="sng" dirty="0" smtClean="0">
                <a:latin typeface="Comic Sans MS"/>
                <a:cs typeface="Comic Sans MS"/>
              </a:rPr>
              <a:t>Starter:</a:t>
            </a:r>
            <a:r>
              <a:rPr lang="en-US" sz="2000" dirty="0" smtClean="0">
                <a:latin typeface="Comic Sans MS"/>
                <a:cs typeface="Comic Sans MS"/>
              </a:rPr>
              <a:t> </a:t>
            </a:r>
            <a:r>
              <a:rPr lang="en-US" sz="2000" dirty="0" err="1" smtClean="0">
                <a:latin typeface="Comic Sans MS"/>
                <a:cs typeface="Comic Sans MS"/>
              </a:rPr>
              <a:t>Regarde</a:t>
            </a:r>
            <a:r>
              <a:rPr lang="en-US" sz="2000" dirty="0" smtClean="0">
                <a:latin typeface="Comic Sans MS"/>
                <a:cs typeface="Comic Sans MS"/>
              </a:rPr>
              <a:t> </a:t>
            </a:r>
            <a:r>
              <a:rPr lang="en-US" sz="2000" dirty="0" err="1" smtClean="0">
                <a:latin typeface="Comic Sans MS"/>
                <a:cs typeface="Comic Sans MS"/>
              </a:rPr>
              <a:t>ces</a:t>
            </a:r>
            <a:r>
              <a:rPr lang="en-US" sz="2000" dirty="0" smtClean="0">
                <a:latin typeface="Comic Sans MS"/>
                <a:cs typeface="Comic Sans MS"/>
              </a:rPr>
              <a:t> </a:t>
            </a:r>
            <a:r>
              <a:rPr lang="en-US" sz="2000" dirty="0" err="1" smtClean="0">
                <a:latin typeface="Comic Sans MS"/>
                <a:cs typeface="Comic Sans MS"/>
              </a:rPr>
              <a:t>deux</a:t>
            </a:r>
            <a:r>
              <a:rPr lang="en-US" sz="2000" dirty="0" smtClean="0">
                <a:latin typeface="Comic Sans MS"/>
                <a:cs typeface="Comic Sans MS"/>
              </a:rPr>
              <a:t> photos, que </a:t>
            </a:r>
            <a:r>
              <a:rPr lang="en-US" sz="2000" dirty="0" err="1" smtClean="0">
                <a:latin typeface="Comic Sans MS"/>
                <a:cs typeface="Comic Sans MS"/>
              </a:rPr>
              <a:t>voyez-vous</a:t>
            </a:r>
            <a:r>
              <a:rPr lang="en-US" sz="2000" dirty="0" smtClean="0">
                <a:latin typeface="Comic Sans MS"/>
                <a:cs typeface="Comic Sans MS"/>
              </a:rPr>
              <a:t>? A </a:t>
            </a:r>
            <a:r>
              <a:rPr lang="en-US" sz="2000" dirty="0" err="1" smtClean="0">
                <a:latin typeface="Comic Sans MS"/>
                <a:cs typeface="Comic Sans MS"/>
              </a:rPr>
              <a:t>votre</a:t>
            </a:r>
            <a:r>
              <a:rPr lang="en-US" sz="2000" dirty="0" smtClean="0">
                <a:latin typeface="Comic Sans MS"/>
                <a:cs typeface="Comic Sans MS"/>
              </a:rPr>
              <a:t> </a:t>
            </a:r>
            <a:r>
              <a:rPr lang="en-US" sz="2000" dirty="0" err="1" smtClean="0">
                <a:latin typeface="Comic Sans MS"/>
                <a:cs typeface="Comic Sans MS"/>
              </a:rPr>
              <a:t>avis</a:t>
            </a:r>
            <a:r>
              <a:rPr lang="en-US" sz="2000" dirty="0" smtClean="0">
                <a:latin typeface="Comic Sans MS"/>
                <a:cs typeface="Comic Sans MS"/>
              </a:rPr>
              <a:t>, de quoi </a:t>
            </a:r>
            <a:r>
              <a:rPr lang="en-US" sz="2000" dirty="0" err="1" smtClean="0">
                <a:latin typeface="Comic Sans MS"/>
                <a:cs typeface="Comic Sans MS"/>
              </a:rPr>
              <a:t>va</a:t>
            </a:r>
            <a:r>
              <a:rPr lang="en-US" sz="2000" dirty="0" smtClean="0">
                <a:latin typeface="Comic Sans MS"/>
                <a:cs typeface="Comic Sans MS"/>
              </a:rPr>
              <a:t> </a:t>
            </a:r>
            <a:r>
              <a:rPr lang="en-US" sz="2000" dirty="0" err="1" smtClean="0">
                <a:latin typeface="Comic Sans MS"/>
                <a:cs typeface="Comic Sans MS"/>
              </a:rPr>
              <a:t>parler</a:t>
            </a:r>
            <a:r>
              <a:rPr lang="en-US" sz="2000" dirty="0">
                <a:latin typeface="Comic Sans MS"/>
                <a:cs typeface="Comic Sans MS"/>
              </a:rPr>
              <a:t> le roman ?</a:t>
            </a:r>
          </a:p>
        </p:txBody>
      </p:sp>
      <p:sp>
        <p:nvSpPr>
          <p:cNvPr id="8" name="TextBox 7"/>
          <p:cNvSpPr txBox="1"/>
          <p:nvPr/>
        </p:nvSpPr>
        <p:spPr>
          <a:xfrm>
            <a:off x="113396" y="3846420"/>
            <a:ext cx="8924295"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dirty="0" smtClean="0">
                <a:latin typeface="Comic Sans MS"/>
                <a:cs typeface="Comic Sans MS"/>
              </a:rPr>
              <a:t>Qui </a:t>
            </a:r>
            <a:r>
              <a:rPr lang="en-US" dirty="0" err="1" smtClean="0">
                <a:latin typeface="Comic Sans MS"/>
                <a:cs typeface="Comic Sans MS"/>
              </a:rPr>
              <a:t>est</a:t>
            </a:r>
            <a:r>
              <a:rPr lang="en-US" dirty="0" smtClean="0">
                <a:latin typeface="Comic Sans MS"/>
                <a:cs typeface="Comic Sans MS"/>
              </a:rPr>
              <a:t> qui? </a:t>
            </a:r>
            <a:r>
              <a:rPr lang="en-US" dirty="0" err="1" smtClean="0">
                <a:latin typeface="Comic Sans MS"/>
                <a:cs typeface="Comic Sans MS"/>
              </a:rPr>
              <a:t>Lisez</a:t>
            </a:r>
            <a:r>
              <a:rPr lang="en-US" dirty="0" smtClean="0">
                <a:latin typeface="Comic Sans MS"/>
                <a:cs typeface="Comic Sans MS"/>
              </a:rPr>
              <a:t> </a:t>
            </a:r>
            <a:r>
              <a:rPr lang="en-US" dirty="0" err="1" smtClean="0">
                <a:latin typeface="Comic Sans MS"/>
                <a:cs typeface="Comic Sans MS"/>
              </a:rPr>
              <a:t>ces</a:t>
            </a:r>
            <a:r>
              <a:rPr lang="en-US" dirty="0" smtClean="0">
                <a:latin typeface="Comic Sans MS"/>
                <a:cs typeface="Comic Sans MS"/>
              </a:rPr>
              <a:t> </a:t>
            </a:r>
            <a:r>
              <a:rPr lang="en-US" dirty="0" err="1" smtClean="0">
                <a:latin typeface="Comic Sans MS"/>
                <a:cs typeface="Comic Sans MS"/>
              </a:rPr>
              <a:t>deux</a:t>
            </a:r>
            <a:r>
              <a:rPr lang="en-US" dirty="0" smtClean="0">
                <a:latin typeface="Comic Sans MS"/>
                <a:cs typeface="Comic Sans MS"/>
              </a:rPr>
              <a:t> descriptions et </a:t>
            </a:r>
            <a:r>
              <a:rPr lang="en-US" dirty="0" err="1" smtClean="0">
                <a:latin typeface="Comic Sans MS"/>
                <a:cs typeface="Comic Sans MS"/>
              </a:rPr>
              <a:t>devinez</a:t>
            </a:r>
            <a:r>
              <a:rPr lang="en-US" dirty="0" smtClean="0">
                <a:latin typeface="Comic Sans MS"/>
                <a:cs typeface="Comic Sans MS"/>
              </a:rPr>
              <a:t> de </a:t>
            </a:r>
            <a:r>
              <a:rPr lang="en-US" dirty="0" err="1" smtClean="0">
                <a:latin typeface="Comic Sans MS"/>
                <a:cs typeface="Comic Sans MS"/>
              </a:rPr>
              <a:t>quel</a:t>
            </a:r>
            <a:r>
              <a:rPr lang="en-US" dirty="0" smtClean="0">
                <a:latin typeface="Comic Sans MS"/>
                <a:cs typeface="Comic Sans MS"/>
              </a:rPr>
              <a:t> </a:t>
            </a:r>
            <a:r>
              <a:rPr lang="en-US" dirty="0" err="1" smtClean="0">
                <a:latin typeface="Comic Sans MS"/>
                <a:cs typeface="Comic Sans MS"/>
              </a:rPr>
              <a:t>personnage</a:t>
            </a:r>
            <a:r>
              <a:rPr lang="en-US" dirty="0" smtClean="0">
                <a:latin typeface="Comic Sans MS"/>
                <a:cs typeface="Comic Sans MS"/>
              </a:rPr>
              <a:t> </a:t>
            </a:r>
            <a:r>
              <a:rPr lang="en-US" dirty="0" err="1" smtClean="0">
                <a:latin typeface="Comic Sans MS"/>
                <a:cs typeface="Comic Sans MS"/>
              </a:rPr>
              <a:t>il</a:t>
            </a:r>
            <a:r>
              <a:rPr lang="en-US" dirty="0" smtClean="0">
                <a:latin typeface="Comic Sans MS"/>
                <a:cs typeface="Comic Sans MS"/>
              </a:rPr>
              <a:t> </a:t>
            </a:r>
            <a:r>
              <a:rPr lang="en-US" dirty="0" err="1" smtClean="0">
                <a:latin typeface="Comic Sans MS"/>
                <a:cs typeface="Comic Sans MS"/>
              </a:rPr>
              <a:t>s’agit</a:t>
            </a:r>
            <a:r>
              <a:rPr lang="en-US" dirty="0" smtClean="0">
                <a:latin typeface="Comic Sans MS"/>
                <a:cs typeface="Comic Sans MS"/>
              </a:rPr>
              <a:t>.</a:t>
            </a:r>
          </a:p>
          <a:p>
            <a:pPr algn="just"/>
            <a:endParaRPr lang="en-US" dirty="0">
              <a:latin typeface="Comic Sans MS"/>
              <a:cs typeface="Comic Sans MS"/>
            </a:endParaRPr>
          </a:p>
          <a:p>
            <a:pPr algn="just"/>
            <a:r>
              <a:rPr lang="en-US" b="1" dirty="0" smtClean="0">
                <a:latin typeface="Comic Sans MS"/>
                <a:cs typeface="Comic Sans MS"/>
              </a:rPr>
              <a:t>Lou</a:t>
            </a:r>
            <a:r>
              <a:rPr lang="en-US" dirty="0" smtClean="0">
                <a:latin typeface="Comic Sans MS"/>
                <a:cs typeface="Comic Sans MS"/>
              </a:rPr>
              <a:t> – </a:t>
            </a:r>
            <a:r>
              <a:rPr lang="en-US" dirty="0" err="1" smtClean="0">
                <a:latin typeface="Comic Sans MS"/>
                <a:cs typeface="Comic Sans MS"/>
              </a:rPr>
              <a:t>Une</a:t>
            </a:r>
            <a:r>
              <a:rPr lang="en-US" dirty="0" smtClean="0">
                <a:latin typeface="Comic Sans MS"/>
                <a:cs typeface="Comic Sans MS"/>
              </a:rPr>
              <a:t> </a:t>
            </a:r>
            <a:r>
              <a:rPr lang="en-US" dirty="0" err="1" smtClean="0">
                <a:latin typeface="Comic Sans MS"/>
                <a:cs typeface="Comic Sans MS"/>
              </a:rPr>
              <a:t>jeune</a:t>
            </a:r>
            <a:r>
              <a:rPr lang="en-US" dirty="0" smtClean="0">
                <a:latin typeface="Comic Sans MS"/>
                <a:cs typeface="Comic Sans MS"/>
              </a:rPr>
              <a:t> </a:t>
            </a:r>
            <a:r>
              <a:rPr lang="en-US" dirty="0" err="1" smtClean="0">
                <a:latin typeface="Comic Sans MS"/>
                <a:cs typeface="Comic Sans MS"/>
              </a:rPr>
              <a:t>adolescente</a:t>
            </a:r>
            <a:r>
              <a:rPr lang="en-US" dirty="0" smtClean="0">
                <a:latin typeface="Comic Sans MS"/>
                <a:cs typeface="Comic Sans MS"/>
              </a:rPr>
              <a:t> de 13 </a:t>
            </a:r>
            <a:r>
              <a:rPr lang="en-US" dirty="0" err="1" smtClean="0">
                <a:latin typeface="Comic Sans MS"/>
                <a:cs typeface="Comic Sans MS"/>
              </a:rPr>
              <a:t>ans</a:t>
            </a:r>
            <a:r>
              <a:rPr lang="en-US" dirty="0" smtClean="0">
                <a:latin typeface="Comic Sans MS"/>
                <a:cs typeface="Comic Sans MS"/>
              </a:rPr>
              <a:t>, </a:t>
            </a:r>
            <a:r>
              <a:rPr lang="en-US" dirty="0" err="1" smtClean="0">
                <a:latin typeface="Comic Sans MS"/>
                <a:cs typeface="Comic Sans MS"/>
              </a:rPr>
              <a:t>précoce</a:t>
            </a:r>
            <a:r>
              <a:rPr lang="en-US" dirty="0" smtClean="0">
                <a:latin typeface="Comic Sans MS"/>
                <a:cs typeface="Comic Sans MS"/>
              </a:rPr>
              <a:t>. Elle </a:t>
            </a:r>
            <a:r>
              <a:rPr lang="en-US" dirty="0" err="1" smtClean="0">
                <a:latin typeface="Comic Sans MS"/>
                <a:cs typeface="Comic Sans MS"/>
              </a:rPr>
              <a:t>est</a:t>
            </a:r>
            <a:r>
              <a:rPr lang="en-US" dirty="0" smtClean="0">
                <a:latin typeface="Comic Sans MS"/>
                <a:cs typeface="Comic Sans MS"/>
              </a:rPr>
              <a:t> en </a:t>
            </a:r>
            <a:r>
              <a:rPr lang="en-US" dirty="0" err="1" smtClean="0">
                <a:latin typeface="Comic Sans MS"/>
                <a:cs typeface="Comic Sans MS"/>
              </a:rPr>
              <a:t>seconde</a:t>
            </a:r>
            <a:r>
              <a:rPr lang="en-US" dirty="0" smtClean="0">
                <a:latin typeface="Comic Sans MS"/>
                <a:cs typeface="Comic Sans MS"/>
              </a:rPr>
              <a:t> et a sauté </a:t>
            </a:r>
            <a:r>
              <a:rPr lang="en-US" dirty="0" err="1" smtClean="0">
                <a:latin typeface="Comic Sans MS"/>
                <a:cs typeface="Comic Sans MS"/>
              </a:rPr>
              <a:t>plusieurs</a:t>
            </a:r>
            <a:r>
              <a:rPr lang="en-US" dirty="0" smtClean="0">
                <a:latin typeface="Comic Sans MS"/>
                <a:cs typeface="Comic Sans MS"/>
              </a:rPr>
              <a:t> classes. Elle </a:t>
            </a:r>
            <a:r>
              <a:rPr lang="en-US" dirty="0" err="1" smtClean="0">
                <a:latin typeface="Comic Sans MS"/>
                <a:cs typeface="Comic Sans MS"/>
              </a:rPr>
              <a:t>n’a</a:t>
            </a:r>
            <a:r>
              <a:rPr lang="en-US" dirty="0" smtClean="0">
                <a:latin typeface="Comic Sans MS"/>
                <a:cs typeface="Comic Sans MS"/>
              </a:rPr>
              <a:t> pas </a:t>
            </a:r>
            <a:r>
              <a:rPr lang="en-US" dirty="0" err="1" smtClean="0">
                <a:latin typeface="Comic Sans MS"/>
                <a:cs typeface="Comic Sans MS"/>
              </a:rPr>
              <a:t>d’amis</a:t>
            </a:r>
            <a:r>
              <a:rPr lang="en-US" dirty="0" smtClean="0">
                <a:latin typeface="Comic Sans MS"/>
                <a:cs typeface="Comic Sans MS"/>
              </a:rPr>
              <a:t> et se sent </a:t>
            </a:r>
            <a:r>
              <a:rPr lang="en-US" dirty="0" err="1" smtClean="0">
                <a:latin typeface="Comic Sans MS"/>
                <a:cs typeface="Comic Sans MS"/>
              </a:rPr>
              <a:t>différente</a:t>
            </a:r>
            <a:r>
              <a:rPr lang="en-US" dirty="0" smtClean="0">
                <a:latin typeface="Comic Sans MS"/>
                <a:cs typeface="Comic Sans MS"/>
              </a:rPr>
              <a:t> des </a:t>
            </a:r>
            <a:r>
              <a:rPr lang="en-US" dirty="0" err="1" smtClean="0">
                <a:latin typeface="Comic Sans MS"/>
                <a:cs typeface="Comic Sans MS"/>
              </a:rPr>
              <a:t>autres</a:t>
            </a:r>
            <a:r>
              <a:rPr lang="en-US" dirty="0" smtClean="0">
                <a:latin typeface="Comic Sans MS"/>
                <a:cs typeface="Comic Sans MS"/>
              </a:rPr>
              <a:t>. </a:t>
            </a:r>
            <a:r>
              <a:rPr lang="en-US" dirty="0" err="1" smtClean="0">
                <a:latin typeface="Comic Sans MS"/>
                <a:cs typeface="Comic Sans MS"/>
              </a:rPr>
              <a:t>Victime</a:t>
            </a:r>
            <a:r>
              <a:rPr lang="en-US" dirty="0" smtClean="0">
                <a:latin typeface="Comic Sans MS"/>
                <a:cs typeface="Comic Sans MS"/>
              </a:rPr>
              <a:t> d’un </a:t>
            </a:r>
            <a:r>
              <a:rPr lang="en-US" dirty="0" err="1" smtClean="0">
                <a:latin typeface="Comic Sans MS"/>
                <a:cs typeface="Comic Sans MS"/>
              </a:rPr>
              <a:t>drame</a:t>
            </a:r>
            <a:r>
              <a:rPr lang="en-US" dirty="0" smtClean="0">
                <a:latin typeface="Comic Sans MS"/>
                <a:cs typeface="Comic Sans MS"/>
              </a:rPr>
              <a:t> familial, </a:t>
            </a:r>
            <a:r>
              <a:rPr lang="en-US" dirty="0" err="1" smtClean="0">
                <a:latin typeface="Comic Sans MS"/>
                <a:cs typeface="Comic Sans MS"/>
              </a:rPr>
              <a:t>elle</a:t>
            </a:r>
            <a:r>
              <a:rPr lang="en-US" dirty="0" smtClean="0">
                <a:latin typeface="Comic Sans MS"/>
                <a:cs typeface="Comic Sans MS"/>
              </a:rPr>
              <a:t> </a:t>
            </a:r>
            <a:r>
              <a:rPr lang="en-US" dirty="0" err="1" smtClean="0">
                <a:latin typeface="Comic Sans MS"/>
                <a:cs typeface="Comic Sans MS"/>
              </a:rPr>
              <a:t>manque</a:t>
            </a:r>
            <a:r>
              <a:rPr lang="en-US" dirty="0" smtClean="0">
                <a:latin typeface="Comic Sans MS"/>
                <a:cs typeface="Comic Sans MS"/>
              </a:rPr>
              <a:t> </a:t>
            </a:r>
            <a:r>
              <a:rPr lang="en-US" dirty="0" err="1" smtClean="0">
                <a:latin typeface="Comic Sans MS"/>
                <a:cs typeface="Comic Sans MS"/>
              </a:rPr>
              <a:t>d’affection</a:t>
            </a:r>
            <a:r>
              <a:rPr lang="en-US" dirty="0" smtClean="0">
                <a:latin typeface="Comic Sans MS"/>
                <a:cs typeface="Comic Sans MS"/>
              </a:rPr>
              <a:t> de la part de </a:t>
            </a:r>
            <a:r>
              <a:rPr lang="en-US" dirty="0" err="1" smtClean="0">
                <a:latin typeface="Comic Sans MS"/>
                <a:cs typeface="Comic Sans MS"/>
              </a:rPr>
              <a:t>sa</a:t>
            </a:r>
            <a:r>
              <a:rPr lang="en-US" dirty="0" smtClean="0">
                <a:latin typeface="Comic Sans MS"/>
                <a:cs typeface="Comic Sans MS"/>
              </a:rPr>
              <a:t> </a:t>
            </a:r>
            <a:r>
              <a:rPr lang="en-US" dirty="0" err="1" smtClean="0">
                <a:latin typeface="Comic Sans MS"/>
                <a:cs typeface="Comic Sans MS"/>
              </a:rPr>
              <a:t>mère</a:t>
            </a:r>
            <a:r>
              <a:rPr lang="en-US" dirty="0" smtClean="0">
                <a:latin typeface="Comic Sans MS"/>
                <a:cs typeface="Comic Sans MS"/>
              </a:rPr>
              <a:t>.</a:t>
            </a:r>
          </a:p>
          <a:p>
            <a:pPr algn="just"/>
            <a:endParaRPr lang="en-US" dirty="0">
              <a:latin typeface="Comic Sans MS"/>
              <a:cs typeface="Comic Sans MS"/>
            </a:endParaRPr>
          </a:p>
          <a:p>
            <a:pPr algn="just"/>
            <a:r>
              <a:rPr lang="en-US" b="1" dirty="0" smtClean="0">
                <a:latin typeface="Comic Sans MS"/>
                <a:cs typeface="Comic Sans MS"/>
              </a:rPr>
              <a:t>No </a:t>
            </a:r>
            <a:r>
              <a:rPr lang="en-US" dirty="0" smtClean="0">
                <a:latin typeface="Comic Sans MS"/>
                <a:cs typeface="Comic Sans MS"/>
              </a:rPr>
              <a:t>– </a:t>
            </a:r>
            <a:r>
              <a:rPr lang="en-US" dirty="0" err="1" smtClean="0">
                <a:latin typeface="Comic Sans MS"/>
                <a:cs typeface="Comic Sans MS"/>
              </a:rPr>
              <a:t>Jeune</a:t>
            </a:r>
            <a:r>
              <a:rPr lang="en-US" dirty="0" smtClean="0">
                <a:latin typeface="Comic Sans MS"/>
                <a:cs typeface="Comic Sans MS"/>
              </a:rPr>
              <a:t> </a:t>
            </a:r>
            <a:r>
              <a:rPr lang="en-US" dirty="0" err="1" smtClean="0">
                <a:latin typeface="Comic Sans MS"/>
                <a:cs typeface="Comic Sans MS"/>
              </a:rPr>
              <a:t>adulte</a:t>
            </a:r>
            <a:r>
              <a:rPr lang="en-US" dirty="0" smtClean="0">
                <a:latin typeface="Comic Sans MS"/>
                <a:cs typeface="Comic Sans MS"/>
              </a:rPr>
              <a:t> de 18 </a:t>
            </a:r>
            <a:r>
              <a:rPr lang="en-US" dirty="0" err="1" smtClean="0">
                <a:latin typeface="Comic Sans MS"/>
                <a:cs typeface="Comic Sans MS"/>
              </a:rPr>
              <a:t>ans</a:t>
            </a:r>
            <a:r>
              <a:rPr lang="en-US" dirty="0" smtClean="0">
                <a:latin typeface="Comic Sans MS"/>
                <a:cs typeface="Comic Sans MS"/>
              </a:rPr>
              <a:t>, </a:t>
            </a:r>
            <a:r>
              <a:rPr lang="en-US" dirty="0" err="1" smtClean="0">
                <a:latin typeface="Comic Sans MS"/>
                <a:cs typeface="Comic Sans MS"/>
              </a:rPr>
              <a:t>elle</a:t>
            </a:r>
            <a:r>
              <a:rPr lang="en-US" dirty="0" smtClean="0">
                <a:latin typeface="Comic Sans MS"/>
                <a:cs typeface="Comic Sans MS"/>
              </a:rPr>
              <a:t> </a:t>
            </a:r>
            <a:r>
              <a:rPr lang="en-US" dirty="0" err="1" smtClean="0">
                <a:latin typeface="Comic Sans MS"/>
                <a:cs typeface="Comic Sans MS"/>
              </a:rPr>
              <a:t>vit</a:t>
            </a:r>
            <a:r>
              <a:rPr lang="en-US" dirty="0" smtClean="0">
                <a:latin typeface="Comic Sans MS"/>
                <a:cs typeface="Comic Sans MS"/>
              </a:rPr>
              <a:t> </a:t>
            </a:r>
            <a:r>
              <a:rPr lang="en-US" dirty="0" err="1" smtClean="0">
                <a:latin typeface="Comic Sans MS"/>
                <a:cs typeface="Comic Sans MS"/>
              </a:rPr>
              <a:t>dans</a:t>
            </a:r>
            <a:r>
              <a:rPr lang="en-US" dirty="0" smtClean="0">
                <a:latin typeface="Comic Sans MS"/>
                <a:cs typeface="Comic Sans MS"/>
              </a:rPr>
              <a:t> la rue </a:t>
            </a:r>
            <a:r>
              <a:rPr lang="en-US" dirty="0" err="1" smtClean="0">
                <a:latin typeface="Comic Sans MS"/>
                <a:cs typeface="Comic Sans MS"/>
              </a:rPr>
              <a:t>depuis</a:t>
            </a:r>
            <a:r>
              <a:rPr lang="en-US" dirty="0" smtClean="0">
                <a:latin typeface="Comic Sans MS"/>
                <a:cs typeface="Comic Sans MS"/>
              </a:rPr>
              <a:t> </a:t>
            </a:r>
            <a:r>
              <a:rPr lang="en-US" dirty="0" err="1" smtClean="0">
                <a:latin typeface="Comic Sans MS"/>
                <a:cs typeface="Comic Sans MS"/>
              </a:rPr>
              <a:t>quelques</a:t>
            </a:r>
            <a:r>
              <a:rPr lang="en-US" dirty="0" smtClean="0">
                <a:latin typeface="Comic Sans MS"/>
                <a:cs typeface="Comic Sans MS"/>
              </a:rPr>
              <a:t> </a:t>
            </a:r>
            <a:r>
              <a:rPr lang="en-US" dirty="0" err="1" smtClean="0">
                <a:latin typeface="Comic Sans MS"/>
                <a:cs typeface="Comic Sans MS"/>
              </a:rPr>
              <a:t>années</a:t>
            </a:r>
            <a:r>
              <a:rPr lang="en-US" dirty="0" smtClean="0">
                <a:latin typeface="Comic Sans MS"/>
                <a:cs typeface="Comic Sans MS"/>
              </a:rPr>
              <a:t>. </a:t>
            </a:r>
            <a:r>
              <a:rPr lang="en-US" dirty="0" err="1" smtClean="0">
                <a:latin typeface="Comic Sans MS"/>
                <a:cs typeface="Comic Sans MS"/>
              </a:rPr>
              <a:t>Placée</a:t>
            </a:r>
            <a:r>
              <a:rPr lang="en-US" dirty="0" smtClean="0">
                <a:latin typeface="Comic Sans MS"/>
                <a:cs typeface="Comic Sans MS"/>
              </a:rPr>
              <a:t> en </a:t>
            </a:r>
            <a:r>
              <a:rPr lang="en-US" dirty="0" err="1" smtClean="0">
                <a:latin typeface="Comic Sans MS"/>
                <a:cs typeface="Comic Sans MS"/>
              </a:rPr>
              <a:t>famille</a:t>
            </a:r>
            <a:r>
              <a:rPr lang="en-US" dirty="0" smtClean="0">
                <a:latin typeface="Comic Sans MS"/>
                <a:cs typeface="Comic Sans MS"/>
              </a:rPr>
              <a:t> </a:t>
            </a:r>
            <a:r>
              <a:rPr lang="en-US" dirty="0" err="1" smtClean="0">
                <a:latin typeface="Comic Sans MS"/>
                <a:cs typeface="Comic Sans MS"/>
              </a:rPr>
              <a:t>d’accueil</a:t>
            </a:r>
            <a:r>
              <a:rPr lang="en-US" dirty="0" smtClean="0">
                <a:latin typeface="Comic Sans MS"/>
                <a:cs typeface="Comic Sans MS"/>
              </a:rPr>
              <a:t>, </a:t>
            </a:r>
            <a:r>
              <a:rPr lang="en-US" dirty="0" err="1" smtClean="0">
                <a:latin typeface="Comic Sans MS"/>
                <a:cs typeface="Comic Sans MS"/>
              </a:rPr>
              <a:t>elle</a:t>
            </a:r>
            <a:r>
              <a:rPr lang="en-US" dirty="0" smtClean="0">
                <a:latin typeface="Comic Sans MS"/>
                <a:cs typeface="Comic Sans MS"/>
              </a:rPr>
              <a:t> fugue </a:t>
            </a:r>
            <a:r>
              <a:rPr lang="en-US" dirty="0" err="1" smtClean="0">
                <a:latin typeface="Comic Sans MS"/>
                <a:cs typeface="Comic Sans MS"/>
              </a:rPr>
              <a:t>régulièrement</a:t>
            </a:r>
            <a:r>
              <a:rPr lang="en-US" dirty="0" smtClean="0">
                <a:latin typeface="Comic Sans MS"/>
                <a:cs typeface="Comic Sans MS"/>
              </a:rPr>
              <a:t> et </a:t>
            </a:r>
            <a:r>
              <a:rPr lang="en-US" dirty="0" err="1" smtClean="0">
                <a:latin typeface="Comic Sans MS"/>
                <a:cs typeface="Comic Sans MS"/>
              </a:rPr>
              <a:t>finit</a:t>
            </a:r>
            <a:r>
              <a:rPr lang="en-US" dirty="0" smtClean="0">
                <a:latin typeface="Comic Sans MS"/>
                <a:cs typeface="Comic Sans MS"/>
              </a:rPr>
              <a:t> par ne plus </a:t>
            </a:r>
            <a:r>
              <a:rPr lang="en-US" dirty="0" err="1" smtClean="0">
                <a:latin typeface="Comic Sans MS"/>
                <a:cs typeface="Comic Sans MS"/>
              </a:rPr>
              <a:t>aller</a:t>
            </a:r>
            <a:r>
              <a:rPr lang="en-US" dirty="0" smtClean="0">
                <a:latin typeface="Comic Sans MS"/>
                <a:cs typeface="Comic Sans MS"/>
              </a:rPr>
              <a:t> </a:t>
            </a:r>
            <a:r>
              <a:rPr lang="en-US" dirty="0" err="1" smtClean="0">
                <a:latin typeface="Comic Sans MS"/>
                <a:cs typeface="Comic Sans MS"/>
              </a:rPr>
              <a:t>à</a:t>
            </a:r>
            <a:r>
              <a:rPr lang="en-US" dirty="0" smtClean="0">
                <a:latin typeface="Comic Sans MS"/>
                <a:cs typeface="Comic Sans MS"/>
              </a:rPr>
              <a:t> </a:t>
            </a:r>
            <a:r>
              <a:rPr lang="en-US" dirty="0" err="1" smtClean="0">
                <a:latin typeface="Comic Sans MS"/>
                <a:cs typeface="Comic Sans MS"/>
              </a:rPr>
              <a:t>l’école</a:t>
            </a:r>
            <a:r>
              <a:rPr lang="en-US" dirty="0" smtClean="0">
                <a:latin typeface="Comic Sans MS"/>
                <a:cs typeface="Comic Sans MS"/>
              </a:rPr>
              <a:t>. Elle </a:t>
            </a:r>
            <a:r>
              <a:rPr lang="en-US" dirty="0" err="1" smtClean="0">
                <a:latin typeface="Comic Sans MS"/>
                <a:cs typeface="Comic Sans MS"/>
              </a:rPr>
              <a:t>traine</a:t>
            </a:r>
            <a:r>
              <a:rPr lang="en-US" dirty="0" smtClean="0">
                <a:latin typeface="Comic Sans MS"/>
                <a:cs typeface="Comic Sans MS"/>
              </a:rPr>
              <a:t> beaucoup </a:t>
            </a:r>
            <a:r>
              <a:rPr lang="en-US" dirty="0" err="1" smtClean="0">
                <a:latin typeface="Comic Sans MS"/>
                <a:cs typeface="Comic Sans MS"/>
              </a:rPr>
              <a:t>gare</a:t>
            </a:r>
            <a:r>
              <a:rPr lang="en-US" dirty="0" smtClean="0">
                <a:latin typeface="Comic Sans MS"/>
                <a:cs typeface="Comic Sans MS"/>
              </a:rPr>
              <a:t> du Nord </a:t>
            </a:r>
            <a:r>
              <a:rPr lang="en-US" dirty="0" err="1" smtClean="0">
                <a:latin typeface="Comic Sans MS"/>
                <a:cs typeface="Comic Sans MS"/>
              </a:rPr>
              <a:t>où</a:t>
            </a:r>
            <a:r>
              <a:rPr lang="en-US" dirty="0" smtClean="0">
                <a:latin typeface="Comic Sans MS"/>
                <a:cs typeface="Comic Sans MS"/>
              </a:rPr>
              <a:t> </a:t>
            </a:r>
            <a:r>
              <a:rPr lang="en-US" dirty="0" err="1" smtClean="0">
                <a:latin typeface="Comic Sans MS"/>
                <a:cs typeface="Comic Sans MS"/>
              </a:rPr>
              <a:t>elle</a:t>
            </a:r>
            <a:r>
              <a:rPr lang="en-US" dirty="0" smtClean="0">
                <a:latin typeface="Comic Sans MS"/>
                <a:cs typeface="Comic Sans MS"/>
              </a:rPr>
              <a:t> fait la </a:t>
            </a:r>
            <a:r>
              <a:rPr lang="en-US" dirty="0" err="1" smtClean="0">
                <a:latin typeface="Comic Sans MS"/>
                <a:cs typeface="Comic Sans MS"/>
              </a:rPr>
              <a:t>manche</a:t>
            </a:r>
            <a:r>
              <a:rPr lang="en-US" dirty="0" smtClean="0">
                <a:latin typeface="Comic Sans MS"/>
                <a:cs typeface="Comic Sans MS"/>
              </a:rPr>
              <a:t>.</a:t>
            </a:r>
            <a:endParaRPr lang="en-US" dirty="0">
              <a:latin typeface="Comic Sans MS"/>
              <a:cs typeface="Comic Sans MS"/>
            </a:endParaRPr>
          </a:p>
        </p:txBody>
      </p:sp>
      <p:pic>
        <p:nvPicPr>
          <p:cNvPr id="9" name="Picture 8"/>
          <p:cNvPicPr>
            <a:picLocks noChangeAspect="1"/>
          </p:cNvPicPr>
          <p:nvPr/>
        </p:nvPicPr>
        <p:blipFill>
          <a:blip r:embed="rId4"/>
          <a:stretch>
            <a:fillRect/>
          </a:stretch>
        </p:blipFill>
        <p:spPr>
          <a:xfrm>
            <a:off x="8223424" y="348403"/>
            <a:ext cx="920576" cy="920576"/>
          </a:xfrm>
          <a:prstGeom prst="rect">
            <a:avLst/>
          </a:prstGeom>
        </p:spPr>
      </p:pic>
    </p:spTree>
    <p:extLst>
      <p:ext uri="{BB962C8B-B14F-4D97-AF65-F5344CB8AC3E}">
        <p14:creationId xmlns:p14="http://schemas.microsoft.com/office/powerpoint/2010/main" val="80810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ulle ronde 6"/>
          <p:cNvSpPr/>
          <p:nvPr/>
        </p:nvSpPr>
        <p:spPr>
          <a:xfrm>
            <a:off x="6269276" y="550017"/>
            <a:ext cx="2549047" cy="1541829"/>
          </a:xfrm>
          <a:prstGeom prst="wedgeEllipseCallout">
            <a:avLst>
              <a:gd name="adj1" fmla="val -3143"/>
              <a:gd name="adj2" fmla="val 8443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1467" r="3102" b="1369"/>
          <a:stretch/>
        </p:blipFill>
        <p:spPr>
          <a:xfrm>
            <a:off x="237994" y="113273"/>
            <a:ext cx="5999967" cy="6625730"/>
          </a:xfrm>
          <a:prstGeom prst="rect">
            <a:avLst/>
          </a:prstGeom>
        </p:spPr>
      </p:pic>
      <p:pic>
        <p:nvPicPr>
          <p:cNvPr id="5" name="Image 4"/>
          <p:cNvPicPr>
            <a:picLocks noChangeAspect="1"/>
          </p:cNvPicPr>
          <p:nvPr/>
        </p:nvPicPr>
        <p:blipFill>
          <a:blip r:embed="rId4">
            <a:extLst>
              <a:ext uri="{BEBA8EAE-BF5A-486C-A8C5-ECC9F3942E4B}">
                <a14:imgProps xmlns:a14="http://schemas.microsoft.com/office/drawing/2010/main">
                  <a14:imgLayer r:embed="rId5">
                    <a14:imgEffect>
                      <a14:backgroundRemoval t="0" b="100000" l="0" r="98400">
                        <a14:foregroundMark x1="30400" y1="45509" x2="30400" y2="45509"/>
                      </a14:backgroundRemoval>
                    </a14:imgEffect>
                  </a14:imgLayer>
                </a14:imgProps>
              </a:ext>
            </a:extLst>
          </a:blip>
          <a:stretch>
            <a:fillRect/>
          </a:stretch>
        </p:blipFill>
        <p:spPr>
          <a:xfrm>
            <a:off x="6237961" y="2616200"/>
            <a:ext cx="3175000" cy="4241800"/>
          </a:xfrm>
          <a:prstGeom prst="rect">
            <a:avLst/>
          </a:prstGeom>
        </p:spPr>
      </p:pic>
      <p:sp>
        <p:nvSpPr>
          <p:cNvPr id="6" name="ZoneTexte 5"/>
          <p:cNvSpPr txBox="1"/>
          <p:nvPr/>
        </p:nvSpPr>
        <p:spPr>
          <a:xfrm>
            <a:off x="6588690" y="856905"/>
            <a:ext cx="2229633" cy="1015663"/>
          </a:xfrm>
          <a:prstGeom prst="rect">
            <a:avLst/>
          </a:prstGeom>
          <a:noFill/>
        </p:spPr>
        <p:txBody>
          <a:bodyPr wrap="square" rtlCol="0">
            <a:spAutoFit/>
          </a:bodyPr>
          <a:lstStyle/>
          <a:p>
            <a:r>
              <a:rPr lang="fr-FR" sz="2000" dirty="0" smtClean="0">
                <a:latin typeface="Comic Sans MS" charset="0"/>
                <a:ea typeface="Comic Sans MS" charset="0"/>
                <a:cs typeface="Comic Sans MS" charset="0"/>
              </a:rPr>
              <a:t>Que remarquez-vous pour les 15-24 ans?</a:t>
            </a:r>
            <a:endParaRPr lang="fr-FR" sz="2000" dirty="0">
              <a:latin typeface="Comic Sans MS" charset="0"/>
              <a:ea typeface="Comic Sans MS" charset="0"/>
              <a:cs typeface="Comic Sans MS" charset="0"/>
            </a:endParaRPr>
          </a:p>
        </p:txBody>
      </p:sp>
    </p:spTree>
    <p:extLst>
      <p:ext uri="{BB962C8B-B14F-4D97-AF65-F5344CB8AC3E}">
        <p14:creationId xmlns:p14="http://schemas.microsoft.com/office/powerpoint/2010/main" val="291044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839" y="302950"/>
            <a:ext cx="8743166" cy="4093428"/>
          </a:xfrm>
          <a:prstGeom prst="rect">
            <a:avLst/>
          </a:prstGeom>
        </p:spPr>
        <p:txBody>
          <a:bodyPr wrap="square">
            <a:spAutoFit/>
          </a:bodyPr>
          <a:lstStyle/>
          <a:p>
            <a:pPr algn="just"/>
            <a:r>
              <a:rPr lang="fr-FR" sz="2000" b="1" dirty="0">
                <a:solidFill>
                  <a:srgbClr val="16212C"/>
                </a:solidFill>
                <a:latin typeface="Comic Sans MS" charset="0"/>
                <a:ea typeface="Comic Sans MS" charset="0"/>
                <a:cs typeface="Comic Sans MS" charset="0"/>
              </a:rPr>
              <a:t>Les moins diplômés ont été mis sur la </a:t>
            </a:r>
            <a:r>
              <a:rPr lang="fr-FR" sz="2000" b="1" dirty="0" smtClean="0">
                <a:solidFill>
                  <a:srgbClr val="16212C"/>
                </a:solidFill>
                <a:latin typeface="Comic Sans MS" charset="0"/>
                <a:ea typeface="Comic Sans MS" charset="0"/>
                <a:cs typeface="Comic Sans MS" charset="0"/>
              </a:rPr>
              <a:t>touche</a:t>
            </a:r>
          </a:p>
          <a:p>
            <a:pPr algn="just"/>
            <a:endParaRPr lang="fr-FR" sz="2000" b="1" dirty="0">
              <a:solidFill>
                <a:srgbClr val="16212C"/>
              </a:solidFill>
              <a:latin typeface="Comic Sans MS" charset="0"/>
              <a:ea typeface="Comic Sans MS" charset="0"/>
              <a:cs typeface="Comic Sans MS" charset="0"/>
            </a:endParaRPr>
          </a:p>
          <a:p>
            <a:pPr algn="just"/>
            <a:r>
              <a:rPr lang="fr-FR" sz="2000" dirty="0" smtClean="0">
                <a:solidFill>
                  <a:srgbClr val="16212C"/>
                </a:solidFill>
                <a:latin typeface="Comic Sans MS" charset="0"/>
                <a:ea typeface="Comic Sans MS" charset="0"/>
                <a:cs typeface="Comic Sans MS" charset="0"/>
              </a:rPr>
              <a:t>(</a:t>
            </a:r>
            <a:r>
              <a:rPr lang="mr-IN" sz="2000" dirty="0" smtClean="0">
                <a:solidFill>
                  <a:srgbClr val="16212C"/>
                </a:solidFill>
                <a:latin typeface="Comic Sans MS" charset="0"/>
                <a:ea typeface="Comic Sans MS" charset="0"/>
                <a:cs typeface="Comic Sans MS" charset="0"/>
              </a:rPr>
              <a:t>…</a:t>
            </a:r>
            <a:r>
              <a:rPr lang="fr-FR" sz="2000" dirty="0" smtClean="0">
                <a:solidFill>
                  <a:srgbClr val="16212C"/>
                </a:solidFill>
                <a:latin typeface="Comic Sans MS" charset="0"/>
                <a:ea typeface="Comic Sans MS" charset="0"/>
                <a:cs typeface="Comic Sans MS" charset="0"/>
              </a:rPr>
              <a:t>) En</a:t>
            </a:r>
            <a:r>
              <a:rPr lang="fr-FR" sz="2000" dirty="0">
                <a:solidFill>
                  <a:srgbClr val="16212C"/>
                </a:solidFill>
                <a:latin typeface="Comic Sans MS" charset="0"/>
                <a:ea typeface="Comic Sans MS" charset="0"/>
                <a:cs typeface="Comic Sans MS" charset="0"/>
              </a:rPr>
              <a:t> 1978, </a:t>
            </a:r>
            <a:r>
              <a:rPr lang="fr-FR" sz="2000" dirty="0" smtClean="0">
                <a:solidFill>
                  <a:srgbClr val="16212C"/>
                </a:solidFill>
                <a:latin typeface="Comic Sans MS" charset="0"/>
                <a:ea typeface="Comic Sans MS" charset="0"/>
                <a:cs typeface="Comic Sans MS" charset="0"/>
              </a:rPr>
              <a:t>seuls 25% des français de sa génération ont le bac</a:t>
            </a:r>
            <a:r>
              <a:rPr lang="mr-IN" sz="2000" dirty="0" smtClean="0">
                <a:solidFill>
                  <a:srgbClr val="16212C"/>
                </a:solidFill>
                <a:latin typeface="Comic Sans MS" charset="0"/>
                <a:ea typeface="Comic Sans MS" charset="0"/>
                <a:cs typeface="Comic Sans MS" charset="0"/>
              </a:rPr>
              <a:t>…</a:t>
            </a:r>
            <a:r>
              <a:rPr lang="fr-FR" sz="2000" dirty="0">
                <a:solidFill>
                  <a:srgbClr val="16212C"/>
                </a:solidFill>
                <a:latin typeface="Comic Sans MS" charset="0"/>
                <a:ea typeface="Comic Sans MS" charset="0"/>
                <a:cs typeface="Comic Sans MS" charset="0"/>
              </a:rPr>
              <a:t> </a:t>
            </a:r>
            <a:r>
              <a:rPr lang="fr-FR" sz="2000" dirty="0" smtClean="0">
                <a:solidFill>
                  <a:srgbClr val="16212C"/>
                </a:solidFill>
                <a:latin typeface="Comic Sans MS" charset="0"/>
                <a:ea typeface="Comic Sans MS" charset="0"/>
                <a:cs typeface="Comic Sans MS" charset="0"/>
              </a:rPr>
              <a:t>Son </a:t>
            </a:r>
            <a:r>
              <a:rPr lang="fr-FR" sz="2000" dirty="0">
                <a:solidFill>
                  <a:srgbClr val="16212C"/>
                </a:solidFill>
                <a:latin typeface="Comic Sans MS" charset="0"/>
                <a:ea typeface="Comic Sans MS" charset="0"/>
                <a:cs typeface="Comic Sans MS" charset="0"/>
              </a:rPr>
              <a:t>jeune frère, qui a quitté le lycée à la fin de la seconde, peine déjà à trouver un emploi. Le taux de chômage atteint 7,5 % pour les actifs sans diplôme, contre seulement 4,6 % pour les diplômés du supérieur</a:t>
            </a:r>
            <a:r>
              <a:rPr lang="fr-FR" sz="2000" dirty="0" smtClean="0">
                <a:solidFill>
                  <a:srgbClr val="16212C"/>
                </a:solidFill>
                <a:latin typeface="Comic Sans MS" charset="0"/>
                <a:ea typeface="Comic Sans MS" charset="0"/>
                <a:cs typeface="Comic Sans MS" charset="0"/>
              </a:rPr>
              <a:t>.</a:t>
            </a:r>
          </a:p>
          <a:p>
            <a:pPr algn="just"/>
            <a:endParaRPr lang="fr-FR" sz="2000" dirty="0">
              <a:solidFill>
                <a:srgbClr val="16212C"/>
              </a:solidFill>
              <a:latin typeface="Comic Sans MS" charset="0"/>
              <a:ea typeface="Comic Sans MS" charset="0"/>
              <a:cs typeface="Comic Sans MS" charset="0"/>
            </a:endParaRPr>
          </a:p>
          <a:p>
            <a:pPr algn="just"/>
            <a:r>
              <a:rPr lang="fr-FR" sz="2000" dirty="0">
                <a:solidFill>
                  <a:srgbClr val="16212C"/>
                </a:solidFill>
                <a:latin typeface="Comic Sans MS" charset="0"/>
                <a:ea typeface="Comic Sans MS" charset="0"/>
                <a:cs typeface="Comic Sans MS" charset="0"/>
              </a:rPr>
              <a:t>En </a:t>
            </a:r>
            <a:r>
              <a:rPr lang="fr-FR" sz="2000" b="1" dirty="0">
                <a:solidFill>
                  <a:srgbClr val="16212C"/>
                </a:solidFill>
                <a:latin typeface="Comic Sans MS" charset="0"/>
                <a:ea typeface="Comic Sans MS" charset="0"/>
                <a:cs typeface="Comic Sans MS" charset="0"/>
              </a:rPr>
              <a:t>2017,</a:t>
            </a:r>
            <a:r>
              <a:rPr lang="fr-FR" sz="2000" dirty="0">
                <a:solidFill>
                  <a:srgbClr val="16212C"/>
                </a:solidFill>
                <a:latin typeface="Comic Sans MS" charset="0"/>
                <a:ea typeface="Comic Sans MS" charset="0"/>
                <a:cs typeface="Comic Sans MS" charset="0"/>
              </a:rPr>
              <a:t> Jean-Philippe et Catherine ont poussé leurs deux enfants à faire des études longues pour leur </a:t>
            </a:r>
            <a:r>
              <a:rPr lang="fr-FR" sz="2000" dirty="0" smtClean="0">
                <a:solidFill>
                  <a:srgbClr val="16212C"/>
                </a:solidFill>
                <a:latin typeface="Comic Sans MS" charset="0"/>
                <a:ea typeface="Comic Sans MS" charset="0"/>
                <a:cs typeface="Comic Sans MS" charset="0"/>
              </a:rPr>
              <a:t>donner toutes </a:t>
            </a:r>
            <a:r>
              <a:rPr lang="fr-FR" sz="2000" dirty="0">
                <a:solidFill>
                  <a:srgbClr val="16212C"/>
                </a:solidFill>
                <a:latin typeface="Comic Sans MS" charset="0"/>
                <a:ea typeface="Comic Sans MS" charset="0"/>
                <a:cs typeface="Comic Sans MS" charset="0"/>
              </a:rPr>
              <a:t>les chances de trouver un emploi. Car le marché du travail est devenu beaucoup plus hostile aux actifs sans bagage scolaire ou universitaire, qui ont 18 % de chances de se trouver au chômage, soit trois fois plus que les diplômés du supérieur (6,3 </a:t>
            </a:r>
            <a:r>
              <a:rPr lang="fr-FR" sz="2000" dirty="0" smtClean="0">
                <a:solidFill>
                  <a:srgbClr val="16212C"/>
                </a:solidFill>
                <a:latin typeface="Comic Sans MS" charset="0"/>
                <a:ea typeface="Comic Sans MS" charset="0"/>
                <a:cs typeface="Comic Sans MS" charset="0"/>
              </a:rPr>
              <a:t>%).</a:t>
            </a:r>
            <a:endParaRPr lang="fr-FR" sz="2000" dirty="0">
              <a:solidFill>
                <a:srgbClr val="16212C"/>
              </a:solidFill>
              <a:latin typeface="Comic Sans MS" charset="0"/>
              <a:ea typeface="Comic Sans MS" charset="0"/>
              <a:cs typeface="Comic Sans MS" charset="0"/>
            </a:endParaRPr>
          </a:p>
        </p:txBody>
      </p:sp>
      <p:sp>
        <p:nvSpPr>
          <p:cNvPr id="5" name="Rectangle 4"/>
          <p:cNvSpPr/>
          <p:nvPr/>
        </p:nvSpPr>
        <p:spPr>
          <a:xfrm>
            <a:off x="162839" y="4571040"/>
            <a:ext cx="8743166" cy="1685077"/>
          </a:xfrm>
          <a:prstGeom prst="rect">
            <a:avLst/>
          </a:prstGeom>
        </p:spPr>
        <p:txBody>
          <a:bodyPr wrap="square">
            <a:spAutoFit/>
          </a:bodyPr>
          <a:lstStyle/>
          <a:p>
            <a:pPr algn="just">
              <a:lnSpc>
                <a:spcPct val="150000"/>
              </a:lnSpc>
            </a:pPr>
            <a:r>
              <a:rPr lang="fr-FR" sz="2000" b="1" dirty="0" smtClean="0">
                <a:solidFill>
                  <a:srgbClr val="16212C"/>
                </a:solidFill>
                <a:latin typeface="Comic Sans MS" charset="0"/>
                <a:ea typeface="Comic Sans MS" charset="0"/>
                <a:cs typeface="Comic Sans MS" charset="0"/>
              </a:rPr>
              <a:t>Répondez aux questions suivantes:</a:t>
            </a:r>
            <a:endParaRPr lang="fr-FR" sz="2000" b="1" dirty="0">
              <a:solidFill>
                <a:srgbClr val="16212C"/>
              </a:solidFill>
              <a:latin typeface="Comic Sans MS" charset="0"/>
              <a:ea typeface="Comic Sans MS" charset="0"/>
              <a:cs typeface="Comic Sans MS" charset="0"/>
            </a:endParaRPr>
          </a:p>
          <a:p>
            <a:pPr algn="just">
              <a:lnSpc>
                <a:spcPct val="150000"/>
              </a:lnSpc>
            </a:pPr>
            <a:endParaRPr lang="fr-FR" sz="900" b="1" dirty="0">
              <a:solidFill>
                <a:srgbClr val="16212C"/>
              </a:solidFill>
              <a:latin typeface="Comic Sans MS" charset="0"/>
              <a:ea typeface="Comic Sans MS" charset="0"/>
              <a:cs typeface="Comic Sans MS" charset="0"/>
            </a:endParaRPr>
          </a:p>
          <a:p>
            <a:pPr algn="just">
              <a:lnSpc>
                <a:spcPct val="150000"/>
              </a:lnSpc>
            </a:pPr>
            <a:r>
              <a:rPr lang="fr-FR" sz="2000" b="1" dirty="0" smtClean="0">
                <a:solidFill>
                  <a:srgbClr val="16212C"/>
                </a:solidFill>
                <a:latin typeface="Comic Sans MS" charset="0"/>
                <a:ea typeface="Comic Sans MS" charset="0"/>
                <a:cs typeface="Comic Sans MS" charset="0"/>
              </a:rPr>
              <a:t>Comparez la situation des jeunes de 1978 et de 2017.</a:t>
            </a:r>
            <a:endParaRPr lang="fr-FR" sz="2000" b="1" dirty="0">
              <a:solidFill>
                <a:srgbClr val="16212C"/>
              </a:solidFill>
              <a:latin typeface="Comic Sans MS" charset="0"/>
              <a:ea typeface="Comic Sans MS" charset="0"/>
              <a:cs typeface="Comic Sans MS" charset="0"/>
            </a:endParaRPr>
          </a:p>
          <a:p>
            <a:pPr algn="just">
              <a:lnSpc>
                <a:spcPct val="150000"/>
              </a:lnSpc>
            </a:pPr>
            <a:r>
              <a:rPr lang="fr-FR" sz="2000" b="1" dirty="0" smtClean="0">
                <a:solidFill>
                  <a:srgbClr val="16212C"/>
                </a:solidFill>
                <a:latin typeface="Comic Sans MS" charset="0"/>
                <a:ea typeface="Comic Sans MS" charset="0"/>
                <a:cs typeface="Comic Sans MS" charset="0"/>
              </a:rPr>
              <a:t>Comparez la situation des jeunes diplômés et non-diplômés en 2017.</a:t>
            </a:r>
            <a:endParaRPr lang="fr-FR" sz="2000" b="1" dirty="0">
              <a:solidFill>
                <a:srgbClr val="16212C"/>
              </a:solidFill>
              <a:latin typeface="Comic Sans MS" charset="0"/>
              <a:ea typeface="Comic Sans MS" charset="0"/>
              <a:cs typeface="Comic Sans MS" charset="0"/>
            </a:endParaRPr>
          </a:p>
        </p:txBody>
      </p:sp>
    </p:spTree>
    <p:extLst>
      <p:ext uri="{BB962C8B-B14F-4D97-AF65-F5344CB8AC3E}">
        <p14:creationId xmlns:p14="http://schemas.microsoft.com/office/powerpoint/2010/main" val="536168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90" y="121237"/>
            <a:ext cx="5798659" cy="6605240"/>
          </a:xfrm>
          <a:prstGeom prst="rect">
            <a:avLst/>
          </a:prstGeom>
        </p:spPr>
      </p:pic>
      <p:pic>
        <p:nvPicPr>
          <p:cNvPr id="5" name="Image 4"/>
          <p:cNvPicPr>
            <a:picLocks noChangeAspect="1"/>
          </p:cNvPicPr>
          <p:nvPr/>
        </p:nvPicPr>
        <p:blipFill>
          <a:blip r:embed="rId4">
            <a:extLst>
              <a:ext uri="{BEBA8EAE-BF5A-486C-A8C5-ECC9F3942E4B}">
                <a14:imgProps xmlns:a14="http://schemas.microsoft.com/office/drawing/2010/main">
                  <a14:imgLayer r:embed="rId5">
                    <a14:imgEffect>
                      <a14:backgroundRemoval t="0" b="100000" l="0" r="98400">
                        <a14:foregroundMark x1="30400" y1="45509" x2="30400" y2="45509"/>
                      </a14:backgroundRemoval>
                    </a14:imgEffect>
                  </a14:imgLayer>
                </a14:imgProps>
              </a:ext>
            </a:extLst>
          </a:blip>
          <a:stretch>
            <a:fillRect/>
          </a:stretch>
        </p:blipFill>
        <p:spPr>
          <a:xfrm>
            <a:off x="6237961" y="2616200"/>
            <a:ext cx="3175000" cy="4241800"/>
          </a:xfrm>
          <a:prstGeom prst="rect">
            <a:avLst/>
          </a:prstGeom>
        </p:spPr>
      </p:pic>
      <p:sp>
        <p:nvSpPr>
          <p:cNvPr id="6" name="Bulle ronde 5"/>
          <p:cNvSpPr/>
          <p:nvPr/>
        </p:nvSpPr>
        <p:spPr>
          <a:xfrm>
            <a:off x="6269276" y="550017"/>
            <a:ext cx="2549047" cy="1541829"/>
          </a:xfrm>
          <a:prstGeom prst="wedgeEllipseCallout">
            <a:avLst>
              <a:gd name="adj1" fmla="val -3143"/>
              <a:gd name="adj2" fmla="val 8443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7" name="ZoneTexte 6"/>
          <p:cNvSpPr txBox="1"/>
          <p:nvPr/>
        </p:nvSpPr>
        <p:spPr>
          <a:xfrm>
            <a:off x="6588690" y="859266"/>
            <a:ext cx="2229633" cy="923330"/>
          </a:xfrm>
          <a:prstGeom prst="rect">
            <a:avLst/>
          </a:prstGeom>
          <a:noFill/>
        </p:spPr>
        <p:txBody>
          <a:bodyPr wrap="square" rtlCol="0">
            <a:spAutoFit/>
          </a:bodyPr>
          <a:lstStyle/>
          <a:p>
            <a:r>
              <a:rPr lang="fr-FR" dirty="0" smtClean="0">
                <a:latin typeface="Comic Sans MS" charset="0"/>
                <a:ea typeface="Comic Sans MS" charset="0"/>
                <a:cs typeface="Comic Sans MS" charset="0"/>
              </a:rPr>
              <a:t>Qui sont les plus touchés par le chômage?</a:t>
            </a:r>
            <a:endParaRPr lang="fr-FR" dirty="0">
              <a:latin typeface="Comic Sans MS" charset="0"/>
              <a:ea typeface="Comic Sans MS" charset="0"/>
              <a:cs typeface="Comic Sans MS" charset="0"/>
            </a:endParaRPr>
          </a:p>
        </p:txBody>
      </p:sp>
    </p:spTree>
    <p:extLst>
      <p:ext uri="{BB962C8B-B14F-4D97-AF65-F5344CB8AC3E}">
        <p14:creationId xmlns:p14="http://schemas.microsoft.com/office/powerpoint/2010/main" val="3205602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909" y="139675"/>
            <a:ext cx="7943273" cy="584776"/>
          </a:xfrm>
          <a:prstGeom prst="rect">
            <a:avLst/>
          </a:prstGeom>
          <a:noFill/>
        </p:spPr>
        <p:txBody>
          <a:bodyPr wrap="square" rtlCol="0">
            <a:spAutoFit/>
          </a:bodyPr>
          <a:lstStyle/>
          <a:p>
            <a:pPr algn="ctr"/>
            <a:r>
              <a:rPr lang="en-US" sz="3200" dirty="0" smtClean="0">
                <a:latin typeface="Comic Sans MS"/>
                <a:cs typeface="Comic Sans MS"/>
              </a:rPr>
              <a:t>Le </a:t>
            </a:r>
            <a:r>
              <a:rPr lang="en-US" sz="3200" dirty="0" err="1" smtClean="0">
                <a:latin typeface="Comic Sans MS"/>
                <a:cs typeface="Comic Sans MS"/>
              </a:rPr>
              <a:t>contexte</a:t>
            </a:r>
            <a:r>
              <a:rPr lang="en-US" sz="3200" dirty="0" smtClean="0">
                <a:latin typeface="Comic Sans MS"/>
                <a:cs typeface="Comic Sans MS"/>
              </a:rPr>
              <a:t> </a:t>
            </a:r>
            <a:r>
              <a:rPr lang="en-US" sz="3200" dirty="0" err="1" smtClean="0">
                <a:latin typeface="Comic Sans MS"/>
                <a:cs typeface="Comic Sans MS"/>
              </a:rPr>
              <a:t>historique</a:t>
            </a:r>
            <a:r>
              <a:rPr lang="en-US" sz="3200" dirty="0" smtClean="0">
                <a:latin typeface="Comic Sans MS"/>
                <a:cs typeface="Comic Sans MS"/>
              </a:rPr>
              <a:t> du </a:t>
            </a:r>
            <a:r>
              <a:rPr lang="en-US" sz="3200" dirty="0" err="1" smtClean="0">
                <a:latin typeface="Comic Sans MS"/>
                <a:cs typeface="Comic Sans MS"/>
              </a:rPr>
              <a:t>livre</a:t>
            </a:r>
            <a:endParaRPr lang="en-US" sz="3200" dirty="0">
              <a:latin typeface="Comic Sans MS"/>
              <a:cs typeface="Comic Sans MS"/>
            </a:endParaRPr>
          </a:p>
        </p:txBody>
      </p:sp>
      <p:sp>
        <p:nvSpPr>
          <p:cNvPr id="8" name="Rectangle 7"/>
          <p:cNvSpPr/>
          <p:nvPr/>
        </p:nvSpPr>
        <p:spPr>
          <a:xfrm>
            <a:off x="250007" y="835308"/>
            <a:ext cx="8620236" cy="49552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endParaRPr lang="fr-FR" sz="1000" b="1" baseline="30000" dirty="0" smtClean="0">
              <a:latin typeface="Comic Sans MS"/>
              <a:cs typeface="Comic Sans MS"/>
            </a:endParaRPr>
          </a:p>
          <a:p>
            <a:r>
              <a:rPr lang="fr-FR" sz="3200" b="1" baseline="30000" dirty="0" smtClean="0">
                <a:latin typeface="Comic Sans MS"/>
                <a:cs typeface="Comic Sans MS"/>
              </a:rPr>
              <a:t>Quels jeunes sont plus susceptibles se retrouver dans la rue?</a:t>
            </a:r>
            <a:endParaRPr lang="en-GB" sz="3200" dirty="0" smtClean="0">
              <a:latin typeface="Comic Sans MS"/>
              <a:cs typeface="Comic Sans MS"/>
            </a:endParaRPr>
          </a:p>
          <a:p>
            <a:r>
              <a:rPr lang="fr-FR" sz="3200" baseline="30000" dirty="0" smtClean="0">
                <a:latin typeface="Comic Sans MS"/>
                <a:cs typeface="Comic Sans MS"/>
              </a:rPr>
              <a:t>- Les jeunes placés durant l’enfance et ayant atteint leur majorité</a:t>
            </a:r>
            <a:endParaRPr lang="en-GB" sz="3200" dirty="0" smtClean="0">
              <a:latin typeface="Comic Sans MS"/>
              <a:cs typeface="Comic Sans MS"/>
            </a:endParaRPr>
          </a:p>
          <a:p>
            <a:r>
              <a:rPr lang="fr-FR" sz="3200" baseline="30000" dirty="0" smtClean="0">
                <a:latin typeface="Comic Sans MS"/>
                <a:cs typeface="Comic Sans MS"/>
              </a:rPr>
              <a:t>- Les jeunes en rupture familiale</a:t>
            </a:r>
            <a:endParaRPr lang="en-GB" sz="3200" dirty="0" smtClean="0">
              <a:latin typeface="Comic Sans MS"/>
              <a:cs typeface="Comic Sans MS"/>
            </a:endParaRPr>
          </a:p>
          <a:p>
            <a:r>
              <a:rPr lang="fr-FR" sz="3200" baseline="30000" dirty="0" smtClean="0">
                <a:latin typeface="Comic Sans MS"/>
                <a:cs typeface="Comic Sans MS"/>
              </a:rPr>
              <a:t>- Les jeunes en échec scolaire</a:t>
            </a:r>
            <a:endParaRPr lang="en-GB" sz="3200" dirty="0" smtClean="0">
              <a:latin typeface="Comic Sans MS"/>
              <a:cs typeface="Comic Sans MS"/>
            </a:endParaRPr>
          </a:p>
          <a:p>
            <a:r>
              <a:rPr lang="fr-FR" sz="3200" baseline="30000" dirty="0" smtClean="0">
                <a:latin typeface="Comic Sans MS"/>
                <a:cs typeface="Comic Sans MS"/>
              </a:rPr>
              <a:t>- Les jeunes qui se droguent</a:t>
            </a:r>
            <a:endParaRPr lang="en-GB" sz="3200" dirty="0" smtClean="0">
              <a:latin typeface="Comic Sans MS"/>
              <a:cs typeface="Comic Sans MS"/>
            </a:endParaRPr>
          </a:p>
          <a:p>
            <a:r>
              <a:rPr lang="fr-FR" sz="3200" baseline="30000" dirty="0" smtClean="0">
                <a:latin typeface="Comic Sans MS"/>
                <a:cs typeface="Comic Sans MS"/>
              </a:rPr>
              <a:t>- Les jeunes qui ont des troubles psychiatriques</a:t>
            </a:r>
            <a:endParaRPr lang="en-GB" sz="3200" dirty="0" smtClean="0">
              <a:latin typeface="Comic Sans MS"/>
              <a:cs typeface="Comic Sans MS"/>
            </a:endParaRPr>
          </a:p>
          <a:p>
            <a:pPr algn="just"/>
            <a:r>
              <a:rPr lang="fr-FR" sz="3200" baseline="30000" dirty="0" smtClean="0">
                <a:latin typeface="Comic Sans MS"/>
                <a:cs typeface="Comic Sans MS"/>
              </a:rPr>
              <a:t>Les jeunes sont victimes de la précarité de l’emploi et du fort taux de chômage. Aujourd’hui plus vulnérables face au marché de l’emploi et à la crise du logement, les jeunes adultes n’ont en outre pas accès aux minima sociaux (le RMI), autant de facteurs qui peuvent favoriser une très grande précarité.</a:t>
            </a:r>
            <a:endParaRPr lang="en-GB" sz="3200" dirty="0">
              <a:latin typeface="Comic Sans MS"/>
              <a:cs typeface="Comic Sans MS"/>
            </a:endParaRPr>
          </a:p>
        </p:txBody>
      </p:sp>
      <p:sp>
        <p:nvSpPr>
          <p:cNvPr id="6" name="TextBox 5"/>
          <p:cNvSpPr txBox="1"/>
          <p:nvPr/>
        </p:nvSpPr>
        <p:spPr>
          <a:xfrm>
            <a:off x="250007" y="5757658"/>
            <a:ext cx="8620236"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err="1" smtClean="0">
                <a:latin typeface="Comic Sans MS"/>
                <a:cs typeface="Comic Sans MS"/>
              </a:rPr>
              <a:t>Faites</a:t>
            </a:r>
            <a:r>
              <a:rPr lang="en-US" sz="2000" dirty="0" smtClean="0">
                <a:latin typeface="Comic Sans MS"/>
                <a:cs typeface="Comic Sans MS"/>
              </a:rPr>
              <a:t> des </a:t>
            </a:r>
            <a:r>
              <a:rPr lang="en-US" sz="2000" dirty="0" err="1" smtClean="0">
                <a:latin typeface="Comic Sans MS"/>
                <a:cs typeface="Comic Sans MS"/>
              </a:rPr>
              <a:t>recherches</a:t>
            </a:r>
            <a:r>
              <a:rPr lang="en-US" sz="2000" dirty="0" smtClean="0">
                <a:latin typeface="Comic Sans MS"/>
                <a:cs typeface="Comic Sans MS"/>
              </a:rPr>
              <a:t> </a:t>
            </a:r>
            <a:r>
              <a:rPr lang="en-US" sz="2000" dirty="0" err="1" smtClean="0">
                <a:latin typeface="Comic Sans MS"/>
                <a:cs typeface="Comic Sans MS"/>
              </a:rPr>
              <a:t>sur</a:t>
            </a:r>
            <a:r>
              <a:rPr lang="en-US" sz="2000" dirty="0" smtClean="0">
                <a:latin typeface="Comic Sans MS"/>
                <a:cs typeface="Comic Sans MS"/>
              </a:rPr>
              <a:t> la </a:t>
            </a:r>
            <a:r>
              <a:rPr lang="en-US" sz="2000" dirty="0" err="1" smtClean="0">
                <a:latin typeface="Comic Sans MS"/>
                <a:cs typeface="Comic Sans MS"/>
              </a:rPr>
              <a:t>précarité</a:t>
            </a:r>
            <a:r>
              <a:rPr lang="en-US" sz="2000" dirty="0" smtClean="0">
                <a:latin typeface="Comic Sans MS"/>
                <a:cs typeface="Comic Sans MS"/>
              </a:rPr>
              <a:t> du travail et le </a:t>
            </a:r>
            <a:r>
              <a:rPr lang="en-US" sz="2000" dirty="0" err="1" smtClean="0">
                <a:latin typeface="Comic Sans MS"/>
                <a:cs typeface="Comic Sans MS"/>
              </a:rPr>
              <a:t>taux</a:t>
            </a:r>
            <a:r>
              <a:rPr lang="en-US" sz="2000" dirty="0" smtClean="0">
                <a:latin typeface="Comic Sans MS"/>
                <a:cs typeface="Comic Sans MS"/>
              </a:rPr>
              <a:t> de </a:t>
            </a:r>
            <a:r>
              <a:rPr lang="en-US" sz="2000" dirty="0" err="1" smtClean="0">
                <a:latin typeface="Comic Sans MS"/>
                <a:cs typeface="Comic Sans MS"/>
              </a:rPr>
              <a:t>chômage</a:t>
            </a:r>
            <a:r>
              <a:rPr lang="en-US" sz="2000" dirty="0" smtClean="0">
                <a:latin typeface="Comic Sans MS"/>
                <a:cs typeface="Comic Sans MS"/>
              </a:rPr>
              <a:t> chez les </a:t>
            </a:r>
            <a:r>
              <a:rPr lang="en-US" sz="2000" dirty="0" err="1" smtClean="0">
                <a:latin typeface="Comic Sans MS"/>
                <a:cs typeface="Comic Sans MS"/>
              </a:rPr>
              <a:t>jeunes</a:t>
            </a:r>
            <a:r>
              <a:rPr lang="en-US" sz="2000" dirty="0" smtClean="0">
                <a:latin typeface="Comic Sans MS"/>
                <a:cs typeface="Comic Sans MS"/>
              </a:rPr>
              <a:t> en France. </a:t>
            </a:r>
            <a:r>
              <a:rPr lang="en-US" sz="2000" dirty="0" err="1" smtClean="0">
                <a:latin typeface="Comic Sans MS"/>
                <a:cs typeface="Comic Sans MS"/>
              </a:rPr>
              <a:t>Soyez</a:t>
            </a:r>
            <a:r>
              <a:rPr lang="en-US" sz="2000" dirty="0" smtClean="0">
                <a:latin typeface="Comic Sans MS"/>
                <a:cs typeface="Comic Sans MS"/>
              </a:rPr>
              <a:t> </a:t>
            </a:r>
            <a:r>
              <a:rPr lang="en-US" sz="2000" dirty="0" err="1" smtClean="0">
                <a:latin typeface="Comic Sans MS"/>
                <a:cs typeface="Comic Sans MS"/>
              </a:rPr>
              <a:t>prêtes</a:t>
            </a:r>
            <a:r>
              <a:rPr lang="en-US" sz="2000" dirty="0" smtClean="0">
                <a:latin typeface="Comic Sans MS"/>
                <a:cs typeface="Comic Sans MS"/>
              </a:rPr>
              <a:t> </a:t>
            </a:r>
            <a:r>
              <a:rPr lang="en-US" sz="2000" dirty="0" err="1" smtClean="0">
                <a:latin typeface="Comic Sans MS"/>
                <a:cs typeface="Comic Sans MS"/>
              </a:rPr>
              <a:t>à</a:t>
            </a:r>
            <a:r>
              <a:rPr lang="en-US" sz="2000" dirty="0" smtClean="0">
                <a:latin typeface="Comic Sans MS"/>
                <a:cs typeface="Comic Sans MS"/>
              </a:rPr>
              <a:t> </a:t>
            </a:r>
            <a:r>
              <a:rPr lang="en-US" sz="2000" dirty="0" err="1" smtClean="0">
                <a:latin typeface="Comic Sans MS"/>
                <a:cs typeface="Comic Sans MS"/>
              </a:rPr>
              <a:t>présenter</a:t>
            </a:r>
            <a:r>
              <a:rPr lang="en-US" sz="2000" dirty="0" smtClean="0">
                <a:latin typeface="Comic Sans MS"/>
                <a:cs typeface="Comic Sans MS"/>
              </a:rPr>
              <a:t> </a:t>
            </a:r>
            <a:r>
              <a:rPr lang="en-US" sz="2000" dirty="0" err="1" smtClean="0">
                <a:latin typeface="Comic Sans MS"/>
                <a:cs typeface="Comic Sans MS"/>
              </a:rPr>
              <a:t>vos</a:t>
            </a:r>
            <a:r>
              <a:rPr lang="en-US" sz="2000" dirty="0" smtClean="0">
                <a:latin typeface="Comic Sans MS"/>
                <a:cs typeface="Comic Sans MS"/>
              </a:rPr>
              <a:t> </a:t>
            </a:r>
            <a:r>
              <a:rPr lang="en-US" sz="2000" dirty="0" err="1" smtClean="0">
                <a:latin typeface="Comic Sans MS"/>
                <a:cs typeface="Comic Sans MS"/>
              </a:rPr>
              <a:t>recherches</a:t>
            </a:r>
            <a:r>
              <a:rPr lang="en-US" sz="2000" dirty="0" smtClean="0">
                <a:latin typeface="Comic Sans MS"/>
                <a:cs typeface="Comic Sans MS"/>
              </a:rPr>
              <a:t> </a:t>
            </a:r>
            <a:r>
              <a:rPr lang="en-US" sz="2000" dirty="0" err="1" smtClean="0">
                <a:latin typeface="Comic Sans MS"/>
                <a:cs typeface="Comic Sans MS"/>
              </a:rPr>
              <a:t>devant</a:t>
            </a:r>
            <a:r>
              <a:rPr lang="en-US" sz="2000" dirty="0" smtClean="0">
                <a:latin typeface="Comic Sans MS"/>
                <a:cs typeface="Comic Sans MS"/>
              </a:rPr>
              <a:t> la </a:t>
            </a:r>
            <a:r>
              <a:rPr lang="en-US" sz="2000" dirty="0" err="1" smtClean="0">
                <a:latin typeface="Comic Sans MS"/>
                <a:cs typeface="Comic Sans MS"/>
              </a:rPr>
              <a:t>classe</a:t>
            </a:r>
            <a:r>
              <a:rPr lang="en-US" sz="2000" dirty="0" smtClean="0">
                <a:latin typeface="Comic Sans MS"/>
                <a:cs typeface="Comic Sans MS"/>
              </a:rPr>
              <a:t>. </a:t>
            </a:r>
            <a:endParaRPr lang="en-US" sz="2000" dirty="0">
              <a:latin typeface="Comic Sans MS"/>
              <a:cs typeface="Comic Sans MS"/>
            </a:endParaRPr>
          </a:p>
        </p:txBody>
      </p:sp>
    </p:spTree>
    <p:extLst>
      <p:ext uri="{BB962C8B-B14F-4D97-AF65-F5344CB8AC3E}">
        <p14:creationId xmlns:p14="http://schemas.microsoft.com/office/powerpoint/2010/main" val="486972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817414" y="1787826"/>
            <a:ext cx="5473973" cy="4401204"/>
          </a:xfrm>
          <a:prstGeom prst="rect">
            <a:avLst/>
          </a:prstGeom>
          <a:noFill/>
          <a:ln>
            <a:noFill/>
          </a:ln>
        </p:spPr>
      </p:pic>
      <p:sp>
        <p:nvSpPr>
          <p:cNvPr id="4" name="Rectangle 3"/>
          <p:cNvSpPr/>
          <p:nvPr/>
        </p:nvSpPr>
        <p:spPr>
          <a:xfrm>
            <a:off x="127067" y="1176239"/>
            <a:ext cx="8912955" cy="55092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2200" dirty="0" smtClean="0">
                <a:cs typeface="Comic Sans MS"/>
              </a:rPr>
              <a:t>Delphine </a:t>
            </a:r>
            <a:r>
              <a:rPr lang="fr-FR" sz="2200" dirty="0">
                <a:cs typeface="Comic Sans MS"/>
              </a:rPr>
              <a:t>de Vigan,</a:t>
            </a:r>
            <a:r>
              <a:rPr lang="fr-FR" sz="2200" b="1" dirty="0">
                <a:cs typeface="Comic Sans MS"/>
              </a:rPr>
              <a:t> </a:t>
            </a:r>
            <a:r>
              <a:rPr lang="fr-FR" sz="2200" b="1" dirty="0" smtClean="0">
                <a:cs typeface="Comic Sans MS"/>
              </a:rPr>
              <a:t>……………………….</a:t>
            </a:r>
            <a:r>
              <a:rPr lang="fr-FR" sz="2200" dirty="0" smtClean="0">
                <a:cs typeface="Comic Sans MS"/>
              </a:rPr>
              <a:t>française</a:t>
            </a:r>
            <a:r>
              <a:rPr lang="fr-FR" sz="2200" dirty="0">
                <a:cs typeface="Comic Sans MS"/>
              </a:rPr>
              <a:t>, est née le</a:t>
            </a:r>
            <a:r>
              <a:rPr lang="fr-FR" sz="2200" b="1" dirty="0">
                <a:cs typeface="Comic Sans MS"/>
              </a:rPr>
              <a:t> </a:t>
            </a:r>
            <a:r>
              <a:rPr lang="fr-FR" sz="2200" b="1" dirty="0" smtClean="0">
                <a:cs typeface="Comic Sans MS"/>
              </a:rPr>
              <a:t>……………………………….. </a:t>
            </a:r>
            <a:r>
              <a:rPr lang="fr-FR" sz="2200" dirty="0" smtClean="0">
                <a:cs typeface="Comic Sans MS"/>
              </a:rPr>
              <a:t>mars </a:t>
            </a:r>
            <a:r>
              <a:rPr lang="fr-FR" sz="2200" dirty="0">
                <a:cs typeface="Comic Sans MS"/>
              </a:rPr>
              <a:t>1966, à Boulogne Billancourt. </a:t>
            </a:r>
            <a:endParaRPr lang="fr-FR" sz="2200" dirty="0" smtClean="0">
              <a:cs typeface="Comic Sans MS"/>
            </a:endParaRPr>
          </a:p>
          <a:p>
            <a:r>
              <a:rPr lang="fr-FR" sz="2200" dirty="0" smtClean="0">
                <a:cs typeface="Comic Sans MS"/>
              </a:rPr>
              <a:t>Sa </a:t>
            </a:r>
            <a:r>
              <a:rPr lang="fr-FR" sz="2200" dirty="0">
                <a:cs typeface="Comic Sans MS"/>
              </a:rPr>
              <a:t>carrière commence avec “Jours sans faim</a:t>
            </a:r>
            <a:r>
              <a:rPr lang="fr-FR" sz="2200" dirty="0" smtClean="0">
                <a:cs typeface="Comic Sans MS"/>
              </a:rPr>
              <a:t>”, en 2001, </a:t>
            </a:r>
            <a:r>
              <a:rPr lang="fr-FR" sz="2200" dirty="0">
                <a:cs typeface="Comic Sans MS"/>
              </a:rPr>
              <a:t>un </a:t>
            </a:r>
            <a:r>
              <a:rPr lang="fr-FR" sz="2200" b="1" dirty="0" smtClean="0">
                <a:cs typeface="Comic Sans MS"/>
              </a:rPr>
              <a:t>…………………….. </a:t>
            </a:r>
            <a:r>
              <a:rPr lang="fr-FR" sz="2200" dirty="0" smtClean="0">
                <a:cs typeface="Comic Sans MS"/>
              </a:rPr>
              <a:t>d’inspiration </a:t>
            </a:r>
            <a:r>
              <a:rPr lang="fr-FR" sz="2200" dirty="0">
                <a:cs typeface="Comic Sans MS"/>
              </a:rPr>
              <a:t>autobiographique qui </a:t>
            </a:r>
            <a:r>
              <a:rPr lang="fr-FR" sz="2200" b="1" dirty="0" smtClean="0">
                <a:cs typeface="Comic Sans MS"/>
              </a:rPr>
              <a:t>………………………… </a:t>
            </a:r>
            <a:r>
              <a:rPr lang="fr-FR" sz="2200" dirty="0">
                <a:cs typeface="Comic Sans MS"/>
              </a:rPr>
              <a:t>sous le pseudonyme Lou Delvig. </a:t>
            </a:r>
            <a:endParaRPr lang="fr-FR" sz="2200" dirty="0" smtClean="0">
              <a:cs typeface="Comic Sans MS"/>
            </a:endParaRPr>
          </a:p>
          <a:p>
            <a:r>
              <a:rPr lang="fr-FR" sz="2200" dirty="0" smtClean="0">
                <a:cs typeface="Comic Sans MS"/>
              </a:rPr>
              <a:t>Il </a:t>
            </a:r>
            <a:r>
              <a:rPr lang="fr-FR" sz="2200" b="1" dirty="0">
                <a:cs typeface="Comic Sans MS"/>
              </a:rPr>
              <a:t>raconte</a:t>
            </a:r>
            <a:r>
              <a:rPr lang="fr-FR" sz="2200" dirty="0">
                <a:cs typeface="Comic Sans MS"/>
              </a:rPr>
              <a:t> le combat d’une jeune femme contre </a:t>
            </a:r>
            <a:r>
              <a:rPr lang="fr-FR" sz="2200" dirty="0" smtClean="0">
                <a:cs typeface="Comic Sans MS"/>
              </a:rPr>
              <a:t>l’</a:t>
            </a:r>
            <a:r>
              <a:rPr lang="fr-FR" sz="2200" b="1" dirty="0" smtClean="0">
                <a:cs typeface="Comic Sans MS"/>
              </a:rPr>
              <a:t>……………………….</a:t>
            </a:r>
            <a:r>
              <a:rPr lang="fr-FR" sz="2200" dirty="0" smtClean="0">
                <a:cs typeface="Comic Sans MS"/>
              </a:rPr>
              <a:t>. </a:t>
            </a:r>
            <a:r>
              <a:rPr lang="fr-FR" sz="2200" dirty="0">
                <a:cs typeface="Comic Sans MS"/>
              </a:rPr>
              <a:t>S’ensuivront un recueil de nouvelles et un autre roman en 2005, publiés sous vrai </a:t>
            </a:r>
            <a:r>
              <a:rPr lang="fr-FR" sz="2200" dirty="0" smtClean="0">
                <a:cs typeface="Comic Sans MS"/>
              </a:rPr>
              <a:t>nom.</a:t>
            </a:r>
            <a:endParaRPr lang="en-GB" sz="2200" dirty="0">
              <a:cs typeface="Comic Sans MS"/>
            </a:endParaRPr>
          </a:p>
          <a:p>
            <a:r>
              <a:rPr lang="fr-FR" sz="2200" dirty="0">
                <a:cs typeface="Comic Sans MS"/>
              </a:rPr>
              <a:t>En 2007, Delphine de Vigan reçoit le </a:t>
            </a:r>
            <a:r>
              <a:rPr lang="fr-FR" sz="2200" b="1" dirty="0" smtClean="0">
                <a:cs typeface="Comic Sans MS"/>
              </a:rPr>
              <a:t>…………………….</a:t>
            </a:r>
            <a:r>
              <a:rPr lang="fr-FR" sz="2200" dirty="0" smtClean="0">
                <a:cs typeface="Comic Sans MS"/>
              </a:rPr>
              <a:t> </a:t>
            </a:r>
            <a:r>
              <a:rPr lang="fr-FR" sz="2200" dirty="0">
                <a:cs typeface="Comic Sans MS"/>
              </a:rPr>
              <a:t>des Libraires et le Prix du Rotary International 2009 pour son livre « No et moi ». </a:t>
            </a:r>
            <a:endParaRPr lang="fr-FR" sz="2200" dirty="0" smtClean="0">
              <a:cs typeface="Comic Sans MS"/>
            </a:endParaRPr>
          </a:p>
          <a:p>
            <a:r>
              <a:rPr lang="fr-FR" sz="2200" dirty="0" smtClean="0">
                <a:cs typeface="Comic Sans MS"/>
              </a:rPr>
              <a:t>Ce </a:t>
            </a:r>
            <a:r>
              <a:rPr lang="fr-FR" sz="2200" dirty="0">
                <a:cs typeface="Comic Sans MS"/>
              </a:rPr>
              <a:t>roman, qui aborde le </a:t>
            </a:r>
            <a:r>
              <a:rPr lang="fr-FR" sz="2200" b="1" dirty="0" smtClean="0">
                <a:cs typeface="Comic Sans MS"/>
              </a:rPr>
              <a:t>……………………….</a:t>
            </a:r>
            <a:r>
              <a:rPr lang="fr-FR" sz="2200" dirty="0" smtClean="0">
                <a:cs typeface="Comic Sans MS"/>
              </a:rPr>
              <a:t> </a:t>
            </a:r>
            <a:r>
              <a:rPr lang="fr-FR" sz="2200" dirty="0">
                <a:cs typeface="Comic Sans MS"/>
              </a:rPr>
              <a:t>de la tolérance, est adapté en 2010 au </a:t>
            </a:r>
            <a:r>
              <a:rPr lang="fr-FR" sz="2200" b="1" dirty="0">
                <a:cs typeface="Comic Sans MS"/>
              </a:rPr>
              <a:t>cinéma</a:t>
            </a:r>
            <a:r>
              <a:rPr lang="fr-FR" sz="2200" dirty="0">
                <a:cs typeface="Comic Sans MS"/>
              </a:rPr>
              <a:t> par </a:t>
            </a:r>
            <a:r>
              <a:rPr lang="fr-FR" sz="2200" dirty="0" err="1">
                <a:cs typeface="Comic Sans MS"/>
              </a:rPr>
              <a:t>Zabou</a:t>
            </a:r>
            <a:r>
              <a:rPr lang="fr-FR" sz="2200" dirty="0">
                <a:cs typeface="Comic Sans MS"/>
              </a:rPr>
              <a:t> </a:t>
            </a:r>
            <a:r>
              <a:rPr lang="fr-FR" sz="2200" dirty="0" err="1">
                <a:cs typeface="Comic Sans MS"/>
              </a:rPr>
              <a:t>Breitman</a:t>
            </a:r>
            <a:r>
              <a:rPr lang="fr-FR" sz="2200" dirty="0">
                <a:cs typeface="Comic Sans MS"/>
              </a:rPr>
              <a:t>. </a:t>
            </a:r>
            <a:endParaRPr lang="fr-FR" sz="2200" dirty="0" smtClean="0">
              <a:cs typeface="Comic Sans MS"/>
            </a:endParaRPr>
          </a:p>
          <a:p>
            <a:r>
              <a:rPr lang="fr-FR" sz="2200" dirty="0" smtClean="0">
                <a:cs typeface="Comic Sans MS"/>
              </a:rPr>
              <a:t>En </a:t>
            </a:r>
            <a:r>
              <a:rPr lang="fr-FR" sz="2200" dirty="0">
                <a:cs typeface="Comic Sans MS"/>
              </a:rPr>
              <a:t>2009, elle est récompensée par le prix du roman d’entreprise avec le soutien du ministre du travail de l’époque Xavier Darcos pour son livre « Les heures souterraines » où elle </a:t>
            </a:r>
            <a:r>
              <a:rPr lang="fr-FR" sz="2200" b="1" dirty="0" smtClean="0">
                <a:cs typeface="Comic Sans MS"/>
              </a:rPr>
              <a:t>……………………………………..</a:t>
            </a:r>
            <a:r>
              <a:rPr lang="fr-FR" sz="2200" dirty="0" smtClean="0">
                <a:cs typeface="Comic Sans MS"/>
              </a:rPr>
              <a:t> </a:t>
            </a:r>
            <a:r>
              <a:rPr lang="fr-FR" sz="2200" dirty="0">
                <a:cs typeface="Comic Sans MS"/>
              </a:rPr>
              <a:t>le harcèlement moral dans le monde du travail. </a:t>
            </a:r>
            <a:endParaRPr lang="fr-FR" sz="2200" dirty="0" smtClean="0">
              <a:cs typeface="Comic Sans MS"/>
            </a:endParaRPr>
          </a:p>
        </p:txBody>
      </p:sp>
      <p:sp>
        <p:nvSpPr>
          <p:cNvPr id="5" name="TextBox 4"/>
          <p:cNvSpPr txBox="1"/>
          <p:nvPr/>
        </p:nvSpPr>
        <p:spPr>
          <a:xfrm>
            <a:off x="611909" y="139675"/>
            <a:ext cx="7943273" cy="584776"/>
          </a:xfrm>
          <a:prstGeom prst="rect">
            <a:avLst/>
          </a:prstGeom>
          <a:noFill/>
        </p:spPr>
        <p:txBody>
          <a:bodyPr wrap="square" rtlCol="0">
            <a:spAutoFit/>
          </a:bodyPr>
          <a:lstStyle/>
          <a:p>
            <a:pPr algn="ctr"/>
            <a:r>
              <a:rPr lang="en-US" sz="3200" dirty="0" smtClean="0">
                <a:latin typeface="Comic Sans MS"/>
                <a:cs typeface="Comic Sans MS"/>
              </a:rPr>
              <a:t>Qui </a:t>
            </a:r>
            <a:r>
              <a:rPr lang="en-US" sz="3200" dirty="0" err="1" smtClean="0">
                <a:latin typeface="Comic Sans MS"/>
                <a:cs typeface="Comic Sans MS"/>
              </a:rPr>
              <a:t>est</a:t>
            </a:r>
            <a:r>
              <a:rPr lang="en-US" sz="3200" dirty="0" smtClean="0">
                <a:latin typeface="Comic Sans MS"/>
                <a:cs typeface="Comic Sans MS"/>
              </a:rPr>
              <a:t> </a:t>
            </a:r>
            <a:r>
              <a:rPr lang="en-US" sz="3200" dirty="0" err="1" smtClean="0">
                <a:latin typeface="Comic Sans MS"/>
                <a:cs typeface="Comic Sans MS"/>
              </a:rPr>
              <a:t>Delphine</a:t>
            </a:r>
            <a:r>
              <a:rPr lang="en-US" sz="3200" dirty="0" smtClean="0">
                <a:latin typeface="Comic Sans MS"/>
                <a:cs typeface="Comic Sans MS"/>
              </a:rPr>
              <a:t> de </a:t>
            </a:r>
            <a:r>
              <a:rPr lang="en-US" sz="3200" dirty="0" err="1" smtClean="0">
                <a:latin typeface="Comic Sans MS"/>
                <a:cs typeface="Comic Sans MS"/>
              </a:rPr>
              <a:t>Vigan</a:t>
            </a:r>
            <a:r>
              <a:rPr lang="en-US" sz="3200" dirty="0" smtClean="0">
                <a:latin typeface="Comic Sans MS"/>
                <a:cs typeface="Comic Sans MS"/>
              </a:rPr>
              <a:t>?</a:t>
            </a:r>
            <a:endParaRPr lang="en-US" sz="3200" dirty="0">
              <a:latin typeface="Comic Sans MS"/>
              <a:cs typeface="Comic Sans MS"/>
            </a:endParaRPr>
          </a:p>
        </p:txBody>
      </p:sp>
      <p:sp>
        <p:nvSpPr>
          <p:cNvPr id="6" name="TextBox 5"/>
          <p:cNvSpPr txBox="1"/>
          <p:nvPr/>
        </p:nvSpPr>
        <p:spPr>
          <a:xfrm>
            <a:off x="976343" y="750290"/>
            <a:ext cx="7392309"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err="1" smtClean="0">
                <a:latin typeface="Comic Sans MS"/>
                <a:cs typeface="Comic Sans MS"/>
              </a:rPr>
              <a:t>Lisez</a:t>
            </a:r>
            <a:r>
              <a:rPr lang="en-US" sz="2000" dirty="0" smtClean="0">
                <a:latin typeface="Comic Sans MS"/>
                <a:cs typeface="Comic Sans MS"/>
              </a:rPr>
              <a:t> </a:t>
            </a:r>
            <a:r>
              <a:rPr lang="en-US" sz="2000" dirty="0" err="1" smtClean="0">
                <a:latin typeface="Comic Sans MS"/>
                <a:cs typeface="Comic Sans MS"/>
              </a:rPr>
              <a:t>sa</a:t>
            </a:r>
            <a:r>
              <a:rPr lang="en-US" sz="2000" dirty="0" smtClean="0">
                <a:latin typeface="Comic Sans MS"/>
                <a:cs typeface="Comic Sans MS"/>
              </a:rPr>
              <a:t> </a:t>
            </a:r>
            <a:r>
              <a:rPr lang="en-US" sz="2000" dirty="0" err="1" smtClean="0">
                <a:latin typeface="Comic Sans MS"/>
                <a:cs typeface="Comic Sans MS"/>
              </a:rPr>
              <a:t>biographie</a:t>
            </a:r>
            <a:r>
              <a:rPr lang="en-US" sz="2000" dirty="0" smtClean="0">
                <a:latin typeface="Comic Sans MS"/>
                <a:cs typeface="Comic Sans MS"/>
              </a:rPr>
              <a:t> et </a:t>
            </a:r>
            <a:r>
              <a:rPr lang="en-US" sz="2000" dirty="0" err="1" smtClean="0">
                <a:latin typeface="Comic Sans MS"/>
                <a:cs typeface="Comic Sans MS"/>
              </a:rPr>
              <a:t>complétez</a:t>
            </a:r>
            <a:r>
              <a:rPr lang="en-US" sz="2000" dirty="0" smtClean="0">
                <a:latin typeface="Comic Sans MS"/>
                <a:cs typeface="Comic Sans MS"/>
              </a:rPr>
              <a:t> avec les mots qui </a:t>
            </a:r>
            <a:r>
              <a:rPr lang="en-US" sz="2000" dirty="0" err="1" smtClean="0">
                <a:latin typeface="Comic Sans MS"/>
                <a:cs typeface="Comic Sans MS"/>
              </a:rPr>
              <a:t>manquent</a:t>
            </a:r>
            <a:r>
              <a:rPr lang="en-US" sz="2000" dirty="0" smtClean="0">
                <a:latin typeface="Comic Sans MS"/>
                <a:cs typeface="Comic Sans MS"/>
              </a:rPr>
              <a:t>.</a:t>
            </a:r>
            <a:endParaRPr lang="en-US" sz="2000" dirty="0">
              <a:latin typeface="Comic Sans MS"/>
              <a:cs typeface="Comic Sans MS"/>
            </a:endParaRPr>
          </a:p>
        </p:txBody>
      </p:sp>
      <p:pic>
        <p:nvPicPr>
          <p:cNvPr id="9" name="Picture 8"/>
          <p:cNvPicPr>
            <a:picLocks noChangeAspect="1"/>
          </p:cNvPicPr>
          <p:nvPr/>
        </p:nvPicPr>
        <p:blipFill>
          <a:blip r:embed="rId4"/>
          <a:stretch>
            <a:fillRect/>
          </a:stretch>
        </p:blipFill>
        <p:spPr>
          <a:xfrm>
            <a:off x="8116232" y="12610"/>
            <a:ext cx="877900" cy="737680"/>
          </a:xfrm>
          <a:prstGeom prst="rect">
            <a:avLst/>
          </a:prstGeom>
        </p:spPr>
      </p:pic>
    </p:spTree>
    <p:extLst>
      <p:ext uri="{BB962C8B-B14F-4D97-AF65-F5344CB8AC3E}">
        <p14:creationId xmlns:p14="http://schemas.microsoft.com/office/powerpoint/2010/main" val="52591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817414" y="1787826"/>
            <a:ext cx="5473973" cy="4401204"/>
          </a:xfrm>
          <a:prstGeom prst="rect">
            <a:avLst/>
          </a:prstGeom>
          <a:noFill/>
          <a:ln>
            <a:noFill/>
          </a:ln>
        </p:spPr>
      </p:pic>
      <p:sp>
        <p:nvSpPr>
          <p:cNvPr id="4" name="Rectangle 3"/>
          <p:cNvSpPr/>
          <p:nvPr/>
        </p:nvSpPr>
        <p:spPr>
          <a:xfrm>
            <a:off x="127067" y="1540691"/>
            <a:ext cx="8912955" cy="517064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2200" dirty="0" smtClean="0">
                <a:cs typeface="Comic Sans MS"/>
              </a:rPr>
              <a:t>Delphine </a:t>
            </a:r>
            <a:r>
              <a:rPr lang="fr-FR" sz="2200" dirty="0">
                <a:cs typeface="Comic Sans MS"/>
              </a:rPr>
              <a:t>de Vigan,</a:t>
            </a:r>
            <a:r>
              <a:rPr lang="fr-FR" sz="2200" b="1" dirty="0">
                <a:cs typeface="Comic Sans MS"/>
              </a:rPr>
              <a:t> romancière </a:t>
            </a:r>
            <a:r>
              <a:rPr lang="fr-FR" sz="2200" dirty="0">
                <a:cs typeface="Comic Sans MS"/>
              </a:rPr>
              <a:t>française, est née le</a:t>
            </a:r>
            <a:r>
              <a:rPr lang="fr-FR" sz="2200" b="1" dirty="0">
                <a:cs typeface="Comic Sans MS"/>
              </a:rPr>
              <a:t> </a:t>
            </a:r>
            <a:r>
              <a:rPr lang="fr-FR" sz="2200" b="1" dirty="0" smtClean="0">
                <a:cs typeface="Comic Sans MS"/>
              </a:rPr>
              <a:t>1</a:t>
            </a:r>
            <a:r>
              <a:rPr lang="fr-FR" sz="2200" b="1" baseline="30000" dirty="0" smtClean="0">
                <a:cs typeface="Comic Sans MS"/>
              </a:rPr>
              <a:t>er</a:t>
            </a:r>
            <a:r>
              <a:rPr lang="fr-FR" sz="2200" b="1" dirty="0" smtClean="0">
                <a:cs typeface="Comic Sans MS"/>
              </a:rPr>
              <a:t>/premier </a:t>
            </a:r>
            <a:r>
              <a:rPr lang="fr-FR" sz="2200" dirty="0" smtClean="0">
                <a:cs typeface="Comic Sans MS"/>
              </a:rPr>
              <a:t>mars </a:t>
            </a:r>
            <a:r>
              <a:rPr lang="fr-FR" sz="2200" dirty="0">
                <a:cs typeface="Comic Sans MS"/>
              </a:rPr>
              <a:t>1966, à Boulogne Billancourt. </a:t>
            </a:r>
            <a:endParaRPr lang="fr-FR" sz="2200" dirty="0" smtClean="0">
              <a:cs typeface="Comic Sans MS"/>
            </a:endParaRPr>
          </a:p>
          <a:p>
            <a:r>
              <a:rPr lang="fr-FR" sz="2200" dirty="0" smtClean="0">
                <a:cs typeface="Comic Sans MS"/>
              </a:rPr>
              <a:t>Sa </a:t>
            </a:r>
            <a:r>
              <a:rPr lang="fr-FR" sz="2200" dirty="0">
                <a:cs typeface="Comic Sans MS"/>
              </a:rPr>
              <a:t>carrière commence avec “Jours sans faim</a:t>
            </a:r>
            <a:r>
              <a:rPr lang="fr-FR" sz="2200" dirty="0" smtClean="0">
                <a:cs typeface="Comic Sans MS"/>
              </a:rPr>
              <a:t>”, en 2001, </a:t>
            </a:r>
            <a:r>
              <a:rPr lang="fr-FR" sz="2200" dirty="0">
                <a:cs typeface="Comic Sans MS"/>
              </a:rPr>
              <a:t>un </a:t>
            </a:r>
            <a:r>
              <a:rPr lang="fr-FR" sz="2200" b="1" dirty="0">
                <a:cs typeface="Comic Sans MS"/>
              </a:rPr>
              <a:t>roman</a:t>
            </a:r>
            <a:r>
              <a:rPr lang="fr-FR" sz="2200" dirty="0">
                <a:cs typeface="Comic Sans MS"/>
              </a:rPr>
              <a:t> d’inspiration autobiographique qui </a:t>
            </a:r>
            <a:r>
              <a:rPr lang="fr-FR" sz="2200" b="1" dirty="0">
                <a:cs typeface="Comic Sans MS"/>
              </a:rPr>
              <a:t>sortira </a:t>
            </a:r>
            <a:r>
              <a:rPr lang="fr-FR" sz="2200" dirty="0">
                <a:cs typeface="Comic Sans MS"/>
              </a:rPr>
              <a:t>sous le pseudonyme Lou Delvig. </a:t>
            </a:r>
            <a:endParaRPr lang="fr-FR" sz="2200" dirty="0" smtClean="0">
              <a:cs typeface="Comic Sans MS"/>
            </a:endParaRPr>
          </a:p>
          <a:p>
            <a:r>
              <a:rPr lang="fr-FR" sz="2200" dirty="0" smtClean="0">
                <a:cs typeface="Comic Sans MS"/>
              </a:rPr>
              <a:t>Il </a:t>
            </a:r>
            <a:r>
              <a:rPr lang="fr-FR" sz="2200" b="1" dirty="0">
                <a:cs typeface="Comic Sans MS"/>
              </a:rPr>
              <a:t>raconte</a:t>
            </a:r>
            <a:r>
              <a:rPr lang="fr-FR" sz="2200" dirty="0">
                <a:cs typeface="Comic Sans MS"/>
              </a:rPr>
              <a:t> le combat d’une jeune femme contre l’</a:t>
            </a:r>
            <a:r>
              <a:rPr lang="fr-FR" sz="2200" b="1" dirty="0">
                <a:cs typeface="Comic Sans MS"/>
              </a:rPr>
              <a:t>anorexie</a:t>
            </a:r>
            <a:r>
              <a:rPr lang="fr-FR" sz="2200" dirty="0">
                <a:cs typeface="Comic Sans MS"/>
              </a:rPr>
              <a:t>. S’ensuivront un recueil de nouvelles et un autre roman en 2005, publiés sous vrai </a:t>
            </a:r>
            <a:r>
              <a:rPr lang="fr-FR" sz="2200" dirty="0" smtClean="0">
                <a:cs typeface="Comic Sans MS"/>
              </a:rPr>
              <a:t>nom.</a:t>
            </a:r>
          </a:p>
          <a:p>
            <a:endParaRPr lang="en-GB" sz="2200" dirty="0">
              <a:cs typeface="Comic Sans MS"/>
            </a:endParaRPr>
          </a:p>
          <a:p>
            <a:r>
              <a:rPr lang="fr-FR" sz="2200" dirty="0">
                <a:cs typeface="Comic Sans MS"/>
              </a:rPr>
              <a:t>En 2007, Delphine de Vigan reçoit le </a:t>
            </a:r>
            <a:r>
              <a:rPr lang="fr-FR" sz="2200" b="1" dirty="0">
                <a:cs typeface="Comic Sans MS"/>
              </a:rPr>
              <a:t>Prix</a:t>
            </a:r>
            <a:r>
              <a:rPr lang="fr-FR" sz="2200" dirty="0">
                <a:cs typeface="Comic Sans MS"/>
              </a:rPr>
              <a:t> des Libraires et le Prix du Rotary International 2009 pour son livre « No et moi ». </a:t>
            </a:r>
            <a:endParaRPr lang="fr-FR" sz="2200" dirty="0" smtClean="0">
              <a:cs typeface="Comic Sans MS"/>
            </a:endParaRPr>
          </a:p>
          <a:p>
            <a:r>
              <a:rPr lang="fr-FR" sz="2200" dirty="0" smtClean="0">
                <a:cs typeface="Comic Sans MS"/>
              </a:rPr>
              <a:t>Ce </a:t>
            </a:r>
            <a:r>
              <a:rPr lang="fr-FR" sz="2200" dirty="0">
                <a:cs typeface="Comic Sans MS"/>
              </a:rPr>
              <a:t>roman, qui aborde le </a:t>
            </a:r>
            <a:r>
              <a:rPr lang="fr-FR" sz="2200" b="1" dirty="0">
                <a:cs typeface="Comic Sans MS"/>
              </a:rPr>
              <a:t>thème</a:t>
            </a:r>
            <a:r>
              <a:rPr lang="fr-FR" sz="2200" dirty="0">
                <a:cs typeface="Comic Sans MS"/>
              </a:rPr>
              <a:t> de la tolérance, est adapté en 2010 au </a:t>
            </a:r>
            <a:r>
              <a:rPr lang="fr-FR" sz="2200" b="1" dirty="0">
                <a:cs typeface="Comic Sans MS"/>
              </a:rPr>
              <a:t>cinéma</a:t>
            </a:r>
            <a:r>
              <a:rPr lang="fr-FR" sz="2200" dirty="0">
                <a:cs typeface="Comic Sans MS"/>
              </a:rPr>
              <a:t> par </a:t>
            </a:r>
            <a:r>
              <a:rPr lang="fr-FR" sz="2200" dirty="0" err="1">
                <a:cs typeface="Comic Sans MS"/>
              </a:rPr>
              <a:t>Zabou</a:t>
            </a:r>
            <a:r>
              <a:rPr lang="fr-FR" sz="2200" dirty="0">
                <a:cs typeface="Comic Sans MS"/>
              </a:rPr>
              <a:t> </a:t>
            </a:r>
            <a:r>
              <a:rPr lang="fr-FR" sz="2200" dirty="0" err="1">
                <a:cs typeface="Comic Sans MS"/>
              </a:rPr>
              <a:t>Breitman</a:t>
            </a:r>
            <a:r>
              <a:rPr lang="fr-FR" sz="2200" dirty="0">
                <a:cs typeface="Comic Sans MS"/>
              </a:rPr>
              <a:t>. </a:t>
            </a:r>
            <a:endParaRPr lang="fr-FR" sz="2200" dirty="0" smtClean="0">
              <a:cs typeface="Comic Sans MS"/>
            </a:endParaRPr>
          </a:p>
          <a:p>
            <a:r>
              <a:rPr lang="fr-FR" sz="2200" dirty="0" smtClean="0">
                <a:cs typeface="Comic Sans MS"/>
              </a:rPr>
              <a:t>En </a:t>
            </a:r>
            <a:r>
              <a:rPr lang="fr-FR" sz="2200" dirty="0">
                <a:cs typeface="Comic Sans MS"/>
              </a:rPr>
              <a:t>2009, elle est récompensée par le prix du roman d’entreprise avec le soutien du ministre du travail de l’époque Xavier Darcos pour son livre « Les heures souterraines » où elle </a:t>
            </a:r>
            <a:r>
              <a:rPr lang="fr-FR" sz="2200" b="1" dirty="0">
                <a:cs typeface="Comic Sans MS"/>
              </a:rPr>
              <a:t>dénonce</a:t>
            </a:r>
            <a:r>
              <a:rPr lang="fr-FR" sz="2200" dirty="0">
                <a:cs typeface="Comic Sans MS"/>
              </a:rPr>
              <a:t> le harcèlement moral dans le monde du travail. </a:t>
            </a:r>
            <a:endParaRPr lang="fr-FR" sz="2200" dirty="0" smtClean="0">
              <a:cs typeface="Comic Sans MS"/>
            </a:endParaRPr>
          </a:p>
        </p:txBody>
      </p:sp>
      <p:sp>
        <p:nvSpPr>
          <p:cNvPr id="5" name="TextBox 4"/>
          <p:cNvSpPr txBox="1"/>
          <p:nvPr/>
        </p:nvSpPr>
        <p:spPr>
          <a:xfrm>
            <a:off x="611909" y="139675"/>
            <a:ext cx="7943273" cy="584776"/>
          </a:xfrm>
          <a:prstGeom prst="rect">
            <a:avLst/>
          </a:prstGeom>
          <a:noFill/>
        </p:spPr>
        <p:txBody>
          <a:bodyPr wrap="square" rtlCol="0">
            <a:spAutoFit/>
          </a:bodyPr>
          <a:lstStyle/>
          <a:p>
            <a:pPr algn="ctr"/>
            <a:r>
              <a:rPr lang="en-US" sz="3200" dirty="0" smtClean="0">
                <a:latin typeface="Comic Sans MS"/>
                <a:cs typeface="Comic Sans MS"/>
              </a:rPr>
              <a:t>Qui </a:t>
            </a:r>
            <a:r>
              <a:rPr lang="en-US" sz="3200" dirty="0" err="1" smtClean="0">
                <a:latin typeface="Comic Sans MS"/>
                <a:cs typeface="Comic Sans MS"/>
              </a:rPr>
              <a:t>est</a:t>
            </a:r>
            <a:r>
              <a:rPr lang="en-US" sz="3200" dirty="0" smtClean="0">
                <a:latin typeface="Comic Sans MS"/>
                <a:cs typeface="Comic Sans MS"/>
              </a:rPr>
              <a:t> </a:t>
            </a:r>
            <a:r>
              <a:rPr lang="en-US" sz="3200" dirty="0" err="1" smtClean="0">
                <a:latin typeface="Comic Sans MS"/>
                <a:cs typeface="Comic Sans MS"/>
              </a:rPr>
              <a:t>Delphine</a:t>
            </a:r>
            <a:r>
              <a:rPr lang="en-US" sz="3200" dirty="0" smtClean="0">
                <a:latin typeface="Comic Sans MS"/>
                <a:cs typeface="Comic Sans MS"/>
              </a:rPr>
              <a:t> de </a:t>
            </a:r>
            <a:r>
              <a:rPr lang="en-US" sz="3200" dirty="0" err="1" smtClean="0">
                <a:latin typeface="Comic Sans MS"/>
                <a:cs typeface="Comic Sans MS"/>
              </a:rPr>
              <a:t>Vigan</a:t>
            </a:r>
            <a:r>
              <a:rPr lang="en-US" sz="3200" dirty="0" smtClean="0">
                <a:latin typeface="Comic Sans MS"/>
                <a:cs typeface="Comic Sans MS"/>
              </a:rPr>
              <a:t>?</a:t>
            </a:r>
            <a:endParaRPr lang="en-US" sz="3200" dirty="0">
              <a:latin typeface="Comic Sans MS"/>
              <a:cs typeface="Comic Sans MS"/>
            </a:endParaRPr>
          </a:p>
        </p:txBody>
      </p:sp>
      <p:sp>
        <p:nvSpPr>
          <p:cNvPr id="6" name="TextBox 5"/>
          <p:cNvSpPr txBox="1"/>
          <p:nvPr/>
        </p:nvSpPr>
        <p:spPr>
          <a:xfrm>
            <a:off x="976343" y="977309"/>
            <a:ext cx="7392309"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err="1" smtClean="0">
                <a:latin typeface="Comic Sans MS"/>
                <a:cs typeface="Comic Sans MS"/>
              </a:rPr>
              <a:t>Lisez</a:t>
            </a:r>
            <a:r>
              <a:rPr lang="en-US" sz="2000" dirty="0" smtClean="0">
                <a:latin typeface="Comic Sans MS"/>
                <a:cs typeface="Comic Sans MS"/>
              </a:rPr>
              <a:t> </a:t>
            </a:r>
            <a:r>
              <a:rPr lang="en-US" sz="2000" dirty="0" err="1" smtClean="0">
                <a:latin typeface="Comic Sans MS"/>
                <a:cs typeface="Comic Sans MS"/>
              </a:rPr>
              <a:t>sa</a:t>
            </a:r>
            <a:r>
              <a:rPr lang="en-US" sz="2000" dirty="0" smtClean="0">
                <a:latin typeface="Comic Sans MS"/>
                <a:cs typeface="Comic Sans MS"/>
              </a:rPr>
              <a:t> </a:t>
            </a:r>
            <a:r>
              <a:rPr lang="en-US" sz="2000" dirty="0" err="1" smtClean="0">
                <a:latin typeface="Comic Sans MS"/>
                <a:cs typeface="Comic Sans MS"/>
              </a:rPr>
              <a:t>biographie</a:t>
            </a:r>
            <a:r>
              <a:rPr lang="en-US" sz="2000" dirty="0" smtClean="0">
                <a:latin typeface="Comic Sans MS"/>
                <a:cs typeface="Comic Sans MS"/>
              </a:rPr>
              <a:t> et </a:t>
            </a:r>
            <a:r>
              <a:rPr lang="en-US" sz="2000" dirty="0" err="1" smtClean="0">
                <a:latin typeface="Comic Sans MS"/>
                <a:cs typeface="Comic Sans MS"/>
              </a:rPr>
              <a:t>complétez</a:t>
            </a:r>
            <a:r>
              <a:rPr lang="en-US" sz="2000" dirty="0" smtClean="0">
                <a:latin typeface="Comic Sans MS"/>
                <a:cs typeface="Comic Sans MS"/>
              </a:rPr>
              <a:t> avec les mots qui </a:t>
            </a:r>
            <a:r>
              <a:rPr lang="en-US" sz="2000" dirty="0" err="1" smtClean="0">
                <a:latin typeface="Comic Sans MS"/>
                <a:cs typeface="Comic Sans MS"/>
              </a:rPr>
              <a:t>manquent</a:t>
            </a:r>
            <a:r>
              <a:rPr lang="en-US" sz="2000" dirty="0" smtClean="0">
                <a:latin typeface="Comic Sans MS"/>
                <a:cs typeface="Comic Sans MS"/>
              </a:rPr>
              <a:t>.</a:t>
            </a:r>
            <a:endParaRPr lang="en-US" sz="2000" dirty="0">
              <a:latin typeface="Comic Sans MS"/>
              <a:cs typeface="Comic Sans MS"/>
            </a:endParaRPr>
          </a:p>
        </p:txBody>
      </p:sp>
      <p:sp>
        <p:nvSpPr>
          <p:cNvPr id="8" name="TextBox 7"/>
          <p:cNvSpPr txBox="1"/>
          <p:nvPr/>
        </p:nvSpPr>
        <p:spPr>
          <a:xfrm rot="2219913">
            <a:off x="7234103" y="555643"/>
            <a:ext cx="1985160" cy="414071"/>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smtClean="0">
                <a:solidFill>
                  <a:srgbClr val="00B050"/>
                </a:solidFill>
                <a:latin typeface="Comic Sans MS"/>
                <a:cs typeface="Comic Sans MS"/>
              </a:rPr>
              <a:t>Correction</a:t>
            </a:r>
            <a:endParaRPr lang="en-US" sz="2000" dirty="0">
              <a:solidFill>
                <a:srgbClr val="00B050"/>
              </a:solidFill>
              <a:latin typeface="Comic Sans MS"/>
              <a:cs typeface="Comic Sans MS"/>
            </a:endParaRPr>
          </a:p>
        </p:txBody>
      </p:sp>
    </p:spTree>
    <p:extLst>
      <p:ext uri="{BB962C8B-B14F-4D97-AF65-F5344CB8AC3E}">
        <p14:creationId xmlns:p14="http://schemas.microsoft.com/office/powerpoint/2010/main" val="417165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817414" y="1787826"/>
            <a:ext cx="5473973" cy="4401204"/>
          </a:xfrm>
          <a:prstGeom prst="rect">
            <a:avLst/>
          </a:prstGeom>
          <a:noFill/>
          <a:ln>
            <a:noFill/>
          </a:ln>
        </p:spPr>
      </p:pic>
      <p:sp>
        <p:nvSpPr>
          <p:cNvPr id="4" name="Rectangle 3"/>
          <p:cNvSpPr/>
          <p:nvPr/>
        </p:nvSpPr>
        <p:spPr>
          <a:xfrm>
            <a:off x="127067" y="1695492"/>
            <a:ext cx="8912955" cy="449353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2200" dirty="0" smtClean="0">
                <a:latin typeface="+mj-lt"/>
                <a:cs typeface="Comic Sans MS"/>
              </a:rPr>
              <a:t>En </a:t>
            </a:r>
            <a:r>
              <a:rPr lang="fr-FR" sz="2200" dirty="0">
                <a:latin typeface="+mj-lt"/>
                <a:cs typeface="Comic Sans MS"/>
              </a:rPr>
              <a:t>2011</a:t>
            </a:r>
            <a:r>
              <a:rPr lang="fr-FR" sz="2200" b="1" dirty="0">
                <a:latin typeface="+mj-lt"/>
                <a:cs typeface="Comic Sans MS"/>
              </a:rPr>
              <a:t> paraît</a:t>
            </a:r>
            <a:r>
              <a:rPr lang="fr-FR" sz="2200" dirty="0">
                <a:latin typeface="+mj-lt"/>
                <a:cs typeface="Comic Sans MS"/>
              </a:rPr>
              <a:t> « Rien ne s’oppose à la nuit », nominé pour le prix Goncourt. Ce roman obtient le Prix du roman Fnac, le Prix des lectrices de « Elle » 2012, le Prix France Télévisions et le Prix Renaudot des lycéens. </a:t>
            </a:r>
            <a:endParaRPr lang="fr-FR" sz="2200" dirty="0" smtClean="0">
              <a:latin typeface="+mj-lt"/>
              <a:cs typeface="Comic Sans MS"/>
            </a:endParaRPr>
          </a:p>
          <a:p>
            <a:r>
              <a:rPr lang="fr-FR" sz="2200" dirty="0" smtClean="0">
                <a:latin typeface="+mj-lt"/>
                <a:cs typeface="Comic Sans MS"/>
              </a:rPr>
              <a:t>Cette </a:t>
            </a:r>
            <a:r>
              <a:rPr lang="fr-FR" sz="2200" dirty="0">
                <a:latin typeface="+mj-lt"/>
                <a:cs typeface="Comic Sans MS"/>
              </a:rPr>
              <a:t>même année, elle </a:t>
            </a:r>
            <a:r>
              <a:rPr lang="fr-FR" sz="2200" dirty="0" err="1">
                <a:latin typeface="+mj-lt"/>
                <a:cs typeface="Comic Sans MS"/>
              </a:rPr>
              <a:t>co-signe</a:t>
            </a:r>
            <a:r>
              <a:rPr lang="fr-FR" sz="2200" dirty="0">
                <a:latin typeface="+mj-lt"/>
                <a:cs typeface="Comic Sans MS"/>
              </a:rPr>
              <a:t> avec Gilles Legrand, le </a:t>
            </a:r>
            <a:r>
              <a:rPr lang="fr-FR" sz="2200" b="1" dirty="0">
                <a:latin typeface="+mj-lt"/>
                <a:cs typeface="Comic Sans MS"/>
              </a:rPr>
              <a:t>scénario </a:t>
            </a:r>
            <a:r>
              <a:rPr lang="fr-FR" sz="2200" dirty="0">
                <a:latin typeface="+mj-lt"/>
                <a:cs typeface="Comic Sans MS"/>
              </a:rPr>
              <a:t>du film « Tu seras mon fils » avec Laurent Deutsch. En 2012, elle préface la bande dessinée de sa sœur Margot « Frangines, et c'est comme ça </a:t>
            </a:r>
            <a:r>
              <a:rPr lang="fr-FR" sz="2200" dirty="0" smtClean="0">
                <a:latin typeface="+mj-lt"/>
                <a:cs typeface="Comic Sans MS"/>
              </a:rPr>
              <a:t>».</a:t>
            </a:r>
          </a:p>
          <a:p>
            <a:endParaRPr lang="en-GB" sz="2200" dirty="0">
              <a:latin typeface="+mj-lt"/>
              <a:cs typeface="Comic Sans MS"/>
            </a:endParaRPr>
          </a:p>
          <a:p>
            <a:r>
              <a:rPr lang="fr-FR" sz="2200" dirty="0">
                <a:latin typeface="+mj-lt"/>
                <a:cs typeface="Comic Sans MS"/>
              </a:rPr>
              <a:t>L'année </a:t>
            </a:r>
            <a:r>
              <a:rPr lang="fr-FR" sz="2200" b="1" dirty="0">
                <a:latin typeface="+mj-lt"/>
                <a:cs typeface="Comic Sans MS"/>
              </a:rPr>
              <a:t>suivante</a:t>
            </a:r>
            <a:r>
              <a:rPr lang="fr-FR" sz="2200" dirty="0">
                <a:latin typeface="+mj-lt"/>
                <a:cs typeface="Comic Sans MS"/>
              </a:rPr>
              <a:t>, Delphine de Vigan réalise son premier film, « A coup sûr ». </a:t>
            </a:r>
            <a:endParaRPr lang="fr-FR" sz="2200" dirty="0" smtClean="0">
              <a:latin typeface="+mj-lt"/>
              <a:cs typeface="Comic Sans MS"/>
            </a:endParaRPr>
          </a:p>
          <a:p>
            <a:r>
              <a:rPr lang="fr-FR" sz="2200" dirty="0" smtClean="0">
                <a:latin typeface="+mj-lt"/>
                <a:cs typeface="Comic Sans MS"/>
              </a:rPr>
              <a:t>En </a:t>
            </a:r>
            <a:r>
              <a:rPr lang="fr-FR" sz="2200" dirty="0">
                <a:latin typeface="+mj-lt"/>
                <a:cs typeface="Comic Sans MS"/>
              </a:rPr>
              <a:t>2015, elle obtient le Prix Renaudot et le Prix Goncourt des Lycéens avec son nouveau roman « D'après une histoire vraie </a:t>
            </a:r>
            <a:r>
              <a:rPr lang="fr-FR" sz="2200" dirty="0" smtClean="0">
                <a:latin typeface="+mj-lt"/>
                <a:cs typeface="Comic Sans MS"/>
              </a:rPr>
              <a:t>».</a:t>
            </a:r>
          </a:p>
          <a:p>
            <a:endParaRPr lang="fr-FR" sz="2200" dirty="0" smtClean="0">
              <a:latin typeface="+mj-lt"/>
              <a:cs typeface="Comic Sans MS"/>
            </a:endParaRPr>
          </a:p>
          <a:p>
            <a:r>
              <a:rPr lang="fr-FR" sz="2200" dirty="0">
                <a:latin typeface="+mj-lt"/>
              </a:rPr>
              <a:t>En Janvier 2018 son nouveau livre « Les Loyautés » sort. De nouveau, il traite des </a:t>
            </a:r>
            <a:r>
              <a:rPr lang="fr-FR" sz="2200" b="1" dirty="0" smtClean="0">
                <a:latin typeface="+mj-lt"/>
              </a:rPr>
              <a:t>sujets</a:t>
            </a:r>
            <a:r>
              <a:rPr lang="fr-FR" sz="2200" dirty="0" smtClean="0">
                <a:latin typeface="+mj-lt"/>
              </a:rPr>
              <a:t> </a:t>
            </a:r>
            <a:r>
              <a:rPr lang="fr-FR" sz="2200" dirty="0">
                <a:latin typeface="+mj-lt"/>
              </a:rPr>
              <a:t>et problèmes réels de notre époque toujours de manière juste</a:t>
            </a:r>
            <a:r>
              <a:rPr lang="fr-FR" sz="2200" dirty="0" smtClean="0">
                <a:latin typeface="+mj-lt"/>
              </a:rPr>
              <a:t>.</a:t>
            </a:r>
            <a:endParaRPr lang="en-GB" sz="2200" dirty="0">
              <a:latin typeface="+mj-lt"/>
            </a:endParaRPr>
          </a:p>
        </p:txBody>
      </p:sp>
      <p:sp>
        <p:nvSpPr>
          <p:cNvPr id="5" name="TextBox 4"/>
          <p:cNvSpPr txBox="1"/>
          <p:nvPr/>
        </p:nvSpPr>
        <p:spPr>
          <a:xfrm>
            <a:off x="611909" y="139675"/>
            <a:ext cx="7943273" cy="584776"/>
          </a:xfrm>
          <a:prstGeom prst="rect">
            <a:avLst/>
          </a:prstGeom>
          <a:noFill/>
        </p:spPr>
        <p:txBody>
          <a:bodyPr wrap="square" rtlCol="0">
            <a:spAutoFit/>
          </a:bodyPr>
          <a:lstStyle/>
          <a:p>
            <a:pPr algn="ctr"/>
            <a:r>
              <a:rPr lang="en-US" sz="3200" dirty="0" smtClean="0">
                <a:latin typeface="Comic Sans MS"/>
                <a:cs typeface="Comic Sans MS"/>
              </a:rPr>
              <a:t>Qui </a:t>
            </a:r>
            <a:r>
              <a:rPr lang="en-US" sz="3200" dirty="0" err="1" smtClean="0">
                <a:latin typeface="Comic Sans MS"/>
                <a:cs typeface="Comic Sans MS"/>
              </a:rPr>
              <a:t>est</a:t>
            </a:r>
            <a:r>
              <a:rPr lang="en-US" sz="3200" dirty="0" smtClean="0">
                <a:latin typeface="Comic Sans MS"/>
                <a:cs typeface="Comic Sans MS"/>
              </a:rPr>
              <a:t> </a:t>
            </a:r>
            <a:r>
              <a:rPr lang="en-US" sz="3200" dirty="0" err="1" smtClean="0">
                <a:latin typeface="Comic Sans MS"/>
                <a:cs typeface="Comic Sans MS"/>
              </a:rPr>
              <a:t>Delphine</a:t>
            </a:r>
            <a:r>
              <a:rPr lang="en-US" sz="3200" dirty="0" smtClean="0">
                <a:latin typeface="Comic Sans MS"/>
                <a:cs typeface="Comic Sans MS"/>
              </a:rPr>
              <a:t> de </a:t>
            </a:r>
            <a:r>
              <a:rPr lang="en-US" sz="3200" dirty="0" err="1" smtClean="0">
                <a:latin typeface="Comic Sans MS"/>
                <a:cs typeface="Comic Sans MS"/>
              </a:rPr>
              <a:t>Vigan</a:t>
            </a:r>
            <a:r>
              <a:rPr lang="en-US" sz="3200" dirty="0" smtClean="0">
                <a:latin typeface="Comic Sans MS"/>
                <a:cs typeface="Comic Sans MS"/>
              </a:rPr>
              <a:t>?</a:t>
            </a:r>
            <a:endParaRPr lang="en-US" sz="3200" dirty="0">
              <a:latin typeface="Comic Sans MS"/>
              <a:cs typeface="Comic Sans MS"/>
            </a:endParaRPr>
          </a:p>
        </p:txBody>
      </p:sp>
    </p:spTree>
    <p:extLst>
      <p:ext uri="{BB962C8B-B14F-4D97-AF65-F5344CB8AC3E}">
        <p14:creationId xmlns:p14="http://schemas.microsoft.com/office/powerpoint/2010/main" val="30437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additive="base">
                                        <p:cTn id="3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909" y="139675"/>
            <a:ext cx="7943273" cy="584776"/>
          </a:xfrm>
          <a:prstGeom prst="rect">
            <a:avLst/>
          </a:prstGeom>
          <a:noFill/>
        </p:spPr>
        <p:txBody>
          <a:bodyPr wrap="square" rtlCol="0">
            <a:spAutoFit/>
          </a:bodyPr>
          <a:lstStyle/>
          <a:p>
            <a:pPr algn="ctr"/>
            <a:r>
              <a:rPr lang="en-US" sz="3200" dirty="0" smtClean="0">
                <a:latin typeface="Comic Sans MS"/>
                <a:cs typeface="Comic Sans MS"/>
              </a:rPr>
              <a:t>Le synopsis du </a:t>
            </a:r>
            <a:r>
              <a:rPr lang="en-US" sz="3200" dirty="0" err="1" smtClean="0">
                <a:latin typeface="Comic Sans MS"/>
                <a:cs typeface="Comic Sans MS"/>
              </a:rPr>
              <a:t>livre</a:t>
            </a:r>
            <a:endParaRPr lang="en-US" sz="3200" dirty="0">
              <a:latin typeface="Comic Sans MS"/>
              <a:cs typeface="Comic Sans MS"/>
            </a:endParaRPr>
          </a:p>
        </p:txBody>
      </p:sp>
      <p:sp>
        <p:nvSpPr>
          <p:cNvPr id="4" name="TextBox 3"/>
          <p:cNvSpPr txBox="1"/>
          <p:nvPr/>
        </p:nvSpPr>
        <p:spPr>
          <a:xfrm>
            <a:off x="482650" y="1358403"/>
            <a:ext cx="8072532"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smtClean="0">
                <a:latin typeface="Comic Sans MS"/>
                <a:cs typeface="Comic Sans MS"/>
              </a:rPr>
              <a:t>Sur </a:t>
            </a:r>
            <a:r>
              <a:rPr lang="en-US" sz="2000" dirty="0" err="1" smtClean="0">
                <a:latin typeface="Comic Sans MS"/>
                <a:cs typeface="Comic Sans MS"/>
              </a:rPr>
              <a:t>vos</a:t>
            </a:r>
            <a:r>
              <a:rPr lang="en-US" sz="2000" dirty="0" smtClean="0">
                <a:latin typeface="Comic Sans MS"/>
                <a:cs typeface="Comic Sans MS"/>
              </a:rPr>
              <a:t> tables, </a:t>
            </a:r>
            <a:r>
              <a:rPr lang="en-US" sz="2000" dirty="0" err="1" smtClean="0">
                <a:latin typeface="Comic Sans MS"/>
                <a:cs typeface="Comic Sans MS"/>
              </a:rPr>
              <a:t>lisez</a:t>
            </a:r>
            <a:r>
              <a:rPr lang="en-US" sz="2000" dirty="0" smtClean="0">
                <a:latin typeface="Comic Sans MS"/>
                <a:cs typeface="Comic Sans MS"/>
              </a:rPr>
              <a:t> </a:t>
            </a:r>
            <a:r>
              <a:rPr lang="en-US" sz="2000" dirty="0">
                <a:latin typeface="Comic Sans MS"/>
                <a:cs typeface="Comic Sans MS"/>
              </a:rPr>
              <a:t>les </a:t>
            </a:r>
            <a:r>
              <a:rPr lang="en-US" sz="2000" dirty="0" err="1">
                <a:latin typeface="Comic Sans MS"/>
                <a:cs typeface="Comic Sans MS"/>
              </a:rPr>
              <a:t>paragraphes</a:t>
            </a:r>
            <a:r>
              <a:rPr lang="en-US" sz="2000" dirty="0">
                <a:latin typeface="Comic Sans MS"/>
                <a:cs typeface="Comic Sans MS"/>
              </a:rPr>
              <a:t> </a:t>
            </a:r>
            <a:r>
              <a:rPr lang="en-US" sz="2000" dirty="0" smtClean="0">
                <a:latin typeface="Comic Sans MS"/>
                <a:cs typeface="Comic Sans MS"/>
              </a:rPr>
              <a:t>des </a:t>
            </a:r>
            <a:r>
              <a:rPr lang="en-US" sz="2000" dirty="0" err="1" smtClean="0">
                <a:latin typeface="Comic Sans MS"/>
                <a:cs typeface="Comic Sans MS"/>
              </a:rPr>
              <a:t>cartes</a:t>
            </a:r>
            <a:r>
              <a:rPr lang="en-US" sz="2000" dirty="0" smtClean="0">
                <a:latin typeface="Comic Sans MS"/>
                <a:cs typeface="Comic Sans MS"/>
              </a:rPr>
              <a:t> et </a:t>
            </a:r>
            <a:r>
              <a:rPr lang="en-US" sz="2000" dirty="0" err="1">
                <a:latin typeface="Comic Sans MS"/>
                <a:cs typeface="Comic Sans MS"/>
              </a:rPr>
              <a:t>remettez</a:t>
            </a:r>
            <a:r>
              <a:rPr lang="en-US" sz="2000" dirty="0">
                <a:latin typeface="Comic Sans MS"/>
                <a:cs typeface="Comic Sans MS"/>
              </a:rPr>
              <a:t> le synopsis </a:t>
            </a:r>
            <a:r>
              <a:rPr lang="en-US" sz="2000" dirty="0" err="1">
                <a:latin typeface="Comic Sans MS"/>
                <a:cs typeface="Comic Sans MS"/>
              </a:rPr>
              <a:t>dans</a:t>
            </a:r>
            <a:r>
              <a:rPr lang="en-US" sz="2000" dirty="0">
                <a:latin typeface="Comic Sans MS"/>
                <a:cs typeface="Comic Sans MS"/>
              </a:rPr>
              <a:t> </a:t>
            </a:r>
            <a:r>
              <a:rPr lang="en-US" sz="2000" dirty="0" err="1">
                <a:latin typeface="Comic Sans MS"/>
                <a:cs typeface="Comic Sans MS"/>
              </a:rPr>
              <a:t>l’ordre</a:t>
            </a:r>
            <a:r>
              <a:rPr lang="en-US" sz="2000" dirty="0">
                <a:latin typeface="Comic Sans MS"/>
                <a:cs typeface="Comic Sans MS"/>
              </a:rPr>
              <a:t>.</a:t>
            </a:r>
          </a:p>
        </p:txBody>
      </p:sp>
      <p:pic>
        <p:nvPicPr>
          <p:cNvPr id="9" name="Picture 8"/>
          <p:cNvPicPr>
            <a:picLocks noChangeAspect="1"/>
          </p:cNvPicPr>
          <p:nvPr/>
        </p:nvPicPr>
        <p:blipFill>
          <a:blip r:embed="rId3"/>
          <a:stretch>
            <a:fillRect/>
          </a:stretch>
        </p:blipFill>
        <p:spPr>
          <a:xfrm>
            <a:off x="7725035" y="264163"/>
            <a:ext cx="920576" cy="920576"/>
          </a:xfrm>
          <a:prstGeom prst="rect">
            <a:avLst/>
          </a:prstGeom>
        </p:spPr>
      </p:pic>
    </p:spTree>
    <p:extLst>
      <p:ext uri="{BB962C8B-B14F-4D97-AF65-F5344CB8AC3E}">
        <p14:creationId xmlns:p14="http://schemas.microsoft.com/office/powerpoint/2010/main" val="2659419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909" y="139675"/>
            <a:ext cx="7943273" cy="584776"/>
          </a:xfrm>
          <a:prstGeom prst="rect">
            <a:avLst/>
          </a:prstGeom>
          <a:noFill/>
        </p:spPr>
        <p:txBody>
          <a:bodyPr wrap="square" rtlCol="0">
            <a:spAutoFit/>
          </a:bodyPr>
          <a:lstStyle/>
          <a:p>
            <a:pPr algn="ctr"/>
            <a:r>
              <a:rPr lang="en-US" sz="3200" dirty="0" smtClean="0">
                <a:latin typeface="Comic Sans MS"/>
                <a:cs typeface="Comic Sans MS"/>
              </a:rPr>
              <a:t>Le synopsis du </a:t>
            </a:r>
            <a:r>
              <a:rPr lang="en-US" sz="3200" dirty="0" err="1" smtClean="0">
                <a:latin typeface="Comic Sans MS"/>
                <a:cs typeface="Comic Sans MS"/>
              </a:rPr>
              <a:t>livre</a:t>
            </a:r>
            <a:endParaRPr lang="en-US" sz="3200" dirty="0">
              <a:latin typeface="Comic Sans MS"/>
              <a:cs typeface="Comic Sans MS"/>
            </a:endParaRPr>
          </a:p>
        </p:txBody>
      </p:sp>
      <p:sp>
        <p:nvSpPr>
          <p:cNvPr id="4" name="TextBox 3"/>
          <p:cNvSpPr txBox="1"/>
          <p:nvPr/>
        </p:nvSpPr>
        <p:spPr>
          <a:xfrm>
            <a:off x="976343" y="1371180"/>
            <a:ext cx="7392309"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err="1" smtClean="0">
                <a:latin typeface="Comic Sans MS"/>
                <a:cs typeface="Comic Sans MS"/>
              </a:rPr>
              <a:t>Lisez</a:t>
            </a:r>
            <a:r>
              <a:rPr lang="en-US" sz="2000" dirty="0" smtClean="0">
                <a:latin typeface="Comic Sans MS"/>
                <a:cs typeface="Comic Sans MS"/>
              </a:rPr>
              <a:t> les </a:t>
            </a:r>
            <a:r>
              <a:rPr lang="en-US" sz="2000" dirty="0" err="1" smtClean="0">
                <a:latin typeface="Comic Sans MS"/>
                <a:cs typeface="Comic Sans MS"/>
              </a:rPr>
              <a:t>paragraphes</a:t>
            </a:r>
            <a:r>
              <a:rPr lang="en-US" sz="2000" dirty="0" smtClean="0">
                <a:latin typeface="Comic Sans MS"/>
                <a:cs typeface="Comic Sans MS"/>
              </a:rPr>
              <a:t> et </a:t>
            </a:r>
            <a:r>
              <a:rPr lang="en-US" sz="2000" dirty="0" err="1" smtClean="0">
                <a:latin typeface="Comic Sans MS"/>
                <a:cs typeface="Comic Sans MS"/>
              </a:rPr>
              <a:t>remettez</a:t>
            </a:r>
            <a:r>
              <a:rPr lang="en-US" sz="2000" dirty="0" smtClean="0">
                <a:latin typeface="Comic Sans MS"/>
                <a:cs typeface="Comic Sans MS"/>
              </a:rPr>
              <a:t> le synopsis </a:t>
            </a:r>
            <a:r>
              <a:rPr lang="en-US" sz="2000" dirty="0" err="1" smtClean="0">
                <a:latin typeface="Comic Sans MS"/>
                <a:cs typeface="Comic Sans MS"/>
              </a:rPr>
              <a:t>dans</a:t>
            </a:r>
            <a:r>
              <a:rPr lang="en-US" sz="2000" dirty="0" smtClean="0">
                <a:latin typeface="Comic Sans MS"/>
                <a:cs typeface="Comic Sans MS"/>
              </a:rPr>
              <a:t> </a:t>
            </a:r>
            <a:r>
              <a:rPr lang="en-US" sz="2000" dirty="0" err="1" smtClean="0">
                <a:latin typeface="Comic Sans MS"/>
                <a:cs typeface="Comic Sans MS"/>
              </a:rPr>
              <a:t>l’ordre</a:t>
            </a:r>
            <a:r>
              <a:rPr lang="en-US" sz="2000" dirty="0" smtClean="0">
                <a:latin typeface="Comic Sans MS"/>
                <a:cs typeface="Comic Sans MS"/>
              </a:rPr>
              <a:t>.</a:t>
            </a:r>
            <a:endParaRPr lang="en-US" sz="2000" dirty="0">
              <a:latin typeface="Comic Sans MS"/>
              <a:cs typeface="Comic Sans MS"/>
            </a:endParaRPr>
          </a:p>
        </p:txBody>
      </p:sp>
      <p:sp>
        <p:nvSpPr>
          <p:cNvPr id="6" name="Rectangle 5"/>
          <p:cNvSpPr/>
          <p:nvPr/>
        </p:nvSpPr>
        <p:spPr>
          <a:xfrm>
            <a:off x="251804" y="2087477"/>
            <a:ext cx="8663482" cy="41960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endParaRPr lang="fr-FR" sz="2000" b="1" u="sng" baseline="30000" dirty="0" smtClean="0">
              <a:latin typeface="Comic Sans MS"/>
              <a:cs typeface="Comic Sans MS"/>
            </a:endParaRPr>
          </a:p>
          <a:p>
            <a:pPr algn="just"/>
            <a:r>
              <a:rPr lang="fr-FR" sz="2400" baseline="30000" dirty="0" smtClean="0">
                <a:latin typeface="Comic Sans MS"/>
                <a:cs typeface="Comic Sans MS"/>
              </a:rPr>
              <a:t>No </a:t>
            </a:r>
            <a:r>
              <a:rPr lang="fr-FR" sz="2400" baseline="30000" dirty="0">
                <a:latin typeface="Comic Sans MS"/>
                <a:cs typeface="Comic Sans MS"/>
              </a:rPr>
              <a:t>et moi donne la parole à une jeune adolescente surdouée, rêveuse et observatrice, collectionneuse de mots et de petites expériences en tout genre. </a:t>
            </a:r>
            <a:endParaRPr lang="fr-FR" sz="2400" baseline="30000" dirty="0" smtClean="0">
              <a:latin typeface="Comic Sans MS"/>
              <a:cs typeface="Comic Sans MS"/>
            </a:endParaRPr>
          </a:p>
          <a:p>
            <a:pPr algn="just"/>
            <a:endParaRPr lang="fr-FR" sz="2400" baseline="30000" dirty="0" smtClean="0">
              <a:latin typeface="Comic Sans MS"/>
              <a:cs typeface="Comic Sans MS"/>
            </a:endParaRPr>
          </a:p>
          <a:p>
            <a:pPr algn="just"/>
            <a:r>
              <a:rPr lang="fr-FR" sz="2400" baseline="30000" dirty="0" smtClean="0">
                <a:latin typeface="Comic Sans MS"/>
                <a:cs typeface="Comic Sans MS"/>
              </a:rPr>
              <a:t>Bien </a:t>
            </a:r>
            <a:r>
              <a:rPr lang="fr-FR" sz="2400" baseline="30000" dirty="0">
                <a:latin typeface="Comic Sans MS"/>
                <a:cs typeface="Comic Sans MS"/>
              </a:rPr>
              <a:t>sûr, elle se prénomme Lou, un clin d’œil au premier nom d’écrivain de l’auteure, mais on ne peut pas parler de roman autobiographique. C’est plutôt un regard neuf, celui de la petite fille, sur le monde contemporain, sur la société qui l’entoure – et donc, nous entoure – un regard précis et distancié, humoristique et tendre. </a:t>
            </a:r>
            <a:endParaRPr lang="fr-FR" sz="2400" baseline="30000" dirty="0" smtClean="0">
              <a:latin typeface="Comic Sans MS"/>
              <a:cs typeface="Comic Sans MS"/>
            </a:endParaRPr>
          </a:p>
          <a:p>
            <a:pPr algn="just"/>
            <a:endParaRPr lang="fr-FR" sz="2400" baseline="30000" dirty="0" smtClean="0">
              <a:latin typeface="Comic Sans MS"/>
              <a:cs typeface="Comic Sans MS"/>
            </a:endParaRPr>
          </a:p>
          <a:p>
            <a:pPr algn="just"/>
            <a:r>
              <a:rPr lang="fr-FR" sz="2400" baseline="30000" dirty="0" smtClean="0">
                <a:latin typeface="Comic Sans MS"/>
                <a:cs typeface="Comic Sans MS"/>
              </a:rPr>
              <a:t>Évidemment</a:t>
            </a:r>
            <a:r>
              <a:rPr lang="fr-FR" sz="2400" baseline="30000" dirty="0">
                <a:latin typeface="Comic Sans MS"/>
                <a:cs typeface="Comic Sans MS"/>
              </a:rPr>
              <a:t>, c’est aussi le regard de Delphine de Vigan qui se développe. Mais le titre nous indique la rencontre entre deux personnages, la narratrice et Nolwenn, </a:t>
            </a:r>
            <a:endParaRPr lang="fr-FR" sz="2400" baseline="30000" dirty="0" smtClean="0">
              <a:latin typeface="Comic Sans MS"/>
              <a:cs typeface="Comic Sans MS"/>
            </a:endParaRPr>
          </a:p>
          <a:p>
            <a:pPr algn="just"/>
            <a:endParaRPr lang="fr-FR" sz="2400" baseline="30000" dirty="0" smtClean="0">
              <a:latin typeface="Comic Sans MS"/>
              <a:cs typeface="Comic Sans MS"/>
            </a:endParaRPr>
          </a:p>
          <a:p>
            <a:pPr algn="just"/>
            <a:r>
              <a:rPr lang="fr-FR" sz="2400" baseline="30000" dirty="0" smtClean="0">
                <a:latin typeface="Comic Sans MS"/>
                <a:cs typeface="Comic Sans MS"/>
              </a:rPr>
              <a:t>dite </a:t>
            </a:r>
            <a:r>
              <a:rPr lang="fr-FR" sz="2400" baseline="30000" dirty="0">
                <a:latin typeface="Comic Sans MS"/>
                <a:cs typeface="Comic Sans MS"/>
              </a:rPr>
              <a:t>No, jeune femme SDF qui traine gare </a:t>
            </a:r>
            <a:r>
              <a:rPr lang="fr-FR" sz="2400" baseline="30000" dirty="0" smtClean="0">
                <a:latin typeface="Comic Sans MS"/>
                <a:cs typeface="Comic Sans MS"/>
              </a:rPr>
              <a:t>d’Austerlitz.</a:t>
            </a:r>
            <a:r>
              <a:rPr lang="en-GB" sz="2400" dirty="0">
                <a:latin typeface="Comic Sans MS"/>
                <a:cs typeface="Comic Sans MS"/>
              </a:rPr>
              <a:t> </a:t>
            </a:r>
            <a:r>
              <a:rPr lang="fr-FR" sz="2400" baseline="30000" dirty="0" smtClean="0">
                <a:latin typeface="Comic Sans MS"/>
                <a:cs typeface="Comic Sans MS"/>
              </a:rPr>
              <a:t>Lou </a:t>
            </a:r>
            <a:r>
              <a:rPr lang="fr-FR" sz="2400" baseline="30000" dirty="0">
                <a:latin typeface="Comic Sans MS"/>
                <a:cs typeface="Comic Sans MS"/>
              </a:rPr>
              <a:t>a treize ans au début du roman ; elle entre dans l’adolescence et cela provoque en elle certains bouleversements. </a:t>
            </a:r>
            <a:endParaRPr lang="fr-FR" sz="2400" baseline="30000" dirty="0" smtClean="0">
              <a:latin typeface="Comic Sans MS"/>
              <a:cs typeface="Comic Sans MS"/>
            </a:endParaRPr>
          </a:p>
          <a:p>
            <a:pPr algn="just"/>
            <a:endParaRPr lang="fr-FR" sz="2400" baseline="30000" dirty="0" smtClean="0">
              <a:latin typeface="Comic Sans MS"/>
              <a:cs typeface="Comic Sans MS"/>
            </a:endParaRPr>
          </a:p>
          <a:p>
            <a:pPr algn="just"/>
            <a:endParaRPr lang="fr-FR" sz="2000" baseline="30000" dirty="0">
              <a:latin typeface="Comic Sans MS"/>
              <a:cs typeface="Comic Sans MS"/>
            </a:endParaRPr>
          </a:p>
          <a:p>
            <a:pPr algn="just"/>
            <a:endParaRPr lang="en-GB" sz="800" dirty="0" smtClean="0">
              <a:latin typeface="Comic Sans MS"/>
              <a:cs typeface="Comic Sans MS"/>
            </a:endParaRPr>
          </a:p>
        </p:txBody>
      </p:sp>
      <p:sp>
        <p:nvSpPr>
          <p:cNvPr id="7" name="TextBox 6"/>
          <p:cNvSpPr txBox="1"/>
          <p:nvPr/>
        </p:nvSpPr>
        <p:spPr>
          <a:xfrm rot="2219913">
            <a:off x="7005388" y="585999"/>
            <a:ext cx="1985160" cy="414071"/>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smtClean="0">
                <a:solidFill>
                  <a:srgbClr val="00B050"/>
                </a:solidFill>
                <a:latin typeface="Comic Sans MS"/>
                <a:cs typeface="Comic Sans MS"/>
              </a:rPr>
              <a:t>Correction</a:t>
            </a:r>
            <a:endParaRPr lang="en-US" sz="2000" dirty="0">
              <a:solidFill>
                <a:srgbClr val="00B050"/>
              </a:solidFill>
              <a:latin typeface="Comic Sans MS"/>
              <a:cs typeface="Comic Sans MS"/>
            </a:endParaRPr>
          </a:p>
        </p:txBody>
      </p:sp>
    </p:spTree>
    <p:extLst>
      <p:ext uri="{BB962C8B-B14F-4D97-AF65-F5344CB8AC3E}">
        <p14:creationId xmlns:p14="http://schemas.microsoft.com/office/powerpoint/2010/main" val="203325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4831" y="384433"/>
            <a:ext cx="8663482" cy="62478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endParaRPr lang="fr-FR" sz="2400" baseline="30000" dirty="0" smtClean="0">
              <a:latin typeface="Comic Sans MS"/>
              <a:cs typeface="Comic Sans MS"/>
            </a:endParaRPr>
          </a:p>
          <a:p>
            <a:pPr algn="just"/>
            <a:r>
              <a:rPr lang="fr-FR" sz="2400" baseline="30000" dirty="0" smtClean="0">
                <a:latin typeface="Comic Sans MS"/>
                <a:cs typeface="Comic Sans MS"/>
              </a:rPr>
              <a:t>D’autant </a:t>
            </a:r>
            <a:r>
              <a:rPr lang="fr-FR" sz="2400" baseline="30000" dirty="0">
                <a:latin typeface="Comic Sans MS"/>
                <a:cs typeface="Comic Sans MS"/>
              </a:rPr>
              <a:t>plus qu’elle est « intellectuellement précoce », qu’elle a deux ans d’avance et voit bien son décalage avec ses camarades de classe. Cette enfant ou plutôt, jeune fille déjà d’une grande maturité se débrouille comme elle peut avec ce qu’elle a : une pensée en perpétuelle ébullition, un corps qui grandit, </a:t>
            </a:r>
          </a:p>
          <a:p>
            <a:pPr algn="just"/>
            <a:endParaRPr lang="fr-FR" sz="2400" baseline="30000" dirty="0" smtClean="0">
              <a:latin typeface="Comic Sans MS"/>
              <a:cs typeface="Comic Sans MS"/>
            </a:endParaRPr>
          </a:p>
          <a:p>
            <a:pPr algn="just"/>
            <a:endParaRPr lang="fr-FR" sz="2400" baseline="30000" dirty="0" smtClean="0">
              <a:latin typeface="Comic Sans MS"/>
              <a:cs typeface="Comic Sans MS"/>
            </a:endParaRPr>
          </a:p>
          <a:p>
            <a:pPr algn="just"/>
            <a:r>
              <a:rPr lang="fr-FR" sz="2400" baseline="30000" dirty="0" smtClean="0">
                <a:latin typeface="Comic Sans MS"/>
                <a:cs typeface="Comic Sans MS"/>
              </a:rPr>
              <a:t>une </a:t>
            </a:r>
            <a:r>
              <a:rPr lang="fr-FR" sz="2400" baseline="30000" dirty="0">
                <a:latin typeface="Comic Sans MS"/>
                <a:cs typeface="Comic Sans MS"/>
              </a:rPr>
              <a:t>douleur secrètement enfouie au fond du corps et du cœur. Elle connaît la révolte de son âge. Mais c’est surtout sa</a:t>
            </a:r>
            <a:r>
              <a:rPr lang="fr-FR" sz="2400" dirty="0">
                <a:latin typeface="Comic Sans MS"/>
                <a:cs typeface="Comic Sans MS"/>
              </a:rPr>
              <a:t> </a:t>
            </a:r>
            <a:r>
              <a:rPr lang="fr-FR" sz="2400" baseline="30000" dirty="0">
                <a:latin typeface="Comic Sans MS"/>
                <a:cs typeface="Comic Sans MS"/>
              </a:rPr>
              <a:t>différence, qui permet son développement. Lou regarde le monde qui l’entoure </a:t>
            </a:r>
            <a:endParaRPr lang="fr-FR" sz="2400" baseline="30000" dirty="0" smtClean="0">
              <a:latin typeface="Comic Sans MS"/>
              <a:cs typeface="Comic Sans MS"/>
            </a:endParaRPr>
          </a:p>
          <a:p>
            <a:pPr algn="just"/>
            <a:endParaRPr lang="fr-FR" sz="2400" baseline="30000" dirty="0" smtClean="0">
              <a:latin typeface="Comic Sans MS"/>
              <a:cs typeface="Comic Sans MS"/>
            </a:endParaRPr>
          </a:p>
          <a:p>
            <a:pPr algn="just"/>
            <a:endParaRPr lang="fr-FR" sz="2400" baseline="30000" dirty="0">
              <a:latin typeface="Comic Sans MS"/>
              <a:cs typeface="Comic Sans MS"/>
            </a:endParaRPr>
          </a:p>
          <a:p>
            <a:pPr algn="just"/>
            <a:r>
              <a:rPr lang="fr-FR" sz="2400" baseline="30000" dirty="0" smtClean="0">
                <a:latin typeface="Comic Sans MS"/>
                <a:cs typeface="Comic Sans MS"/>
              </a:rPr>
              <a:t>et </a:t>
            </a:r>
            <a:r>
              <a:rPr lang="fr-FR" sz="2400" baseline="30000" dirty="0">
                <a:latin typeface="Comic Sans MS"/>
                <a:cs typeface="Comic Sans MS"/>
              </a:rPr>
              <a:t>refuse que les choses soient ce qu’elles sont. Sa rencontre avec No, à la gare d’Austerlitz, lui ouvre les yeux sur un monde qui la scandalise et qu’elle essaye de comprendre. </a:t>
            </a:r>
            <a:endParaRPr lang="fr-FR" sz="2400" baseline="30000" dirty="0" smtClean="0">
              <a:latin typeface="Comic Sans MS"/>
              <a:cs typeface="Comic Sans MS"/>
            </a:endParaRPr>
          </a:p>
          <a:p>
            <a:pPr algn="just"/>
            <a:endParaRPr lang="en-GB" sz="2400" dirty="0">
              <a:latin typeface="Comic Sans MS"/>
              <a:cs typeface="Comic Sans MS"/>
            </a:endParaRPr>
          </a:p>
          <a:p>
            <a:pPr algn="just"/>
            <a:r>
              <a:rPr lang="fr-FR" sz="2400" baseline="30000" dirty="0">
                <a:latin typeface="Comic Sans MS"/>
                <a:cs typeface="Comic Sans MS"/>
              </a:rPr>
              <a:t>Ainsi, cette narratrice confidente, personnage double de l’auteur, en livrant ses « pensées », en dévoilant l’intime, va vers le lecteur, le touche, l’embarque dans ses histoires, </a:t>
            </a:r>
            <a:endParaRPr lang="fr-FR" sz="2400" baseline="30000" dirty="0" smtClean="0">
              <a:latin typeface="Comic Sans MS"/>
              <a:cs typeface="Comic Sans MS"/>
            </a:endParaRPr>
          </a:p>
          <a:p>
            <a:pPr algn="just"/>
            <a:endParaRPr lang="fr-FR" sz="2400" baseline="30000" dirty="0" smtClean="0">
              <a:latin typeface="Comic Sans MS"/>
              <a:cs typeface="Comic Sans MS"/>
            </a:endParaRPr>
          </a:p>
          <a:p>
            <a:pPr algn="just"/>
            <a:endParaRPr lang="fr-FR" sz="2400" baseline="30000" dirty="0" smtClean="0">
              <a:latin typeface="Comic Sans MS"/>
              <a:cs typeface="Comic Sans MS"/>
            </a:endParaRPr>
          </a:p>
          <a:p>
            <a:pPr algn="just"/>
            <a:r>
              <a:rPr lang="fr-FR" sz="2400" baseline="30000" dirty="0" smtClean="0">
                <a:latin typeface="Comic Sans MS"/>
                <a:cs typeface="Comic Sans MS"/>
              </a:rPr>
              <a:t>lui </a:t>
            </a:r>
            <a:r>
              <a:rPr lang="fr-FR" sz="2400" baseline="30000" dirty="0">
                <a:latin typeface="Comic Sans MS"/>
                <a:cs typeface="Comic Sans MS"/>
              </a:rPr>
              <a:t>montre son adolescence en train de se faire, propose sa vision pénétrante et difficile d’un dehors qui l’inquiète et la fascine, et dévoile les développements de son propre </a:t>
            </a:r>
            <a:r>
              <a:rPr lang="fr-FR" sz="2400" baseline="30000" dirty="0" smtClean="0">
                <a:latin typeface="Comic Sans MS"/>
                <a:cs typeface="Comic Sans MS"/>
              </a:rPr>
              <a:t>apprentissage.</a:t>
            </a:r>
          </a:p>
        </p:txBody>
      </p:sp>
    </p:spTree>
    <p:extLst>
      <p:ext uri="{BB962C8B-B14F-4D97-AF65-F5344CB8AC3E}">
        <p14:creationId xmlns:p14="http://schemas.microsoft.com/office/powerpoint/2010/main" val="40051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calcmode="lin" valueType="num">
                                      <p:cBhvr additive="base">
                                        <p:cTn id="1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anim calcmode="lin" valueType="num">
                                      <p:cBhvr additive="base">
                                        <p:cTn id="2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anim calcmode="lin" valueType="num">
                                      <p:cBhvr additive="base">
                                        <p:cTn id="31"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909" y="139675"/>
            <a:ext cx="7943273" cy="584776"/>
          </a:xfrm>
          <a:prstGeom prst="rect">
            <a:avLst/>
          </a:prstGeom>
          <a:noFill/>
        </p:spPr>
        <p:txBody>
          <a:bodyPr wrap="square" rtlCol="0">
            <a:spAutoFit/>
          </a:bodyPr>
          <a:lstStyle/>
          <a:p>
            <a:pPr algn="ctr"/>
            <a:r>
              <a:rPr lang="en-US" sz="3200" dirty="0" smtClean="0">
                <a:latin typeface="Comic Sans MS"/>
                <a:cs typeface="Comic Sans MS"/>
              </a:rPr>
              <a:t>Le synopsis du </a:t>
            </a:r>
            <a:r>
              <a:rPr lang="en-US" sz="3200" dirty="0" err="1" smtClean="0">
                <a:latin typeface="Comic Sans MS"/>
                <a:cs typeface="Comic Sans MS"/>
              </a:rPr>
              <a:t>livre</a:t>
            </a:r>
            <a:endParaRPr lang="en-US" sz="3200" dirty="0">
              <a:latin typeface="Comic Sans MS"/>
              <a:cs typeface="Comic Sans MS"/>
            </a:endParaRPr>
          </a:p>
        </p:txBody>
      </p:sp>
      <p:sp>
        <p:nvSpPr>
          <p:cNvPr id="4" name="TextBox 3"/>
          <p:cNvSpPr txBox="1"/>
          <p:nvPr/>
        </p:nvSpPr>
        <p:spPr>
          <a:xfrm>
            <a:off x="2669060" y="1371180"/>
            <a:ext cx="3941806"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smtClean="0">
                <a:latin typeface="Comic Sans MS"/>
                <a:cs typeface="Comic Sans MS"/>
              </a:rPr>
              <a:t>De quoi </a:t>
            </a:r>
            <a:r>
              <a:rPr lang="en-US" sz="2000" dirty="0" err="1" smtClean="0">
                <a:latin typeface="Comic Sans MS"/>
                <a:cs typeface="Comic Sans MS"/>
              </a:rPr>
              <a:t>vous</a:t>
            </a:r>
            <a:r>
              <a:rPr lang="en-US" sz="2000" dirty="0" smtClean="0">
                <a:latin typeface="Comic Sans MS"/>
                <a:cs typeface="Comic Sans MS"/>
              </a:rPr>
              <a:t> </a:t>
            </a:r>
            <a:r>
              <a:rPr lang="en-US" sz="2000" dirty="0" err="1" smtClean="0">
                <a:latin typeface="Comic Sans MS"/>
                <a:cs typeface="Comic Sans MS"/>
              </a:rPr>
              <a:t>souvenez-vous</a:t>
            </a:r>
            <a:r>
              <a:rPr lang="en-US" sz="2000" dirty="0" smtClean="0">
                <a:latin typeface="Comic Sans MS"/>
                <a:cs typeface="Comic Sans MS"/>
              </a:rPr>
              <a:t>?</a:t>
            </a:r>
            <a:endParaRPr lang="en-US" sz="2000" dirty="0">
              <a:latin typeface="Comic Sans MS"/>
              <a:cs typeface="Comic Sans MS"/>
            </a:endParaRPr>
          </a:p>
        </p:txBody>
      </p:sp>
      <p:pic>
        <p:nvPicPr>
          <p:cNvPr id="8" name="Picture 7"/>
          <p:cNvPicPr>
            <a:picLocks noChangeAspect="1"/>
          </p:cNvPicPr>
          <p:nvPr/>
        </p:nvPicPr>
        <p:blipFill>
          <a:blip r:embed="rId3"/>
          <a:stretch>
            <a:fillRect/>
          </a:stretch>
        </p:blipFill>
        <p:spPr>
          <a:xfrm>
            <a:off x="7403760" y="587528"/>
            <a:ext cx="920576" cy="920576"/>
          </a:xfrm>
          <a:prstGeom prst="rect">
            <a:avLst/>
          </a:prstGeom>
        </p:spPr>
      </p:pic>
      <p:sp>
        <p:nvSpPr>
          <p:cNvPr id="9" name="TextBox 8"/>
          <p:cNvSpPr txBox="1"/>
          <p:nvPr/>
        </p:nvSpPr>
        <p:spPr>
          <a:xfrm>
            <a:off x="1915297" y="2746899"/>
            <a:ext cx="5301049"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err="1" smtClean="0">
                <a:latin typeface="Comic Sans MS"/>
                <a:cs typeface="Comic Sans MS"/>
              </a:rPr>
              <a:t>Ecrivez</a:t>
            </a:r>
            <a:r>
              <a:rPr lang="en-US" sz="2000" dirty="0" smtClean="0">
                <a:latin typeface="Comic Sans MS"/>
                <a:cs typeface="Comic Sans MS"/>
              </a:rPr>
              <a:t> </a:t>
            </a:r>
            <a:r>
              <a:rPr lang="en-US" sz="2000" dirty="0" err="1" smtClean="0">
                <a:latin typeface="Comic Sans MS"/>
                <a:cs typeface="Comic Sans MS"/>
              </a:rPr>
              <a:t>quelques</a:t>
            </a:r>
            <a:r>
              <a:rPr lang="en-US" sz="2000" dirty="0" smtClean="0">
                <a:latin typeface="Comic Sans MS"/>
                <a:cs typeface="Comic Sans MS"/>
              </a:rPr>
              <a:t> phrases pour le </a:t>
            </a:r>
            <a:r>
              <a:rPr lang="en-US" sz="2000" dirty="0" err="1" smtClean="0">
                <a:latin typeface="Comic Sans MS"/>
                <a:cs typeface="Comic Sans MS"/>
              </a:rPr>
              <a:t>résumer</a:t>
            </a:r>
            <a:r>
              <a:rPr lang="en-US" sz="2000" dirty="0" smtClean="0">
                <a:latin typeface="Comic Sans MS"/>
                <a:cs typeface="Comic Sans MS"/>
              </a:rPr>
              <a:t>.</a:t>
            </a:r>
            <a:endParaRPr lang="en-US" sz="2000" dirty="0">
              <a:latin typeface="Comic Sans MS"/>
              <a:cs typeface="Comic Sans MS"/>
            </a:endParaRPr>
          </a:p>
        </p:txBody>
      </p:sp>
      <p:pic>
        <p:nvPicPr>
          <p:cNvPr id="10" name="Picture 9"/>
          <p:cNvPicPr>
            <a:picLocks noChangeAspect="1"/>
          </p:cNvPicPr>
          <p:nvPr/>
        </p:nvPicPr>
        <p:blipFill>
          <a:blip r:embed="rId4"/>
          <a:stretch>
            <a:fillRect/>
          </a:stretch>
        </p:blipFill>
        <p:spPr>
          <a:xfrm>
            <a:off x="7541813" y="2746899"/>
            <a:ext cx="877900" cy="737680"/>
          </a:xfrm>
          <a:prstGeom prst="rect">
            <a:avLst/>
          </a:prstGeom>
        </p:spPr>
      </p:pic>
    </p:spTree>
    <p:extLst>
      <p:ext uri="{BB962C8B-B14F-4D97-AF65-F5344CB8AC3E}">
        <p14:creationId xmlns:p14="http://schemas.microsoft.com/office/powerpoint/2010/main" val="24729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46A49-4031-4F54-A98A-B9F67E7BD53D}">
  <ds:schemaRef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4DE07157-522D-4B19-9E55-D5BEB557A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4CC23B-F8DD-4B05-BDC0-E83D6D522D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1718</TotalTime>
  <Words>2273</Words>
  <Application>Microsoft Office PowerPoint</Application>
  <PresentationFormat>On-screen Show (4:3)</PresentationFormat>
  <Paragraphs>212</Paragraphs>
  <Slides>23</Slides>
  <Notes>18</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https://www.youtube.com/watch?v=P8plIqJf1Fc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Elodie</dc:creator>
  <cp:lastModifiedBy>Frédérique E. Lecerf</cp:lastModifiedBy>
  <cp:revision>53</cp:revision>
  <dcterms:created xsi:type="dcterms:W3CDTF">2017-09-08T22:29:28Z</dcterms:created>
  <dcterms:modified xsi:type="dcterms:W3CDTF">2018-05-21T09:15:10Z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