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9" r:id="rId5"/>
    <p:sldId id="278" r:id="rId6"/>
    <p:sldId id="262" r:id="rId7"/>
    <p:sldId id="261" r:id="rId8"/>
    <p:sldId id="270" r:id="rId9"/>
    <p:sldId id="275" r:id="rId10"/>
    <p:sldId id="263" r:id="rId11"/>
    <p:sldId id="264" r:id="rId12"/>
    <p:sldId id="271" r:id="rId13"/>
    <p:sldId id="272" r:id="rId14"/>
    <p:sldId id="268" r:id="rId15"/>
    <p:sldId id="265" r:id="rId16"/>
    <p:sldId id="266" r:id="rId17"/>
    <p:sldId id="267" r:id="rId18"/>
    <p:sldId id="276" r:id="rId19"/>
    <p:sldId id="274" r:id="rId20"/>
    <p:sldId id="277" r:id="rId21"/>
    <p:sldId id="257" r:id="rId22"/>
    <p:sldId id="258" r:id="rId23"/>
    <p:sldId id="259" r:id="rId24"/>
    <p:sldId id="26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4A38D-3F87-45D6-981C-A67B714A2F02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85BD-CF84-4AAB-84F9-7DD6077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0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3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Challenge: la </a:t>
            </a:r>
            <a:r>
              <a:rPr lang="en-US" dirty="0" err="1" smtClean="0"/>
              <a:t>peur</a:t>
            </a:r>
            <a:r>
              <a:rPr lang="en-US" dirty="0" smtClean="0"/>
              <a:t> de la </a:t>
            </a:r>
            <a:r>
              <a:rPr lang="en-US" dirty="0" err="1" smtClean="0"/>
              <a:t>rentrée</a:t>
            </a:r>
            <a:r>
              <a:rPr lang="en-US" dirty="0" smtClean="0"/>
              <a:t> </a:t>
            </a:r>
            <a:r>
              <a:rPr lang="en-US" dirty="0" err="1" smtClean="0"/>
              <a:t>surtout</a:t>
            </a:r>
            <a:r>
              <a:rPr lang="en-US" baseline="0" dirty="0" smtClean="0"/>
              <a:t> de commencer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classe</a:t>
            </a:r>
            <a:r>
              <a:rPr lang="en-US" baseline="0" dirty="0" smtClean="0"/>
              <a:t> avec ‘des </a:t>
            </a:r>
            <a:r>
              <a:rPr lang="en-US" baseline="0" dirty="0" err="1" smtClean="0"/>
              <a:t>grands’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première </a:t>
            </a:r>
            <a:r>
              <a:rPr lang="en-US" dirty="0" err="1" smtClean="0"/>
              <a:t>rencontre</a:t>
            </a:r>
            <a:r>
              <a:rPr lang="en-US" dirty="0" smtClean="0"/>
              <a:t> avec Lucas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25F58-473C-4C41-920C-07C96447AE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8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2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6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4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9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7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5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BA9D-4AC6-4DFE-B729-8C4F898753DE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A5FF-BF6B-4179-8361-740E1DC9D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5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6926" r="19288" b="5113"/>
          <a:stretch/>
        </p:blipFill>
        <p:spPr>
          <a:xfrm>
            <a:off x="6473634" y="0"/>
            <a:ext cx="2782127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657" r="16926" b="7475"/>
          <a:stretch/>
        </p:blipFill>
        <p:spPr>
          <a:xfrm>
            <a:off x="0" y="3501008"/>
            <a:ext cx="4932040" cy="3725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7476" r="5901" b="2751"/>
          <a:stretch/>
        </p:blipFill>
        <p:spPr>
          <a:xfrm>
            <a:off x="0" y="0"/>
            <a:ext cx="5400600" cy="3664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993" y="418708"/>
            <a:ext cx="2512248" cy="1674832"/>
          </a:xfrm>
          <a:prstGeom prst="rect">
            <a:avLst/>
          </a:prstGeom>
        </p:spPr>
      </p:pic>
      <p:pic>
        <p:nvPicPr>
          <p:cNvPr id="409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117" y="2216088"/>
            <a:ext cx="3247274" cy="2435456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8107" r="8264" b="11019"/>
          <a:stretch/>
        </p:blipFill>
        <p:spPr>
          <a:xfrm>
            <a:off x="4932040" y="4324905"/>
            <a:ext cx="4644008" cy="2533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-9951" r="-3951" b="15146"/>
          <a:stretch/>
        </p:blipFill>
        <p:spPr>
          <a:xfrm rot="5400000">
            <a:off x="4239410" y="2705551"/>
            <a:ext cx="2210798" cy="15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329386"/>
            <a:ext cx="8554720" cy="6093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5. 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encore </a:t>
            </a:r>
            <a:r>
              <a:rPr lang="en-US" sz="2000" dirty="0" err="1" smtClean="0">
                <a:latin typeface="Comic Sans MS"/>
                <a:cs typeface="Comic Sans MS"/>
              </a:rPr>
              <a:t>une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fois</a:t>
            </a:r>
            <a:r>
              <a:rPr lang="en-US" sz="2000" dirty="0" smtClean="0">
                <a:latin typeface="Comic Sans MS"/>
                <a:cs typeface="Comic Sans MS"/>
              </a:rPr>
              <a:t> que Lou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très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intelligente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</a:p>
          <a:p>
            <a:pPr algn="just"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6. </a:t>
            </a:r>
            <a:r>
              <a:rPr lang="en-US" sz="2000" dirty="0" err="1" smtClean="0">
                <a:latin typeface="Comic Sans MS"/>
                <a:cs typeface="Comic Sans MS"/>
              </a:rPr>
              <a:t>Quel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le </a:t>
            </a:r>
            <a:r>
              <a:rPr lang="en-US" sz="2000" dirty="0" err="1" smtClean="0">
                <a:latin typeface="Comic Sans MS"/>
                <a:cs typeface="Comic Sans MS"/>
              </a:rPr>
              <a:t>vocabulaire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utilise</a:t>
            </a:r>
            <a:r>
              <a:rPr lang="en-US" sz="2000" dirty="0" smtClean="0">
                <a:latin typeface="Comic Sans MS"/>
                <a:cs typeface="Comic Sans MS"/>
              </a:rPr>
              <a:t> qui nous </a:t>
            </a:r>
            <a:r>
              <a:rPr lang="en-US" sz="2000" dirty="0" err="1" smtClean="0">
                <a:latin typeface="Comic Sans MS"/>
                <a:cs typeface="Comic Sans MS"/>
              </a:rPr>
              <a:t>montre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pense</a:t>
            </a:r>
            <a:r>
              <a:rPr lang="en-US" sz="2000" dirty="0" smtClean="0">
                <a:latin typeface="Comic Sans MS"/>
                <a:cs typeface="Comic Sans MS"/>
              </a:rPr>
              <a:t> beaucoup et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très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intelligente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Analyse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le passage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suivant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p. 19</a:t>
            </a:r>
          </a:p>
          <a:p>
            <a:pPr algn="just">
              <a:lnSpc>
                <a:spcPct val="13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‘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Depuis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toute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la vie je me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toujours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sentie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en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dehors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, [</a:t>
            </a:r>
            <a:r>
              <a:rPr lang="is-I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…] nous protégeait du monde.’</a:t>
            </a:r>
          </a:p>
          <a:p>
            <a:pPr algn="just">
              <a:lnSpc>
                <a:spcPct val="130000"/>
              </a:lnSpc>
            </a:pPr>
            <a:endParaRPr lang="en-US" sz="2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785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94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5. 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encore </a:t>
            </a:r>
            <a:r>
              <a:rPr lang="en-US" sz="2000" dirty="0" err="1" smtClean="0">
                <a:latin typeface="Comic Sans MS"/>
                <a:cs typeface="Comic Sans MS"/>
              </a:rPr>
              <a:t>une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fois</a:t>
            </a:r>
            <a:r>
              <a:rPr lang="en-US" sz="2000" dirty="0" smtClean="0">
                <a:latin typeface="Comic Sans MS"/>
                <a:cs typeface="Comic Sans MS"/>
              </a:rPr>
              <a:t> que Lou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très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intelligente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Comic Sans MS"/>
                <a:cs typeface="Comic Sans MS"/>
              </a:rPr>
              <a:t>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lle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en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seconde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elle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a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deux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ans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d’avance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car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elle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a sauté des</a:t>
            </a:r>
          </a:p>
          <a:p>
            <a:pPr algn="just">
              <a:lnSpc>
                <a:spcPct val="130000"/>
              </a:lnSpc>
            </a:pPr>
            <a:r>
              <a:rPr lang="en-US" sz="2000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classes</a:t>
            </a:r>
          </a:p>
          <a:p>
            <a:pPr algn="just"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6. </a:t>
            </a:r>
            <a:r>
              <a:rPr lang="en-US" sz="2000" dirty="0" err="1" smtClean="0">
                <a:latin typeface="Comic Sans MS"/>
                <a:cs typeface="Comic Sans MS"/>
              </a:rPr>
              <a:t>Quel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le </a:t>
            </a:r>
            <a:r>
              <a:rPr lang="en-US" sz="2000" dirty="0" err="1" smtClean="0">
                <a:latin typeface="Comic Sans MS"/>
                <a:cs typeface="Comic Sans MS"/>
              </a:rPr>
              <a:t>vocabulaire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utilise</a:t>
            </a:r>
            <a:r>
              <a:rPr lang="en-US" sz="2000" dirty="0" smtClean="0">
                <a:latin typeface="Comic Sans MS"/>
                <a:cs typeface="Comic Sans MS"/>
              </a:rPr>
              <a:t> qui nous </a:t>
            </a:r>
            <a:r>
              <a:rPr lang="en-US" sz="2000" dirty="0" err="1" smtClean="0">
                <a:latin typeface="Comic Sans MS"/>
                <a:cs typeface="Comic Sans MS"/>
              </a:rPr>
              <a:t>montre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pense</a:t>
            </a:r>
            <a:r>
              <a:rPr lang="en-US" sz="2000" dirty="0" smtClean="0">
                <a:latin typeface="Comic Sans MS"/>
                <a:cs typeface="Comic Sans MS"/>
              </a:rPr>
              <a:t> beaucoup et </a:t>
            </a:r>
            <a:r>
              <a:rPr lang="en-US" sz="2000" dirty="0" err="1" smtClean="0"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très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intelligente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Je me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demandé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…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Je me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sentie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obligée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d’ajouter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…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Je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n’ai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même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pas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eu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à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réfléchir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un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dixième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de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seconde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pour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trouver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la</a:t>
            </a:r>
          </a:p>
          <a:p>
            <a:pPr algn="just">
              <a:lnSpc>
                <a:spcPct val="130000"/>
              </a:lnSpc>
            </a:pPr>
            <a:r>
              <a:rPr lang="en-US" sz="2000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  bonne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réponse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: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prémolaire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“ 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 </a:t>
            </a:r>
            <a:endParaRPr lang="en-US" sz="2000" dirty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Analyse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le passage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suivant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p. 19</a:t>
            </a:r>
          </a:p>
          <a:p>
            <a:pPr algn="just">
              <a:lnSpc>
                <a:spcPct val="130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‘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Depuis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toute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la vie je me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toujours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sentie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en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dehors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, [</a:t>
            </a:r>
            <a:r>
              <a:rPr lang="is-I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…] nous protégeait du monde.’</a:t>
            </a:r>
          </a:p>
          <a:p>
            <a:pPr algn="just">
              <a:lnSpc>
                <a:spcPct val="130000"/>
              </a:lnSpc>
            </a:pPr>
            <a:endParaRPr lang="en-US" sz="2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0455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7885231" cy="615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atin typeface="Comic Sans MS"/>
                <a:cs typeface="Comic Sans MS"/>
              </a:rPr>
              <a:t>No</a:t>
            </a: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sz="2000" u="sng" dirty="0" err="1" smtClean="0">
                <a:latin typeface="Comic Sans MS"/>
                <a:cs typeface="Comic Sans MS"/>
              </a:rPr>
              <a:t>Soulignez</a:t>
            </a:r>
            <a:r>
              <a:rPr lang="en-US" sz="2000" dirty="0" smtClean="0">
                <a:latin typeface="Comic Sans MS"/>
                <a:cs typeface="Comic Sans MS"/>
              </a:rPr>
              <a:t> tout le </a:t>
            </a:r>
            <a:r>
              <a:rPr lang="en-US" sz="2000" dirty="0" err="1" smtClean="0">
                <a:latin typeface="Comic Sans MS"/>
                <a:cs typeface="Comic Sans MS"/>
              </a:rPr>
              <a:t>vocabulaire</a:t>
            </a:r>
            <a:r>
              <a:rPr lang="en-US" sz="2000" dirty="0" smtClean="0">
                <a:latin typeface="Comic Sans MS"/>
                <a:cs typeface="Comic Sans MS"/>
              </a:rPr>
              <a:t> qui </a:t>
            </a:r>
            <a:r>
              <a:rPr lang="en-US" sz="2000" dirty="0" err="1" smtClean="0">
                <a:latin typeface="Comic Sans MS"/>
                <a:cs typeface="Comic Sans MS"/>
              </a:rPr>
              <a:t>décrit</a:t>
            </a:r>
            <a:r>
              <a:rPr lang="en-US" sz="2000" dirty="0" smtClean="0">
                <a:latin typeface="Comic Sans MS"/>
                <a:cs typeface="Comic Sans MS"/>
              </a:rPr>
              <a:t> No (</a:t>
            </a:r>
            <a:r>
              <a:rPr lang="en-US" sz="2000" dirty="0" err="1" smtClean="0">
                <a:latin typeface="Comic Sans MS"/>
                <a:cs typeface="Comic Sans MS"/>
              </a:rPr>
              <a:t>physiquement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mentalement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personnalité</a:t>
            </a:r>
            <a:r>
              <a:rPr lang="en-US" sz="2000" dirty="0" smtClean="0">
                <a:latin typeface="Comic Sans MS"/>
                <a:cs typeface="Comic Sans MS"/>
              </a:rPr>
              <a:t>).</a:t>
            </a:r>
          </a:p>
          <a:p>
            <a:pPr algn="just"/>
            <a:endParaRPr lang="en-US" sz="2000" dirty="0" smtClean="0">
              <a:latin typeface="Comic Sans MS"/>
              <a:cs typeface="Comic Sans MS"/>
            </a:endParaRPr>
          </a:p>
          <a:p>
            <a:pPr algn="just"/>
            <a:r>
              <a:rPr lang="en-US" sz="20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		Ex: ‘Elle </a:t>
            </a:r>
            <a:r>
              <a:rPr lang="en-US" sz="2000" i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portait</a:t>
            </a:r>
            <a:r>
              <a:rPr lang="en-US" sz="20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 un </a:t>
            </a:r>
            <a:r>
              <a:rPr lang="en-US" sz="2000" i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pantalon</a:t>
            </a:r>
            <a:r>
              <a:rPr lang="en-US" sz="20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 kaki’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latin typeface="Comic Sans MS"/>
                <a:cs typeface="Comic Sans MS"/>
              </a:rPr>
              <a:t>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que No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SDF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</a:p>
          <a:p>
            <a:pPr algn="just"/>
            <a:endParaRPr lang="en-US" sz="2000" dirty="0" smtClean="0">
              <a:latin typeface="Comic Sans MS"/>
              <a:cs typeface="Comic Sans MS"/>
            </a:endParaRP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Explique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passage.</a:t>
            </a:r>
          </a:p>
          <a:p>
            <a:pPr algn="just"/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‘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Cela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n’a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pas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eu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l’air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de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l’émouvoir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. Je me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dit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n’était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pas son genre de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musique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.’</a:t>
            </a:r>
          </a:p>
          <a:p>
            <a:pPr algn="just"/>
            <a:endParaRPr lang="en-US" sz="20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Comment Lou et No se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quittent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 Que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ressentent-elles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à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votre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avis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</a:t>
            </a:r>
          </a:p>
          <a:p>
            <a:pPr algn="just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306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3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Comic Sans MS"/>
                <a:cs typeface="Comic Sans MS"/>
              </a:rPr>
              <a:t>No et </a:t>
            </a:r>
            <a:r>
              <a:rPr lang="en-US" sz="4400" u="sng" dirty="0" err="1" smtClean="0">
                <a:latin typeface="Comic Sans MS"/>
                <a:cs typeface="Comic Sans MS"/>
              </a:rPr>
              <a:t>moi</a:t>
            </a:r>
            <a:endParaRPr lang="en-US" sz="4400" u="sng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871" y="1244907"/>
            <a:ext cx="8234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>
                <a:latin typeface="Comic Sans MS" panose="030F0702030302020204" pitchFamily="66" charset="0"/>
              </a:rPr>
              <a:t>En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paires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faites</a:t>
            </a:r>
            <a:r>
              <a:rPr lang="en-GB" sz="2800" dirty="0" smtClean="0">
                <a:latin typeface="Comic Sans MS" panose="030F0702030302020204" pitchFamily="66" charset="0"/>
              </a:rPr>
              <a:t> un résumé des </a:t>
            </a:r>
            <a:r>
              <a:rPr lang="en-GB" sz="2800" dirty="0" err="1" smtClean="0">
                <a:latin typeface="Comic Sans MS" panose="030F0702030302020204" pitchFamily="66" charset="0"/>
              </a:rPr>
              <a:t>chapitres</a:t>
            </a:r>
            <a:r>
              <a:rPr lang="en-GB" sz="2800" dirty="0" smtClean="0">
                <a:latin typeface="Comic Sans MS" panose="030F0702030302020204" pitchFamily="66" charset="0"/>
              </a:rPr>
              <a:t> 1 et 2 </a:t>
            </a:r>
            <a:r>
              <a:rPr lang="en-GB" sz="2800" dirty="0" err="1" smtClean="0">
                <a:latin typeface="Comic Sans MS" panose="030F0702030302020204" pitchFamily="66" charset="0"/>
              </a:rPr>
              <a:t>en</a:t>
            </a:r>
            <a:r>
              <a:rPr lang="en-GB" sz="2800" dirty="0" smtClean="0">
                <a:latin typeface="Comic Sans MS" panose="030F0702030302020204" pitchFamily="66" charset="0"/>
              </a:rPr>
              <a:t> 5 </a:t>
            </a:r>
            <a:r>
              <a:rPr lang="en-GB" sz="2800" dirty="0" err="1" smtClean="0">
                <a:latin typeface="Comic Sans MS" panose="030F0702030302020204" pitchFamily="66" charset="0"/>
              </a:rPr>
              <a:t>lignes</a:t>
            </a:r>
            <a:r>
              <a:rPr lang="en-GB" sz="2800" dirty="0" smtClean="0">
                <a:latin typeface="Comic Sans MS" panose="030F0702030302020204" pitchFamily="66" charset="0"/>
              </a:rPr>
              <a:t> pas plus.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just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62" y="2839469"/>
            <a:ext cx="5382289" cy="358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20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857" y="261420"/>
            <a:ext cx="8091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/>
                <a:cs typeface="Comic Sans MS"/>
              </a:rPr>
              <a:t>Quel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le </a:t>
            </a:r>
            <a:r>
              <a:rPr lang="en-US" sz="2000" dirty="0" err="1" smtClean="0">
                <a:latin typeface="Comic Sans MS"/>
                <a:cs typeface="Comic Sans MS"/>
              </a:rPr>
              <a:t>problème</a:t>
            </a:r>
            <a:r>
              <a:rPr lang="en-US" sz="2000" dirty="0" smtClean="0">
                <a:latin typeface="Comic Sans MS"/>
                <a:cs typeface="Comic Sans MS"/>
              </a:rPr>
              <a:t> social </a:t>
            </a:r>
            <a:r>
              <a:rPr lang="en-US" sz="2000" dirty="0" err="1" smtClean="0">
                <a:latin typeface="Comic Sans MS"/>
                <a:cs typeface="Comic Sans MS"/>
              </a:rPr>
              <a:t>abordé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latin typeface="Comic Sans MS"/>
                <a:cs typeface="Comic Sans MS"/>
              </a:rPr>
              <a:t>dernière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partie</a:t>
            </a:r>
            <a:r>
              <a:rPr lang="en-US" sz="2000" dirty="0" smtClean="0">
                <a:latin typeface="Comic Sans MS"/>
                <a:cs typeface="Comic Sans MS"/>
              </a:rPr>
              <a:t> du </a:t>
            </a:r>
            <a:r>
              <a:rPr lang="en-US" sz="2000" dirty="0" err="1" smtClean="0"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latin typeface="Comic Sans MS"/>
                <a:cs typeface="Comic Sans MS"/>
              </a:rPr>
              <a:t> 2 page 20?</a:t>
            </a: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Les </a:t>
            </a:r>
            <a:r>
              <a:rPr lang="en-US" sz="2000" dirty="0" err="1" smtClean="0">
                <a:latin typeface="Comic Sans MS"/>
                <a:cs typeface="Comic Sans MS"/>
              </a:rPr>
              <a:t>jeunes</a:t>
            </a:r>
            <a:r>
              <a:rPr lang="en-US" sz="2000" dirty="0" smtClean="0">
                <a:latin typeface="Comic Sans MS"/>
                <a:cs typeface="Comic Sans MS"/>
              </a:rPr>
              <a:t> femmes SDF, </a:t>
            </a:r>
            <a:r>
              <a:rPr lang="en-US" sz="2000" dirty="0" err="1" smtClean="0">
                <a:latin typeface="Comic Sans MS"/>
                <a:cs typeface="Comic Sans MS"/>
              </a:rPr>
              <a:t>est-ce</a:t>
            </a:r>
            <a:r>
              <a:rPr lang="en-US" sz="2000" dirty="0" smtClean="0">
                <a:latin typeface="Comic Sans MS"/>
                <a:cs typeface="Comic Sans MS"/>
              </a:rPr>
              <a:t> un </a:t>
            </a:r>
            <a:r>
              <a:rPr lang="en-US" sz="2000" dirty="0" err="1" smtClean="0">
                <a:latin typeface="Comic Sans MS"/>
                <a:cs typeface="Comic Sans MS"/>
              </a:rPr>
              <a:t>problème</a:t>
            </a:r>
            <a:r>
              <a:rPr lang="en-US" sz="2000" dirty="0" smtClean="0">
                <a:latin typeface="Comic Sans MS"/>
                <a:cs typeface="Comic Sans MS"/>
              </a:rPr>
              <a:t> de </a:t>
            </a:r>
            <a:r>
              <a:rPr lang="en-US" sz="2000" dirty="0" err="1" smtClean="0">
                <a:latin typeface="Comic Sans MS"/>
                <a:cs typeface="Comic Sans MS"/>
              </a:rPr>
              <a:t>société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à</a:t>
            </a:r>
            <a:r>
              <a:rPr lang="en-US" sz="2000" dirty="0" smtClean="0">
                <a:latin typeface="Comic Sans MS"/>
                <a:cs typeface="Comic Sans MS"/>
              </a:rPr>
              <a:t> ton </a:t>
            </a:r>
            <a:r>
              <a:rPr lang="en-US" sz="2000" dirty="0" err="1" smtClean="0">
                <a:latin typeface="Comic Sans MS"/>
                <a:cs typeface="Comic Sans MS"/>
              </a:rPr>
              <a:t>avis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92" y="2420888"/>
            <a:ext cx="7982358" cy="3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Devoirs </a:t>
            </a:r>
            <a:r>
              <a:rPr lang="en-GB" dirty="0" err="1" smtClean="0"/>
              <a:t>donnés</a:t>
            </a:r>
            <a:r>
              <a:rPr lang="en-GB" dirty="0" smtClean="0"/>
              <a:t> sur le </a:t>
            </a:r>
            <a:r>
              <a:rPr lang="en-GB" dirty="0" err="1" smtClean="0"/>
              <a:t>contexte</a:t>
            </a:r>
            <a:r>
              <a:rPr lang="en-GB" dirty="0" smtClean="0"/>
              <a:t> </a:t>
            </a:r>
            <a:r>
              <a:rPr lang="en-GB" dirty="0" err="1" smtClean="0"/>
              <a:t>historique</a:t>
            </a:r>
            <a:r>
              <a:rPr lang="en-GB" dirty="0" smtClean="0"/>
              <a:t> : </a:t>
            </a:r>
            <a:r>
              <a:rPr lang="en-GB" dirty="0"/>
              <a:t>Femmes SDF </a:t>
            </a:r>
            <a:r>
              <a:rPr lang="en-GB" dirty="0" err="1"/>
              <a:t>en</a:t>
            </a:r>
            <a:r>
              <a:rPr lang="en-GB" dirty="0"/>
              <a:t>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Que représentent les chiffres suivants ? Expliquez avec vos propres mots.</a:t>
            </a:r>
          </a:p>
          <a:p>
            <a:r>
              <a:rPr lang="fr-FR" dirty="0"/>
              <a:t>86 500 -&gt; Le nombre de femmes SDF en France en 2001.</a:t>
            </a:r>
          </a:p>
          <a:p>
            <a:r>
              <a:rPr lang="fr-FR" dirty="0"/>
              <a:t>100 000 -&gt; Le nombre de femmes SDF en France aujourd’hui.</a:t>
            </a:r>
          </a:p>
          <a:p>
            <a:r>
              <a:rPr lang="fr-FR" dirty="0"/>
              <a:t>25% -&gt; Le pourcentage de jeunes entre 18 et 24 ans accueillis en centre d’hébergement.</a:t>
            </a:r>
          </a:p>
          <a:p>
            <a:r>
              <a:rPr lang="fr-FR" dirty="0"/>
              <a:t>18% -&gt; Le pourcentage de jeunes qui appellent le Samu social parisien en 2004.</a:t>
            </a:r>
          </a:p>
          <a:p>
            <a:r>
              <a:rPr lang="fr-FR" dirty="0"/>
              <a:t>23% -&gt; Le pourcentage de SDF qui ont été retirés à leurs parents dans leur enfance.</a:t>
            </a:r>
          </a:p>
          <a:p>
            <a:r>
              <a:rPr lang="fr-FR" dirty="0"/>
              <a:t>150 000 -&gt; Le nombre d’enfants placés à l’Aide Sociale à l’Enfance chaque année.</a:t>
            </a:r>
          </a:p>
          <a:p>
            <a:r>
              <a:rPr lang="fr-FR" dirty="0"/>
              <a:t>43 -&gt; L’espérance de vie d’un SDF.</a:t>
            </a:r>
          </a:p>
          <a:p>
            <a:r>
              <a:rPr lang="fr-FR" dirty="0"/>
              <a:t>62% -&gt; Le pourcentage de jeunes de 18 à 24 ans qui ont peur de finir dans la rue.</a:t>
            </a:r>
          </a:p>
          <a:p>
            <a:r>
              <a:rPr lang="fr-FR" dirty="0"/>
              <a:t>40% -&gt; Le pourcentage de femmes parmi le nombre total de SDF.</a:t>
            </a:r>
          </a:p>
          <a:p>
            <a:r>
              <a:rPr lang="fr-FR" dirty="0"/>
              <a:t>70% -&gt; Le pourcentage de femmes SDF parmi les SDF de 16 à 18 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48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3818"/>
            <a:ext cx="8280920" cy="6499559"/>
          </a:xfrm>
        </p:spPr>
      </p:pic>
    </p:spTree>
    <p:extLst>
      <p:ext uri="{BB962C8B-B14F-4D97-AF65-F5344CB8AC3E}">
        <p14:creationId xmlns:p14="http://schemas.microsoft.com/office/powerpoint/2010/main" val="58529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Devoirs: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Lisez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l’article</a:t>
            </a:r>
            <a:r>
              <a:rPr lang="en-US" dirty="0">
                <a:latin typeface="Comic Sans MS"/>
                <a:cs typeface="Comic Sans MS"/>
              </a:rPr>
              <a:t> de </a:t>
            </a:r>
            <a:r>
              <a:rPr lang="en-US" dirty="0" err="1">
                <a:latin typeface="Comic Sans MS"/>
                <a:cs typeface="Comic Sans MS"/>
              </a:rPr>
              <a:t>l’Express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i="1" dirty="0">
                <a:latin typeface="Comic Sans MS"/>
                <a:cs typeface="Comic Sans MS"/>
              </a:rPr>
              <a:t>“Ne pas </a:t>
            </a:r>
            <a:r>
              <a:rPr lang="en-US" i="1" dirty="0" err="1">
                <a:latin typeface="Comic Sans MS"/>
                <a:cs typeface="Comic Sans MS"/>
              </a:rPr>
              <a:t>être</a:t>
            </a:r>
            <a:r>
              <a:rPr lang="en-US" i="1" dirty="0">
                <a:latin typeface="Comic Sans MS"/>
                <a:cs typeface="Comic Sans MS"/>
              </a:rPr>
              <a:t> </a:t>
            </a:r>
            <a:r>
              <a:rPr lang="en-US" i="1" dirty="0" err="1">
                <a:latin typeface="Comic Sans MS"/>
                <a:cs typeface="Comic Sans MS"/>
              </a:rPr>
              <a:t>une</a:t>
            </a:r>
            <a:r>
              <a:rPr lang="en-US" i="1" dirty="0">
                <a:latin typeface="Comic Sans MS"/>
                <a:cs typeface="Comic Sans MS"/>
              </a:rPr>
              <a:t> </a:t>
            </a:r>
            <a:r>
              <a:rPr lang="en-US" i="1" dirty="0" err="1">
                <a:latin typeface="Comic Sans MS"/>
                <a:cs typeface="Comic Sans MS"/>
              </a:rPr>
              <a:t>proie</a:t>
            </a:r>
            <a:r>
              <a:rPr lang="en-US" i="1" dirty="0">
                <a:latin typeface="Comic Sans MS"/>
                <a:cs typeface="Comic Sans MS"/>
              </a:rPr>
              <a:t>…” sur GOL</a:t>
            </a:r>
          </a:p>
          <a:p>
            <a:r>
              <a:rPr lang="en-US" dirty="0" err="1">
                <a:latin typeface="Comic Sans MS"/>
                <a:cs typeface="Comic Sans MS"/>
              </a:rPr>
              <a:t>Relisez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bien</a:t>
            </a:r>
            <a:r>
              <a:rPr lang="en-US" dirty="0">
                <a:latin typeface="Comic Sans MS"/>
                <a:cs typeface="Comic Sans MS"/>
              </a:rPr>
              <a:t> le </a:t>
            </a:r>
            <a:r>
              <a:rPr lang="en-US" dirty="0" err="1">
                <a:latin typeface="Comic Sans MS"/>
                <a:cs typeface="Comic Sans MS"/>
              </a:rPr>
              <a:t>chapitre</a:t>
            </a:r>
            <a:r>
              <a:rPr lang="en-US" dirty="0">
                <a:latin typeface="Comic Sans MS"/>
                <a:cs typeface="Comic Sans MS"/>
              </a:rPr>
              <a:t> 3 </a:t>
            </a:r>
            <a:r>
              <a:rPr lang="en-US" dirty="0" err="1">
                <a:latin typeface="Comic Sans MS"/>
                <a:cs typeface="Comic Sans MS"/>
              </a:rPr>
              <a:t>avant</a:t>
            </a:r>
            <a:r>
              <a:rPr lang="en-US" dirty="0">
                <a:latin typeface="Comic Sans MS"/>
                <a:cs typeface="Comic Sans MS"/>
              </a:rPr>
              <a:t> la </a:t>
            </a:r>
            <a:r>
              <a:rPr lang="en-US" dirty="0" err="1">
                <a:latin typeface="Comic Sans MS"/>
                <a:cs typeface="Comic Sans MS"/>
              </a:rPr>
              <a:t>leçon</a:t>
            </a:r>
            <a:endParaRPr lang="en-US" dirty="0">
              <a:latin typeface="Comic Sans MS"/>
              <a:cs typeface="Comic Sans MS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86" y="3664003"/>
            <a:ext cx="3886876" cy="259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87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3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Comic Sans MS"/>
                <a:cs typeface="Comic Sans MS"/>
              </a:rPr>
              <a:t>No et </a:t>
            </a:r>
            <a:r>
              <a:rPr lang="en-US" sz="4400" u="sng" dirty="0" err="1" smtClean="0">
                <a:latin typeface="Comic Sans MS"/>
                <a:cs typeface="Comic Sans MS"/>
              </a:rPr>
              <a:t>moi</a:t>
            </a:r>
            <a:endParaRPr lang="en-US" sz="4400" u="sng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600" y="1016000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mic Sans MS"/>
                <a:cs typeface="Comic Sans MS"/>
              </a:rPr>
              <a:t>Chapitre</a:t>
            </a:r>
            <a:r>
              <a:rPr lang="en-US" sz="2800" dirty="0" smtClean="0">
                <a:latin typeface="Comic Sans MS"/>
                <a:cs typeface="Comic Sans MS"/>
              </a:rPr>
              <a:t> 3 </a:t>
            </a:r>
          </a:p>
          <a:p>
            <a:pPr algn="ctr"/>
            <a:r>
              <a:rPr lang="en-US" sz="2000" i="1" dirty="0" smtClean="0">
                <a:latin typeface="Comic Sans MS"/>
                <a:cs typeface="Comic Sans MS"/>
              </a:rPr>
              <a:t>p.21-23</a:t>
            </a:r>
            <a:endParaRPr lang="en-US" sz="2000" i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86" y="2492896"/>
            <a:ext cx="8712148" cy="3842590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u="sng" dirty="0" smtClean="0">
                <a:latin typeface="Comic Sans MS"/>
                <a:cs typeface="Comic Sans MS"/>
              </a:rPr>
              <a:t>Starter:</a:t>
            </a:r>
            <a:r>
              <a:rPr lang="en-US" sz="2300" dirty="0" smtClean="0"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latin typeface="Comic Sans MS"/>
                <a:cs typeface="Comic Sans MS"/>
              </a:rPr>
              <a:t>Répondez</a:t>
            </a:r>
            <a:r>
              <a:rPr lang="en-US" sz="2300" dirty="0" smtClean="0">
                <a:latin typeface="Comic Sans MS"/>
                <a:cs typeface="Comic Sans MS"/>
              </a:rPr>
              <a:t> aux questions </a:t>
            </a:r>
            <a:r>
              <a:rPr lang="en-US" sz="2300" dirty="0" err="1" smtClean="0">
                <a:latin typeface="Comic Sans MS"/>
                <a:cs typeface="Comic Sans MS"/>
              </a:rPr>
              <a:t>suivantes</a:t>
            </a:r>
            <a:r>
              <a:rPr lang="en-US" sz="2300" dirty="0" smtClean="0">
                <a:latin typeface="Comic Sans MS"/>
                <a:cs typeface="Comic Sans MS"/>
              </a:rPr>
              <a:t>.</a:t>
            </a:r>
          </a:p>
          <a:p>
            <a:pPr algn="ctr"/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Où</a:t>
            </a:r>
            <a:r>
              <a:rPr lang="en-US" sz="2400" dirty="0" smtClean="0">
                <a:latin typeface="Comic Sans MS"/>
                <a:cs typeface="Comic Sans MS"/>
              </a:rPr>
              <a:t> se </a:t>
            </a:r>
            <a:r>
              <a:rPr lang="en-US" sz="2400" dirty="0" err="1" smtClean="0">
                <a:latin typeface="Comic Sans MS"/>
                <a:cs typeface="Comic Sans MS"/>
              </a:rPr>
              <a:t>passe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l’action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Quand</a:t>
            </a:r>
            <a:r>
              <a:rPr lang="en-US" sz="2400" dirty="0" smtClean="0">
                <a:latin typeface="Comic Sans MS"/>
                <a:cs typeface="Comic Sans MS"/>
              </a:rPr>
              <a:t> se </a:t>
            </a:r>
            <a:r>
              <a:rPr lang="en-US" sz="2400" dirty="0" err="1" smtClean="0">
                <a:latin typeface="Comic Sans MS"/>
                <a:cs typeface="Comic Sans MS"/>
              </a:rPr>
              <a:t>passe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l’action</a:t>
            </a:r>
            <a:r>
              <a:rPr lang="en-US" sz="2400" dirty="0">
                <a:latin typeface="Comic Sans MS"/>
                <a:cs typeface="Comic Sans MS"/>
              </a:rPr>
              <a:t>?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Quels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sont</a:t>
            </a:r>
            <a:r>
              <a:rPr lang="en-US" sz="2400" dirty="0" smtClean="0">
                <a:latin typeface="Comic Sans MS"/>
                <a:cs typeface="Comic Sans MS"/>
              </a:rPr>
              <a:t> les </a:t>
            </a:r>
            <a:r>
              <a:rPr lang="en-US" sz="2400" dirty="0" err="1" smtClean="0">
                <a:latin typeface="Comic Sans MS"/>
                <a:cs typeface="Comic Sans MS"/>
              </a:rPr>
              <a:t>personnages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présents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dans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ce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chapitre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Quels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sont</a:t>
            </a:r>
            <a:r>
              <a:rPr lang="en-US" sz="2400" dirty="0" smtClean="0">
                <a:latin typeface="Comic Sans MS"/>
                <a:cs typeface="Comic Sans MS"/>
              </a:rPr>
              <a:t> les </a:t>
            </a:r>
            <a:r>
              <a:rPr lang="en-US" sz="2400" dirty="0" err="1" smtClean="0">
                <a:latin typeface="Comic Sans MS"/>
                <a:cs typeface="Comic Sans MS"/>
              </a:rPr>
              <a:t>noms</a:t>
            </a:r>
            <a:r>
              <a:rPr lang="en-US" sz="2400" dirty="0" smtClean="0">
                <a:latin typeface="Comic Sans MS"/>
                <a:cs typeface="Comic Sans MS"/>
              </a:rPr>
              <a:t> de </a:t>
            </a:r>
            <a:r>
              <a:rPr lang="en-US" sz="2400" dirty="0" err="1" smtClean="0">
                <a:latin typeface="Comic Sans MS"/>
                <a:cs typeface="Comic Sans MS"/>
              </a:rPr>
              <a:t>famille</a:t>
            </a:r>
            <a:r>
              <a:rPr lang="en-US" sz="2400" dirty="0" smtClean="0">
                <a:latin typeface="Comic Sans MS"/>
                <a:cs typeface="Comic Sans MS"/>
              </a:rPr>
              <a:t> de </a:t>
            </a:r>
            <a:r>
              <a:rPr lang="en-US" sz="2400" dirty="0" err="1" smtClean="0">
                <a:latin typeface="Comic Sans MS"/>
                <a:cs typeface="Comic Sans MS"/>
              </a:rPr>
              <a:t>ces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personnages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</a:p>
          <a:p>
            <a:pPr>
              <a:lnSpc>
                <a:spcPct val="130000"/>
              </a:lnSpc>
            </a:pPr>
            <a:endParaRPr lang="en-US" sz="23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3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Pourquoi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à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votre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avis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, Lou nous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parle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de la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rentrée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</a:p>
          <a:p>
            <a:pPr algn="just"/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Qu’est-ce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jour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représentait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pour </a:t>
            </a:r>
            <a:r>
              <a:rPr lang="en-US" sz="23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elle</a:t>
            </a:r>
            <a:r>
              <a:rPr lang="en-US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5008"/>
          <a:stretch/>
        </p:blipFill>
        <p:spPr>
          <a:xfrm>
            <a:off x="5907735" y="322730"/>
            <a:ext cx="3022899" cy="154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74169"/>
            <a:ext cx="2557780" cy="204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03848" y="1997698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LOU et LUCAS</a:t>
            </a:r>
          </a:p>
        </p:txBody>
      </p:sp>
    </p:spTree>
    <p:extLst>
      <p:ext uri="{BB962C8B-B14F-4D97-AF65-F5344CB8AC3E}">
        <p14:creationId xmlns:p14="http://schemas.microsoft.com/office/powerpoint/2010/main" val="93321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0"/>
            <a:ext cx="8343922" cy="698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Comic Sans MS"/>
                <a:cs typeface="Comic Sans MS"/>
              </a:rPr>
              <a:t>LUCAS</a:t>
            </a:r>
            <a:endParaRPr lang="en-US" sz="1200" dirty="0"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latin typeface="Comic Sans MS"/>
                <a:cs typeface="Comic Sans MS"/>
              </a:rPr>
              <a:t>Soulignez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tous</a:t>
            </a:r>
            <a:r>
              <a:rPr lang="en-US" sz="2000" dirty="0" smtClean="0">
                <a:latin typeface="Comic Sans MS"/>
                <a:cs typeface="Comic Sans MS"/>
              </a:rPr>
              <a:t> les passages qui </a:t>
            </a:r>
            <a:r>
              <a:rPr lang="en-US" sz="2000" dirty="0" err="1" smtClean="0">
                <a:latin typeface="Comic Sans MS"/>
                <a:cs typeface="Comic Sans MS"/>
              </a:rPr>
              <a:t>parlent</a:t>
            </a:r>
            <a:r>
              <a:rPr lang="en-US" sz="2000" dirty="0" smtClean="0">
                <a:latin typeface="Comic Sans MS"/>
                <a:cs typeface="Comic Sans MS"/>
              </a:rPr>
              <a:t> de Lucas. Comment Lou </a:t>
            </a:r>
            <a:r>
              <a:rPr lang="en-US" sz="2000" dirty="0" err="1" smtClean="0">
                <a:latin typeface="Comic Sans MS"/>
                <a:cs typeface="Comic Sans MS"/>
              </a:rPr>
              <a:t>décrit-elle</a:t>
            </a:r>
            <a:r>
              <a:rPr lang="en-US" sz="2000" dirty="0" smtClean="0">
                <a:latin typeface="Comic Sans MS"/>
                <a:cs typeface="Comic Sans MS"/>
              </a:rPr>
              <a:t> Lucas? </a:t>
            </a:r>
            <a:r>
              <a:rPr lang="en-US" sz="2000" dirty="0" err="1" smtClean="0">
                <a:latin typeface="Comic Sans MS"/>
                <a:cs typeface="Comic Sans MS"/>
              </a:rPr>
              <a:t>Relève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toutes</a:t>
            </a:r>
            <a:r>
              <a:rPr lang="en-US" sz="2000" dirty="0" smtClean="0">
                <a:latin typeface="Comic Sans MS"/>
                <a:cs typeface="Comic Sans MS"/>
              </a:rPr>
              <a:t> les descriptions de Lucas pour dresser son portrait.</a:t>
            </a:r>
          </a:p>
          <a:p>
            <a:pPr algn="just"/>
            <a:r>
              <a:rPr lang="en-US" sz="2000" i="1" dirty="0" smtClean="0">
                <a:latin typeface="Comic Sans MS"/>
                <a:cs typeface="Comic Sans MS"/>
              </a:rPr>
              <a:t>Ex: ‘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Son air de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bagarre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’, </a:t>
            </a:r>
            <a:endParaRPr lang="en-US" sz="2000" i="1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Sa chemise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ouverte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son jean trop large,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pieds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nus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dans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baskets (…)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appuyé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sur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sa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chaise (…)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ses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jambes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interminables</a:t>
            </a:r>
            <a:r>
              <a:rPr lang="en-US" sz="2000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</a:t>
            </a:r>
            <a:endParaRPr lang="en-US" sz="2000" i="1" dirty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pensez-vous</a:t>
            </a:r>
            <a:r>
              <a:rPr lang="en-US" sz="2000" dirty="0" smtClean="0">
                <a:latin typeface="Comic Sans MS"/>
                <a:cs typeface="Comic Sans MS"/>
              </a:rPr>
              <a:t> de Lucas? </a:t>
            </a:r>
            <a:r>
              <a:rPr lang="en-US" sz="2000" dirty="0" err="1" smtClean="0">
                <a:latin typeface="Comic Sans MS"/>
                <a:cs typeface="Comic Sans MS"/>
              </a:rPr>
              <a:t>C’est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quel</a:t>
            </a:r>
            <a:r>
              <a:rPr lang="en-US" sz="2000" dirty="0" smtClean="0">
                <a:latin typeface="Comic Sans MS"/>
                <a:cs typeface="Comic Sans MS"/>
              </a:rPr>
              <a:t> genre </a:t>
            </a:r>
            <a:r>
              <a:rPr lang="en-US" sz="2000" dirty="0" err="1" smtClean="0">
                <a:latin typeface="Comic Sans MS"/>
                <a:cs typeface="Comic Sans MS"/>
              </a:rPr>
              <a:t>d’élève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Il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n’est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pas bon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élève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il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n’a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pas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attitude de travail,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‘pas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de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stylo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’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et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‘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il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ne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prend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pas de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notes’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par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exemple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. Il a un air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passif</a:t>
            </a:r>
            <a:r>
              <a:rPr lang="en-US" sz="20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et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attitude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provocatrice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.</a:t>
            </a: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Qui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cette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phrase? </a:t>
            </a:r>
          </a:p>
          <a:p>
            <a:pPr algn="just"/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‘- Monsieur Muller, je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vois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vous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commencez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l’année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dans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les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meilleures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dispositions.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Votre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matériel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est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resté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sur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plage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?’</a:t>
            </a:r>
          </a:p>
          <a:p>
            <a:r>
              <a:rPr lang="en-US" sz="2400" i="1" dirty="0" err="1">
                <a:solidFill>
                  <a:srgbClr val="00B050"/>
                </a:solidFill>
              </a:rPr>
              <a:t>Sarcasme</a:t>
            </a:r>
            <a:r>
              <a:rPr lang="en-US" sz="2400" i="1" dirty="0">
                <a:solidFill>
                  <a:srgbClr val="00B050"/>
                </a:solidFill>
              </a:rPr>
              <a:t> du </a:t>
            </a:r>
            <a:r>
              <a:rPr lang="en-US" sz="2400" i="1" dirty="0" err="1" smtClean="0">
                <a:solidFill>
                  <a:srgbClr val="00B050"/>
                </a:solidFill>
              </a:rPr>
              <a:t>professeur</a:t>
            </a:r>
            <a:r>
              <a:rPr lang="en-US" sz="2400" i="1" dirty="0" smtClean="0">
                <a:solidFill>
                  <a:srgbClr val="00B050"/>
                </a:solidFill>
              </a:rPr>
              <a:t>, </a:t>
            </a:r>
            <a:r>
              <a:rPr lang="en-US" sz="2400" i="1" dirty="0" err="1" smtClean="0">
                <a:solidFill>
                  <a:srgbClr val="00B050"/>
                </a:solidFill>
              </a:rPr>
              <a:t>il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</a:rPr>
              <a:t>semble</a:t>
            </a:r>
            <a:r>
              <a:rPr lang="en-US" sz="2400" i="1" dirty="0" smtClean="0">
                <a:solidFill>
                  <a:srgbClr val="00B050"/>
                </a:solidFill>
              </a:rPr>
              <a:t> que Lucas </a:t>
            </a:r>
            <a:r>
              <a:rPr lang="en-US" sz="2400" i="1" dirty="0" err="1" smtClean="0">
                <a:solidFill>
                  <a:srgbClr val="00B050"/>
                </a:solidFill>
              </a:rPr>
              <a:t>ait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l'habitude</a:t>
            </a:r>
            <a:r>
              <a:rPr lang="en-US" sz="2400" i="1" dirty="0">
                <a:solidFill>
                  <a:srgbClr val="00B050"/>
                </a:solidFill>
              </a:rPr>
              <a:t> de </a:t>
            </a:r>
            <a:r>
              <a:rPr lang="en-US" sz="2400" i="1" dirty="0" err="1">
                <a:solidFill>
                  <a:srgbClr val="00B050"/>
                </a:solidFill>
              </a:rPr>
              <a:t>ce</a:t>
            </a:r>
            <a:r>
              <a:rPr lang="en-US" sz="2400" i="1" dirty="0">
                <a:solidFill>
                  <a:srgbClr val="00B050"/>
                </a:solidFill>
              </a:rPr>
              <a:t> genre de </a:t>
            </a:r>
            <a:r>
              <a:rPr lang="en-US" sz="2400" i="1" dirty="0" err="1" smtClean="0">
                <a:solidFill>
                  <a:srgbClr val="00B050"/>
                </a:solidFill>
              </a:rPr>
              <a:t>remarque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latin typeface="Comic Sans MS"/>
                <a:cs typeface="Comic Sans MS"/>
              </a:rPr>
              <a:t>Quelle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latin typeface="Comic Sans MS"/>
                <a:cs typeface="Comic Sans MS"/>
              </a:rPr>
              <a:t>réaction</a:t>
            </a:r>
            <a:r>
              <a:rPr lang="en-US" sz="2000" dirty="0" smtClean="0">
                <a:latin typeface="Comic Sans MS"/>
                <a:cs typeface="Comic Sans MS"/>
              </a:rPr>
              <a:t> de Lucas </a:t>
            </a:r>
            <a:r>
              <a:rPr lang="en-US" sz="2000" dirty="0" err="1" smtClean="0">
                <a:latin typeface="Comic Sans MS"/>
                <a:cs typeface="Comic Sans MS"/>
              </a:rPr>
              <a:t>à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cette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remarque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  <a:r>
              <a:rPr lang="en-US" sz="2000" dirty="0" err="1" smtClean="0">
                <a:latin typeface="Comic Sans MS"/>
                <a:cs typeface="Comic Sans MS"/>
              </a:rPr>
              <a:t>Qu’est-ce</a:t>
            </a:r>
            <a:r>
              <a:rPr lang="en-US" sz="2000" dirty="0" smtClean="0">
                <a:latin typeface="Comic Sans MS"/>
                <a:cs typeface="Comic Sans MS"/>
              </a:rPr>
              <a:t> que </a:t>
            </a:r>
            <a:r>
              <a:rPr lang="en-US" sz="2000" dirty="0" err="1" smtClean="0">
                <a:latin typeface="Comic Sans MS"/>
                <a:cs typeface="Comic Sans MS"/>
              </a:rPr>
              <a:t>cela</a:t>
            </a:r>
            <a:r>
              <a:rPr lang="en-US" sz="2000" dirty="0" smtClean="0">
                <a:latin typeface="Comic Sans MS"/>
                <a:cs typeface="Comic Sans MS"/>
              </a:rPr>
              <a:t> nous </a:t>
            </a:r>
            <a:r>
              <a:rPr lang="en-US" sz="2000" dirty="0" err="1" smtClean="0">
                <a:latin typeface="Comic Sans MS"/>
                <a:cs typeface="Comic Sans MS"/>
              </a:rPr>
              <a:t>apprend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On </a:t>
            </a:r>
            <a:r>
              <a:rPr lang="en-US" sz="2000" dirty="0" err="1">
                <a:solidFill>
                  <a:srgbClr val="00B050"/>
                </a:solidFill>
              </a:rPr>
              <a:t>apprend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énormément</a:t>
            </a:r>
            <a:r>
              <a:rPr lang="en-US" sz="2000" dirty="0">
                <a:solidFill>
                  <a:srgbClr val="00B050"/>
                </a:solidFill>
              </a:rPr>
              <a:t> sur </a:t>
            </a:r>
            <a:r>
              <a:rPr lang="en-US" sz="2000" dirty="0" err="1">
                <a:solidFill>
                  <a:srgbClr val="00B050"/>
                </a:solidFill>
              </a:rPr>
              <a:t>l'attitude</a:t>
            </a:r>
            <a:r>
              <a:rPr lang="en-US" sz="2000" dirty="0">
                <a:solidFill>
                  <a:srgbClr val="00B050"/>
                </a:solidFill>
              </a:rPr>
              <a:t> de Lucas </a:t>
            </a:r>
            <a:r>
              <a:rPr lang="en-US" sz="2000" dirty="0" err="1">
                <a:solidFill>
                  <a:srgbClr val="00B050"/>
                </a:solidFill>
              </a:rPr>
              <a:t>dans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ces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quelques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lignes</a:t>
            </a:r>
            <a:r>
              <a:rPr lang="en-US" sz="2000" dirty="0" smtClean="0">
                <a:solidFill>
                  <a:srgbClr val="00B050"/>
                </a:solidFill>
              </a:rPr>
              <a:t>. On </a:t>
            </a:r>
            <a:r>
              <a:rPr lang="en-US" sz="2000" dirty="0" err="1" smtClean="0">
                <a:solidFill>
                  <a:srgbClr val="00B050"/>
                </a:solidFill>
              </a:rPr>
              <a:t>voit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qu’il</a:t>
            </a:r>
            <a:r>
              <a:rPr lang="en-US" sz="2000" dirty="0" smtClean="0">
                <a:solidFill>
                  <a:srgbClr val="00B050"/>
                </a:solidFill>
              </a:rPr>
              <a:t> se fiche des </a:t>
            </a:r>
            <a:r>
              <a:rPr lang="en-US" sz="2000" dirty="0" err="1" smtClean="0">
                <a:solidFill>
                  <a:srgbClr val="00B050"/>
                </a:solidFill>
              </a:rPr>
              <a:t>remarques</a:t>
            </a:r>
            <a:r>
              <a:rPr lang="en-US" sz="2000" dirty="0" smtClean="0">
                <a:solidFill>
                  <a:srgbClr val="00B050"/>
                </a:solidFill>
              </a:rPr>
              <a:t> du </a:t>
            </a:r>
            <a:r>
              <a:rPr lang="en-US" sz="2000" dirty="0" err="1" smtClean="0">
                <a:solidFill>
                  <a:srgbClr val="00B050"/>
                </a:solidFill>
              </a:rPr>
              <a:t>professeur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 experience ARMENTIERES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WISEPAY ASAP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2831" r="9051" b="44094"/>
          <a:stretch/>
        </p:blipFill>
        <p:spPr>
          <a:xfrm>
            <a:off x="1547664" y="332656"/>
            <a:ext cx="5832075" cy="15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0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76" y="250776"/>
            <a:ext cx="8554720" cy="617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Comic Sans MS"/>
                <a:cs typeface="Comic Sans MS"/>
              </a:rPr>
              <a:t>LOU</a:t>
            </a:r>
          </a:p>
          <a:p>
            <a:pPr algn="just"/>
            <a:endParaRPr lang="en-US" sz="1100" dirty="0"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latin typeface="Comic Sans MS"/>
                <a:cs typeface="Comic Sans MS"/>
              </a:rPr>
              <a:t>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Lou a </a:t>
            </a:r>
            <a:r>
              <a:rPr lang="en-US" sz="2000" dirty="0" err="1" smtClean="0">
                <a:latin typeface="Comic Sans MS"/>
                <a:cs typeface="Comic Sans MS"/>
              </a:rPr>
              <a:t>peur</a:t>
            </a:r>
            <a:r>
              <a:rPr lang="en-US" sz="2000" dirty="0" smtClean="0">
                <a:latin typeface="Comic Sans MS"/>
                <a:cs typeface="Comic Sans MS"/>
              </a:rPr>
              <a:t> de la </a:t>
            </a:r>
            <a:r>
              <a:rPr lang="en-US" sz="2000" dirty="0" err="1" smtClean="0">
                <a:latin typeface="Comic Sans MS"/>
                <a:cs typeface="Comic Sans MS"/>
              </a:rPr>
              <a:t>rentrée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 algn="just"/>
            <a:r>
              <a:rPr lang="en-US" sz="2000" dirty="0" smtClean="0"/>
              <a:t>			</a:t>
            </a:r>
            <a:r>
              <a:rPr lang="en-US" sz="2000" i="1" dirty="0" smtClean="0">
                <a:solidFill>
                  <a:srgbClr val="00B050"/>
                </a:solidFill>
              </a:rPr>
              <a:t>“J</a:t>
            </a:r>
            <a:r>
              <a:rPr lang="en-US" sz="2000" i="1" dirty="0" smtClean="0">
                <a:solidFill>
                  <a:srgbClr val="00B050"/>
                </a:solidFill>
              </a:rPr>
              <a:t>e </a:t>
            </a:r>
            <a:r>
              <a:rPr lang="en-US" sz="2000" i="1" dirty="0">
                <a:solidFill>
                  <a:srgbClr val="00B050"/>
                </a:solidFill>
              </a:rPr>
              <a:t>ne </a:t>
            </a:r>
            <a:r>
              <a:rPr lang="en-US" sz="2000" i="1" dirty="0" err="1">
                <a:solidFill>
                  <a:srgbClr val="00B050"/>
                </a:solidFill>
              </a:rPr>
              <a:t>connaissais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personne</a:t>
            </a:r>
            <a:r>
              <a:rPr lang="en-US" sz="2000" i="1" dirty="0">
                <a:solidFill>
                  <a:srgbClr val="00B050"/>
                </a:solidFill>
              </a:rPr>
              <a:t> et </a:t>
            </a:r>
            <a:r>
              <a:rPr lang="en-US" sz="2000" i="1" dirty="0" err="1">
                <a:solidFill>
                  <a:srgbClr val="00B050"/>
                </a:solidFill>
              </a:rPr>
              <a:t>j’avais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peur</a:t>
            </a:r>
            <a:r>
              <a:rPr lang="en-US" sz="2000" i="1" dirty="0" smtClean="0">
                <a:solidFill>
                  <a:srgbClr val="00B050"/>
                </a:solidFill>
              </a:rPr>
              <a:t>”</a:t>
            </a:r>
            <a:endParaRPr lang="en-US" sz="2000" i="1" dirty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latin typeface="Comic Sans MS"/>
                <a:cs typeface="Comic Sans MS"/>
              </a:rPr>
              <a:t>Comment Lucas </a:t>
            </a:r>
            <a:r>
              <a:rPr lang="en-US" sz="2000" dirty="0" err="1" smtClean="0">
                <a:latin typeface="Comic Sans MS"/>
                <a:cs typeface="Comic Sans MS"/>
              </a:rPr>
              <a:t>l’a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rassurée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 algn="just"/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B050"/>
                </a:solidFill>
              </a:rPr>
              <a:t>“</a:t>
            </a:r>
            <a:r>
              <a:rPr lang="en-US" sz="2000" i="1" dirty="0" smtClean="0">
                <a:solidFill>
                  <a:srgbClr val="00B050"/>
                </a:solidFill>
              </a:rPr>
              <a:t>Il </a:t>
            </a:r>
            <a:r>
              <a:rPr lang="en-US" sz="2000" i="1" dirty="0" err="1">
                <a:solidFill>
                  <a:srgbClr val="00B050"/>
                </a:solidFill>
              </a:rPr>
              <a:t>m’a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souri</a:t>
            </a:r>
            <a:r>
              <a:rPr lang="en-US" sz="2000" i="1" dirty="0" smtClean="0">
                <a:solidFill>
                  <a:srgbClr val="00B050"/>
                </a:solidFill>
              </a:rPr>
              <a:t>” – Il </a:t>
            </a:r>
            <a:r>
              <a:rPr lang="en-US" sz="2000" i="1" dirty="0" err="1" smtClean="0">
                <a:solidFill>
                  <a:srgbClr val="00B050"/>
                </a:solidFill>
              </a:rPr>
              <a:t>lui</a:t>
            </a:r>
            <a:r>
              <a:rPr lang="en-US" sz="2000" i="1" dirty="0" smtClean="0">
                <a:solidFill>
                  <a:srgbClr val="00B050"/>
                </a:solidFill>
              </a:rPr>
              <a:t> a </a:t>
            </a:r>
            <a:r>
              <a:rPr lang="en-US" sz="2000" i="1" dirty="0" err="1" smtClean="0">
                <a:solidFill>
                  <a:srgbClr val="00B050"/>
                </a:solidFill>
              </a:rPr>
              <a:t>souri</a:t>
            </a:r>
            <a:endParaRPr lang="en-US" sz="2000" i="1" dirty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latin typeface="Comic Sans MS"/>
                <a:cs typeface="Comic Sans MS"/>
              </a:rPr>
              <a:t>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Lou </a:t>
            </a:r>
            <a:r>
              <a:rPr lang="en-US" sz="2000" dirty="0" err="1" smtClean="0">
                <a:latin typeface="Comic Sans MS"/>
                <a:cs typeface="Comic Sans MS"/>
              </a:rPr>
              <a:t>n’est</a:t>
            </a:r>
            <a:r>
              <a:rPr lang="en-US" sz="2000" dirty="0" smtClean="0">
                <a:latin typeface="Comic Sans MS"/>
                <a:cs typeface="Comic Sans MS"/>
              </a:rPr>
              <a:t> pas </a:t>
            </a:r>
            <a:r>
              <a:rPr lang="en-US" sz="2000" dirty="0" err="1" smtClean="0">
                <a:latin typeface="Comic Sans MS"/>
                <a:cs typeface="Comic Sans MS"/>
              </a:rPr>
              <a:t>douée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latin typeface="Comic Sans MS"/>
                <a:cs typeface="Comic Sans MS"/>
              </a:rPr>
              <a:t> les situations </a:t>
            </a:r>
            <a:r>
              <a:rPr lang="en-US" sz="2000" dirty="0" err="1" smtClean="0">
                <a:latin typeface="Comic Sans MS"/>
                <a:cs typeface="Comic Sans MS"/>
              </a:rPr>
              <a:t>sociales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Elle a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attitude gauche.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	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	</a:t>
            </a:r>
            <a:r>
              <a:rPr lang="en-US" sz="2000" i="1" dirty="0">
                <a:solidFill>
                  <a:srgbClr val="00B050"/>
                </a:solidFill>
              </a:rPr>
              <a:t>Je </a:t>
            </a:r>
            <a:r>
              <a:rPr lang="en-US" sz="2000" i="1" dirty="0" err="1">
                <a:solidFill>
                  <a:srgbClr val="00B050"/>
                </a:solidFill>
              </a:rPr>
              <a:t>lui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ai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tendu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comme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j’ai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pu</a:t>
            </a:r>
            <a:endParaRPr lang="en-US" sz="2000" i="1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Combien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fois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Lou a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peur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chapitre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3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fois</a:t>
            </a:r>
            <a:endParaRPr lang="en-US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La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deuxième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fois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quelle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est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la raison de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sa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peur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 </a:t>
            </a:r>
          </a:p>
          <a:p>
            <a:pPr algn="just"/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Lucas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n’a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pas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stylo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pour le premier jour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l’école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elle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s’inquiète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pour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lui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car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ils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sont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à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l’opposé</a:t>
            </a:r>
            <a:endParaRPr lang="en-US" i="1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Est-ce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Lucas a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peur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à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votre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avis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 Comment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vous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le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savez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?</a:t>
            </a:r>
          </a:p>
          <a:p>
            <a:pPr algn="just"/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Non,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il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reste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appuyé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sur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sa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chaise et ne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prend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pas de notes</a:t>
            </a:r>
          </a:p>
          <a:p>
            <a:pPr algn="just"/>
            <a:endParaRPr lang="en-US" sz="2000" i="1" dirty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Analyse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le passage de ‘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sur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ma fiche je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suis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arrivée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à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la case</a:t>
            </a:r>
            <a:r>
              <a:rPr lang="is-I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…’ à ‘le zéro ne dit ni l’absence ni le chagrin’</a:t>
            </a: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Quels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les sentiments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exprimés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par Lou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dans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passage?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305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17693"/>
            <a:ext cx="8554720" cy="6555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Comic Sans MS"/>
                <a:cs typeface="Comic Sans MS"/>
              </a:rPr>
              <a:t>LOU et LUCAS</a:t>
            </a:r>
          </a:p>
          <a:p>
            <a:pPr algn="just"/>
            <a:endParaRPr lang="en-US" sz="1600" dirty="0" smtClean="0">
              <a:latin typeface="Comic Sans MS"/>
              <a:cs typeface="Comic Sans MS"/>
            </a:endParaRPr>
          </a:p>
          <a:p>
            <a:pPr algn="just"/>
            <a:r>
              <a:rPr lang="en-US" sz="2000" dirty="0" err="1" smtClean="0">
                <a:latin typeface="Comic Sans MS"/>
                <a:cs typeface="Comic Sans MS"/>
              </a:rPr>
              <a:t>Quand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relève</a:t>
            </a:r>
            <a:r>
              <a:rPr lang="en-US" sz="2000" dirty="0" smtClean="0">
                <a:latin typeface="Comic Sans MS"/>
                <a:cs typeface="Comic Sans MS"/>
              </a:rPr>
              <a:t> la tête, </a:t>
            </a:r>
            <a:r>
              <a:rPr lang="en-US" sz="2000" dirty="0" err="1" smtClean="0">
                <a:latin typeface="Comic Sans MS"/>
                <a:cs typeface="Comic Sans MS"/>
              </a:rPr>
              <a:t>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remarque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Lucas la </a:t>
            </a:r>
            <a:r>
              <a:rPr lang="en-US" sz="2000" dirty="0" err="1" smtClean="0">
                <a:latin typeface="Comic Sans MS"/>
                <a:cs typeface="Comic Sans MS"/>
              </a:rPr>
              <a:t>regarde</a:t>
            </a:r>
            <a:r>
              <a:rPr lang="en-US" sz="2000" dirty="0" smtClean="0">
                <a:latin typeface="Comic Sans MS"/>
                <a:cs typeface="Comic Sans MS"/>
              </a:rPr>
              <a:t>. A son </a:t>
            </a:r>
            <a:r>
              <a:rPr lang="en-US" sz="2000" dirty="0" err="1" smtClean="0">
                <a:latin typeface="Comic Sans MS"/>
                <a:cs typeface="Comic Sans MS"/>
              </a:rPr>
              <a:t>avis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pourquoi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il</a:t>
            </a:r>
            <a:r>
              <a:rPr lang="en-US" sz="2000" dirty="0" smtClean="0"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latin typeface="Comic Sans MS"/>
                <a:cs typeface="Comic Sans MS"/>
              </a:rPr>
              <a:t>regarde</a:t>
            </a:r>
            <a:r>
              <a:rPr lang="en-US" sz="2000" dirty="0" smtClean="0">
                <a:latin typeface="Comic Sans MS"/>
                <a:cs typeface="Comic Sans MS"/>
              </a:rPr>
              <a:t>? 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Lou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pense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que Lucas la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regarde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car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elle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gauchère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et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tient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son crayon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d’une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manière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bizarre.</a:t>
            </a:r>
          </a:p>
          <a:p>
            <a:pPr algn="just"/>
            <a:r>
              <a:rPr lang="en-US" sz="2000" dirty="0" err="1" smtClean="0">
                <a:latin typeface="Comic Sans MS"/>
                <a:cs typeface="Comic Sans MS"/>
              </a:rPr>
              <a:t>Pensez-vous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c’est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vraiment</a:t>
            </a:r>
            <a:r>
              <a:rPr lang="en-US" sz="2000" dirty="0" smtClean="0">
                <a:latin typeface="Comic Sans MS"/>
                <a:cs typeface="Comic Sans MS"/>
              </a:rPr>
              <a:t> pour </a:t>
            </a:r>
            <a:r>
              <a:rPr lang="en-US" sz="2000" dirty="0" err="1" smtClean="0">
                <a:latin typeface="Comic Sans MS"/>
                <a:cs typeface="Comic Sans MS"/>
              </a:rPr>
              <a:t>cette</a:t>
            </a:r>
            <a:r>
              <a:rPr lang="en-US" sz="2000" dirty="0" smtClean="0">
                <a:latin typeface="Comic Sans MS"/>
                <a:cs typeface="Comic Sans MS"/>
              </a:rPr>
              <a:t> raison </a:t>
            </a:r>
            <a:r>
              <a:rPr lang="en-US" sz="2000" dirty="0" err="1" smtClean="0">
                <a:latin typeface="Comic Sans MS"/>
                <a:cs typeface="Comic Sans MS"/>
              </a:rPr>
              <a:t>qu’il</a:t>
            </a:r>
            <a:r>
              <a:rPr lang="en-US" sz="2000" dirty="0" smtClean="0"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latin typeface="Comic Sans MS"/>
                <a:cs typeface="Comic Sans MS"/>
              </a:rPr>
              <a:t>regarde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Sans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doute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qu’il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regarde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parce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qu’elle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lui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plait,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qu’il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la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trouve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jolie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.</a:t>
            </a: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sz="2000" dirty="0" smtClean="0">
                <a:latin typeface="Comic Sans MS"/>
                <a:cs typeface="Comic Sans MS"/>
              </a:rPr>
              <a:t>Comment </a:t>
            </a:r>
            <a:r>
              <a:rPr lang="en-US" sz="2000" dirty="0" err="1" smtClean="0">
                <a:latin typeface="Comic Sans MS"/>
                <a:cs typeface="Comic Sans MS"/>
              </a:rPr>
              <a:t>peut</a:t>
            </a:r>
            <a:r>
              <a:rPr lang="en-US" sz="2000" dirty="0" smtClean="0">
                <a:latin typeface="Comic Sans MS"/>
                <a:cs typeface="Comic Sans MS"/>
              </a:rPr>
              <a:t>-on </a:t>
            </a:r>
            <a:r>
              <a:rPr lang="en-US" sz="2000" dirty="0" err="1" smtClean="0">
                <a:latin typeface="Comic Sans MS"/>
                <a:cs typeface="Comic Sans MS"/>
              </a:rPr>
              <a:t>voir</a:t>
            </a:r>
            <a:r>
              <a:rPr lang="en-US" sz="2000" dirty="0" smtClean="0">
                <a:latin typeface="Comic Sans MS"/>
                <a:cs typeface="Comic Sans MS"/>
              </a:rPr>
              <a:t> que Lucas et Lou </a:t>
            </a:r>
            <a:r>
              <a:rPr lang="en-US" sz="2000" dirty="0" err="1" smtClean="0">
                <a:latin typeface="Comic Sans MS"/>
                <a:cs typeface="Comic Sans MS"/>
              </a:rPr>
              <a:t>sont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très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différents</a:t>
            </a:r>
            <a:r>
              <a:rPr lang="en-US" sz="2000" dirty="0" smtClean="0">
                <a:latin typeface="Comic Sans MS"/>
                <a:cs typeface="Comic Sans MS"/>
              </a:rPr>
              <a:t> au </a:t>
            </a:r>
            <a:r>
              <a:rPr lang="en-US" sz="2000" dirty="0" err="1" smtClean="0">
                <a:latin typeface="Comic Sans MS"/>
                <a:cs typeface="Comic Sans MS"/>
              </a:rPr>
              <a:t>niveau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scolaire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‘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Dans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silence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attentif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j’ai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pensé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Lucas Muller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était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le genre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personne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à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qui la vie ne fait pas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peur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. Il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était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resté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appuyé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sur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sa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chaise et ne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prenait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pas de notes.’</a:t>
            </a:r>
          </a:p>
          <a:p>
            <a:pPr algn="just"/>
            <a:endParaRPr lang="en-US" sz="2000" dirty="0" smtClean="0">
              <a:latin typeface="Comic Sans MS"/>
              <a:cs typeface="Comic Sans MS"/>
            </a:endParaRP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algn="just"/>
            <a:r>
              <a:rPr lang="en-US" sz="2000" dirty="0">
                <a:latin typeface="Comic Sans MS"/>
                <a:cs typeface="Comic Sans MS"/>
              </a:rPr>
              <a:t>Comment </a:t>
            </a:r>
            <a:r>
              <a:rPr lang="en-US" sz="2000" dirty="0" err="1">
                <a:latin typeface="Comic Sans MS"/>
                <a:cs typeface="Comic Sans MS"/>
              </a:rPr>
              <a:t>peut</a:t>
            </a:r>
            <a:r>
              <a:rPr lang="en-US" sz="2000" dirty="0">
                <a:latin typeface="Comic Sans MS"/>
                <a:cs typeface="Comic Sans MS"/>
              </a:rPr>
              <a:t>-on </a:t>
            </a:r>
            <a:r>
              <a:rPr lang="en-US" sz="2000" dirty="0" err="1">
                <a:latin typeface="Comic Sans MS"/>
                <a:cs typeface="Comic Sans MS"/>
              </a:rPr>
              <a:t>voir</a:t>
            </a:r>
            <a:r>
              <a:rPr lang="en-US" sz="2000" dirty="0">
                <a:latin typeface="Comic Sans MS"/>
                <a:cs typeface="Comic Sans MS"/>
              </a:rPr>
              <a:t> que Lucas et Lou </a:t>
            </a:r>
            <a:r>
              <a:rPr lang="en-US" sz="2000" dirty="0" err="1">
                <a:latin typeface="Comic Sans MS"/>
                <a:cs typeface="Comic Sans MS"/>
              </a:rPr>
              <a:t>sont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très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différents</a:t>
            </a:r>
            <a:r>
              <a:rPr lang="en-US" sz="2000" dirty="0">
                <a:latin typeface="Comic Sans MS"/>
                <a:cs typeface="Comic Sans MS"/>
              </a:rPr>
              <a:t> au </a:t>
            </a:r>
            <a:r>
              <a:rPr lang="en-US" sz="2000" dirty="0" err="1">
                <a:latin typeface="Comic Sans MS"/>
                <a:cs typeface="Comic Sans MS"/>
              </a:rPr>
              <a:t>niveau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physique?</a:t>
            </a:r>
            <a:endParaRPr lang="en-US" dirty="0" smtClean="0">
              <a:latin typeface="Comic Sans MS"/>
              <a:cs typeface="Comic Sans MS"/>
            </a:endParaRPr>
          </a:p>
          <a:p>
            <a:pPr algn="just"/>
            <a:r>
              <a:rPr lang="en-US" i="1" dirty="0" smtClean="0">
                <a:latin typeface="Comic Sans MS"/>
                <a:cs typeface="Comic Sans MS"/>
              </a:rPr>
              <a:t>‘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Au-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dessus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moi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tout en haut, Lucas se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tient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debout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l’ai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renfrogné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’</a:t>
            </a:r>
          </a:p>
          <a:p>
            <a:pPr algn="just"/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Elle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petite et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il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grand.</a:t>
            </a:r>
          </a:p>
          <a:p>
            <a:pPr algn="just"/>
            <a:endParaRPr lang="en-US" i="1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976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17693"/>
            <a:ext cx="8554720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i="1" dirty="0" smtClean="0">
              <a:latin typeface="Comic Sans MS"/>
              <a:cs typeface="Comic Sans MS"/>
            </a:endParaRPr>
          </a:p>
          <a:p>
            <a:pPr algn="just"/>
            <a:r>
              <a:rPr lang="en-US" sz="2000" b="1" u="sng" dirty="0">
                <a:solidFill>
                  <a:srgbClr val="FF0000"/>
                </a:solidFill>
                <a:latin typeface="Comic Sans MS"/>
                <a:cs typeface="Comic Sans MS"/>
              </a:rPr>
              <a:t>Challenge: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Explique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que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Lou a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voulu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dire </a:t>
            </a:r>
            <a:r>
              <a:rPr lang="en-US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ici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‘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Si on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admet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que par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deux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points on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peut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faire passer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droite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et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une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seule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, un jour je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dessinerai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celle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-ci, de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lui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vers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moi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ou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moi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vers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lui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’.</a:t>
            </a:r>
            <a:endParaRPr lang="en-US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2400" i="1" dirty="0" err="1" smtClean="0">
                <a:solidFill>
                  <a:srgbClr val="00B050"/>
                </a:solidFill>
              </a:rPr>
              <a:t>Référence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faite</a:t>
            </a:r>
            <a:r>
              <a:rPr lang="en-US" sz="2400" i="1" dirty="0">
                <a:solidFill>
                  <a:srgbClr val="00B050"/>
                </a:solidFill>
              </a:rPr>
              <a:t> à la </a:t>
            </a:r>
            <a:r>
              <a:rPr lang="en-US" sz="2400" i="1" dirty="0" err="1">
                <a:solidFill>
                  <a:srgbClr val="00B050"/>
                </a:solidFill>
              </a:rPr>
              <a:t>géométrie</a:t>
            </a:r>
            <a:r>
              <a:rPr lang="en-US" sz="2400" i="1" dirty="0">
                <a:solidFill>
                  <a:srgbClr val="00B050"/>
                </a:solidFill>
              </a:rPr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elle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veut</a:t>
            </a:r>
            <a:r>
              <a:rPr lang="en-US" sz="2400" i="1" dirty="0">
                <a:solidFill>
                  <a:srgbClr val="00B050"/>
                </a:solidFill>
              </a:rPr>
              <a:t> tracer </a:t>
            </a:r>
            <a:r>
              <a:rPr lang="en-US" sz="2400" i="1" dirty="0" err="1">
                <a:solidFill>
                  <a:srgbClr val="00B050"/>
                </a:solidFill>
              </a:rPr>
              <a:t>une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ligne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droite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imaginaire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mais</a:t>
            </a:r>
            <a:r>
              <a:rPr lang="en-US" sz="2400" i="1" dirty="0">
                <a:solidFill>
                  <a:srgbClr val="00B050"/>
                </a:solidFill>
              </a:rPr>
              <a:t> qui la lie à </a:t>
            </a:r>
            <a:r>
              <a:rPr lang="en-US" sz="2400" i="1" dirty="0" smtClean="0">
                <a:solidFill>
                  <a:srgbClr val="00B050"/>
                </a:solidFill>
              </a:rPr>
              <a:t>Lucas. </a:t>
            </a:r>
          </a:p>
          <a:p>
            <a:pPr algn="just"/>
            <a:r>
              <a:rPr lang="en-US" sz="2400" i="1" dirty="0" smtClean="0">
                <a:solidFill>
                  <a:srgbClr val="00B050"/>
                </a:solidFill>
              </a:rPr>
              <a:t>Elle </a:t>
            </a:r>
            <a:r>
              <a:rPr lang="en-US" sz="2400" i="1" dirty="0" err="1">
                <a:solidFill>
                  <a:srgbClr val="00B050"/>
                </a:solidFill>
              </a:rPr>
              <a:t>utilise</a:t>
            </a:r>
            <a:r>
              <a:rPr lang="en-US" sz="2400" i="1" dirty="0">
                <a:solidFill>
                  <a:srgbClr val="00B050"/>
                </a:solidFill>
              </a:rPr>
              <a:t> le </a:t>
            </a:r>
            <a:r>
              <a:rPr lang="en-US" sz="2400" i="1" dirty="0" err="1">
                <a:solidFill>
                  <a:srgbClr val="00B050"/>
                </a:solidFill>
              </a:rPr>
              <a:t>futur</a:t>
            </a:r>
            <a:r>
              <a:rPr lang="en-US" sz="2400" i="1" dirty="0">
                <a:solidFill>
                  <a:srgbClr val="00B050"/>
                </a:solidFill>
              </a:rPr>
              <a:t> et on </a:t>
            </a:r>
            <a:r>
              <a:rPr lang="en-US" sz="2400" i="1" dirty="0" err="1">
                <a:solidFill>
                  <a:srgbClr val="00B050"/>
                </a:solidFill>
              </a:rPr>
              <a:t>verra</a:t>
            </a:r>
            <a:r>
              <a:rPr lang="en-US" sz="2400" i="1" dirty="0">
                <a:solidFill>
                  <a:srgbClr val="00B050"/>
                </a:solidFill>
              </a:rPr>
              <a:t> que </a:t>
            </a:r>
            <a:r>
              <a:rPr lang="en-US" sz="2400" i="1" dirty="0" err="1">
                <a:solidFill>
                  <a:srgbClr val="00B050"/>
                </a:solidFill>
              </a:rPr>
              <a:t>ce</a:t>
            </a:r>
            <a:r>
              <a:rPr lang="en-US" sz="2400" i="1" dirty="0">
                <a:solidFill>
                  <a:srgbClr val="00B050"/>
                </a:solidFill>
              </a:rPr>
              <a:t> lien entre </a:t>
            </a:r>
            <a:r>
              <a:rPr lang="en-US" sz="2400" i="1" dirty="0" err="1">
                <a:solidFill>
                  <a:srgbClr val="00B050"/>
                </a:solidFill>
              </a:rPr>
              <a:t>elle</a:t>
            </a:r>
            <a:r>
              <a:rPr lang="en-US" sz="2400" i="1" dirty="0">
                <a:solidFill>
                  <a:srgbClr val="00B050"/>
                </a:solidFill>
              </a:rPr>
              <a:t> et Lucas sera </a:t>
            </a:r>
            <a:r>
              <a:rPr lang="en-US" sz="2400" i="1" dirty="0" err="1">
                <a:solidFill>
                  <a:srgbClr val="00B050"/>
                </a:solidFill>
              </a:rPr>
              <a:t>créé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comme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elle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</a:rPr>
              <a:t>l'imagine</a:t>
            </a:r>
            <a:r>
              <a:rPr lang="en-US" sz="2400" i="1" dirty="0" smtClean="0">
                <a:solidFill>
                  <a:srgbClr val="00B050"/>
                </a:solidFill>
              </a:rPr>
              <a:t>.</a:t>
            </a:r>
            <a:endParaRPr lang="en-US" sz="2400" i="1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363" y="3501008"/>
            <a:ext cx="8554720" cy="323165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i="1" dirty="0" smtClean="0">
              <a:latin typeface="Comic Sans MS"/>
              <a:cs typeface="Comic Sans MS"/>
            </a:endParaRPr>
          </a:p>
          <a:p>
            <a:pPr algn="just"/>
            <a:r>
              <a:rPr lang="en-US" sz="32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Devoirs:</a:t>
            </a:r>
          </a:p>
          <a:p>
            <a:pPr algn="just"/>
            <a:endParaRPr lang="en-US" sz="28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i="1" dirty="0" err="1" smtClean="0">
                <a:latin typeface="Comic Sans MS"/>
                <a:cs typeface="Comic Sans MS"/>
              </a:rPr>
              <a:t>Relisez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latin typeface="Comic Sans MS"/>
                <a:cs typeface="Comic Sans MS"/>
              </a:rPr>
              <a:t>bien</a:t>
            </a:r>
            <a:r>
              <a:rPr lang="en-US" i="1" smtClean="0">
                <a:latin typeface="Comic Sans MS"/>
                <a:cs typeface="Comic Sans MS"/>
              </a:rPr>
              <a:t> les </a:t>
            </a:r>
            <a:r>
              <a:rPr lang="en-US" i="1" dirty="0" err="1" smtClean="0">
                <a:latin typeface="Comic Sans MS"/>
                <a:cs typeface="Comic Sans MS"/>
              </a:rPr>
              <a:t>chapitres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i="1" dirty="0" smtClean="0">
                <a:latin typeface="Comic Sans MS"/>
                <a:cs typeface="Comic Sans MS"/>
              </a:rPr>
              <a:t>4 et </a:t>
            </a:r>
            <a:r>
              <a:rPr lang="en-US" i="1" dirty="0" smtClean="0">
                <a:latin typeface="Comic Sans MS"/>
                <a:cs typeface="Comic Sans MS"/>
              </a:rPr>
              <a:t>5 </a:t>
            </a:r>
            <a:r>
              <a:rPr lang="en-US" i="1" dirty="0" err="1" smtClean="0">
                <a:latin typeface="Comic Sans MS"/>
                <a:cs typeface="Comic Sans MS"/>
              </a:rPr>
              <a:t>avant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i="1" dirty="0" smtClean="0">
                <a:latin typeface="Comic Sans MS"/>
                <a:cs typeface="Comic Sans MS"/>
              </a:rPr>
              <a:t>la </a:t>
            </a:r>
            <a:r>
              <a:rPr lang="en-US" i="1" dirty="0" err="1" smtClean="0">
                <a:latin typeface="Comic Sans MS"/>
                <a:cs typeface="Comic Sans MS"/>
              </a:rPr>
              <a:t>leçon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endParaRPr lang="en-US" i="1" dirty="0">
              <a:latin typeface="Comic Sans MS"/>
              <a:cs typeface="Comic Sans MS"/>
            </a:endParaRPr>
          </a:p>
          <a:p>
            <a:pPr algn="just"/>
            <a:endParaRPr lang="en-US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en-US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en-US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en-US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en-US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en-US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0501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147265"/>
            <a:ext cx="3312368" cy="2475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2359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911"/>
            <a:ext cx="9144000" cy="4945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8746" y="501018"/>
            <a:ext cx="53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Comic Sans MS"/>
                <a:cs typeface="Comic Sans MS"/>
              </a:rPr>
              <a:t>No et </a:t>
            </a:r>
            <a:r>
              <a:rPr lang="en-US" sz="4400" u="sng" dirty="0" err="1" smtClean="0">
                <a:latin typeface="Comic Sans MS"/>
                <a:cs typeface="Comic Sans MS"/>
              </a:rPr>
              <a:t>moi</a:t>
            </a:r>
            <a:endParaRPr lang="en-US" sz="4400" u="sng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7873" y="1431498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mic Sans MS"/>
                <a:cs typeface="Comic Sans MS"/>
              </a:rPr>
              <a:t>Chapitre</a:t>
            </a:r>
            <a:r>
              <a:rPr lang="en-US" sz="2800" dirty="0" smtClean="0">
                <a:latin typeface="Comic Sans MS"/>
                <a:cs typeface="Comic Sans MS"/>
              </a:rPr>
              <a:t> 2 </a:t>
            </a:r>
          </a:p>
          <a:p>
            <a:pPr algn="ctr"/>
            <a:r>
              <a:rPr lang="en-US" sz="2000" i="1" dirty="0" smtClean="0">
                <a:latin typeface="Comic Sans MS"/>
                <a:cs typeface="Comic Sans MS"/>
              </a:rPr>
              <a:t>p.15-20</a:t>
            </a:r>
            <a:endParaRPr lang="en-US" sz="2000" i="1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8193314" cy="3154710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u="sng" dirty="0" smtClean="0">
                <a:latin typeface="Comic Sans MS"/>
                <a:cs typeface="Comic Sans MS"/>
              </a:rPr>
              <a:t>Starter:</a:t>
            </a:r>
            <a:r>
              <a:rPr lang="en-US" sz="2300" dirty="0" smtClean="0">
                <a:latin typeface="Comic Sans MS"/>
                <a:cs typeface="Comic Sans MS"/>
              </a:rPr>
              <a:t> </a:t>
            </a:r>
            <a:r>
              <a:rPr lang="en-US" sz="2300" dirty="0" err="1" smtClean="0">
                <a:latin typeface="Comic Sans MS"/>
                <a:cs typeface="Comic Sans MS"/>
              </a:rPr>
              <a:t>Répondez</a:t>
            </a:r>
            <a:r>
              <a:rPr lang="en-US" sz="2300" dirty="0" smtClean="0">
                <a:latin typeface="Comic Sans MS"/>
                <a:cs typeface="Comic Sans MS"/>
              </a:rPr>
              <a:t> aux questions </a:t>
            </a:r>
            <a:r>
              <a:rPr lang="en-US" sz="2300" dirty="0" err="1" smtClean="0">
                <a:latin typeface="Comic Sans MS"/>
                <a:cs typeface="Comic Sans MS"/>
              </a:rPr>
              <a:t>suivantes</a:t>
            </a:r>
            <a:r>
              <a:rPr lang="en-US" sz="2300" dirty="0" smtClean="0">
                <a:latin typeface="Comic Sans MS"/>
                <a:cs typeface="Comic Sans MS"/>
              </a:rPr>
              <a:t>.</a:t>
            </a:r>
          </a:p>
          <a:p>
            <a:pPr algn="ctr"/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Où</a:t>
            </a:r>
            <a:r>
              <a:rPr lang="en-US" sz="2400" dirty="0" smtClean="0">
                <a:latin typeface="Comic Sans MS"/>
                <a:cs typeface="Comic Sans MS"/>
              </a:rPr>
              <a:t> se </a:t>
            </a:r>
            <a:r>
              <a:rPr lang="en-US" sz="2400" dirty="0" err="1" smtClean="0">
                <a:latin typeface="Comic Sans MS"/>
                <a:cs typeface="Comic Sans MS"/>
              </a:rPr>
              <a:t>passe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l’action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err="1" smtClean="0">
                <a:latin typeface="Comic Sans MS"/>
                <a:cs typeface="Comic Sans MS"/>
              </a:rPr>
              <a:t>Pourquoi</a:t>
            </a:r>
            <a:r>
              <a:rPr lang="en-US" sz="2400" dirty="0" smtClean="0">
                <a:latin typeface="Comic Sans MS"/>
                <a:cs typeface="Comic Sans MS"/>
              </a:rPr>
              <a:t> Lou y </a:t>
            </a:r>
            <a:r>
              <a:rPr lang="en-US" sz="2400" dirty="0" err="1" smtClean="0">
                <a:latin typeface="Comic Sans MS"/>
                <a:cs typeface="Comic Sans MS"/>
              </a:rPr>
              <a:t>passe</a:t>
            </a:r>
            <a:r>
              <a:rPr lang="en-US" sz="2400" dirty="0" smtClean="0">
                <a:latin typeface="Comic Sans MS"/>
                <a:cs typeface="Comic Sans MS"/>
              </a:rPr>
              <a:t> son temps?</a:t>
            </a:r>
          </a:p>
          <a:p>
            <a:pPr marL="342900" indent="-342900">
              <a:lnSpc>
                <a:spcPct val="130000"/>
              </a:lnSpc>
              <a:buFontTx/>
              <a:buAutoNum type="arabicParenR"/>
            </a:pPr>
            <a:r>
              <a:rPr lang="fr-FR" sz="2400" dirty="0">
                <a:latin typeface="Comic Sans MS" panose="030F0702030302020204" pitchFamily="66" charset="0"/>
              </a:rPr>
              <a:t>Quels exemples émotionnels retrouve-t-on dans une gare en général </a:t>
            </a:r>
            <a:r>
              <a:rPr lang="fr-FR" sz="2400" dirty="0" smtClean="0">
                <a:latin typeface="Comic Sans MS" panose="030F0702030302020204" pitchFamily="66" charset="0"/>
              </a:rPr>
              <a:t>?</a:t>
            </a:r>
            <a:endParaRPr lang="en-US" sz="2400" dirty="0" smtClean="0">
              <a:latin typeface="Comic Sans MS" panose="030F0702030302020204" pitchFamily="66" charset="0"/>
              <a:cs typeface="Comic Sans MS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400" dirty="0" smtClean="0">
                <a:latin typeface="Comic Sans MS"/>
                <a:cs typeface="Comic Sans MS"/>
              </a:rPr>
              <a:t>A </a:t>
            </a:r>
            <a:r>
              <a:rPr lang="en-US" sz="2400" dirty="0" err="1" smtClean="0">
                <a:latin typeface="Comic Sans MS"/>
                <a:cs typeface="Comic Sans MS"/>
              </a:rPr>
              <a:t>votre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avis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err="1" smtClean="0">
                <a:latin typeface="Comic Sans MS"/>
                <a:cs typeface="Comic Sans MS"/>
              </a:rPr>
              <a:t>qu’est-ce</a:t>
            </a:r>
            <a:r>
              <a:rPr lang="en-US" sz="2400" dirty="0" smtClean="0">
                <a:latin typeface="Comic Sans MS"/>
                <a:cs typeface="Comic Sans MS"/>
              </a:rPr>
              <a:t> que </a:t>
            </a:r>
            <a:r>
              <a:rPr lang="en-US" sz="2400" dirty="0" err="1" smtClean="0">
                <a:latin typeface="Comic Sans MS"/>
                <a:cs typeface="Comic Sans MS"/>
              </a:rPr>
              <a:t>ça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signifie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7" name="Picture 8" descr="Image result for gare d'austerlitz no et m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3595"/>
            <a:ext cx="2838522" cy="188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3219" r="13994" b="2295"/>
          <a:stretch/>
        </p:blipFill>
        <p:spPr>
          <a:xfrm>
            <a:off x="323528" y="377492"/>
            <a:ext cx="2431230" cy="178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38331" y="2519676"/>
            <a:ext cx="28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La rencontre</a:t>
            </a:r>
            <a:endParaRPr lang="en-US" sz="2000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14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856984" cy="6093976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2000" dirty="0" err="1" smtClean="0">
                <a:latin typeface="Comic Sans MS"/>
                <a:cs typeface="Comic Sans MS"/>
              </a:rPr>
              <a:t>Où</a:t>
            </a:r>
            <a:r>
              <a:rPr lang="en-US" sz="2000" dirty="0" smtClean="0">
                <a:latin typeface="Comic Sans MS"/>
                <a:cs typeface="Comic Sans MS"/>
              </a:rPr>
              <a:t> se </a:t>
            </a:r>
            <a:r>
              <a:rPr lang="en-US" sz="2000" dirty="0" err="1" smtClean="0">
                <a:latin typeface="Comic Sans MS"/>
                <a:cs typeface="Comic Sans MS"/>
              </a:rPr>
              <a:t>passe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l’action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A la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gare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d’Austerlitz</a:t>
            </a:r>
            <a:endParaRPr lang="en-US" sz="2000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2) </a:t>
            </a:r>
            <a:r>
              <a:rPr lang="en-US" sz="2000" dirty="0" err="1" smtClean="0">
                <a:latin typeface="Comic Sans MS"/>
                <a:cs typeface="Comic Sans MS"/>
              </a:rPr>
              <a:t>Pourquoi</a:t>
            </a:r>
            <a:r>
              <a:rPr lang="en-US" sz="2000" dirty="0" smtClean="0">
                <a:latin typeface="Comic Sans MS"/>
                <a:cs typeface="Comic Sans MS"/>
              </a:rPr>
              <a:t> Lou y </a:t>
            </a:r>
            <a:r>
              <a:rPr lang="en-US" sz="2000" dirty="0" err="1" smtClean="0">
                <a:latin typeface="Comic Sans MS"/>
                <a:cs typeface="Comic Sans MS"/>
              </a:rPr>
              <a:t>passe</a:t>
            </a:r>
            <a:r>
              <a:rPr lang="en-US" sz="2000" dirty="0" smtClean="0">
                <a:latin typeface="Comic Sans MS"/>
                <a:cs typeface="Comic Sans MS"/>
              </a:rPr>
              <a:t> son temps?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Elle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aime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regarder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les trains qui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partent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, à cause de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l’émotion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( (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particulièrement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le TER de 16h44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venant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de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Clermond-Ferrand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Comic Sans MS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Comic Sans MS"/>
              </a:rPr>
              <a:t>3) </a:t>
            </a:r>
            <a:r>
              <a:rPr lang="fr-FR" sz="2000" dirty="0" smtClean="0">
                <a:latin typeface="Comic Sans MS" panose="030F0702030302020204" pitchFamily="66" charset="0"/>
              </a:rPr>
              <a:t>Quels </a:t>
            </a:r>
            <a:r>
              <a:rPr lang="fr-FR" sz="2000" dirty="0">
                <a:latin typeface="Comic Sans MS" panose="030F0702030302020204" pitchFamily="66" charset="0"/>
              </a:rPr>
              <a:t>exemples émotionnels retrouve-t-on dans une gare en général </a:t>
            </a:r>
            <a:r>
              <a:rPr lang="fr-FR" sz="2000" dirty="0" smtClean="0">
                <a:latin typeface="Comic Sans MS" panose="030F0702030302020204" pitchFamily="66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fr-FR" sz="200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fr-FR" sz="2000" dirty="0" smtClean="0">
                <a:latin typeface="Comic Sans MS" panose="030F0702030302020204" pitchFamily="66" charset="0"/>
                <a:cs typeface="Comic Sans MS"/>
              </a:rPr>
              <a:t>  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Les amoureux qui se quittent, les mamies qui repartent, les dames avec</a:t>
            </a:r>
          </a:p>
          <a:p>
            <a:pPr>
              <a:lnSpc>
                <a:spcPct val="130000"/>
              </a:lnSpc>
            </a:pP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 des grands manteaux qui abandonnent des hommes au col relevé, les </a:t>
            </a:r>
          </a:p>
          <a:p>
            <a:pPr>
              <a:lnSpc>
                <a:spcPct val="130000"/>
              </a:lnSpc>
            </a:pP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  vraies séparations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Comic Sans MS" panose="030F0702030302020204" pitchFamily="66" charset="0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 A </a:t>
            </a:r>
            <a:r>
              <a:rPr lang="en-US" sz="2000" dirty="0" err="1" smtClean="0">
                <a:latin typeface="Comic Sans MS"/>
                <a:cs typeface="Comic Sans MS"/>
              </a:rPr>
              <a:t>votre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avis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n-US" sz="2000" dirty="0" err="1" smtClean="0">
                <a:latin typeface="Comic Sans MS"/>
                <a:cs typeface="Comic Sans MS"/>
              </a:rPr>
              <a:t>qu’est-ce</a:t>
            </a:r>
            <a:r>
              <a:rPr lang="en-US" sz="2000" dirty="0" smtClean="0">
                <a:latin typeface="Comic Sans MS"/>
                <a:cs typeface="Comic Sans MS"/>
              </a:rPr>
              <a:t> que </a:t>
            </a:r>
            <a:r>
              <a:rPr lang="en-US" sz="2000" dirty="0" err="1" smtClean="0">
                <a:latin typeface="Comic Sans MS"/>
                <a:cs typeface="Comic Sans MS"/>
              </a:rPr>
              <a:t>ça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signifie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1790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856984" cy="4893647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4) Selon Lou, l’émotion dans les gare se devine dans quoi </a:t>
            </a:r>
            <a:r>
              <a:rPr lang="fr-FR" sz="2400" dirty="0" smtClean="0"/>
              <a:t>?</a:t>
            </a:r>
          </a:p>
          <a:p>
            <a:pPr lvl="1"/>
            <a:r>
              <a:rPr lang="fr-FR" sz="2400" dirty="0" smtClean="0"/>
              <a:t> </a:t>
            </a:r>
            <a:endParaRPr lang="en-GB" sz="2400" dirty="0"/>
          </a:p>
          <a:p>
            <a:pPr lvl="1"/>
            <a:r>
              <a:rPr lang="en-GB" sz="2400" dirty="0" smtClean="0"/>
              <a:t></a:t>
            </a:r>
            <a:r>
              <a:rPr lang="fr-FR" sz="2400" dirty="0" smtClean="0"/>
              <a:t> Les </a:t>
            </a:r>
            <a:r>
              <a:rPr lang="fr-FR" sz="2400" dirty="0"/>
              <a:t>bruits, les gestes et les mouvements </a:t>
            </a:r>
            <a:endParaRPr lang="en-GB" sz="2400" dirty="0"/>
          </a:p>
          <a:p>
            <a:pPr lvl="1"/>
            <a:r>
              <a:rPr lang="en-GB" sz="2400" dirty="0"/>
              <a:t></a:t>
            </a:r>
            <a:r>
              <a:rPr lang="fr-FR" sz="2400" dirty="0"/>
              <a:t> Les regards, les gestes, les mouvements </a:t>
            </a:r>
            <a:endParaRPr lang="en-GB" sz="2400" dirty="0"/>
          </a:p>
          <a:p>
            <a:pPr lvl="1"/>
            <a:r>
              <a:rPr lang="en-GB" sz="2400" dirty="0"/>
              <a:t></a:t>
            </a:r>
            <a:r>
              <a:rPr lang="fr-FR" sz="2400" dirty="0"/>
              <a:t> Les larmes, les cris, les signes </a:t>
            </a:r>
            <a:endParaRPr lang="en-GB" sz="2400" dirty="0"/>
          </a:p>
          <a:p>
            <a:r>
              <a:rPr lang="fr-FR" sz="2400" dirty="0"/>
              <a:t> </a:t>
            </a:r>
            <a:endParaRPr lang="en-GB" sz="2400" dirty="0"/>
          </a:p>
          <a:p>
            <a:r>
              <a:rPr lang="fr-FR" sz="2400" dirty="0"/>
              <a:t> </a:t>
            </a:r>
            <a:endParaRPr lang="en-GB" sz="2400" dirty="0"/>
          </a:p>
          <a:p>
            <a:r>
              <a:rPr lang="fr-FR" sz="2400" dirty="0"/>
              <a:t>5) L’émotion est « très dense » quand Lou assiste à quoi </a:t>
            </a:r>
            <a:r>
              <a:rPr lang="fr-FR" sz="2400" dirty="0" smtClean="0"/>
              <a:t>?</a:t>
            </a:r>
          </a:p>
          <a:p>
            <a:endParaRPr lang="en-GB" sz="2400" dirty="0"/>
          </a:p>
          <a:p>
            <a:pPr lvl="1"/>
            <a:r>
              <a:rPr lang="en-GB" sz="2400" dirty="0"/>
              <a:t></a:t>
            </a:r>
            <a:r>
              <a:rPr lang="fr-FR" sz="2400" dirty="0"/>
              <a:t> Les mamies qui repartent</a:t>
            </a:r>
            <a:endParaRPr lang="en-GB" sz="2400" dirty="0"/>
          </a:p>
          <a:p>
            <a:pPr lvl="1"/>
            <a:r>
              <a:rPr lang="en-GB" sz="2400" dirty="0"/>
              <a:t></a:t>
            </a:r>
            <a:r>
              <a:rPr lang="fr-FR" sz="2400" dirty="0"/>
              <a:t> Les séparations</a:t>
            </a:r>
            <a:endParaRPr lang="en-GB" sz="2400" dirty="0"/>
          </a:p>
          <a:p>
            <a:pPr lvl="1"/>
            <a:r>
              <a:rPr lang="en-GB" sz="2400" dirty="0"/>
              <a:t></a:t>
            </a:r>
            <a:r>
              <a:rPr lang="fr-FR" sz="2400" dirty="0"/>
              <a:t> Les vraies séparations qui vont durer </a:t>
            </a:r>
            <a:r>
              <a:rPr lang="fr-FR" sz="2400" dirty="0" smtClean="0"/>
              <a:t>longtemps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08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Challenge: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Relève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tous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les mots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ou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expressions qui font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référence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à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l’émotion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pages 15 et 16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Trouvez </a:t>
            </a:r>
            <a:r>
              <a:rPr lang="fr-FR" dirty="0"/>
              <a:t>les passages montrant que Lou est sensible et aime les émotions</a:t>
            </a:r>
            <a:r>
              <a:rPr lang="fr-FR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329386"/>
            <a:ext cx="8554720" cy="6032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atin typeface="Comic Sans MS"/>
                <a:cs typeface="Comic Sans MS"/>
              </a:rPr>
              <a:t>LOU</a:t>
            </a: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Que </a:t>
            </a:r>
            <a:r>
              <a:rPr lang="en-US" sz="2000" dirty="0" err="1" smtClean="0">
                <a:latin typeface="Comic Sans MS"/>
                <a:cs typeface="Comic Sans MS"/>
              </a:rPr>
              <a:t>faisait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Lou </a:t>
            </a:r>
            <a:r>
              <a:rPr lang="en-US" sz="2000" dirty="0" err="1" smtClean="0">
                <a:latin typeface="Comic Sans MS"/>
                <a:cs typeface="Comic Sans MS"/>
              </a:rPr>
              <a:t>exactement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avant</a:t>
            </a:r>
            <a:r>
              <a:rPr lang="en-US" sz="2000" dirty="0" smtClean="0">
                <a:latin typeface="Comic Sans MS"/>
                <a:cs typeface="Comic Sans MS"/>
              </a:rPr>
              <a:t> de </a:t>
            </a:r>
            <a:r>
              <a:rPr lang="en-US" sz="2000" dirty="0" err="1" smtClean="0">
                <a:latin typeface="Comic Sans MS"/>
                <a:cs typeface="Comic Sans MS"/>
              </a:rPr>
              <a:t>rencontrer</a:t>
            </a:r>
            <a:r>
              <a:rPr lang="en-US" sz="2000" dirty="0" smtClean="0">
                <a:latin typeface="Comic Sans MS"/>
                <a:cs typeface="Comic Sans MS"/>
              </a:rPr>
              <a:t> No?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2000" dirty="0" err="1" smtClean="0">
                <a:latin typeface="Comic Sans MS"/>
                <a:cs typeface="Comic Sans MS"/>
              </a:rPr>
              <a:t>Quelle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est</a:t>
            </a:r>
            <a:r>
              <a:rPr lang="en-US" sz="2000" dirty="0" smtClean="0">
                <a:latin typeface="Comic Sans MS"/>
                <a:cs typeface="Comic Sans MS"/>
              </a:rPr>
              <a:t> la première chose </a:t>
            </a:r>
            <a:r>
              <a:rPr lang="en-US" sz="2000" dirty="0" err="1" smtClean="0">
                <a:latin typeface="Comic Sans MS"/>
                <a:cs typeface="Comic Sans MS"/>
              </a:rPr>
              <a:t>que</a:t>
            </a:r>
            <a:r>
              <a:rPr lang="en-US" sz="2000" dirty="0" smtClean="0">
                <a:latin typeface="Comic Sans MS"/>
                <a:cs typeface="Comic Sans MS"/>
              </a:rPr>
              <a:t> No </a:t>
            </a:r>
            <a:r>
              <a:rPr lang="en-US" sz="2000" dirty="0" err="1" smtClean="0">
                <a:latin typeface="Comic Sans MS"/>
                <a:cs typeface="Comic Sans MS"/>
              </a:rPr>
              <a:t>lui</a:t>
            </a:r>
            <a:r>
              <a:rPr lang="en-US" sz="2000" dirty="0" smtClean="0">
                <a:latin typeface="Comic Sans MS"/>
                <a:cs typeface="Comic Sans MS"/>
              </a:rPr>
              <a:t> a </a:t>
            </a:r>
            <a:r>
              <a:rPr lang="en-US" sz="2000" dirty="0" err="1" smtClean="0">
                <a:latin typeface="Comic Sans MS"/>
                <a:cs typeface="Comic Sans MS"/>
              </a:rPr>
              <a:t>dit</a:t>
            </a:r>
            <a:r>
              <a:rPr lang="en-US" sz="2000" dirty="0" smtClean="0">
                <a:latin typeface="Comic Sans MS"/>
                <a:cs typeface="Comic Sans MS"/>
              </a:rPr>
              <a:t>?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Que </a:t>
            </a:r>
            <a:r>
              <a:rPr lang="en-US" sz="2000" dirty="0" err="1" smtClean="0">
                <a:latin typeface="Comic Sans MS"/>
                <a:cs typeface="Comic Sans MS"/>
              </a:rPr>
              <a:t>lui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répond</a:t>
            </a:r>
            <a:r>
              <a:rPr lang="en-US" sz="2000" dirty="0" smtClean="0">
                <a:latin typeface="Comic Sans MS"/>
                <a:cs typeface="Comic Sans MS"/>
              </a:rPr>
              <a:t> Lou?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Comment Lou </a:t>
            </a:r>
            <a:r>
              <a:rPr lang="en-US" sz="2000" dirty="0" err="1" smtClean="0">
                <a:latin typeface="Comic Sans MS"/>
                <a:cs typeface="Comic Sans MS"/>
              </a:rPr>
              <a:t>décrit-elle</a:t>
            </a:r>
            <a:r>
              <a:rPr lang="en-US" sz="2000" dirty="0" smtClean="0">
                <a:latin typeface="Comic Sans MS"/>
                <a:cs typeface="Comic Sans MS"/>
              </a:rPr>
              <a:t> No?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2000" dirty="0" err="1">
                <a:latin typeface="Comic Sans MS"/>
                <a:cs typeface="Comic Sans MS"/>
              </a:rPr>
              <a:t>Qu’apprend</a:t>
            </a:r>
            <a:r>
              <a:rPr lang="en-US" sz="2000" dirty="0">
                <a:latin typeface="Comic Sans MS"/>
                <a:cs typeface="Comic Sans MS"/>
              </a:rPr>
              <a:t>-on de nouveau </a:t>
            </a:r>
            <a:r>
              <a:rPr lang="en-US" sz="2000" dirty="0" err="1">
                <a:latin typeface="Comic Sans MS"/>
                <a:cs typeface="Comic Sans MS"/>
              </a:rPr>
              <a:t>sur</a:t>
            </a:r>
            <a:r>
              <a:rPr lang="en-US" sz="2000" dirty="0">
                <a:latin typeface="Comic Sans MS"/>
                <a:cs typeface="Comic Sans MS"/>
              </a:rPr>
              <a:t> Lou </a:t>
            </a:r>
            <a:r>
              <a:rPr lang="en-US" sz="2000" dirty="0" err="1">
                <a:latin typeface="Comic Sans MS"/>
                <a:cs typeface="Comic Sans MS"/>
              </a:rPr>
              <a:t>dans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ce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>
                <a:latin typeface="Comic Sans MS"/>
                <a:cs typeface="Comic Sans MS"/>
              </a:rPr>
              <a:t>chapitre</a:t>
            </a:r>
            <a:r>
              <a:rPr lang="en-US" sz="2000" dirty="0">
                <a:latin typeface="Comic Sans MS"/>
                <a:cs typeface="Comic Sans MS"/>
              </a:rPr>
              <a:t>?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537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147"/>
            <a:ext cx="8690168" cy="6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Comic Sans MS"/>
                <a:cs typeface="Comic Sans MS"/>
              </a:rPr>
              <a:t>LOU</a:t>
            </a:r>
          </a:p>
          <a:p>
            <a:pPr algn="just"/>
            <a:endParaRPr lang="en-US" sz="2000" dirty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Que </a:t>
            </a:r>
            <a:r>
              <a:rPr lang="en-US" dirty="0" err="1" smtClean="0">
                <a:latin typeface="Comic Sans MS"/>
                <a:cs typeface="Comic Sans MS"/>
              </a:rPr>
              <a:t>faisait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Lou </a:t>
            </a:r>
            <a:r>
              <a:rPr lang="en-US" dirty="0" err="1" smtClean="0">
                <a:latin typeface="Comic Sans MS"/>
                <a:cs typeface="Comic Sans MS"/>
              </a:rPr>
              <a:t>exactement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avant</a:t>
            </a:r>
            <a:r>
              <a:rPr lang="en-US" dirty="0" smtClean="0">
                <a:latin typeface="Comic Sans MS"/>
                <a:cs typeface="Comic Sans MS"/>
              </a:rPr>
              <a:t> de </a:t>
            </a:r>
            <a:r>
              <a:rPr lang="en-US" dirty="0" err="1" smtClean="0">
                <a:latin typeface="Comic Sans MS"/>
                <a:cs typeface="Comic Sans MS"/>
              </a:rPr>
              <a:t>rencontrer</a:t>
            </a:r>
            <a:r>
              <a:rPr lang="en-US" dirty="0" smtClean="0">
                <a:latin typeface="Comic Sans MS"/>
                <a:cs typeface="Comic Sans MS"/>
              </a:rPr>
              <a:t> No?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  Elle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attendait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le TER de 16h44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en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provenance de Clermont-Ferrand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Comic Sans MS"/>
                <a:cs typeface="Comic Sans MS"/>
              </a:rPr>
              <a:t>2. </a:t>
            </a:r>
            <a:r>
              <a:rPr lang="en-US" dirty="0" err="1" smtClean="0">
                <a:latin typeface="Comic Sans MS"/>
                <a:cs typeface="Comic Sans MS"/>
              </a:rPr>
              <a:t>Quelle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est</a:t>
            </a:r>
            <a:r>
              <a:rPr lang="en-US" dirty="0" smtClean="0">
                <a:latin typeface="Comic Sans MS"/>
                <a:cs typeface="Comic Sans MS"/>
              </a:rPr>
              <a:t> la première chose que No </a:t>
            </a:r>
            <a:r>
              <a:rPr lang="en-US" dirty="0" err="1" smtClean="0">
                <a:latin typeface="Comic Sans MS"/>
                <a:cs typeface="Comic Sans MS"/>
              </a:rPr>
              <a:t>lui</a:t>
            </a:r>
            <a:r>
              <a:rPr lang="en-US" dirty="0" smtClean="0">
                <a:latin typeface="Comic Sans MS"/>
                <a:cs typeface="Comic Sans MS"/>
              </a:rPr>
              <a:t> a </a:t>
            </a:r>
            <a:r>
              <a:rPr lang="en-US" dirty="0" err="1" smtClean="0">
                <a:latin typeface="Comic Sans MS"/>
                <a:cs typeface="Comic Sans MS"/>
              </a:rPr>
              <a:t>dit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Que </a:t>
            </a:r>
            <a:r>
              <a:rPr lang="en-US" dirty="0" err="1" smtClean="0">
                <a:latin typeface="Comic Sans MS"/>
                <a:cs typeface="Comic Sans MS"/>
              </a:rPr>
              <a:t>lui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répond</a:t>
            </a:r>
            <a:r>
              <a:rPr lang="en-US" dirty="0" smtClean="0">
                <a:latin typeface="Comic Sans MS"/>
                <a:cs typeface="Comic Sans MS"/>
              </a:rPr>
              <a:t> Lou?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  “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T’as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pas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clope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?” ? 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-  “  Non je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suis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désolée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je ne fume pas. 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J’ai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des chewing-gums à la menthe”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  </a:t>
            </a:r>
          </a:p>
          <a:p>
            <a:pPr marL="342900" indent="-342900" algn="just">
              <a:lnSpc>
                <a:spcPct val="130000"/>
              </a:lnSpc>
              <a:buAutoNum type="arabicPeriod" startAt="3"/>
            </a:pPr>
            <a:r>
              <a:rPr lang="en-US" dirty="0" smtClean="0">
                <a:latin typeface="Comic Sans MS"/>
                <a:cs typeface="Comic Sans MS"/>
              </a:rPr>
              <a:t>Comment Lou </a:t>
            </a:r>
            <a:r>
              <a:rPr lang="en-US" dirty="0" err="1" smtClean="0">
                <a:latin typeface="Comic Sans MS"/>
                <a:cs typeface="Comic Sans MS"/>
              </a:rPr>
              <a:t>décrit-elle</a:t>
            </a:r>
            <a:r>
              <a:rPr lang="en-US" dirty="0" smtClean="0">
                <a:latin typeface="Comic Sans MS"/>
                <a:cs typeface="Comic Sans MS"/>
              </a:rPr>
              <a:t> No?</a:t>
            </a:r>
          </a:p>
          <a:p>
            <a:pPr algn="just">
              <a:lnSpc>
                <a:spcPct val="130000"/>
              </a:lnSpc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Elle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mal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habillée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.  Elle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portait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un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pantalon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kaki sale et un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vieux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blouson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  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troué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aux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coudes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et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écharpe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.  Elle a perdu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une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dent.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Comic Sans MS"/>
                <a:cs typeface="Comic Sans MS"/>
              </a:rPr>
              <a:t>4. </a:t>
            </a:r>
            <a:r>
              <a:rPr lang="en-US" dirty="0" err="1" smtClean="0">
                <a:latin typeface="Comic Sans MS"/>
                <a:cs typeface="Comic Sans MS"/>
              </a:rPr>
              <a:t>Qu’apprend</a:t>
            </a:r>
            <a:r>
              <a:rPr lang="en-US" dirty="0" smtClean="0">
                <a:latin typeface="Comic Sans MS"/>
                <a:cs typeface="Comic Sans MS"/>
              </a:rPr>
              <a:t>-on </a:t>
            </a:r>
            <a:r>
              <a:rPr lang="en-US" dirty="0">
                <a:latin typeface="Comic Sans MS"/>
                <a:cs typeface="Comic Sans MS"/>
              </a:rPr>
              <a:t>de nouveau sur Lou </a:t>
            </a:r>
            <a:r>
              <a:rPr lang="en-US" dirty="0" err="1">
                <a:latin typeface="Comic Sans MS"/>
                <a:cs typeface="Comic Sans MS"/>
              </a:rPr>
              <a:t>dans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ce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chapitre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Elle a le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même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nom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famille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qu’un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chanteur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français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connu</a:t>
            </a:r>
            <a:endParaRPr lang="en-US" i="1" dirty="0" smtClean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i="1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Quand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elle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est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concentrée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c’est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 difficile de </a:t>
            </a:r>
            <a:r>
              <a:rPr lang="en-US" i="1" dirty="0" err="1" smtClean="0">
                <a:solidFill>
                  <a:srgbClr val="00B050"/>
                </a:solidFill>
                <a:latin typeface="Comic Sans MS"/>
                <a:cs typeface="Comic Sans MS"/>
              </a:rPr>
              <a:t>l’interrompre</a:t>
            </a:r>
            <a:r>
              <a:rPr lang="en-US" i="1" dirty="0" smtClean="0">
                <a:solidFill>
                  <a:srgbClr val="00B050"/>
                </a:solidFill>
                <a:latin typeface="Comic Sans MS"/>
                <a:cs typeface="Comic Sans MS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545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29BE5-3169-42DD-9D5B-935C02188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435207-307E-45B1-A178-F7F3EA9B079E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0D46C38-8DE5-4EC2-9A1A-6DC0F2873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1418</Words>
  <Application>Microsoft Office PowerPoint</Application>
  <PresentationFormat>On-screen Show (4:3)</PresentationFormat>
  <Paragraphs>211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PowerPoint Presentation</vt:lpstr>
      <vt:lpstr>Work experience ARMENTIERES</vt:lpstr>
      <vt:lpstr>PowerPoint Presentation</vt:lpstr>
      <vt:lpstr>PowerPoint Presentation</vt:lpstr>
      <vt:lpstr>PowerPoint Presentation</vt:lpstr>
      <vt:lpstr>PowerPoint Presentation</vt:lpstr>
      <vt:lpstr>Challenge: Relève tous les mots ou expressions qui font référence à l’émotion pages 15 et 16?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Devoirs donnés sur le contexte historique : Femmes SDF en France</vt:lpstr>
      <vt:lpstr>PowerPoint Presentation</vt:lpstr>
      <vt:lpstr>Devoirs: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Elodie Pierre</dc:creator>
  <cp:lastModifiedBy>Frédérique E. Lecerf</cp:lastModifiedBy>
  <cp:revision>41</cp:revision>
  <dcterms:created xsi:type="dcterms:W3CDTF">2017-05-25T09:03:19Z</dcterms:created>
  <dcterms:modified xsi:type="dcterms:W3CDTF">2018-07-02T08:59:11Z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