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93" r:id="rId5"/>
    <p:sldId id="294" r:id="rId6"/>
    <p:sldId id="295" r:id="rId7"/>
    <p:sldId id="296" r:id="rId8"/>
    <p:sldId id="286" r:id="rId9"/>
    <p:sldId id="292" r:id="rId10"/>
    <p:sldId id="274" r:id="rId11"/>
    <p:sldId id="283" r:id="rId12"/>
    <p:sldId id="275" r:id="rId13"/>
    <p:sldId id="276" r:id="rId14"/>
    <p:sldId id="277" r:id="rId15"/>
    <p:sldId id="287" r:id="rId16"/>
    <p:sldId id="306" r:id="rId17"/>
    <p:sldId id="307" r:id="rId18"/>
    <p:sldId id="298" r:id="rId19"/>
    <p:sldId id="300" r:id="rId20"/>
    <p:sldId id="288" r:id="rId21"/>
    <p:sldId id="281" r:id="rId22"/>
    <p:sldId id="289" r:id="rId23"/>
    <p:sldId id="297" r:id="rId24"/>
    <p:sldId id="302" r:id="rId25"/>
    <p:sldId id="280" r:id="rId26"/>
    <p:sldId id="279" r:id="rId27"/>
    <p:sldId id="290" r:id="rId28"/>
    <p:sldId id="282" r:id="rId29"/>
    <p:sldId id="303" r:id="rId30"/>
    <p:sldId id="304" r:id="rId31"/>
    <p:sldId id="305" r:id="rId32"/>
    <p:sldId id="291" r:id="rId33"/>
    <p:sldId id="301"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E"/>
    <a:srgbClr val="FFFFCC"/>
    <a:srgbClr val="FFFFFF"/>
    <a:srgbClr val="1BCDE5"/>
    <a:srgbClr val="CCFFFF"/>
    <a:srgbClr val="F3E48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5" autoAdjust="0"/>
    <p:restoredTop sz="94643"/>
  </p:normalViewPr>
  <p:slideViewPr>
    <p:cSldViewPr snapToGrid="0" snapToObjects="1">
      <p:cViewPr varScale="1">
        <p:scale>
          <a:sx n="110" d="100"/>
          <a:sy n="110" d="100"/>
        </p:scale>
        <p:origin x="1554" y="10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54644B-5DC0-5D41-A4DD-5235FA5B9440}" type="datetimeFigureOut">
              <a:rPr lang="en-US" smtClean="0"/>
              <a:t>7/9/2018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2025F58-473C-4C41-920C-07C96447AEE1}" type="slidenum">
              <a:rPr lang="en-US" smtClean="0"/>
              <a:t>‹#›</a:t>
            </a:fld>
            <a:endParaRPr lang="en-US"/>
          </a:p>
        </p:txBody>
      </p:sp>
    </p:spTree>
    <p:extLst>
      <p:ext uri="{BB962C8B-B14F-4D97-AF65-F5344CB8AC3E}">
        <p14:creationId xmlns:p14="http://schemas.microsoft.com/office/powerpoint/2010/main" val="24478760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babelio.com/livres/Vigan-No-et-moi/32884/critiques?pageN=7"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http://www.babelio.com/livres/Vigan-No-et-moi/32884/critiques?pageN=7</a:t>
            </a:r>
            <a:endParaRPr lang="en-US" dirty="0" smtClean="0"/>
          </a:p>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7</a:t>
            </a:fld>
            <a:endParaRPr lang="en-US"/>
          </a:p>
        </p:txBody>
      </p:sp>
    </p:spTree>
    <p:extLst>
      <p:ext uri="{BB962C8B-B14F-4D97-AF65-F5344CB8AC3E}">
        <p14:creationId xmlns:p14="http://schemas.microsoft.com/office/powerpoint/2010/main" val="1309090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17</a:t>
            </a:fld>
            <a:endParaRPr lang="en-US"/>
          </a:p>
        </p:txBody>
      </p:sp>
    </p:spTree>
    <p:extLst>
      <p:ext uri="{BB962C8B-B14F-4D97-AF65-F5344CB8AC3E}">
        <p14:creationId xmlns:p14="http://schemas.microsoft.com/office/powerpoint/2010/main" val="2000956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20</a:t>
            </a:fld>
            <a:endParaRPr lang="en-US"/>
          </a:p>
        </p:txBody>
      </p:sp>
    </p:spTree>
    <p:extLst>
      <p:ext uri="{BB962C8B-B14F-4D97-AF65-F5344CB8AC3E}">
        <p14:creationId xmlns:p14="http://schemas.microsoft.com/office/powerpoint/2010/main" val="4064496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21</a:t>
            </a:fld>
            <a:endParaRPr lang="en-US"/>
          </a:p>
        </p:txBody>
      </p:sp>
    </p:spTree>
    <p:extLst>
      <p:ext uri="{BB962C8B-B14F-4D97-AF65-F5344CB8AC3E}">
        <p14:creationId xmlns:p14="http://schemas.microsoft.com/office/powerpoint/2010/main" val="815055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22</a:t>
            </a:fld>
            <a:endParaRPr lang="en-US"/>
          </a:p>
        </p:txBody>
      </p:sp>
    </p:spTree>
    <p:extLst>
      <p:ext uri="{BB962C8B-B14F-4D97-AF65-F5344CB8AC3E}">
        <p14:creationId xmlns:p14="http://schemas.microsoft.com/office/powerpoint/2010/main" val="4081140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2025F58-473C-4C41-920C-07C96447AEE1}" type="slidenum">
              <a:rPr lang="en-US" smtClean="0"/>
              <a:t>23</a:t>
            </a:fld>
            <a:endParaRPr lang="en-US"/>
          </a:p>
        </p:txBody>
      </p:sp>
    </p:spTree>
    <p:extLst>
      <p:ext uri="{BB962C8B-B14F-4D97-AF65-F5344CB8AC3E}">
        <p14:creationId xmlns:p14="http://schemas.microsoft.com/office/powerpoint/2010/main" val="2284762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2025F58-473C-4C41-920C-07C96447AEE1}" type="slidenum">
              <a:rPr lang="en-US" smtClean="0"/>
              <a:t>24</a:t>
            </a:fld>
            <a:endParaRPr lang="en-US"/>
          </a:p>
        </p:txBody>
      </p:sp>
    </p:spTree>
    <p:extLst>
      <p:ext uri="{BB962C8B-B14F-4D97-AF65-F5344CB8AC3E}">
        <p14:creationId xmlns:p14="http://schemas.microsoft.com/office/powerpoint/2010/main" val="35811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D2025F58-473C-4C41-920C-07C96447AEE1}" type="slidenum">
              <a:rPr lang="en-US" smtClean="0"/>
              <a:t>25</a:t>
            </a:fld>
            <a:endParaRPr lang="en-US"/>
          </a:p>
        </p:txBody>
      </p:sp>
    </p:spTree>
    <p:extLst>
      <p:ext uri="{BB962C8B-B14F-4D97-AF65-F5344CB8AC3E}">
        <p14:creationId xmlns:p14="http://schemas.microsoft.com/office/powerpoint/2010/main" val="207137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337077E2-06BA-B54B-ABF8-DCDCB56AA0D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388285968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7077E2-06BA-B54B-ABF8-DCDCB56AA0D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91109628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7077E2-06BA-B54B-ABF8-DCDCB56AA0D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8289404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337077E2-06BA-B54B-ABF8-DCDCB56AA0D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36797818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337077E2-06BA-B54B-ABF8-DCDCB56AA0D8}"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2032840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337077E2-06BA-B54B-ABF8-DCDCB56AA0D8}"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14387301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337077E2-06BA-B54B-ABF8-DCDCB56AA0D8}"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17667848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337077E2-06BA-B54B-ABF8-DCDCB56AA0D8}"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27047093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7077E2-06BA-B54B-ABF8-DCDCB56AA0D8}"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33943224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7077E2-06BA-B54B-ABF8-DCDCB56AA0D8}"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156566352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37077E2-06BA-B54B-ABF8-DCDCB56AA0D8}"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5210D2-68F7-F642-80F0-04B91D2BBCBB}" type="slidenum">
              <a:rPr lang="en-US" smtClean="0"/>
              <a:t>‹#›</a:t>
            </a:fld>
            <a:endParaRPr lang="en-US"/>
          </a:p>
        </p:txBody>
      </p:sp>
    </p:spTree>
    <p:extLst>
      <p:ext uri="{BB962C8B-B14F-4D97-AF65-F5344CB8AC3E}">
        <p14:creationId xmlns:p14="http://schemas.microsoft.com/office/powerpoint/2010/main" val="266470181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077E2-06BA-B54B-ABF8-DCDCB56AA0D8}" type="datetimeFigureOut">
              <a:rPr lang="en-US" smtClean="0"/>
              <a:t>7/9/2018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5210D2-68F7-F642-80F0-04B91D2BBCBB}" type="slidenum">
              <a:rPr lang="en-US" smtClean="0"/>
              <a:t>‹#›</a:t>
            </a:fld>
            <a:endParaRPr lang="en-US"/>
          </a:p>
        </p:txBody>
      </p:sp>
    </p:spTree>
    <p:extLst>
      <p:ext uri="{BB962C8B-B14F-4D97-AF65-F5344CB8AC3E}">
        <p14:creationId xmlns:p14="http://schemas.microsoft.com/office/powerpoint/2010/main" val="6514228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5427532"/>
              </p:ext>
            </p:extLst>
          </p:nvPr>
        </p:nvGraphicFramePr>
        <p:xfrm>
          <a:off x="314960" y="162561"/>
          <a:ext cx="8585199" cy="6502395"/>
        </p:xfrm>
        <a:graphic>
          <a:graphicData uri="http://schemas.openxmlformats.org/drawingml/2006/table">
            <a:tbl>
              <a:tblPr>
                <a:tableStyleId>{5C22544A-7EE6-4342-B048-85BDC9FD1C3A}</a:tableStyleId>
              </a:tblPr>
              <a:tblGrid>
                <a:gridCol w="608122"/>
                <a:gridCol w="4108162"/>
                <a:gridCol w="3868915"/>
              </a:tblGrid>
              <a:tr h="433493">
                <a:tc>
                  <a:txBody>
                    <a:bodyPr/>
                    <a:lstStyle/>
                    <a:p>
                      <a:pPr>
                        <a:lnSpc>
                          <a:spcPct val="107000"/>
                        </a:lnSpc>
                        <a:spcAft>
                          <a:spcPts val="0"/>
                        </a:spcAft>
                      </a:pPr>
                      <a:r>
                        <a:rPr lang="en-GB" sz="2000">
                          <a:effectLst/>
                        </a:rPr>
                        <a:t>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abîmée: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ruined, wrecked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aborder: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tackle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apprivoiser: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tame, to win over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avoir la trouille: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be afraid (slang)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la banquette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be afraid (slang)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une bouffée: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a puff</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briquet: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a cigarette lighter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les cernes: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dark circles (under eyes)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un chouchou: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scrunchie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défraîchis: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faded, worn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discours: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speeches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doucement: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gently</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emmêlés: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tangled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en attendant que: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waiting for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3493">
                <a:tc>
                  <a:txBody>
                    <a:bodyPr/>
                    <a:lstStyle/>
                    <a:p>
                      <a:pPr>
                        <a:lnSpc>
                          <a:spcPct val="107000"/>
                        </a:lnSpc>
                        <a:spcAft>
                          <a:spcPts val="0"/>
                        </a:spcAft>
                      </a:pPr>
                      <a:r>
                        <a:rPr lang="en-GB" sz="2000">
                          <a:effectLst/>
                        </a:rPr>
                        <a:t>16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entamer: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make a start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spTree>
    <p:extLst>
      <p:ext uri="{BB962C8B-B14F-4D97-AF65-F5344CB8AC3E}">
        <p14:creationId xmlns:p14="http://schemas.microsoft.com/office/powerpoint/2010/main" val="3680586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filles du calvair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5996" y="213217"/>
            <a:ext cx="2358887" cy="1767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3667023" y="156927"/>
            <a:ext cx="3595856" cy="748346"/>
          </a:xfrm>
          <a:prstGeom prst="rect">
            <a:avLst/>
          </a:prstGeom>
        </p:spPr>
        <p:txBody>
          <a:bodyPr wrap="none">
            <a:spAutoFit/>
          </a:bodyPr>
          <a:lstStyle/>
          <a:p>
            <a:pPr>
              <a:lnSpc>
                <a:spcPct val="130000"/>
              </a:lnSpc>
            </a:pPr>
            <a:r>
              <a:rPr lang="en-US" sz="3600" b="1" dirty="0" err="1" smtClean="0">
                <a:latin typeface="Comic Sans MS"/>
                <a:cs typeface="Comic Sans MS"/>
              </a:rPr>
              <a:t>Où</a:t>
            </a:r>
            <a:r>
              <a:rPr lang="en-US" sz="3600" b="1" dirty="0" smtClean="0">
                <a:latin typeface="Comic Sans MS"/>
                <a:cs typeface="Comic Sans MS"/>
              </a:rPr>
              <a:t> </a:t>
            </a:r>
            <a:r>
              <a:rPr lang="en-US" sz="3600" b="1" dirty="0" err="1">
                <a:latin typeface="Comic Sans MS"/>
                <a:cs typeface="Comic Sans MS"/>
              </a:rPr>
              <a:t>habite</a:t>
            </a:r>
            <a:r>
              <a:rPr lang="en-US" sz="3600" b="1" dirty="0">
                <a:latin typeface="Comic Sans MS"/>
                <a:cs typeface="Comic Sans MS"/>
              </a:rPr>
              <a:t> Lou?</a:t>
            </a:r>
          </a:p>
        </p:txBody>
      </p:sp>
      <p:pic>
        <p:nvPicPr>
          <p:cNvPr id="3076" name="Picture 4" descr="Image result for filles du calvaire pari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651" y="4788803"/>
            <a:ext cx="2758929" cy="20691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3565603" y="1455755"/>
            <a:ext cx="5577840" cy="5393780"/>
            <a:chOff x="3566160" y="549821"/>
            <a:chExt cx="5577840" cy="5393780"/>
          </a:xfrm>
        </p:grpSpPr>
        <p:pic>
          <p:nvPicPr>
            <p:cNvPr id="9" name="Picture 8"/>
            <p:cNvPicPr>
              <a:picLocks noChangeAspect="1"/>
            </p:cNvPicPr>
            <p:nvPr/>
          </p:nvPicPr>
          <p:blipFill rotWithShape="1">
            <a:blip r:embed="rId4"/>
            <a:srcRect l="26464" t="19726" r="33362" b="11209"/>
            <a:stretch/>
          </p:blipFill>
          <p:spPr>
            <a:xfrm>
              <a:off x="3566160" y="549821"/>
              <a:ext cx="5577840" cy="5393780"/>
            </a:xfrm>
            <a:prstGeom prst="rect">
              <a:avLst/>
            </a:prstGeom>
          </p:spPr>
        </p:pic>
        <p:cxnSp>
          <p:nvCxnSpPr>
            <p:cNvPr id="10" name="Straight Arrow Connector 9"/>
            <p:cNvCxnSpPr/>
            <p:nvPr/>
          </p:nvCxnSpPr>
          <p:spPr>
            <a:xfrm>
              <a:off x="6720840" y="5551714"/>
              <a:ext cx="1299754" cy="209006"/>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cxnSp>
          <p:nvCxnSpPr>
            <p:cNvPr id="11" name="Straight Arrow Connector 10"/>
            <p:cNvCxnSpPr/>
            <p:nvPr/>
          </p:nvCxnSpPr>
          <p:spPr>
            <a:xfrm flipV="1">
              <a:off x="6720840" y="3200934"/>
              <a:ext cx="1172094" cy="501000"/>
            </a:xfrm>
            <a:prstGeom prst="straightConnector1">
              <a:avLst/>
            </a:prstGeom>
            <a:ln>
              <a:tailEnd type="triangle"/>
            </a:ln>
          </p:spPr>
          <p:style>
            <a:lnRef idx="2">
              <a:schemeClr val="accent2"/>
            </a:lnRef>
            <a:fillRef idx="0">
              <a:schemeClr val="accent2"/>
            </a:fillRef>
            <a:effectRef idx="1">
              <a:schemeClr val="accent2"/>
            </a:effectRef>
            <a:fontRef idx="minor">
              <a:schemeClr val="tx1"/>
            </a:fontRef>
          </p:style>
        </p:cxnSp>
      </p:grpSp>
      <p:sp>
        <p:nvSpPr>
          <p:cNvPr id="8" name="TextBox 7"/>
          <p:cNvSpPr txBox="1"/>
          <p:nvPr/>
        </p:nvSpPr>
        <p:spPr>
          <a:xfrm rot="20810315">
            <a:off x="171242" y="3557633"/>
            <a:ext cx="6045148" cy="830997"/>
          </a:xfrm>
          <a:prstGeom prst="rect">
            <a:avLst/>
          </a:prstGeom>
          <a:noFill/>
        </p:spPr>
        <p:txBody>
          <a:bodyPr wrap="square" rtlCol="0">
            <a:spAutoFit/>
          </a:bodyPr>
          <a:lstStyle/>
          <a:p>
            <a:r>
              <a:rPr lang="en-GB" sz="4800" b="1" dirty="0" err="1" smtClean="0"/>
              <a:t>Près</a:t>
            </a:r>
            <a:r>
              <a:rPr lang="en-GB" sz="4800" b="1" dirty="0" smtClean="0"/>
              <a:t> du cirque </a:t>
            </a:r>
            <a:r>
              <a:rPr lang="en-GB" sz="4800" b="1" dirty="0" err="1" smtClean="0"/>
              <a:t>d’Hiver</a:t>
            </a:r>
            <a:endParaRPr lang="en-GB" sz="4800" b="1" dirty="0"/>
          </a:p>
        </p:txBody>
      </p:sp>
      <p:pic>
        <p:nvPicPr>
          <p:cNvPr id="3078" name="Picture 6" descr="Image result for cirque d'hiver pari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27016" y="957917"/>
            <a:ext cx="3170611" cy="21099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286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78"/>
                                        </p:tgtEl>
                                        <p:attrNameLst>
                                          <p:attrName>style.visibility</p:attrName>
                                        </p:attrNameLst>
                                      </p:cBhvr>
                                      <p:to>
                                        <p:strVal val="visible"/>
                                      </p:to>
                                    </p:set>
                                    <p:animEffect transition="in" filter="fade">
                                      <p:cBhvr>
                                        <p:cTn id="7" dur="500"/>
                                        <p:tgtEl>
                                          <p:spTgt spid="307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3475" y="445760"/>
            <a:ext cx="6762998" cy="954107"/>
          </a:xfrm>
          <a:prstGeom prst="rect">
            <a:avLst/>
          </a:prstGeom>
        </p:spPr>
        <p:txBody>
          <a:bodyPr wrap="square">
            <a:spAutoFit/>
          </a:bodyPr>
          <a:lstStyle/>
          <a:p>
            <a:pPr algn="just"/>
            <a:r>
              <a:rPr lang="en-US" sz="2800" b="1" dirty="0" err="1">
                <a:latin typeface="Comic Sans MS"/>
                <a:cs typeface="Comic Sans MS"/>
              </a:rPr>
              <a:t>Qu’est-ce</a:t>
            </a:r>
            <a:r>
              <a:rPr lang="en-US" sz="2800" b="1" dirty="0">
                <a:latin typeface="Comic Sans MS"/>
                <a:cs typeface="Comic Sans MS"/>
              </a:rPr>
              <a:t> que </a:t>
            </a:r>
            <a:r>
              <a:rPr lang="en-US" sz="2800" b="1" dirty="0" err="1">
                <a:latin typeface="Comic Sans MS"/>
                <a:cs typeface="Comic Sans MS"/>
              </a:rPr>
              <a:t>ça</a:t>
            </a:r>
            <a:r>
              <a:rPr lang="en-US" sz="2800" b="1" dirty="0">
                <a:latin typeface="Comic Sans MS"/>
                <a:cs typeface="Comic Sans MS"/>
              </a:rPr>
              <a:t> sent </a:t>
            </a:r>
            <a:r>
              <a:rPr lang="en-US" sz="2800" b="1" dirty="0" err="1">
                <a:latin typeface="Comic Sans MS"/>
                <a:cs typeface="Comic Sans MS"/>
              </a:rPr>
              <a:t>dans</a:t>
            </a:r>
            <a:r>
              <a:rPr lang="en-US" sz="2800" b="1" dirty="0">
                <a:latin typeface="Comic Sans MS"/>
                <a:cs typeface="Comic Sans MS"/>
              </a:rPr>
              <a:t> le café? </a:t>
            </a:r>
            <a:endParaRPr lang="en-US" sz="2800" b="1" dirty="0" smtClean="0">
              <a:latin typeface="Comic Sans MS"/>
              <a:cs typeface="Comic Sans MS"/>
            </a:endParaRPr>
          </a:p>
          <a:p>
            <a:pPr algn="just"/>
            <a:r>
              <a:rPr lang="en-US" sz="2800" b="1" dirty="0" err="1" smtClean="0">
                <a:latin typeface="Comic Sans MS"/>
                <a:cs typeface="Comic Sans MS"/>
              </a:rPr>
              <a:t>Tu</a:t>
            </a:r>
            <a:r>
              <a:rPr lang="en-US" sz="2800" b="1" dirty="0" smtClean="0">
                <a:latin typeface="Comic Sans MS"/>
                <a:cs typeface="Comic Sans MS"/>
              </a:rPr>
              <a:t> </a:t>
            </a:r>
            <a:r>
              <a:rPr lang="en-US" sz="2800" b="1" dirty="0" err="1">
                <a:latin typeface="Comic Sans MS"/>
                <a:cs typeface="Comic Sans MS"/>
              </a:rPr>
              <a:t>connais</a:t>
            </a:r>
            <a:r>
              <a:rPr lang="en-US" sz="2800" b="1" dirty="0">
                <a:latin typeface="Comic Sans MS"/>
                <a:cs typeface="Comic Sans MS"/>
              </a:rPr>
              <a:t> </a:t>
            </a:r>
            <a:r>
              <a:rPr lang="en-US" sz="2800" b="1" dirty="0" err="1">
                <a:latin typeface="Comic Sans MS"/>
                <a:cs typeface="Comic Sans MS"/>
              </a:rPr>
              <a:t>ce</a:t>
            </a:r>
            <a:r>
              <a:rPr lang="en-US" sz="2800" b="1" dirty="0">
                <a:latin typeface="Comic Sans MS"/>
                <a:cs typeface="Comic Sans MS"/>
              </a:rPr>
              <a:t> plat </a:t>
            </a:r>
            <a:r>
              <a:rPr lang="en-US" sz="2800" b="1" dirty="0" err="1">
                <a:latin typeface="Comic Sans MS"/>
                <a:cs typeface="Comic Sans MS"/>
              </a:rPr>
              <a:t>typique</a:t>
            </a:r>
            <a:r>
              <a:rPr lang="en-US" sz="2800" b="1" dirty="0">
                <a:latin typeface="Comic Sans MS"/>
                <a:cs typeface="Comic Sans MS"/>
              </a:rPr>
              <a:t>?</a:t>
            </a:r>
          </a:p>
        </p:txBody>
      </p:sp>
      <p:pic>
        <p:nvPicPr>
          <p:cNvPr id="2050" name="Picture 2" descr="Image result for saucisse au chou"/>
          <p:cNvPicPr>
            <a:picLocks noChangeAspect="1" noChangeArrowheads="1"/>
          </p:cNvPicPr>
          <p:nvPr/>
        </p:nvPicPr>
        <p:blipFill rotWithShape="1">
          <a:blip r:embed="rId2">
            <a:extLst>
              <a:ext uri="{28A0092B-C50C-407E-A947-70E740481C1C}">
                <a14:useLocalDpi xmlns:a14="http://schemas.microsoft.com/office/drawing/2010/main" val="0"/>
              </a:ext>
            </a:extLst>
          </a:blip>
          <a:srcRect b="12693"/>
          <a:stretch/>
        </p:blipFill>
        <p:spPr bwMode="auto">
          <a:xfrm>
            <a:off x="1927728" y="2070681"/>
            <a:ext cx="4838040" cy="281195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rot="20810315">
            <a:off x="3439095" y="4789358"/>
            <a:ext cx="6187044" cy="830997"/>
          </a:xfrm>
          <a:prstGeom prst="rect">
            <a:avLst/>
          </a:prstGeom>
          <a:noFill/>
        </p:spPr>
        <p:txBody>
          <a:bodyPr wrap="square" rtlCol="0">
            <a:spAutoFit/>
          </a:bodyPr>
          <a:lstStyle/>
          <a:p>
            <a:r>
              <a:rPr lang="en-GB" sz="4800" b="1" dirty="0" smtClean="0"/>
              <a:t>La </a:t>
            </a:r>
            <a:r>
              <a:rPr lang="en-GB" sz="4800" b="1" dirty="0" err="1" smtClean="0"/>
              <a:t>saucisse</a:t>
            </a:r>
            <a:r>
              <a:rPr lang="en-GB" sz="4800" b="1" dirty="0" smtClean="0"/>
              <a:t> au </a:t>
            </a:r>
            <a:r>
              <a:rPr lang="en-GB" sz="4800" b="1" dirty="0" err="1" smtClean="0"/>
              <a:t>chou</a:t>
            </a:r>
            <a:r>
              <a:rPr lang="en-GB" sz="4800" b="1" dirty="0" smtClean="0"/>
              <a:t> </a:t>
            </a:r>
            <a:endParaRPr lang="en-GB" sz="4800" b="1" dirty="0"/>
          </a:p>
        </p:txBody>
      </p:sp>
    </p:spTree>
    <p:extLst>
      <p:ext uri="{BB962C8B-B14F-4D97-AF65-F5344CB8AC3E}">
        <p14:creationId xmlns:p14="http://schemas.microsoft.com/office/powerpoint/2010/main" val="44251365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Activité</a:t>
            </a:r>
            <a:r>
              <a:rPr lang="en-GB" dirty="0" smtClean="0"/>
              <a:t> par table</a:t>
            </a:r>
            <a:endParaRPr lang="en-GB" dirty="0"/>
          </a:p>
        </p:txBody>
      </p:sp>
      <p:sp>
        <p:nvSpPr>
          <p:cNvPr id="3" name="Content Placeholder 2"/>
          <p:cNvSpPr>
            <a:spLocks noGrp="1"/>
          </p:cNvSpPr>
          <p:nvPr>
            <p:ph idx="1"/>
          </p:nvPr>
        </p:nvSpPr>
        <p:spPr>
          <a:xfrm>
            <a:off x="222069" y="1417638"/>
            <a:ext cx="8464731" cy="4708525"/>
          </a:xfrm>
        </p:spPr>
        <p:txBody>
          <a:bodyPr/>
          <a:lstStyle/>
          <a:p>
            <a:pPr marL="0" indent="0">
              <a:buNone/>
            </a:pPr>
            <a:r>
              <a:rPr lang="fr-FR" sz="2400" dirty="0"/>
              <a:t>Quelles informations sont données aux lecteurs sur le milieu des SDF dans ce chapitre ? </a:t>
            </a:r>
            <a:endParaRPr lang="fr-FR" sz="2400" dirty="0" smtClean="0"/>
          </a:p>
          <a:p>
            <a:pPr marL="0" indent="0">
              <a:buNone/>
            </a:pPr>
            <a:r>
              <a:rPr lang="fr-FR" sz="2400" u="sng" dirty="0" smtClean="0"/>
              <a:t>Classe </a:t>
            </a:r>
            <a:r>
              <a:rPr lang="fr-FR" sz="2400" u="sng" dirty="0"/>
              <a:t>les citations des cartes dans les différentes catégories</a:t>
            </a:r>
            <a:r>
              <a:rPr lang="fr-FR" sz="2400" dirty="0"/>
              <a:t> : </a:t>
            </a:r>
            <a:endParaRPr lang="en-GB" sz="2400" dirty="0"/>
          </a:p>
          <a:p>
            <a:endParaRPr lang="en-GB" sz="2400" dirty="0"/>
          </a:p>
        </p:txBody>
      </p:sp>
      <p:graphicFrame>
        <p:nvGraphicFramePr>
          <p:cNvPr id="4" name="Table 3"/>
          <p:cNvGraphicFramePr>
            <a:graphicFrameLocks noGrp="1"/>
          </p:cNvGraphicFramePr>
          <p:nvPr>
            <p:extLst>
              <p:ext uri="{D42A27DB-BD31-4B8C-83A1-F6EECF244321}">
                <p14:modId xmlns:p14="http://schemas.microsoft.com/office/powerpoint/2010/main" val="192539081"/>
              </p:ext>
            </p:extLst>
          </p:nvPr>
        </p:nvGraphicFramePr>
        <p:xfrm>
          <a:off x="2599509" y="2821577"/>
          <a:ext cx="4585062" cy="4066957"/>
        </p:xfrm>
        <a:graphic>
          <a:graphicData uri="http://schemas.openxmlformats.org/drawingml/2006/table">
            <a:tbl>
              <a:tblPr firstRow="1" firstCol="1" bandRow="1">
                <a:tableStyleId>{5C22544A-7EE6-4342-B048-85BDC9FD1C3A}</a:tableStyleId>
              </a:tblPr>
              <a:tblGrid>
                <a:gridCol w="4585062"/>
              </a:tblGrid>
              <a:tr h="673621">
                <a:tc>
                  <a:txBody>
                    <a:bodyPr/>
                    <a:lstStyle/>
                    <a:p>
                      <a:pPr algn="ctr">
                        <a:lnSpc>
                          <a:spcPct val="200000"/>
                        </a:lnSpc>
                        <a:spcAft>
                          <a:spcPts val="0"/>
                        </a:spcAft>
                      </a:pPr>
                      <a:r>
                        <a:rPr lang="en-GB" sz="2000" dirty="0">
                          <a:effectLst/>
                        </a:rPr>
                        <a:t>La </a:t>
                      </a:r>
                      <a:r>
                        <a:rPr lang="en-GB" sz="2000" dirty="0" err="1">
                          <a:effectLst/>
                        </a:rPr>
                        <a:t>mendicité</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509641">
                <a:tc>
                  <a:txBody>
                    <a:bodyPr/>
                    <a:lstStyle/>
                    <a:p>
                      <a:pPr algn="ctr">
                        <a:lnSpc>
                          <a:spcPct val="200000"/>
                        </a:lnSpc>
                        <a:spcAft>
                          <a:spcPts val="0"/>
                        </a:spcAft>
                      </a:pPr>
                      <a:r>
                        <a:rPr lang="en-GB" sz="2000" dirty="0">
                          <a:effectLst/>
                        </a:rPr>
                        <a:t>Les affaires de No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707701">
                <a:tc>
                  <a:txBody>
                    <a:bodyPr/>
                    <a:lstStyle/>
                    <a:p>
                      <a:pPr algn="ctr">
                        <a:lnSpc>
                          <a:spcPct val="200000"/>
                        </a:lnSpc>
                        <a:spcAft>
                          <a:spcPts val="0"/>
                        </a:spcAft>
                      </a:pPr>
                      <a:r>
                        <a:rPr lang="fr-FR" sz="2000" dirty="0">
                          <a:effectLst/>
                        </a:rPr>
                        <a:t>L’apparence physique et l’attitude de No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749471">
                <a:tc>
                  <a:txBody>
                    <a:bodyPr/>
                    <a:lstStyle/>
                    <a:p>
                      <a:pPr algn="ctr">
                        <a:lnSpc>
                          <a:spcPct val="200000"/>
                        </a:lnSpc>
                        <a:spcAft>
                          <a:spcPts val="0"/>
                        </a:spcAft>
                      </a:pPr>
                      <a:r>
                        <a:rPr lang="fr-FR" sz="2000" dirty="0">
                          <a:effectLst/>
                        </a:rPr>
                        <a:t>Les relations entre No et les autres</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530951">
                <a:tc>
                  <a:txBody>
                    <a:bodyPr/>
                    <a:lstStyle/>
                    <a:p>
                      <a:pPr algn="ctr">
                        <a:lnSpc>
                          <a:spcPct val="200000"/>
                        </a:lnSpc>
                        <a:spcAft>
                          <a:spcPts val="0"/>
                        </a:spcAft>
                      </a:pPr>
                      <a:r>
                        <a:rPr lang="en-GB" sz="2000" dirty="0" err="1">
                          <a:effectLst/>
                        </a:rPr>
                        <a:t>L’alcool</a:t>
                      </a:r>
                      <a:r>
                        <a:rPr lang="en-GB" sz="2000" dirty="0">
                          <a:effectLst/>
                        </a:rPr>
                        <a:t> / Le </a:t>
                      </a:r>
                      <a:r>
                        <a:rPr lang="en-GB" sz="2000" dirty="0" err="1">
                          <a:effectLst/>
                        </a:rPr>
                        <a:t>tabac</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r h="716964">
                <a:tc>
                  <a:txBody>
                    <a:bodyPr/>
                    <a:lstStyle/>
                    <a:p>
                      <a:pPr algn="ctr">
                        <a:lnSpc>
                          <a:spcPct val="200000"/>
                        </a:lnSpc>
                        <a:spcAft>
                          <a:spcPts val="0"/>
                        </a:spcAft>
                      </a:pPr>
                      <a:r>
                        <a:rPr lang="fr-FR" sz="2000" dirty="0">
                          <a:effectLst/>
                        </a:rPr>
                        <a:t>Où aller ? (le jour/la nuit)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FF0000"/>
                    </a:solidFill>
                  </a:tcPr>
                </a:tc>
              </a:tr>
            </a:tbl>
          </a:graphicData>
        </a:graphic>
      </p:graphicFrame>
    </p:spTree>
    <p:extLst>
      <p:ext uri="{BB962C8B-B14F-4D97-AF65-F5344CB8AC3E}">
        <p14:creationId xmlns:p14="http://schemas.microsoft.com/office/powerpoint/2010/main" val="19060672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17676060"/>
              </p:ext>
            </p:extLst>
          </p:nvPr>
        </p:nvGraphicFramePr>
        <p:xfrm>
          <a:off x="225706" y="148047"/>
          <a:ext cx="8692587" cy="6392089"/>
        </p:xfrm>
        <a:graphic>
          <a:graphicData uri="http://schemas.openxmlformats.org/drawingml/2006/table">
            <a:tbl>
              <a:tblPr firstRow="1" firstCol="1" bandRow="1">
                <a:tableStyleId>{5C22544A-7EE6-4342-B048-85BDC9FD1C3A}</a:tableStyleId>
              </a:tblPr>
              <a:tblGrid>
                <a:gridCol w="8692587"/>
              </a:tblGrid>
              <a:tr h="1188452">
                <a:tc>
                  <a:txBody>
                    <a:bodyPr/>
                    <a:lstStyle/>
                    <a:p>
                      <a:pPr marL="342900" lvl="0" indent="-342900">
                        <a:lnSpc>
                          <a:spcPct val="115000"/>
                        </a:lnSpc>
                        <a:spcBef>
                          <a:spcPts val="1200"/>
                        </a:spcBef>
                        <a:spcAft>
                          <a:spcPts val="800"/>
                        </a:spcAft>
                        <a:buFont typeface="+mj-lt"/>
                        <a:buAutoNum type="arabicPeriod"/>
                      </a:pPr>
                      <a:r>
                        <a:rPr lang="fr-FR" sz="2000" dirty="0">
                          <a:effectLst/>
                        </a:rPr>
                        <a:t>« No est assise par terre, appuyée contre un poteau, elle a déposé devant ses pieds une boite de thon vide dans laquelle sont tombées quelques pièces. » (p24</a:t>
                      </a:r>
                      <a:r>
                        <a:rPr lang="fr-FR" sz="2000" dirty="0" smtClean="0">
                          <a:effectLst/>
                        </a:rPr>
                        <a:t>)</a:t>
                      </a:r>
                      <a:endParaRPr lang="en-GB" sz="1600" dirty="0">
                        <a:solidFill>
                          <a:srgbClr val="FFFF00"/>
                        </a:solidFill>
                        <a:effectLst/>
                      </a:endParaRPr>
                    </a:p>
                  </a:txBody>
                  <a:tcPr marL="26667" marR="26667" marT="0" marB="0"/>
                </a:tc>
              </a:tr>
              <a:tr h="1188452">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2 « </a:t>
                      </a:r>
                      <a:r>
                        <a:rPr lang="fr-FR" sz="2000" dirty="0">
                          <a:effectLst/>
                        </a:rPr>
                        <a:t>(Elle) attrape son sac en toile, marmonne qu’elle ne peut pas laisser tout ça la, elle désigne du menton une petite valise à roulettes et deux sacs en plastique pleins à craquer (…) » (p24</a:t>
                      </a:r>
                      <a:r>
                        <a:rPr lang="fr-FR" sz="2000" dirty="0" smtClean="0">
                          <a:effectLst/>
                        </a:rPr>
                        <a:t>)</a:t>
                      </a:r>
                      <a:endParaRPr lang="en-GB" sz="1600" dirty="0" smtClean="0">
                        <a:solidFill>
                          <a:srgbClr val="FFFF00"/>
                        </a:solidFill>
                        <a:effectLst/>
                      </a:endParaRPr>
                    </a:p>
                  </a:txBody>
                  <a:tcPr marL="26667" marR="26667" marT="0" marB="0"/>
                </a:tc>
              </a:tr>
              <a:tr h="1149531">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3 « </a:t>
                      </a:r>
                      <a:r>
                        <a:rPr lang="fr-FR" sz="2000" dirty="0">
                          <a:effectLst/>
                        </a:rPr>
                        <a:t>(…) nous croisons un homme avec un grand manteau sombre, il lui fait un signe (…) je la vois répondre, de la même manière (…) » (</a:t>
                      </a:r>
                      <a:r>
                        <a:rPr lang="fr-FR" sz="2000" dirty="0" smtClean="0">
                          <a:effectLst/>
                        </a:rPr>
                        <a:t>p25)</a:t>
                      </a:r>
                      <a:endParaRPr lang="en-GB" sz="1600" dirty="0" smtClean="0">
                        <a:solidFill>
                          <a:srgbClr val="FFFF00"/>
                        </a:solidFill>
                        <a:effectLst/>
                      </a:endParaRPr>
                    </a:p>
                  </a:txBody>
                  <a:tcPr marL="26667" marR="26667" marT="0" marB="0"/>
                </a:tc>
              </a:tr>
              <a:tr h="648432">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4 « </a:t>
                      </a:r>
                      <a:r>
                        <a:rPr lang="fr-FR" sz="2000" dirty="0">
                          <a:effectLst/>
                        </a:rPr>
                        <a:t>Elle ne peut pas aller là (dans le café), elle est grillée. » (p25</a:t>
                      </a:r>
                      <a:r>
                        <a:rPr lang="fr-FR" sz="2000" dirty="0" smtClean="0">
                          <a:effectLst/>
                        </a:rPr>
                        <a:t>)</a:t>
                      </a:r>
                      <a:r>
                        <a:rPr lang="fr-FR" sz="2000" dirty="0">
                          <a:effectLst/>
                        </a:rPr>
                        <a:t> </a:t>
                      </a:r>
                      <a:endParaRPr lang="en-GB" sz="1600" dirty="0" smtClean="0">
                        <a:solidFill>
                          <a:srgbClr val="FFFF00"/>
                        </a:solidFill>
                        <a:effectLst/>
                      </a:endParaRPr>
                    </a:p>
                  </a:txBody>
                  <a:tcPr marL="26667" marR="26667" marT="0" marB="0"/>
                </a:tc>
              </a:tr>
              <a:tr h="784395">
                <a:tc>
                  <a:txBody>
                    <a:bodyPr/>
                    <a:lstStyle/>
                    <a:p>
                      <a:pPr marL="0" lvl="0" indent="0">
                        <a:lnSpc>
                          <a:spcPct val="115000"/>
                        </a:lnSpc>
                        <a:spcBef>
                          <a:spcPts val="1200"/>
                        </a:spcBef>
                        <a:spcAft>
                          <a:spcPts val="800"/>
                        </a:spcAft>
                        <a:buFont typeface="+mj-lt"/>
                        <a:buNone/>
                      </a:pPr>
                      <a:r>
                        <a:rPr lang="fr-FR" sz="2000" dirty="0" smtClean="0">
                          <a:effectLst/>
                        </a:rPr>
                        <a:t>5 « </a:t>
                      </a:r>
                      <a:r>
                        <a:rPr lang="fr-FR" sz="2000" dirty="0">
                          <a:effectLst/>
                        </a:rPr>
                        <a:t>(…) saluer la femme qui tient la caisse (…) elle donne à No un </a:t>
                      </a:r>
                      <a:r>
                        <a:rPr lang="fr-FR" sz="2000" dirty="0" err="1">
                          <a:effectLst/>
                        </a:rPr>
                        <a:t>Bouty</a:t>
                      </a:r>
                      <a:r>
                        <a:rPr lang="fr-FR" sz="2000" dirty="0">
                          <a:effectLst/>
                        </a:rPr>
                        <a:t> et un paquet de petits Lu (…) » (p25) </a:t>
                      </a:r>
                      <a:r>
                        <a:rPr lang="fr-FR" sz="2000" dirty="0" smtClean="0">
                          <a:effectLst/>
                        </a:rPr>
                        <a:t>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648432">
                <a:tc>
                  <a:txBody>
                    <a:bodyPr/>
                    <a:lstStyle/>
                    <a:p>
                      <a:pPr marL="0" lvl="0" indent="0">
                        <a:lnSpc>
                          <a:spcPct val="115000"/>
                        </a:lnSpc>
                        <a:spcBef>
                          <a:spcPts val="1200"/>
                        </a:spcBef>
                        <a:spcAft>
                          <a:spcPts val="800"/>
                        </a:spcAft>
                        <a:buFont typeface="+mj-lt"/>
                        <a:buNone/>
                      </a:pPr>
                      <a:r>
                        <a:rPr lang="fr-FR" sz="2000" dirty="0" smtClean="0">
                          <a:effectLst/>
                        </a:rPr>
                        <a:t>6 « </a:t>
                      </a:r>
                      <a:r>
                        <a:rPr lang="fr-FR" sz="2000" dirty="0">
                          <a:effectLst/>
                        </a:rPr>
                        <a:t>Je commande un coca, elle prend une vodka. » (p26</a:t>
                      </a:r>
                      <a:r>
                        <a:rPr lang="fr-FR" sz="2000" dirty="0" smtClean="0">
                          <a:effectLst/>
                        </a:rPr>
                        <a:t>)</a:t>
                      </a:r>
                      <a:endParaRPr lang="en-GB" sz="2000" dirty="0">
                        <a:effectLst/>
                      </a:endParaRPr>
                    </a:p>
                  </a:txBody>
                  <a:tcPr marL="26667" marR="26667" marT="0" marB="0"/>
                </a:tc>
              </a:tr>
              <a:tr h="784395">
                <a:tc>
                  <a:txBody>
                    <a:bodyPr/>
                    <a:lstStyle/>
                    <a:p>
                      <a:pPr marL="0" lvl="0" indent="0">
                        <a:lnSpc>
                          <a:spcPct val="115000"/>
                        </a:lnSpc>
                        <a:spcBef>
                          <a:spcPts val="1200"/>
                        </a:spcBef>
                        <a:spcAft>
                          <a:spcPts val="800"/>
                        </a:spcAft>
                        <a:buFont typeface="+mj-lt"/>
                        <a:buNone/>
                      </a:pPr>
                      <a:r>
                        <a:rPr lang="fr-FR" sz="2000" dirty="0" smtClean="0">
                          <a:effectLst/>
                        </a:rPr>
                        <a:t>7 « </a:t>
                      </a:r>
                      <a:r>
                        <a:rPr lang="fr-FR" sz="2000" dirty="0">
                          <a:effectLst/>
                        </a:rPr>
                        <a:t>(…) elle soutient son regard avec une insolence incroyable, ça veut dire ‘ne me fais pas chier connard’ (…) » (p26</a:t>
                      </a:r>
                      <a:r>
                        <a:rPr lang="fr-FR" sz="2000" dirty="0" smtClean="0">
                          <a:effectLst/>
                        </a:rPr>
                        <a:t>)</a:t>
                      </a:r>
                      <a:endParaRPr lang="en-GB" sz="1600" dirty="0">
                        <a:effectLst/>
                      </a:endParaRPr>
                    </a:p>
                  </a:txBody>
                  <a:tcPr marL="26667" marR="26667" marT="0" marB="0"/>
                </a:tc>
              </a:tr>
            </a:tbl>
          </a:graphicData>
        </a:graphic>
      </p:graphicFrame>
    </p:spTree>
    <p:extLst>
      <p:ext uri="{BB962C8B-B14F-4D97-AF65-F5344CB8AC3E}">
        <p14:creationId xmlns:p14="http://schemas.microsoft.com/office/powerpoint/2010/main" val="3099344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nvPr>
        </p:nvGraphicFramePr>
        <p:xfrm>
          <a:off x="225704" y="2270580"/>
          <a:ext cx="8692587" cy="4533900"/>
        </p:xfrm>
        <a:graphic>
          <a:graphicData uri="http://schemas.openxmlformats.org/drawingml/2006/table">
            <a:tbl>
              <a:tblPr firstRow="1" firstCol="1" bandRow="1">
                <a:tableStyleId>{5C22544A-7EE6-4342-B048-85BDC9FD1C3A}</a:tableStyleId>
              </a:tblPr>
              <a:tblGrid>
                <a:gridCol w="8692587"/>
              </a:tblGrid>
              <a:tr h="562518">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1600" dirty="0" smtClean="0">
                          <a:effectLst/>
                        </a:rPr>
                        <a:t>11 « </a:t>
                      </a:r>
                      <a:r>
                        <a:rPr lang="fr-FR" sz="1600" dirty="0">
                          <a:effectLst/>
                        </a:rPr>
                        <a:t>(…) elle a l’air si fatiguée, pas seulement à cause des cernes sous ses yeux, ni de ses cheveux emmêlés (…) ni de ses vêtements défraichis, il y a ce mot qui me vient à l’esprit, ‘abimée’ (…) » (p26/27</a:t>
                      </a:r>
                      <a:r>
                        <a:rPr lang="fr-FR" sz="1600" dirty="0" smtClean="0">
                          <a:effectLst/>
                        </a:rPr>
                        <a:t>) </a:t>
                      </a:r>
                      <a:r>
                        <a:rPr lang="fr-FR" sz="1800" dirty="0" smtClean="0">
                          <a:solidFill>
                            <a:srgbClr val="FFFF00"/>
                          </a:solidFill>
                          <a:effectLst/>
                        </a:rPr>
                        <a:t>L’apparence physique de No</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439429">
                <a:tc>
                  <a:txBody>
                    <a:bodyPr/>
                    <a:lstStyle/>
                    <a:p>
                      <a:pPr marL="0" lvl="0" indent="0">
                        <a:lnSpc>
                          <a:spcPct val="115000"/>
                        </a:lnSpc>
                        <a:spcBef>
                          <a:spcPts val="1200"/>
                        </a:spcBef>
                        <a:spcAft>
                          <a:spcPts val="0"/>
                        </a:spcAft>
                        <a:buFont typeface="+mj-lt"/>
                        <a:buNone/>
                      </a:pPr>
                      <a:r>
                        <a:rPr lang="fr-FR" sz="1600" dirty="0" smtClean="0">
                          <a:effectLst/>
                        </a:rPr>
                        <a:t>12 « </a:t>
                      </a:r>
                      <a:r>
                        <a:rPr lang="fr-FR" sz="1600" dirty="0">
                          <a:effectLst/>
                        </a:rPr>
                        <a:t>(…) elle est plus pale ou plus sale, et son regard plus difficile à attraper. » (P27) </a:t>
                      </a:r>
                      <a:r>
                        <a:rPr lang="en-GB" sz="1200" baseline="0" dirty="0" smtClean="0">
                          <a:effectLst/>
                        </a:rPr>
                        <a:t> </a:t>
                      </a:r>
                    </a:p>
                    <a:p>
                      <a:pPr marL="0" lvl="0" indent="0">
                        <a:lnSpc>
                          <a:spcPct val="115000"/>
                        </a:lnSpc>
                        <a:spcBef>
                          <a:spcPts val="1200"/>
                        </a:spcBef>
                        <a:spcAft>
                          <a:spcPts val="0"/>
                        </a:spcAft>
                        <a:buFont typeface="+mj-lt"/>
                        <a:buNone/>
                      </a:pPr>
                      <a:r>
                        <a:rPr lang="fr-FR" sz="1800" dirty="0" smtClean="0">
                          <a:solidFill>
                            <a:srgbClr val="FFFF00"/>
                          </a:solidFill>
                          <a:effectLst/>
                        </a:rPr>
                        <a:t>L’apparence physique de No</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371532">
                <a:tc>
                  <a:txBody>
                    <a:bodyPr/>
                    <a:lstStyle/>
                    <a:p>
                      <a:pPr>
                        <a:lnSpc>
                          <a:spcPct val="115000"/>
                        </a:lnSpc>
                        <a:spcBef>
                          <a:spcPts val="1200"/>
                        </a:spcBef>
                        <a:spcAft>
                          <a:spcPts val="0"/>
                        </a:spcAft>
                      </a:pPr>
                      <a:r>
                        <a:rPr lang="fr-FR" sz="1600" dirty="0">
                          <a:effectLst/>
                        </a:rPr>
                        <a:t>         12. « -Alors, ou tu dors ? </a:t>
                      </a:r>
                      <a:endParaRPr lang="en-GB" sz="1200" dirty="0">
                        <a:effectLst/>
                      </a:endParaRPr>
                    </a:p>
                    <a:p>
                      <a:pPr>
                        <a:lnSpc>
                          <a:spcPct val="115000"/>
                        </a:lnSpc>
                        <a:spcAft>
                          <a:spcPts val="0"/>
                        </a:spcAft>
                      </a:pPr>
                      <a:r>
                        <a:rPr lang="fr-FR" sz="1600" dirty="0">
                          <a:effectLst/>
                        </a:rPr>
                        <a:t>- A droite ou à gauche. Chez des gens. Des connaissances. Rarement plus de trois ou quatre jours au même endroit. » (p27</a:t>
                      </a:r>
                      <a:r>
                        <a:rPr lang="fr-FR" sz="1600" dirty="0" smtClean="0">
                          <a:effectLst/>
                        </a:rPr>
                        <a:t>) </a:t>
                      </a:r>
                      <a:r>
                        <a:rPr lang="fr-FR" sz="1800" dirty="0" smtClean="0">
                          <a:solidFill>
                            <a:srgbClr val="FFFF00"/>
                          </a:solidFill>
                          <a:effectLst/>
                        </a:rPr>
                        <a:t>Où aller?</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377884">
                <a:tc>
                  <a:txBody>
                    <a:bodyPr/>
                    <a:lstStyle/>
                    <a:p>
                      <a:pPr marL="342900" marR="0" lvl="0" indent="-342900" algn="l" defTabSz="457200" rtl="0" eaLnBrk="1" fontAlgn="auto" latinLnBrk="0" hangingPunct="1">
                        <a:lnSpc>
                          <a:spcPct val="115000"/>
                        </a:lnSpc>
                        <a:spcBef>
                          <a:spcPts val="1200"/>
                        </a:spcBef>
                        <a:spcAft>
                          <a:spcPts val="800"/>
                        </a:spcAft>
                        <a:buClrTx/>
                        <a:buSzTx/>
                        <a:buFont typeface="+mj-lt"/>
                        <a:buAutoNum type="arabicPeriod" startAt="13"/>
                        <a:tabLst/>
                        <a:defRPr/>
                      </a:pPr>
                      <a:r>
                        <a:rPr lang="fr-FR" sz="1600" dirty="0">
                          <a:effectLst/>
                        </a:rPr>
                        <a:t>« (…) il y a dans tout son corps une forme d’agitation, de tension (…) » (p28) </a:t>
                      </a:r>
                      <a:r>
                        <a:rPr lang="fr-FR" sz="1600" dirty="0" smtClean="0">
                          <a:solidFill>
                            <a:srgbClr val="FFFF00"/>
                          </a:solidFill>
                          <a:effectLst/>
                        </a:rPr>
                        <a:t>L’apparence physique de No</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127397">
                <a:tc>
                  <a:txBody>
                    <a:bodyPr/>
                    <a:lstStyle/>
                    <a:p>
                      <a:pPr marL="342900" marR="0" lvl="0" indent="-342900" algn="l" defTabSz="457200" rtl="0" eaLnBrk="1" fontAlgn="auto" latinLnBrk="0" hangingPunct="1">
                        <a:lnSpc>
                          <a:spcPct val="115000"/>
                        </a:lnSpc>
                        <a:spcBef>
                          <a:spcPts val="0"/>
                        </a:spcBef>
                        <a:spcAft>
                          <a:spcPts val="800"/>
                        </a:spcAft>
                        <a:buClrTx/>
                        <a:buSzTx/>
                        <a:buFont typeface="+mj-lt"/>
                        <a:buAutoNum type="arabicPeriod" startAt="13"/>
                        <a:tabLst/>
                        <a:defRPr/>
                      </a:pPr>
                      <a:r>
                        <a:rPr lang="fr-FR" sz="1600" dirty="0">
                          <a:effectLst/>
                        </a:rPr>
                        <a:t>« Elle entame sa deuxième vodka, elle se lève pour attraper une cigarette sur la table d’à-côté (…) » (p28) </a:t>
                      </a:r>
                      <a:r>
                        <a:rPr lang="fr-FR" sz="1800" dirty="0" smtClean="0">
                          <a:solidFill>
                            <a:srgbClr val="FFFF00"/>
                          </a:solidFill>
                          <a:effectLst/>
                        </a:rPr>
                        <a:t>L’alcool / Le tabac</a:t>
                      </a:r>
                      <a:endParaRPr lang="en-GB" sz="1800" dirty="0" smtClean="0">
                        <a:effectLst/>
                      </a:endParaRPr>
                    </a:p>
                  </a:txBody>
                  <a:tcPr marL="26667" marR="26667" marT="0" marB="0"/>
                </a:tc>
              </a:tr>
              <a:tr h="382192">
                <a:tc>
                  <a:txBody>
                    <a:bodyPr/>
                    <a:lstStyle/>
                    <a:p>
                      <a:pPr>
                        <a:lnSpc>
                          <a:spcPct val="115000"/>
                        </a:lnSpc>
                        <a:spcAft>
                          <a:spcPts val="0"/>
                        </a:spcAft>
                      </a:pPr>
                      <a:r>
                        <a:rPr lang="fr-FR" sz="1600" dirty="0">
                          <a:effectLst/>
                        </a:rPr>
                        <a:t>15. « -T’as payé ? </a:t>
                      </a:r>
                      <a:endParaRPr lang="en-GB" sz="1200" dirty="0">
                        <a:effectLst/>
                      </a:endParaRPr>
                    </a:p>
                    <a:p>
                      <a:pPr>
                        <a:lnSpc>
                          <a:spcPct val="115000"/>
                        </a:lnSpc>
                        <a:spcAft>
                          <a:spcPts val="0"/>
                        </a:spcAft>
                      </a:pPr>
                      <a:r>
                        <a:rPr lang="fr-FR" sz="1600" dirty="0">
                          <a:effectLst/>
                        </a:rPr>
                        <a:t>- Oui. </a:t>
                      </a:r>
                      <a:endParaRPr lang="en-GB" sz="1200" dirty="0">
                        <a:effectLst/>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fr-FR" sz="1600" dirty="0">
                          <a:effectLst/>
                        </a:rPr>
                        <a:t>- Je vais rester un peu ici. » (p31) </a:t>
                      </a:r>
                      <a:r>
                        <a:rPr lang="fr-FR" sz="1800" dirty="0" smtClean="0">
                          <a:solidFill>
                            <a:srgbClr val="FFFF00"/>
                          </a:solidFill>
                          <a:effectLst/>
                        </a:rPr>
                        <a:t>Où aller?</a:t>
                      </a:r>
                      <a:endParaRPr lang="en-GB" sz="14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2339637412"/>
              </p:ext>
            </p:extLst>
          </p:nvPr>
        </p:nvGraphicFramePr>
        <p:xfrm>
          <a:off x="225705" y="274638"/>
          <a:ext cx="8692587" cy="1948351"/>
        </p:xfrm>
        <a:graphic>
          <a:graphicData uri="http://schemas.openxmlformats.org/drawingml/2006/table">
            <a:tbl>
              <a:tblPr firstRow="1" firstCol="1" bandRow="1">
                <a:tableStyleId>{5C22544A-7EE6-4342-B048-85BDC9FD1C3A}</a:tableStyleId>
              </a:tblPr>
              <a:tblGrid>
                <a:gridCol w="8692587"/>
              </a:tblGrid>
              <a:tr h="439429">
                <a:tc>
                  <a:txBody>
                    <a:bodyPr/>
                    <a:lstStyle/>
                    <a:p>
                      <a:pPr marL="0" lvl="0" indent="0">
                        <a:lnSpc>
                          <a:spcPct val="115000"/>
                        </a:lnSpc>
                        <a:spcBef>
                          <a:spcPts val="1200"/>
                        </a:spcBef>
                        <a:spcAft>
                          <a:spcPts val="0"/>
                        </a:spcAft>
                        <a:buFont typeface="+mj-lt"/>
                        <a:buNone/>
                      </a:pPr>
                      <a:r>
                        <a:rPr lang="fr-FR" sz="1800" dirty="0" smtClean="0">
                          <a:effectLst/>
                        </a:rPr>
                        <a:t>8 « </a:t>
                      </a:r>
                      <a:r>
                        <a:rPr lang="fr-FR" sz="1800" dirty="0">
                          <a:effectLst/>
                        </a:rPr>
                        <a:t>(…) son blouson troué (…) comme il est sale (…) » (p26</a:t>
                      </a:r>
                      <a:r>
                        <a:rPr lang="fr-FR" sz="1800" dirty="0" smtClean="0">
                          <a:effectLst/>
                        </a:rPr>
                        <a:t>)</a:t>
                      </a:r>
                      <a:endParaRPr lang="en-GB" sz="1400" dirty="0">
                        <a:effectLst/>
                      </a:endParaRPr>
                    </a:p>
                  </a:txBody>
                  <a:tcPr marL="26667" marR="26667" marT="0" marB="0"/>
                </a:tc>
              </a:tr>
              <a:tr h="562518">
                <a:tc>
                  <a:txBody>
                    <a:bodyPr/>
                    <a:lstStyle/>
                    <a:p>
                      <a:pPr marL="0" lvl="0" indent="0">
                        <a:lnSpc>
                          <a:spcPct val="115000"/>
                        </a:lnSpc>
                        <a:spcBef>
                          <a:spcPts val="1200"/>
                        </a:spcBef>
                        <a:spcAft>
                          <a:spcPts val="800"/>
                        </a:spcAft>
                        <a:buFont typeface="+mj-lt"/>
                        <a:buNone/>
                      </a:pPr>
                      <a:r>
                        <a:rPr lang="fr-FR" sz="1800" dirty="0" smtClean="0">
                          <a:effectLst/>
                        </a:rPr>
                        <a:t>9 « </a:t>
                      </a:r>
                      <a:r>
                        <a:rPr lang="fr-FR" sz="1800" dirty="0">
                          <a:effectLst/>
                        </a:rPr>
                        <a:t>(…) ses ongles rongés jusqu’au sang, et les traces de griffures sur ses poignets. » (</a:t>
                      </a:r>
                      <a:r>
                        <a:rPr lang="fr-FR" sz="1800" dirty="0" smtClean="0">
                          <a:effectLst/>
                        </a:rPr>
                        <a:t>p26)</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562518">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1800" dirty="0" smtClean="0">
                          <a:effectLst/>
                        </a:rPr>
                        <a:t>10 « </a:t>
                      </a:r>
                      <a:r>
                        <a:rPr lang="fr-FR" sz="1800" dirty="0">
                          <a:effectLst/>
                        </a:rPr>
                        <a:t>(…) elle a l’air si fatiguée, pas seulement à cause des cernes sous ses yeux, ni de ses cheveux emmêlés (…) ni de ses vêtements défraichis, il y a ce mot qui me vient à l’esprit, ‘abimée’ (…) » (p26/27</a:t>
                      </a:r>
                      <a:r>
                        <a:rPr lang="fr-FR" sz="1800" dirty="0" smtClean="0">
                          <a:effectLst/>
                        </a:rPr>
                        <a:t>)</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bl>
          </a:graphicData>
        </a:graphic>
      </p:graphicFrame>
    </p:spTree>
    <p:extLst>
      <p:ext uri="{BB962C8B-B14F-4D97-AF65-F5344CB8AC3E}">
        <p14:creationId xmlns:p14="http://schemas.microsoft.com/office/powerpoint/2010/main" val="21707869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27396185"/>
              </p:ext>
            </p:extLst>
          </p:nvPr>
        </p:nvGraphicFramePr>
        <p:xfrm>
          <a:off x="225706" y="148047"/>
          <a:ext cx="8692587" cy="6392089"/>
        </p:xfrm>
        <a:graphic>
          <a:graphicData uri="http://schemas.openxmlformats.org/drawingml/2006/table">
            <a:tbl>
              <a:tblPr firstRow="1" firstCol="1" bandRow="1">
                <a:tableStyleId>{5C22544A-7EE6-4342-B048-85BDC9FD1C3A}</a:tableStyleId>
              </a:tblPr>
              <a:tblGrid>
                <a:gridCol w="8692587"/>
              </a:tblGrid>
              <a:tr h="1188452">
                <a:tc>
                  <a:txBody>
                    <a:bodyPr/>
                    <a:lstStyle/>
                    <a:p>
                      <a:pPr marL="342900" lvl="0" indent="-342900">
                        <a:lnSpc>
                          <a:spcPct val="115000"/>
                        </a:lnSpc>
                        <a:spcBef>
                          <a:spcPts val="1200"/>
                        </a:spcBef>
                        <a:spcAft>
                          <a:spcPts val="800"/>
                        </a:spcAft>
                        <a:buFont typeface="+mj-lt"/>
                        <a:buAutoNum type="arabicPeriod"/>
                      </a:pPr>
                      <a:r>
                        <a:rPr lang="fr-FR" sz="2000" dirty="0">
                          <a:effectLst/>
                        </a:rPr>
                        <a:t>« No est assise par terre, appuyée contre un poteau, elle a déposé devant ses pieds une boite de thon vide dans laquelle sont tombées quelques pièces. » (p24) </a:t>
                      </a:r>
                      <a:r>
                        <a:rPr lang="fr-FR" sz="2000" dirty="0" smtClean="0">
                          <a:effectLst/>
                        </a:rPr>
                        <a:t> </a:t>
                      </a:r>
                      <a:r>
                        <a:rPr lang="fr-FR" sz="2000" dirty="0" smtClean="0">
                          <a:solidFill>
                            <a:srgbClr val="FFFF00"/>
                          </a:solidFill>
                          <a:effectLst/>
                        </a:rPr>
                        <a:t>La mendicité</a:t>
                      </a:r>
                      <a:endParaRPr lang="en-GB" sz="1600" dirty="0">
                        <a:solidFill>
                          <a:srgbClr val="FFFF00"/>
                        </a:solidFill>
                        <a:effectLst/>
                      </a:endParaRPr>
                    </a:p>
                  </a:txBody>
                  <a:tcPr marL="26667" marR="26667" marT="0" marB="0"/>
                </a:tc>
              </a:tr>
              <a:tr h="1188452">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2 « </a:t>
                      </a:r>
                      <a:r>
                        <a:rPr lang="fr-FR" sz="2000" dirty="0">
                          <a:effectLst/>
                        </a:rPr>
                        <a:t>(Elle) attrape son sac en toile, marmonne qu’elle ne peut pas laisser tout ça la, elle désigne du menton une petite valise à roulettes et deux sacs en plastique pleins à craquer (…) » (p24) </a:t>
                      </a:r>
                      <a:r>
                        <a:rPr lang="fr-FR" sz="2000" dirty="0" smtClean="0">
                          <a:solidFill>
                            <a:srgbClr val="FFFF00"/>
                          </a:solidFill>
                          <a:effectLst/>
                        </a:rPr>
                        <a:t>Les</a:t>
                      </a:r>
                      <a:r>
                        <a:rPr lang="fr-FR" sz="2000" baseline="0" dirty="0" smtClean="0">
                          <a:solidFill>
                            <a:srgbClr val="FFFF00"/>
                          </a:solidFill>
                          <a:effectLst/>
                        </a:rPr>
                        <a:t> affaires de No</a:t>
                      </a:r>
                      <a:endParaRPr lang="en-GB" sz="1600" dirty="0" smtClean="0">
                        <a:solidFill>
                          <a:srgbClr val="FFFF00"/>
                        </a:solidFill>
                        <a:effectLst/>
                      </a:endParaRPr>
                    </a:p>
                  </a:txBody>
                  <a:tcPr marL="26667" marR="26667" marT="0" marB="0"/>
                </a:tc>
              </a:tr>
              <a:tr h="1149531">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3 « </a:t>
                      </a:r>
                      <a:r>
                        <a:rPr lang="fr-FR" sz="2000" dirty="0">
                          <a:effectLst/>
                        </a:rPr>
                        <a:t>(…) nous croisons un homme avec un grand manteau sombre, il lui fait un signe (…) je la vois répondre, de la même manière (…) » (</a:t>
                      </a:r>
                      <a:r>
                        <a:rPr lang="fr-FR" sz="2000" dirty="0" smtClean="0">
                          <a:effectLst/>
                        </a:rPr>
                        <a:t>p25) </a:t>
                      </a:r>
                      <a:r>
                        <a:rPr lang="fr-FR" sz="2000" dirty="0" smtClean="0">
                          <a:solidFill>
                            <a:srgbClr val="FFFF00"/>
                          </a:solidFill>
                          <a:effectLst/>
                        </a:rPr>
                        <a:t>Les relations entre No et les autres</a:t>
                      </a:r>
                      <a:endParaRPr lang="en-GB" sz="1600" dirty="0" smtClean="0">
                        <a:solidFill>
                          <a:srgbClr val="FFFF00"/>
                        </a:solidFill>
                        <a:effectLst/>
                      </a:endParaRPr>
                    </a:p>
                  </a:txBody>
                  <a:tcPr marL="26667" marR="26667" marT="0" marB="0"/>
                </a:tc>
              </a:tr>
              <a:tr h="648432">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2000" dirty="0" smtClean="0">
                          <a:effectLst/>
                        </a:rPr>
                        <a:t>4 « </a:t>
                      </a:r>
                      <a:r>
                        <a:rPr lang="fr-FR" sz="2000" dirty="0">
                          <a:effectLst/>
                        </a:rPr>
                        <a:t>Elle ne peut pas aller là (dans le café), elle est grillée. » (p25</a:t>
                      </a:r>
                      <a:r>
                        <a:rPr lang="fr-FR" sz="2000" dirty="0" smtClean="0">
                          <a:effectLst/>
                        </a:rPr>
                        <a:t>)</a:t>
                      </a:r>
                      <a:r>
                        <a:rPr lang="fr-FR" sz="2000" dirty="0">
                          <a:effectLst/>
                        </a:rPr>
                        <a:t> </a:t>
                      </a:r>
                      <a:r>
                        <a:rPr lang="fr-FR" sz="2000" dirty="0" smtClean="0">
                          <a:effectLst/>
                        </a:rPr>
                        <a:t> </a:t>
                      </a:r>
                      <a:r>
                        <a:rPr lang="fr-FR" sz="2000" dirty="0" smtClean="0">
                          <a:solidFill>
                            <a:srgbClr val="FFFF00"/>
                          </a:solidFill>
                          <a:effectLst/>
                        </a:rPr>
                        <a:t>La mendicité</a:t>
                      </a:r>
                      <a:endParaRPr lang="en-GB" sz="1600" dirty="0" smtClean="0">
                        <a:solidFill>
                          <a:srgbClr val="FFFF00"/>
                        </a:solidFill>
                        <a:effectLst/>
                      </a:endParaRPr>
                    </a:p>
                  </a:txBody>
                  <a:tcPr marL="26667" marR="26667" marT="0" marB="0"/>
                </a:tc>
              </a:tr>
              <a:tr h="784395">
                <a:tc>
                  <a:txBody>
                    <a:bodyPr/>
                    <a:lstStyle/>
                    <a:p>
                      <a:pPr marL="0" lvl="0" indent="0">
                        <a:lnSpc>
                          <a:spcPct val="115000"/>
                        </a:lnSpc>
                        <a:spcBef>
                          <a:spcPts val="1200"/>
                        </a:spcBef>
                        <a:spcAft>
                          <a:spcPts val="800"/>
                        </a:spcAft>
                        <a:buFont typeface="+mj-lt"/>
                        <a:buNone/>
                      </a:pPr>
                      <a:r>
                        <a:rPr lang="fr-FR" sz="2000" dirty="0" smtClean="0">
                          <a:effectLst/>
                        </a:rPr>
                        <a:t>5 « </a:t>
                      </a:r>
                      <a:r>
                        <a:rPr lang="fr-FR" sz="2000" dirty="0">
                          <a:effectLst/>
                        </a:rPr>
                        <a:t>(…) saluer la femme qui tient la caisse (…) elle donne à No un </a:t>
                      </a:r>
                      <a:r>
                        <a:rPr lang="fr-FR" sz="2000" dirty="0" err="1">
                          <a:effectLst/>
                        </a:rPr>
                        <a:t>Bouty</a:t>
                      </a:r>
                      <a:r>
                        <a:rPr lang="fr-FR" sz="2000" dirty="0">
                          <a:effectLst/>
                        </a:rPr>
                        <a:t> et un paquet de petits Lu (…) » (p25) </a:t>
                      </a:r>
                      <a:r>
                        <a:rPr lang="fr-FR" sz="2000" dirty="0" smtClean="0">
                          <a:effectLst/>
                        </a:rPr>
                        <a:t> - </a:t>
                      </a:r>
                      <a:r>
                        <a:rPr lang="fr-FR" sz="2000" dirty="0" smtClean="0">
                          <a:solidFill>
                            <a:srgbClr val="FFFF00"/>
                          </a:solidFill>
                          <a:effectLst/>
                        </a:rPr>
                        <a:t>Les relations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648432">
                <a:tc>
                  <a:txBody>
                    <a:bodyPr/>
                    <a:lstStyle/>
                    <a:p>
                      <a:pPr marL="0" lvl="0" indent="0">
                        <a:lnSpc>
                          <a:spcPct val="115000"/>
                        </a:lnSpc>
                        <a:spcBef>
                          <a:spcPts val="1200"/>
                        </a:spcBef>
                        <a:spcAft>
                          <a:spcPts val="800"/>
                        </a:spcAft>
                        <a:buFont typeface="+mj-lt"/>
                        <a:buNone/>
                      </a:pPr>
                      <a:r>
                        <a:rPr lang="fr-FR" sz="2000" dirty="0" smtClean="0">
                          <a:effectLst/>
                        </a:rPr>
                        <a:t>6 « </a:t>
                      </a:r>
                      <a:r>
                        <a:rPr lang="fr-FR" sz="2000" dirty="0">
                          <a:effectLst/>
                        </a:rPr>
                        <a:t>Je commande un coca, elle prend une vodka. » (p26</a:t>
                      </a:r>
                      <a:r>
                        <a:rPr lang="fr-FR" sz="2000" dirty="0" smtClean="0">
                          <a:effectLst/>
                        </a:rPr>
                        <a:t>) </a:t>
                      </a:r>
                      <a:r>
                        <a:rPr lang="fr-FR" sz="2000" dirty="0" smtClean="0">
                          <a:solidFill>
                            <a:srgbClr val="FFFF00"/>
                          </a:solidFill>
                          <a:effectLst/>
                        </a:rPr>
                        <a:t>L’alcool / Le tabac</a:t>
                      </a:r>
                      <a:endParaRPr lang="en-GB" sz="2000" dirty="0">
                        <a:effectLst/>
                      </a:endParaRPr>
                    </a:p>
                  </a:txBody>
                  <a:tcPr marL="26667" marR="26667" marT="0" marB="0"/>
                </a:tc>
              </a:tr>
              <a:tr h="784395">
                <a:tc>
                  <a:txBody>
                    <a:bodyPr/>
                    <a:lstStyle/>
                    <a:p>
                      <a:pPr marL="0" lvl="0" indent="0">
                        <a:lnSpc>
                          <a:spcPct val="115000"/>
                        </a:lnSpc>
                        <a:spcBef>
                          <a:spcPts val="1200"/>
                        </a:spcBef>
                        <a:spcAft>
                          <a:spcPts val="800"/>
                        </a:spcAft>
                        <a:buFont typeface="+mj-lt"/>
                        <a:buNone/>
                      </a:pPr>
                      <a:r>
                        <a:rPr lang="fr-FR" sz="2000" dirty="0" smtClean="0">
                          <a:effectLst/>
                        </a:rPr>
                        <a:t>7 « </a:t>
                      </a:r>
                      <a:r>
                        <a:rPr lang="fr-FR" sz="2000" dirty="0">
                          <a:effectLst/>
                        </a:rPr>
                        <a:t>(…) elle soutient son regard avec une insolence incroyable, ça veut dire ‘ne me fais pas chier connard’ (…) » (p26</a:t>
                      </a:r>
                      <a:r>
                        <a:rPr lang="fr-FR" sz="2000" dirty="0" smtClean="0">
                          <a:effectLst/>
                        </a:rPr>
                        <a:t>)</a:t>
                      </a:r>
                      <a:r>
                        <a:rPr lang="fr-FR" sz="1600" dirty="0" smtClean="0">
                          <a:solidFill>
                            <a:srgbClr val="FFFF00"/>
                          </a:solidFill>
                          <a:effectLst/>
                        </a:rPr>
                        <a:t> </a:t>
                      </a:r>
                      <a:r>
                        <a:rPr lang="fr-FR" sz="2000" dirty="0" smtClean="0">
                          <a:solidFill>
                            <a:srgbClr val="FFFF00"/>
                          </a:solidFill>
                          <a:effectLst/>
                        </a:rPr>
                        <a:t>Les relations </a:t>
                      </a:r>
                      <a:endParaRPr lang="en-GB" sz="1600" dirty="0">
                        <a:effectLst/>
                      </a:endParaRPr>
                    </a:p>
                  </a:txBody>
                  <a:tcPr marL="26667" marR="26667" marT="0" marB="0"/>
                </a:tc>
              </a:tr>
            </a:tbl>
          </a:graphicData>
        </a:graphic>
      </p:graphicFrame>
    </p:spTree>
    <p:extLst>
      <p:ext uri="{BB962C8B-B14F-4D97-AF65-F5344CB8AC3E}">
        <p14:creationId xmlns:p14="http://schemas.microsoft.com/office/powerpoint/2010/main" val="281674383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626943518"/>
              </p:ext>
            </p:extLst>
          </p:nvPr>
        </p:nvGraphicFramePr>
        <p:xfrm>
          <a:off x="225704" y="2270580"/>
          <a:ext cx="8692587" cy="4533900"/>
        </p:xfrm>
        <a:graphic>
          <a:graphicData uri="http://schemas.openxmlformats.org/drawingml/2006/table">
            <a:tbl>
              <a:tblPr firstRow="1" firstCol="1" bandRow="1">
                <a:tableStyleId>{5C22544A-7EE6-4342-B048-85BDC9FD1C3A}</a:tableStyleId>
              </a:tblPr>
              <a:tblGrid>
                <a:gridCol w="8692587"/>
              </a:tblGrid>
              <a:tr h="562518">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1600" dirty="0" smtClean="0">
                          <a:effectLst/>
                        </a:rPr>
                        <a:t>11 « </a:t>
                      </a:r>
                      <a:r>
                        <a:rPr lang="fr-FR" sz="1600" dirty="0">
                          <a:effectLst/>
                        </a:rPr>
                        <a:t>(…) elle a l’air si fatiguée, pas seulement à cause des cernes sous ses yeux, ni de ses cheveux emmêlés (…) ni de ses vêtements défraichis, il y a ce mot qui me vient à l’esprit, ‘abimée’ (…) » (p26/27</a:t>
                      </a:r>
                      <a:r>
                        <a:rPr lang="fr-FR" sz="1600" dirty="0" smtClean="0">
                          <a:effectLst/>
                        </a:rPr>
                        <a:t>) </a:t>
                      </a:r>
                      <a:r>
                        <a:rPr lang="fr-FR" sz="1800" dirty="0" smtClean="0">
                          <a:solidFill>
                            <a:srgbClr val="FFFF00"/>
                          </a:solidFill>
                          <a:effectLst/>
                        </a:rPr>
                        <a:t>L’apparence physique de No</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439429">
                <a:tc>
                  <a:txBody>
                    <a:bodyPr/>
                    <a:lstStyle/>
                    <a:p>
                      <a:pPr marL="0" lvl="0" indent="0">
                        <a:lnSpc>
                          <a:spcPct val="115000"/>
                        </a:lnSpc>
                        <a:spcBef>
                          <a:spcPts val="1200"/>
                        </a:spcBef>
                        <a:spcAft>
                          <a:spcPts val="0"/>
                        </a:spcAft>
                        <a:buFont typeface="+mj-lt"/>
                        <a:buNone/>
                      </a:pPr>
                      <a:r>
                        <a:rPr lang="fr-FR" sz="1600" dirty="0" smtClean="0">
                          <a:effectLst/>
                        </a:rPr>
                        <a:t>12 « </a:t>
                      </a:r>
                      <a:r>
                        <a:rPr lang="fr-FR" sz="1600" dirty="0">
                          <a:effectLst/>
                        </a:rPr>
                        <a:t>(…) elle est plus pale ou plus sale, et son regard plus difficile à attraper. » (P27) </a:t>
                      </a:r>
                      <a:r>
                        <a:rPr lang="en-GB" sz="1200" baseline="0" dirty="0" smtClean="0">
                          <a:effectLst/>
                        </a:rPr>
                        <a:t> </a:t>
                      </a:r>
                    </a:p>
                    <a:p>
                      <a:pPr marL="0" lvl="0" indent="0">
                        <a:lnSpc>
                          <a:spcPct val="115000"/>
                        </a:lnSpc>
                        <a:spcBef>
                          <a:spcPts val="1200"/>
                        </a:spcBef>
                        <a:spcAft>
                          <a:spcPts val="0"/>
                        </a:spcAft>
                        <a:buFont typeface="+mj-lt"/>
                        <a:buNone/>
                      </a:pPr>
                      <a:r>
                        <a:rPr lang="fr-FR" sz="1800" dirty="0" smtClean="0">
                          <a:solidFill>
                            <a:srgbClr val="FFFF00"/>
                          </a:solidFill>
                          <a:effectLst/>
                        </a:rPr>
                        <a:t>L’apparence physique de No</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371532">
                <a:tc>
                  <a:txBody>
                    <a:bodyPr/>
                    <a:lstStyle/>
                    <a:p>
                      <a:pPr>
                        <a:lnSpc>
                          <a:spcPct val="115000"/>
                        </a:lnSpc>
                        <a:spcBef>
                          <a:spcPts val="1200"/>
                        </a:spcBef>
                        <a:spcAft>
                          <a:spcPts val="0"/>
                        </a:spcAft>
                      </a:pPr>
                      <a:r>
                        <a:rPr lang="fr-FR" sz="1600" dirty="0">
                          <a:effectLst/>
                        </a:rPr>
                        <a:t>         12. « -Alors, ou tu dors ? </a:t>
                      </a:r>
                      <a:endParaRPr lang="en-GB" sz="1200" dirty="0">
                        <a:effectLst/>
                      </a:endParaRPr>
                    </a:p>
                    <a:p>
                      <a:pPr>
                        <a:lnSpc>
                          <a:spcPct val="115000"/>
                        </a:lnSpc>
                        <a:spcAft>
                          <a:spcPts val="0"/>
                        </a:spcAft>
                      </a:pPr>
                      <a:r>
                        <a:rPr lang="fr-FR" sz="1600" dirty="0">
                          <a:effectLst/>
                        </a:rPr>
                        <a:t>- A droite ou à gauche. Chez des gens. Des connaissances. Rarement plus de trois ou quatre jours au même endroit. » (p27</a:t>
                      </a:r>
                      <a:r>
                        <a:rPr lang="fr-FR" sz="1600" dirty="0" smtClean="0">
                          <a:effectLst/>
                        </a:rPr>
                        <a:t>) </a:t>
                      </a:r>
                      <a:r>
                        <a:rPr lang="fr-FR" sz="1800" dirty="0" smtClean="0">
                          <a:solidFill>
                            <a:srgbClr val="FFFF00"/>
                          </a:solidFill>
                          <a:effectLst/>
                        </a:rPr>
                        <a:t>Où aller?</a:t>
                      </a:r>
                      <a:endParaRPr lang="en-GB" sz="14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377884">
                <a:tc>
                  <a:txBody>
                    <a:bodyPr/>
                    <a:lstStyle/>
                    <a:p>
                      <a:pPr marL="342900" marR="0" lvl="0" indent="-342900" algn="l" defTabSz="457200" rtl="0" eaLnBrk="1" fontAlgn="auto" latinLnBrk="0" hangingPunct="1">
                        <a:lnSpc>
                          <a:spcPct val="115000"/>
                        </a:lnSpc>
                        <a:spcBef>
                          <a:spcPts val="1200"/>
                        </a:spcBef>
                        <a:spcAft>
                          <a:spcPts val="800"/>
                        </a:spcAft>
                        <a:buClrTx/>
                        <a:buSzTx/>
                        <a:buFont typeface="+mj-lt"/>
                        <a:buAutoNum type="arabicPeriod" startAt="13"/>
                        <a:tabLst/>
                        <a:defRPr/>
                      </a:pPr>
                      <a:r>
                        <a:rPr lang="fr-FR" sz="1600" dirty="0">
                          <a:effectLst/>
                        </a:rPr>
                        <a:t>« (…) il y a dans tout son corps une forme d’agitation, de tension (…) » (p28) </a:t>
                      </a:r>
                      <a:r>
                        <a:rPr lang="fr-FR" sz="1600" dirty="0" smtClean="0">
                          <a:solidFill>
                            <a:srgbClr val="FFFF00"/>
                          </a:solidFill>
                          <a:effectLst/>
                        </a:rPr>
                        <a:t>L’apparence physique de No</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127397">
                <a:tc>
                  <a:txBody>
                    <a:bodyPr/>
                    <a:lstStyle/>
                    <a:p>
                      <a:pPr marL="342900" marR="0" lvl="0" indent="-342900" algn="l" defTabSz="457200" rtl="0" eaLnBrk="1" fontAlgn="auto" latinLnBrk="0" hangingPunct="1">
                        <a:lnSpc>
                          <a:spcPct val="115000"/>
                        </a:lnSpc>
                        <a:spcBef>
                          <a:spcPts val="0"/>
                        </a:spcBef>
                        <a:spcAft>
                          <a:spcPts val="800"/>
                        </a:spcAft>
                        <a:buClrTx/>
                        <a:buSzTx/>
                        <a:buFont typeface="+mj-lt"/>
                        <a:buAutoNum type="arabicPeriod" startAt="13"/>
                        <a:tabLst/>
                        <a:defRPr/>
                      </a:pPr>
                      <a:r>
                        <a:rPr lang="fr-FR" sz="1600" dirty="0">
                          <a:effectLst/>
                        </a:rPr>
                        <a:t>« Elle entame sa deuxième vodka, elle se lève pour attraper une cigarette sur la table d’à-côté (…) » (p28) </a:t>
                      </a:r>
                      <a:r>
                        <a:rPr lang="fr-FR" sz="1800" dirty="0" smtClean="0">
                          <a:solidFill>
                            <a:srgbClr val="FFFF00"/>
                          </a:solidFill>
                          <a:effectLst/>
                        </a:rPr>
                        <a:t>L’alcool / Le tabac</a:t>
                      </a:r>
                      <a:endParaRPr lang="en-GB" sz="1800" dirty="0" smtClean="0">
                        <a:effectLst/>
                      </a:endParaRPr>
                    </a:p>
                  </a:txBody>
                  <a:tcPr marL="26667" marR="26667" marT="0" marB="0"/>
                </a:tc>
              </a:tr>
              <a:tr h="382192">
                <a:tc>
                  <a:txBody>
                    <a:bodyPr/>
                    <a:lstStyle/>
                    <a:p>
                      <a:pPr>
                        <a:lnSpc>
                          <a:spcPct val="115000"/>
                        </a:lnSpc>
                        <a:spcAft>
                          <a:spcPts val="0"/>
                        </a:spcAft>
                      </a:pPr>
                      <a:r>
                        <a:rPr lang="fr-FR" sz="1600" dirty="0">
                          <a:effectLst/>
                        </a:rPr>
                        <a:t>15. « -T’as payé ? </a:t>
                      </a:r>
                      <a:endParaRPr lang="en-GB" sz="1200" dirty="0">
                        <a:effectLst/>
                      </a:endParaRPr>
                    </a:p>
                    <a:p>
                      <a:pPr>
                        <a:lnSpc>
                          <a:spcPct val="115000"/>
                        </a:lnSpc>
                        <a:spcAft>
                          <a:spcPts val="0"/>
                        </a:spcAft>
                      </a:pPr>
                      <a:r>
                        <a:rPr lang="fr-FR" sz="1600" dirty="0">
                          <a:effectLst/>
                        </a:rPr>
                        <a:t>- Oui. </a:t>
                      </a:r>
                      <a:endParaRPr lang="en-GB" sz="1200" dirty="0">
                        <a:effectLst/>
                      </a:endParaRPr>
                    </a:p>
                    <a:p>
                      <a:pPr marL="0" marR="0" lvl="0" indent="0" algn="l" defTabSz="457200" rtl="0" eaLnBrk="1" fontAlgn="auto" latinLnBrk="0" hangingPunct="1">
                        <a:lnSpc>
                          <a:spcPct val="115000"/>
                        </a:lnSpc>
                        <a:spcBef>
                          <a:spcPts val="0"/>
                        </a:spcBef>
                        <a:spcAft>
                          <a:spcPts val="0"/>
                        </a:spcAft>
                        <a:buClrTx/>
                        <a:buSzTx/>
                        <a:buFontTx/>
                        <a:buNone/>
                        <a:tabLst/>
                        <a:defRPr/>
                      </a:pPr>
                      <a:r>
                        <a:rPr lang="fr-FR" sz="1600" dirty="0">
                          <a:effectLst/>
                        </a:rPr>
                        <a:t>- Je vais rester un peu ici. » (p31) </a:t>
                      </a:r>
                      <a:r>
                        <a:rPr lang="fr-FR" sz="1800" dirty="0" smtClean="0">
                          <a:solidFill>
                            <a:srgbClr val="FFFF00"/>
                          </a:solidFill>
                          <a:effectLst/>
                        </a:rPr>
                        <a:t>Où aller?</a:t>
                      </a:r>
                      <a:endParaRPr lang="en-GB" sz="1400" dirty="0" smtClean="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731291193"/>
              </p:ext>
            </p:extLst>
          </p:nvPr>
        </p:nvGraphicFramePr>
        <p:xfrm>
          <a:off x="225705" y="274638"/>
          <a:ext cx="8692587" cy="2016769"/>
        </p:xfrm>
        <a:graphic>
          <a:graphicData uri="http://schemas.openxmlformats.org/drawingml/2006/table">
            <a:tbl>
              <a:tblPr firstRow="1" firstCol="1" bandRow="1">
                <a:tableStyleId>{5C22544A-7EE6-4342-B048-85BDC9FD1C3A}</a:tableStyleId>
              </a:tblPr>
              <a:tblGrid>
                <a:gridCol w="8692587"/>
              </a:tblGrid>
              <a:tr h="439429">
                <a:tc>
                  <a:txBody>
                    <a:bodyPr/>
                    <a:lstStyle/>
                    <a:p>
                      <a:pPr marL="0" lvl="0" indent="0">
                        <a:lnSpc>
                          <a:spcPct val="115000"/>
                        </a:lnSpc>
                        <a:spcBef>
                          <a:spcPts val="1200"/>
                        </a:spcBef>
                        <a:spcAft>
                          <a:spcPts val="0"/>
                        </a:spcAft>
                        <a:buFont typeface="+mj-lt"/>
                        <a:buNone/>
                      </a:pPr>
                      <a:r>
                        <a:rPr lang="fr-FR" sz="1800" dirty="0" smtClean="0">
                          <a:effectLst/>
                        </a:rPr>
                        <a:t>8 « </a:t>
                      </a:r>
                      <a:r>
                        <a:rPr lang="fr-FR" sz="1800" dirty="0">
                          <a:effectLst/>
                        </a:rPr>
                        <a:t>(…) son blouson troué (…) comme il est sale (…) » (p26) </a:t>
                      </a:r>
                      <a:r>
                        <a:rPr lang="fr-FR" sz="1800" dirty="0" smtClean="0">
                          <a:solidFill>
                            <a:srgbClr val="FFFF00"/>
                          </a:solidFill>
                          <a:effectLst/>
                        </a:rPr>
                        <a:t>Les affaires de No</a:t>
                      </a:r>
                      <a:endParaRPr lang="en-GB" sz="1400" dirty="0">
                        <a:effectLst/>
                      </a:endParaRPr>
                    </a:p>
                  </a:txBody>
                  <a:tcPr marL="26667" marR="26667" marT="0" marB="0"/>
                </a:tc>
              </a:tr>
              <a:tr h="562518">
                <a:tc>
                  <a:txBody>
                    <a:bodyPr/>
                    <a:lstStyle/>
                    <a:p>
                      <a:pPr marL="0" lvl="0" indent="0">
                        <a:lnSpc>
                          <a:spcPct val="115000"/>
                        </a:lnSpc>
                        <a:spcBef>
                          <a:spcPts val="1200"/>
                        </a:spcBef>
                        <a:spcAft>
                          <a:spcPts val="800"/>
                        </a:spcAft>
                        <a:buFont typeface="+mj-lt"/>
                        <a:buNone/>
                      </a:pPr>
                      <a:r>
                        <a:rPr lang="fr-FR" sz="1800" dirty="0" smtClean="0">
                          <a:effectLst/>
                        </a:rPr>
                        <a:t>9 « </a:t>
                      </a:r>
                      <a:r>
                        <a:rPr lang="fr-FR" sz="1800" dirty="0">
                          <a:effectLst/>
                        </a:rPr>
                        <a:t>(…) ses ongles rongés jusqu’au sang, et les traces de griffures sur ses poignets. » (</a:t>
                      </a:r>
                      <a:r>
                        <a:rPr lang="fr-FR" sz="1800" dirty="0" smtClean="0">
                          <a:effectLst/>
                        </a:rPr>
                        <a:t>p26)</a:t>
                      </a:r>
                      <a:r>
                        <a:rPr lang="fr-FR" sz="1800" baseline="0" dirty="0" smtClean="0">
                          <a:effectLst/>
                        </a:rPr>
                        <a:t> </a:t>
                      </a:r>
                      <a:r>
                        <a:rPr lang="fr-FR" sz="1800" dirty="0" smtClean="0">
                          <a:solidFill>
                            <a:srgbClr val="FFFF00"/>
                          </a:solidFill>
                          <a:effectLst/>
                        </a:rPr>
                        <a:t>L’apparence physique de No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r h="562518">
                <a:tc>
                  <a:txBody>
                    <a:bodyPr/>
                    <a:lstStyle/>
                    <a:p>
                      <a:pPr marL="0" marR="0" lvl="0" indent="0" algn="l" defTabSz="457200" rtl="0" eaLnBrk="1" fontAlgn="auto" latinLnBrk="0" hangingPunct="1">
                        <a:lnSpc>
                          <a:spcPct val="115000"/>
                        </a:lnSpc>
                        <a:spcBef>
                          <a:spcPts val="1200"/>
                        </a:spcBef>
                        <a:spcAft>
                          <a:spcPts val="800"/>
                        </a:spcAft>
                        <a:buClrTx/>
                        <a:buSzTx/>
                        <a:buFont typeface="+mj-lt"/>
                        <a:buNone/>
                        <a:tabLst/>
                        <a:defRPr/>
                      </a:pPr>
                      <a:r>
                        <a:rPr lang="fr-FR" sz="1800" dirty="0" smtClean="0">
                          <a:effectLst/>
                        </a:rPr>
                        <a:t>10 « </a:t>
                      </a:r>
                      <a:r>
                        <a:rPr lang="fr-FR" sz="1800" dirty="0">
                          <a:effectLst/>
                        </a:rPr>
                        <a:t>(…) elle a l’air si fatiguée, pas seulement à cause des cernes sous ses yeux, ni de ses cheveux emmêlés (…) ni de ses vêtements défraichis, il y a ce mot qui me vient à l’esprit, ‘abimée’ (…) » (p26/27</a:t>
                      </a:r>
                      <a:r>
                        <a:rPr lang="fr-FR" sz="1800" dirty="0" smtClean="0">
                          <a:effectLst/>
                        </a:rPr>
                        <a:t>) </a:t>
                      </a:r>
                      <a:r>
                        <a:rPr lang="fr-FR" sz="1800" dirty="0" smtClean="0">
                          <a:solidFill>
                            <a:srgbClr val="FFFF00"/>
                          </a:solidFill>
                          <a:effectLst/>
                        </a:rPr>
                        <a:t>L’apparence physique de No</a:t>
                      </a:r>
                      <a:endParaRPr lang="en-GB" sz="1800" dirty="0" smtClean="0">
                        <a:effectLst/>
                        <a:latin typeface="Calibri" panose="020F0502020204030204" pitchFamily="34" charset="0"/>
                        <a:ea typeface="Calibri" panose="020F0502020204030204" pitchFamily="34" charset="0"/>
                        <a:cs typeface="Times New Roman" panose="02020603050405020304" pitchFamily="18" charset="0"/>
                      </a:endParaRPr>
                    </a:p>
                  </a:txBody>
                  <a:tcPr marL="26667" marR="26667" marT="0" marB="0"/>
                </a:tc>
              </a:tr>
            </a:tbl>
          </a:graphicData>
        </a:graphic>
      </p:graphicFrame>
    </p:spTree>
    <p:extLst>
      <p:ext uri="{BB962C8B-B14F-4D97-AF65-F5344CB8AC3E}">
        <p14:creationId xmlns:p14="http://schemas.microsoft.com/office/powerpoint/2010/main" val="110770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605" y="1695640"/>
            <a:ext cx="7587585" cy="3693319"/>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5400" b="1" u="sng" dirty="0" smtClean="0">
                <a:latin typeface="Comic Sans MS"/>
                <a:cs typeface="Comic Sans MS"/>
              </a:rPr>
              <a:t>No</a:t>
            </a:r>
          </a:p>
          <a:p>
            <a:pPr algn="just"/>
            <a:endParaRPr lang="en-US" sz="2000" dirty="0">
              <a:solidFill>
                <a:srgbClr val="FF0000"/>
              </a:solidFill>
              <a:latin typeface="Comic Sans MS"/>
              <a:cs typeface="Comic Sans MS"/>
            </a:endParaRPr>
          </a:p>
          <a:p>
            <a:pPr algn="ctr"/>
            <a:r>
              <a:rPr lang="fr-FR" sz="2000" dirty="0"/>
              <a:t>Analyse d’un </a:t>
            </a:r>
            <a:r>
              <a:rPr lang="fr-FR" sz="2000" dirty="0" smtClean="0"/>
              <a:t>extrait du chapitre 4</a:t>
            </a:r>
          </a:p>
          <a:p>
            <a:r>
              <a:rPr lang="fr-FR" sz="2000" dirty="0" smtClean="0"/>
              <a:t> </a:t>
            </a:r>
            <a:endParaRPr lang="fr-FR" sz="2000" b="1" dirty="0"/>
          </a:p>
          <a:p>
            <a:r>
              <a:rPr lang="fr-FR" sz="2000" b="1" dirty="0" smtClean="0"/>
              <a:t>Lisez </a:t>
            </a:r>
            <a:r>
              <a:rPr lang="fr-FR" sz="2000" b="1" dirty="0"/>
              <a:t>cet extrait et répondez aux questions </a:t>
            </a:r>
            <a:r>
              <a:rPr lang="fr-FR" sz="2000" b="1" dirty="0" smtClean="0"/>
              <a:t>:</a:t>
            </a:r>
          </a:p>
          <a:p>
            <a:endParaRPr lang="fr-FR" sz="2000" b="1" dirty="0" smtClean="0"/>
          </a:p>
          <a:p>
            <a:pPr lvl="0"/>
            <a:r>
              <a:rPr lang="fr-FR" sz="2000" dirty="0" smtClean="0"/>
              <a:t>1) Surligne toutes </a:t>
            </a:r>
            <a:r>
              <a:rPr lang="fr-FR" sz="2000" dirty="0"/>
              <a:t>les descriptions physiques de </a:t>
            </a:r>
            <a:r>
              <a:rPr lang="fr-FR" sz="2000" dirty="0" smtClean="0"/>
              <a:t>No.</a:t>
            </a:r>
          </a:p>
          <a:p>
            <a:pPr lvl="0"/>
            <a:endParaRPr lang="en-GB" sz="2000" dirty="0"/>
          </a:p>
          <a:p>
            <a:endParaRPr lang="en-GB" sz="2000" dirty="0"/>
          </a:p>
          <a:p>
            <a:pPr algn="just"/>
            <a:endParaRPr lang="en-US" sz="2000" i="1" dirty="0" smtClean="0">
              <a:solidFill>
                <a:srgbClr val="FF0000"/>
              </a:solidFill>
              <a:latin typeface="Comic Sans MS"/>
              <a:cs typeface="Comic Sans MS"/>
            </a:endParaRPr>
          </a:p>
        </p:txBody>
      </p:sp>
    </p:spTree>
    <p:extLst>
      <p:ext uri="{BB962C8B-B14F-4D97-AF65-F5344CB8AC3E}">
        <p14:creationId xmlns:p14="http://schemas.microsoft.com/office/powerpoint/2010/main" val="29172318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589" y="460900"/>
            <a:ext cx="8654956" cy="6647974"/>
          </a:xfrm>
          <a:prstGeom prst="rect">
            <a:avLst/>
          </a:prstGeom>
          <a:solidFill>
            <a:srgbClr val="FFFFFF"/>
          </a:solidFill>
        </p:spPr>
        <p:txBody>
          <a:bodyPr wrap="square">
            <a:spAutoFit/>
          </a:bodyPr>
          <a:lstStyle/>
          <a:p>
            <a:pPr algn="just"/>
            <a:r>
              <a:rPr lang="en-GB" dirty="0"/>
              <a:t>Le </a:t>
            </a:r>
            <a:r>
              <a:rPr lang="en-GB" dirty="0" err="1"/>
              <a:t>serveur</a:t>
            </a:r>
            <a:r>
              <a:rPr lang="en-GB" dirty="0"/>
              <a:t> </a:t>
            </a:r>
            <a:r>
              <a:rPr lang="en-GB" dirty="0" err="1"/>
              <a:t>revient</a:t>
            </a:r>
            <a:r>
              <a:rPr lang="en-GB" dirty="0"/>
              <a:t>, </a:t>
            </a:r>
            <a:r>
              <a:rPr lang="en-GB" dirty="0" err="1"/>
              <a:t>il</a:t>
            </a:r>
            <a:r>
              <a:rPr lang="en-GB" dirty="0"/>
              <a:t> pose les </a:t>
            </a:r>
            <a:r>
              <a:rPr lang="en-GB" dirty="0" err="1"/>
              <a:t>verres</a:t>
            </a:r>
            <a:r>
              <a:rPr lang="en-GB" dirty="0"/>
              <a:t> </a:t>
            </a:r>
            <a:r>
              <a:rPr lang="en-GB" dirty="0" err="1"/>
              <a:t>devant</a:t>
            </a:r>
            <a:r>
              <a:rPr lang="en-GB" dirty="0"/>
              <a:t> nous, No </a:t>
            </a:r>
            <a:r>
              <a:rPr lang="en-GB" dirty="0" err="1"/>
              <a:t>attrape</a:t>
            </a:r>
            <a:r>
              <a:rPr lang="en-GB" dirty="0"/>
              <a:t> le </a:t>
            </a:r>
            <a:r>
              <a:rPr lang="en-GB" dirty="0" err="1"/>
              <a:t>sien</a:t>
            </a:r>
            <a:r>
              <a:rPr lang="en-GB" dirty="0"/>
              <a:t> d’un </a:t>
            </a:r>
            <a:r>
              <a:rPr lang="en-GB" dirty="0" err="1"/>
              <a:t>geste</a:t>
            </a:r>
            <a:r>
              <a:rPr lang="en-GB" dirty="0"/>
              <a:t> impatient. </a:t>
            </a:r>
            <a:r>
              <a:rPr lang="en-GB" dirty="0" err="1"/>
              <a:t>Alors</a:t>
            </a:r>
            <a:r>
              <a:rPr lang="en-GB" dirty="0"/>
              <a:t> je </a:t>
            </a:r>
            <a:r>
              <a:rPr lang="en-GB" dirty="0" err="1"/>
              <a:t>découvre</a:t>
            </a:r>
            <a:r>
              <a:rPr lang="en-GB" dirty="0"/>
              <a:t> </a:t>
            </a:r>
            <a:r>
              <a:rPr lang="en-GB" dirty="0" err="1"/>
              <a:t>ses</a:t>
            </a:r>
            <a:r>
              <a:rPr lang="en-GB" dirty="0"/>
              <a:t> mains </a:t>
            </a:r>
            <a:r>
              <a:rPr lang="en-GB" dirty="0" err="1"/>
              <a:t>noires</a:t>
            </a:r>
            <a:r>
              <a:rPr lang="en-GB" dirty="0"/>
              <a:t>, </a:t>
            </a:r>
            <a:r>
              <a:rPr lang="en-GB" dirty="0" err="1"/>
              <a:t>ses</a:t>
            </a:r>
            <a:r>
              <a:rPr lang="en-GB" dirty="0"/>
              <a:t> </a:t>
            </a:r>
            <a:r>
              <a:rPr lang="en-GB" dirty="0" err="1"/>
              <a:t>ongles</a:t>
            </a:r>
            <a:r>
              <a:rPr lang="en-GB" dirty="0"/>
              <a:t> </a:t>
            </a:r>
            <a:r>
              <a:rPr lang="en-GB" dirty="0" err="1"/>
              <a:t>rongés</a:t>
            </a:r>
            <a:r>
              <a:rPr lang="en-GB" dirty="0"/>
              <a:t> </a:t>
            </a:r>
            <a:r>
              <a:rPr lang="en-GB" dirty="0" err="1"/>
              <a:t>jusqu’au</a:t>
            </a:r>
            <a:r>
              <a:rPr lang="en-GB" dirty="0"/>
              <a:t> sang, et les traces de </a:t>
            </a:r>
            <a:r>
              <a:rPr lang="en-GB" dirty="0" err="1"/>
              <a:t>griffures</a:t>
            </a:r>
            <a:r>
              <a:rPr lang="en-GB" dirty="0"/>
              <a:t> sur </a:t>
            </a:r>
            <a:r>
              <a:rPr lang="en-GB" dirty="0" err="1"/>
              <a:t>ses</a:t>
            </a:r>
            <a:r>
              <a:rPr lang="en-GB" dirty="0"/>
              <a:t> </a:t>
            </a:r>
            <a:r>
              <a:rPr lang="en-GB" dirty="0" err="1"/>
              <a:t>poignets</a:t>
            </a:r>
            <a:r>
              <a:rPr lang="en-GB" dirty="0"/>
              <a:t>. </a:t>
            </a:r>
            <a:r>
              <a:rPr lang="en-GB" dirty="0" err="1"/>
              <a:t>Ça</a:t>
            </a:r>
            <a:r>
              <a:rPr lang="en-GB" dirty="0"/>
              <a:t> me fait mal au </a:t>
            </a:r>
            <a:r>
              <a:rPr lang="en-GB" dirty="0" err="1"/>
              <a:t>ventre</a:t>
            </a:r>
            <a:r>
              <a:rPr lang="en-GB" dirty="0"/>
              <a:t>. On </a:t>
            </a:r>
            <a:r>
              <a:rPr lang="en-GB" dirty="0" err="1"/>
              <a:t>boit</a:t>
            </a:r>
            <a:r>
              <a:rPr lang="en-GB" dirty="0"/>
              <a:t> </a:t>
            </a:r>
            <a:r>
              <a:rPr lang="en-GB" dirty="0" err="1"/>
              <a:t>comme</a:t>
            </a:r>
            <a:r>
              <a:rPr lang="en-GB" dirty="0"/>
              <a:t> </a:t>
            </a:r>
            <a:r>
              <a:rPr lang="en-GB" dirty="0" err="1"/>
              <a:t>ça</a:t>
            </a:r>
            <a:r>
              <a:rPr lang="en-GB" dirty="0"/>
              <a:t>, </a:t>
            </a:r>
            <a:r>
              <a:rPr lang="en-GB" dirty="0" err="1"/>
              <a:t>en</a:t>
            </a:r>
            <a:r>
              <a:rPr lang="en-GB" dirty="0"/>
              <a:t> silence, je </a:t>
            </a:r>
            <a:r>
              <a:rPr lang="en-GB" dirty="0" err="1"/>
              <a:t>cherche</a:t>
            </a:r>
            <a:r>
              <a:rPr lang="en-GB" dirty="0"/>
              <a:t> </a:t>
            </a:r>
            <a:r>
              <a:rPr lang="en-GB" dirty="0" err="1"/>
              <a:t>quelque</a:t>
            </a:r>
            <a:r>
              <a:rPr lang="en-GB" dirty="0"/>
              <a:t> chose à dire </a:t>
            </a:r>
            <a:r>
              <a:rPr lang="en-GB" dirty="0" err="1"/>
              <a:t>mais</a:t>
            </a:r>
            <a:r>
              <a:rPr lang="en-GB" dirty="0"/>
              <a:t> </a:t>
            </a:r>
            <a:r>
              <a:rPr lang="en-GB" dirty="0" err="1"/>
              <a:t>rien</a:t>
            </a:r>
            <a:r>
              <a:rPr lang="en-GB" dirty="0"/>
              <a:t> ne </a:t>
            </a:r>
            <a:r>
              <a:rPr lang="en-GB" dirty="0" err="1"/>
              <a:t>vient</a:t>
            </a:r>
            <a:r>
              <a:rPr lang="en-GB" dirty="0"/>
              <a:t>, je la </a:t>
            </a:r>
            <a:r>
              <a:rPr lang="en-GB" dirty="0" err="1"/>
              <a:t>regarde</a:t>
            </a:r>
            <a:r>
              <a:rPr lang="en-GB" dirty="0"/>
              <a:t>, </a:t>
            </a:r>
            <a:r>
              <a:rPr lang="en-GB" dirty="0" err="1"/>
              <a:t>elle</a:t>
            </a:r>
            <a:r>
              <a:rPr lang="en-GB" dirty="0"/>
              <a:t> a </a:t>
            </a:r>
            <a:r>
              <a:rPr lang="en-GB" dirty="0" err="1"/>
              <a:t>l’air</a:t>
            </a:r>
            <a:r>
              <a:rPr lang="en-GB" dirty="0"/>
              <a:t> </a:t>
            </a:r>
            <a:r>
              <a:rPr lang="en-GB" dirty="0" err="1"/>
              <a:t>si</a:t>
            </a:r>
            <a:r>
              <a:rPr lang="en-GB" dirty="0"/>
              <a:t> </a:t>
            </a:r>
            <a:r>
              <a:rPr lang="en-GB" dirty="0" err="1"/>
              <a:t>fatiguée</a:t>
            </a:r>
            <a:r>
              <a:rPr lang="en-GB" dirty="0"/>
              <a:t>, pas </a:t>
            </a:r>
            <a:r>
              <a:rPr lang="en-GB" dirty="0" err="1"/>
              <a:t>seulement</a:t>
            </a:r>
            <a:r>
              <a:rPr lang="en-GB" dirty="0"/>
              <a:t> à cause des </a:t>
            </a:r>
            <a:r>
              <a:rPr lang="en-GB" dirty="0" err="1"/>
              <a:t>cernes</a:t>
            </a:r>
            <a:r>
              <a:rPr lang="en-GB" dirty="0"/>
              <a:t> sous </a:t>
            </a:r>
            <a:r>
              <a:rPr lang="en-GB" dirty="0" err="1"/>
              <a:t>ses</a:t>
            </a:r>
            <a:r>
              <a:rPr lang="en-GB" dirty="0"/>
              <a:t> </a:t>
            </a:r>
            <a:r>
              <a:rPr lang="en-GB" dirty="0" err="1"/>
              <a:t>yeux</a:t>
            </a:r>
            <a:r>
              <a:rPr lang="en-GB" dirty="0"/>
              <a:t>, </a:t>
            </a:r>
            <a:r>
              <a:rPr lang="en-GB" dirty="0" err="1"/>
              <a:t>ni</a:t>
            </a:r>
            <a:r>
              <a:rPr lang="en-GB" dirty="0"/>
              <a:t> de </a:t>
            </a:r>
            <a:r>
              <a:rPr lang="en-GB" dirty="0" err="1"/>
              <a:t>ses</a:t>
            </a:r>
            <a:r>
              <a:rPr lang="en-GB" dirty="0"/>
              <a:t> </a:t>
            </a:r>
            <a:r>
              <a:rPr lang="en-GB" dirty="0" err="1"/>
              <a:t>cheveux</a:t>
            </a:r>
            <a:r>
              <a:rPr lang="en-GB" dirty="0"/>
              <a:t> </a:t>
            </a:r>
            <a:r>
              <a:rPr lang="en-GB" dirty="0" err="1"/>
              <a:t>emmêlés</a:t>
            </a:r>
            <a:r>
              <a:rPr lang="en-GB" dirty="0"/>
              <a:t>, </a:t>
            </a:r>
            <a:r>
              <a:rPr lang="en-GB" dirty="0" err="1"/>
              <a:t>retenus</a:t>
            </a:r>
            <a:r>
              <a:rPr lang="en-GB" dirty="0"/>
              <a:t> par un </a:t>
            </a:r>
            <a:r>
              <a:rPr lang="en-GB" dirty="0" err="1"/>
              <a:t>vieux</a:t>
            </a:r>
            <a:r>
              <a:rPr lang="en-GB" dirty="0"/>
              <a:t> </a:t>
            </a:r>
            <a:r>
              <a:rPr lang="en-GB" dirty="0" err="1"/>
              <a:t>chouchou</a:t>
            </a:r>
            <a:r>
              <a:rPr lang="en-GB" dirty="0"/>
              <a:t>, </a:t>
            </a:r>
            <a:r>
              <a:rPr lang="en-GB" dirty="0" err="1"/>
              <a:t>ni</a:t>
            </a:r>
            <a:r>
              <a:rPr lang="en-GB" dirty="0"/>
              <a:t> de </a:t>
            </a:r>
            <a:r>
              <a:rPr lang="en-GB" dirty="0" err="1"/>
              <a:t>ses</a:t>
            </a:r>
            <a:r>
              <a:rPr lang="en-GB" dirty="0"/>
              <a:t> </a:t>
            </a:r>
            <a:r>
              <a:rPr lang="en-GB" dirty="0" err="1"/>
              <a:t>vêtements</a:t>
            </a:r>
            <a:r>
              <a:rPr lang="en-GB" dirty="0"/>
              <a:t> </a:t>
            </a:r>
            <a:r>
              <a:rPr lang="en-GB" dirty="0" err="1"/>
              <a:t>défraîchis</a:t>
            </a:r>
            <a:r>
              <a:rPr lang="en-GB" dirty="0"/>
              <a:t>, </a:t>
            </a:r>
            <a:r>
              <a:rPr lang="en-GB" dirty="0" err="1"/>
              <a:t>il</a:t>
            </a:r>
            <a:r>
              <a:rPr lang="en-GB" dirty="0"/>
              <a:t> y a </a:t>
            </a:r>
            <a:r>
              <a:rPr lang="en-GB" dirty="0" err="1"/>
              <a:t>ce</a:t>
            </a:r>
            <a:r>
              <a:rPr lang="en-GB" dirty="0"/>
              <a:t> mot qui me </a:t>
            </a:r>
            <a:r>
              <a:rPr lang="en-GB" dirty="0" err="1"/>
              <a:t>vient</a:t>
            </a:r>
            <a:r>
              <a:rPr lang="en-GB" dirty="0"/>
              <a:t> à </a:t>
            </a:r>
            <a:r>
              <a:rPr lang="en-GB" dirty="0" err="1"/>
              <a:t>l’esprit</a:t>
            </a:r>
            <a:r>
              <a:rPr lang="en-GB" dirty="0"/>
              <a:t>, </a:t>
            </a:r>
            <a:r>
              <a:rPr lang="en-GB" dirty="0" err="1"/>
              <a:t>abîmée</a:t>
            </a:r>
            <a:r>
              <a:rPr lang="en-GB" dirty="0"/>
              <a:t>, </a:t>
            </a:r>
            <a:r>
              <a:rPr lang="en-GB" dirty="0" err="1"/>
              <a:t>ce</a:t>
            </a:r>
            <a:r>
              <a:rPr lang="en-GB" dirty="0"/>
              <a:t> mot qui fait mal, je ne sais plus </a:t>
            </a:r>
            <a:r>
              <a:rPr lang="en-GB" dirty="0" err="1"/>
              <a:t>si</a:t>
            </a:r>
            <a:r>
              <a:rPr lang="en-GB" dirty="0"/>
              <a:t> </a:t>
            </a:r>
            <a:r>
              <a:rPr lang="en-GB" dirty="0" err="1"/>
              <a:t>elle</a:t>
            </a:r>
            <a:r>
              <a:rPr lang="en-GB" dirty="0"/>
              <a:t> </a:t>
            </a:r>
            <a:r>
              <a:rPr lang="en-GB" dirty="0" err="1"/>
              <a:t>était</a:t>
            </a:r>
            <a:r>
              <a:rPr lang="en-GB" dirty="0"/>
              <a:t> </a:t>
            </a:r>
            <a:r>
              <a:rPr lang="en-GB" dirty="0" smtClean="0"/>
              <a:t>déjà </a:t>
            </a:r>
            <a:r>
              <a:rPr lang="fr-FR" dirty="0" smtClean="0"/>
              <a:t>comme </a:t>
            </a:r>
            <a:r>
              <a:rPr lang="fr-FR" dirty="0"/>
              <a:t>ça, la première fois, peut-être n’avais-je pas remarqué, il me semble plutôt qu’en l’espace de quelques jours elle a changé, elle est plus pâle ou plus sale, et son regard plus difficile à attraper. C’est elle qui parle en premier. </a:t>
            </a:r>
            <a:endParaRPr lang="fr-FR" dirty="0" smtClean="0"/>
          </a:p>
          <a:p>
            <a:pPr algn="just"/>
            <a:r>
              <a:rPr lang="fr-FR" dirty="0" smtClean="0"/>
              <a:t>—</a:t>
            </a:r>
            <a:r>
              <a:rPr lang="fr-FR" dirty="0"/>
              <a:t>  T’habites dans le quartier  ? </a:t>
            </a:r>
            <a:endParaRPr lang="fr-FR" dirty="0" smtClean="0"/>
          </a:p>
          <a:p>
            <a:pPr algn="just"/>
            <a:r>
              <a:rPr lang="fr-FR" dirty="0" smtClean="0"/>
              <a:t>—</a:t>
            </a:r>
            <a:r>
              <a:rPr lang="fr-FR" dirty="0"/>
              <a:t>  Non. À Filles du Calvaire. Près du Cirque d’Hiver. </a:t>
            </a:r>
            <a:endParaRPr lang="fr-FR" dirty="0" smtClean="0"/>
          </a:p>
          <a:p>
            <a:pPr algn="just"/>
            <a:r>
              <a:rPr lang="fr-FR" dirty="0" smtClean="0"/>
              <a:t>—</a:t>
            </a:r>
            <a:r>
              <a:rPr lang="fr-FR" dirty="0"/>
              <a:t>  Et toi  ? </a:t>
            </a:r>
            <a:endParaRPr lang="fr-FR" dirty="0" smtClean="0"/>
          </a:p>
          <a:p>
            <a:pPr algn="just"/>
            <a:r>
              <a:rPr lang="fr-FR" dirty="0" smtClean="0"/>
              <a:t>Elle </a:t>
            </a:r>
            <a:r>
              <a:rPr lang="fr-FR" dirty="0"/>
              <a:t>sourit. Elle ouvre ses mains devant elle, ses mains noires et vides, dans un geste d’impuissance qui veut dire  : rien, nulle part, ici… ou je ne sais pas. Je bois une grande gorgée de mon coca et je demande  : </a:t>
            </a:r>
            <a:endParaRPr lang="fr-FR" dirty="0" smtClean="0"/>
          </a:p>
          <a:p>
            <a:pPr algn="just"/>
            <a:r>
              <a:rPr lang="fr-FR" dirty="0" smtClean="0"/>
              <a:t>—</a:t>
            </a:r>
            <a:r>
              <a:rPr lang="fr-FR" dirty="0"/>
              <a:t>  Alors où tu dors  ? </a:t>
            </a:r>
            <a:endParaRPr lang="fr-FR" dirty="0" smtClean="0"/>
          </a:p>
          <a:p>
            <a:pPr algn="just"/>
            <a:r>
              <a:rPr lang="fr-FR" dirty="0" smtClean="0"/>
              <a:t>—</a:t>
            </a:r>
            <a:r>
              <a:rPr lang="fr-FR" dirty="0"/>
              <a:t>  À droite ou à gauche. Chez des gens. </a:t>
            </a:r>
            <a:r>
              <a:rPr lang="fr-FR" dirty="0" smtClean="0"/>
              <a:t>Des connaissances</a:t>
            </a:r>
            <a:r>
              <a:rPr lang="fr-FR" dirty="0"/>
              <a:t>. Rarement plus de trois ou quatre jours au même endroit. </a:t>
            </a:r>
            <a:endParaRPr lang="fr-FR" dirty="0" smtClean="0"/>
          </a:p>
          <a:p>
            <a:pPr algn="just"/>
            <a:r>
              <a:rPr lang="fr-FR" dirty="0" smtClean="0"/>
              <a:t>—</a:t>
            </a:r>
            <a:r>
              <a:rPr lang="fr-FR" dirty="0"/>
              <a:t>  Et tes parents  ? </a:t>
            </a:r>
            <a:endParaRPr lang="fr-FR" dirty="0" smtClean="0"/>
          </a:p>
          <a:p>
            <a:pPr algn="just"/>
            <a:r>
              <a:rPr lang="fr-FR" dirty="0" smtClean="0"/>
              <a:t>—</a:t>
            </a:r>
            <a:r>
              <a:rPr lang="fr-FR" dirty="0"/>
              <a:t>  J’en ai pas. </a:t>
            </a:r>
            <a:endParaRPr lang="fr-FR" dirty="0" smtClean="0"/>
          </a:p>
          <a:p>
            <a:pPr algn="just"/>
            <a:r>
              <a:rPr lang="fr-FR" dirty="0" smtClean="0"/>
              <a:t>—</a:t>
            </a:r>
            <a:r>
              <a:rPr lang="fr-FR" dirty="0"/>
              <a:t>  Ils sont morts  ? </a:t>
            </a:r>
            <a:endParaRPr lang="fr-FR" dirty="0" smtClean="0"/>
          </a:p>
          <a:p>
            <a:pPr algn="just"/>
            <a:r>
              <a:rPr lang="fr-FR" dirty="0" smtClean="0"/>
              <a:t>—</a:t>
            </a:r>
            <a:r>
              <a:rPr lang="fr-FR" dirty="0"/>
              <a:t>  Non</a:t>
            </a:r>
            <a:r>
              <a:rPr lang="fr-FR" dirty="0" smtClean="0"/>
              <a:t>.</a:t>
            </a:r>
            <a:endParaRPr lang="en-GB" sz="1600" dirty="0"/>
          </a:p>
          <a:p>
            <a:pPr algn="just"/>
            <a:r>
              <a:rPr lang="en-GB" sz="1200" dirty="0"/>
              <a:t>Vigan, Delphine (de). No et </a:t>
            </a:r>
            <a:r>
              <a:rPr lang="en-GB" sz="1200" dirty="0" err="1"/>
              <a:t>moi</a:t>
            </a:r>
            <a:r>
              <a:rPr lang="en-GB" sz="1200" dirty="0"/>
              <a:t> (</a:t>
            </a:r>
            <a:r>
              <a:rPr lang="en-GB" sz="1200" dirty="0" err="1"/>
              <a:t>Littérature</a:t>
            </a:r>
            <a:r>
              <a:rPr lang="en-GB" sz="1200" dirty="0"/>
              <a:t> </a:t>
            </a:r>
            <a:r>
              <a:rPr lang="en-GB" sz="1200" dirty="0" err="1"/>
              <a:t>française</a:t>
            </a:r>
            <a:r>
              <a:rPr lang="en-GB" sz="1200" dirty="0"/>
              <a:t>) (French Edition) (Kindle Locations 268-273). JC </a:t>
            </a:r>
            <a:r>
              <a:rPr lang="en-GB" sz="1200" dirty="0" err="1"/>
              <a:t>Lattès</a:t>
            </a:r>
            <a:r>
              <a:rPr lang="en-GB" sz="1200" dirty="0"/>
              <a:t>. Kindle Edition. </a:t>
            </a:r>
          </a:p>
        </p:txBody>
      </p:sp>
      <p:sp>
        <p:nvSpPr>
          <p:cNvPr id="5" name="Rectangle 4"/>
          <p:cNvSpPr/>
          <p:nvPr/>
        </p:nvSpPr>
        <p:spPr>
          <a:xfrm>
            <a:off x="4298469" y="-765"/>
            <a:ext cx="596637" cy="461665"/>
          </a:xfrm>
          <a:prstGeom prst="rect">
            <a:avLst/>
          </a:prstGeom>
        </p:spPr>
        <p:txBody>
          <a:bodyPr wrap="none">
            <a:spAutoFit/>
          </a:bodyPr>
          <a:lstStyle/>
          <a:p>
            <a:pPr algn="ctr"/>
            <a:r>
              <a:rPr lang="en-US" sz="2400" b="1" u="sng" dirty="0">
                <a:latin typeface="Comic Sans MS"/>
                <a:cs typeface="Comic Sans MS"/>
              </a:rPr>
              <a:t>No</a:t>
            </a:r>
          </a:p>
        </p:txBody>
      </p:sp>
    </p:spTree>
    <p:extLst>
      <p:ext uri="{BB962C8B-B14F-4D97-AF65-F5344CB8AC3E}">
        <p14:creationId xmlns:p14="http://schemas.microsoft.com/office/powerpoint/2010/main" val="32615330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91589" y="460900"/>
            <a:ext cx="8654956" cy="6647974"/>
          </a:xfrm>
          <a:prstGeom prst="rect">
            <a:avLst/>
          </a:prstGeom>
          <a:solidFill>
            <a:srgbClr val="FFFFFF"/>
          </a:solidFill>
        </p:spPr>
        <p:txBody>
          <a:bodyPr wrap="square">
            <a:spAutoFit/>
          </a:bodyPr>
          <a:lstStyle/>
          <a:p>
            <a:pPr algn="just"/>
            <a:r>
              <a:rPr lang="en-GB" dirty="0"/>
              <a:t>Le </a:t>
            </a:r>
            <a:r>
              <a:rPr lang="en-GB" dirty="0" err="1"/>
              <a:t>serveur</a:t>
            </a:r>
            <a:r>
              <a:rPr lang="en-GB" dirty="0"/>
              <a:t> </a:t>
            </a:r>
            <a:r>
              <a:rPr lang="en-GB" dirty="0" err="1"/>
              <a:t>revient</a:t>
            </a:r>
            <a:r>
              <a:rPr lang="en-GB" dirty="0"/>
              <a:t>, </a:t>
            </a:r>
            <a:r>
              <a:rPr lang="en-GB" dirty="0" err="1"/>
              <a:t>il</a:t>
            </a:r>
            <a:r>
              <a:rPr lang="en-GB" dirty="0"/>
              <a:t> pose les </a:t>
            </a:r>
            <a:r>
              <a:rPr lang="en-GB" dirty="0" err="1"/>
              <a:t>verres</a:t>
            </a:r>
            <a:r>
              <a:rPr lang="en-GB" dirty="0"/>
              <a:t> </a:t>
            </a:r>
            <a:r>
              <a:rPr lang="en-GB" dirty="0" err="1"/>
              <a:t>devant</a:t>
            </a:r>
            <a:r>
              <a:rPr lang="en-GB" dirty="0"/>
              <a:t> nous, No </a:t>
            </a:r>
            <a:r>
              <a:rPr lang="en-GB" dirty="0" err="1"/>
              <a:t>attrape</a:t>
            </a:r>
            <a:r>
              <a:rPr lang="en-GB" dirty="0"/>
              <a:t> le </a:t>
            </a:r>
            <a:r>
              <a:rPr lang="en-GB" dirty="0" err="1"/>
              <a:t>sien</a:t>
            </a:r>
            <a:r>
              <a:rPr lang="en-GB" dirty="0"/>
              <a:t> d’un </a:t>
            </a:r>
            <a:r>
              <a:rPr lang="en-GB" dirty="0" err="1"/>
              <a:t>geste</a:t>
            </a:r>
            <a:r>
              <a:rPr lang="en-GB" dirty="0"/>
              <a:t> impatient. </a:t>
            </a:r>
            <a:r>
              <a:rPr lang="en-GB" dirty="0" err="1"/>
              <a:t>Alors</a:t>
            </a:r>
            <a:r>
              <a:rPr lang="en-GB" dirty="0"/>
              <a:t> je </a:t>
            </a:r>
            <a:r>
              <a:rPr lang="en-GB" dirty="0" err="1"/>
              <a:t>découvre</a:t>
            </a:r>
            <a:r>
              <a:rPr lang="en-GB" dirty="0"/>
              <a:t> </a:t>
            </a:r>
            <a:r>
              <a:rPr lang="en-GB" i="1" u="sng" dirty="0" err="1">
                <a:solidFill>
                  <a:srgbClr val="FF0000"/>
                </a:solidFill>
              </a:rPr>
              <a:t>ses</a:t>
            </a:r>
            <a:r>
              <a:rPr lang="en-GB" i="1" u="sng" dirty="0">
                <a:solidFill>
                  <a:srgbClr val="FF0000"/>
                </a:solidFill>
              </a:rPr>
              <a:t> mains </a:t>
            </a:r>
            <a:r>
              <a:rPr lang="en-GB" i="1" u="sng" dirty="0" err="1">
                <a:solidFill>
                  <a:srgbClr val="FF0000"/>
                </a:solidFill>
              </a:rPr>
              <a:t>noires</a:t>
            </a:r>
            <a:r>
              <a:rPr lang="en-GB" i="1" u="sng" dirty="0">
                <a:solidFill>
                  <a:srgbClr val="FF0000"/>
                </a:solidFill>
              </a:rPr>
              <a:t>, </a:t>
            </a:r>
            <a:r>
              <a:rPr lang="en-GB" i="1" u="sng" dirty="0" err="1">
                <a:solidFill>
                  <a:srgbClr val="FF0000"/>
                </a:solidFill>
              </a:rPr>
              <a:t>ses</a:t>
            </a:r>
            <a:r>
              <a:rPr lang="en-GB" i="1" u="sng" dirty="0">
                <a:solidFill>
                  <a:srgbClr val="FF0000"/>
                </a:solidFill>
              </a:rPr>
              <a:t> </a:t>
            </a:r>
            <a:r>
              <a:rPr lang="en-GB" i="1" u="sng" dirty="0" err="1">
                <a:solidFill>
                  <a:srgbClr val="FF0000"/>
                </a:solidFill>
              </a:rPr>
              <a:t>ongles</a:t>
            </a:r>
            <a:r>
              <a:rPr lang="en-GB" i="1" u="sng" dirty="0">
                <a:solidFill>
                  <a:srgbClr val="FF0000"/>
                </a:solidFill>
              </a:rPr>
              <a:t> </a:t>
            </a:r>
            <a:r>
              <a:rPr lang="en-GB" i="1" u="sng" dirty="0" err="1">
                <a:solidFill>
                  <a:srgbClr val="FF0000"/>
                </a:solidFill>
              </a:rPr>
              <a:t>rongés</a:t>
            </a:r>
            <a:r>
              <a:rPr lang="en-GB" i="1" u="sng" dirty="0">
                <a:solidFill>
                  <a:srgbClr val="FF0000"/>
                </a:solidFill>
              </a:rPr>
              <a:t> </a:t>
            </a:r>
            <a:r>
              <a:rPr lang="en-GB" i="1" u="sng" dirty="0" err="1">
                <a:solidFill>
                  <a:srgbClr val="FF0000"/>
                </a:solidFill>
              </a:rPr>
              <a:t>jusqu’au</a:t>
            </a:r>
            <a:r>
              <a:rPr lang="en-GB" i="1" u="sng" dirty="0">
                <a:solidFill>
                  <a:srgbClr val="FF0000"/>
                </a:solidFill>
              </a:rPr>
              <a:t> sang, et les traces de </a:t>
            </a:r>
            <a:r>
              <a:rPr lang="en-GB" i="1" u="sng" dirty="0" err="1">
                <a:solidFill>
                  <a:srgbClr val="FF0000"/>
                </a:solidFill>
              </a:rPr>
              <a:t>griffures</a:t>
            </a:r>
            <a:r>
              <a:rPr lang="en-GB" i="1" u="sng" dirty="0">
                <a:solidFill>
                  <a:srgbClr val="FF0000"/>
                </a:solidFill>
              </a:rPr>
              <a:t> sur </a:t>
            </a:r>
            <a:r>
              <a:rPr lang="en-GB" i="1" u="sng" dirty="0" err="1">
                <a:solidFill>
                  <a:srgbClr val="FF0000"/>
                </a:solidFill>
              </a:rPr>
              <a:t>ses</a:t>
            </a:r>
            <a:r>
              <a:rPr lang="en-GB" i="1" u="sng" dirty="0">
                <a:solidFill>
                  <a:srgbClr val="FF0000"/>
                </a:solidFill>
              </a:rPr>
              <a:t> </a:t>
            </a:r>
            <a:r>
              <a:rPr lang="en-GB" i="1" u="sng" dirty="0" err="1">
                <a:solidFill>
                  <a:srgbClr val="FF0000"/>
                </a:solidFill>
              </a:rPr>
              <a:t>poignets</a:t>
            </a:r>
            <a:r>
              <a:rPr lang="en-GB" dirty="0"/>
              <a:t>. </a:t>
            </a:r>
            <a:r>
              <a:rPr lang="en-GB" dirty="0" err="1"/>
              <a:t>Ça</a:t>
            </a:r>
            <a:r>
              <a:rPr lang="en-GB" dirty="0"/>
              <a:t> me fait mal au </a:t>
            </a:r>
            <a:r>
              <a:rPr lang="en-GB" dirty="0" err="1"/>
              <a:t>ventre</a:t>
            </a:r>
            <a:r>
              <a:rPr lang="en-GB" dirty="0"/>
              <a:t>. On </a:t>
            </a:r>
            <a:r>
              <a:rPr lang="en-GB" dirty="0" err="1"/>
              <a:t>boit</a:t>
            </a:r>
            <a:r>
              <a:rPr lang="en-GB" dirty="0"/>
              <a:t> </a:t>
            </a:r>
            <a:r>
              <a:rPr lang="en-GB" dirty="0" err="1"/>
              <a:t>comme</a:t>
            </a:r>
            <a:r>
              <a:rPr lang="en-GB" dirty="0"/>
              <a:t> </a:t>
            </a:r>
            <a:r>
              <a:rPr lang="en-GB" dirty="0" err="1"/>
              <a:t>ça</a:t>
            </a:r>
            <a:r>
              <a:rPr lang="en-GB" dirty="0"/>
              <a:t>, </a:t>
            </a:r>
            <a:r>
              <a:rPr lang="en-GB" dirty="0" err="1"/>
              <a:t>en</a:t>
            </a:r>
            <a:r>
              <a:rPr lang="en-GB" dirty="0"/>
              <a:t> silence, je </a:t>
            </a:r>
            <a:r>
              <a:rPr lang="en-GB" dirty="0" err="1"/>
              <a:t>cherche</a:t>
            </a:r>
            <a:r>
              <a:rPr lang="en-GB" dirty="0"/>
              <a:t> </a:t>
            </a:r>
            <a:r>
              <a:rPr lang="en-GB" dirty="0" err="1"/>
              <a:t>quelque</a:t>
            </a:r>
            <a:r>
              <a:rPr lang="en-GB" dirty="0"/>
              <a:t> chose à dire </a:t>
            </a:r>
            <a:r>
              <a:rPr lang="en-GB" dirty="0" err="1"/>
              <a:t>mais</a:t>
            </a:r>
            <a:r>
              <a:rPr lang="en-GB" dirty="0"/>
              <a:t> </a:t>
            </a:r>
            <a:r>
              <a:rPr lang="en-GB" dirty="0" err="1"/>
              <a:t>rien</a:t>
            </a:r>
            <a:r>
              <a:rPr lang="en-GB" dirty="0"/>
              <a:t> ne </a:t>
            </a:r>
            <a:r>
              <a:rPr lang="en-GB" dirty="0" err="1"/>
              <a:t>vient</a:t>
            </a:r>
            <a:r>
              <a:rPr lang="en-GB" dirty="0"/>
              <a:t>, je la </a:t>
            </a:r>
            <a:r>
              <a:rPr lang="en-GB" dirty="0" err="1"/>
              <a:t>regarde</a:t>
            </a:r>
            <a:r>
              <a:rPr lang="en-GB" dirty="0"/>
              <a:t>, </a:t>
            </a:r>
            <a:r>
              <a:rPr lang="en-GB" i="1" dirty="0" err="1">
                <a:solidFill>
                  <a:srgbClr val="FF0000"/>
                </a:solidFill>
              </a:rPr>
              <a:t>elle</a:t>
            </a:r>
            <a:r>
              <a:rPr lang="en-GB" i="1" dirty="0">
                <a:solidFill>
                  <a:srgbClr val="FF0000"/>
                </a:solidFill>
              </a:rPr>
              <a:t> a </a:t>
            </a:r>
            <a:r>
              <a:rPr lang="en-GB" i="1" dirty="0" err="1">
                <a:solidFill>
                  <a:srgbClr val="FF0000"/>
                </a:solidFill>
              </a:rPr>
              <a:t>l’air</a:t>
            </a:r>
            <a:r>
              <a:rPr lang="en-GB" i="1" dirty="0">
                <a:solidFill>
                  <a:srgbClr val="FF0000"/>
                </a:solidFill>
              </a:rPr>
              <a:t> </a:t>
            </a:r>
            <a:r>
              <a:rPr lang="en-GB" i="1" dirty="0" err="1">
                <a:solidFill>
                  <a:srgbClr val="FF0000"/>
                </a:solidFill>
              </a:rPr>
              <a:t>si</a:t>
            </a:r>
            <a:r>
              <a:rPr lang="en-GB" i="1" dirty="0">
                <a:solidFill>
                  <a:srgbClr val="FF0000"/>
                </a:solidFill>
              </a:rPr>
              <a:t> </a:t>
            </a:r>
            <a:r>
              <a:rPr lang="en-GB" i="1" dirty="0" err="1">
                <a:solidFill>
                  <a:srgbClr val="FF0000"/>
                </a:solidFill>
              </a:rPr>
              <a:t>fatiguée</a:t>
            </a:r>
            <a:r>
              <a:rPr lang="en-GB" i="1" dirty="0">
                <a:solidFill>
                  <a:srgbClr val="FF0000"/>
                </a:solidFill>
              </a:rPr>
              <a:t>, pas </a:t>
            </a:r>
            <a:r>
              <a:rPr lang="en-GB" i="1" dirty="0" err="1">
                <a:solidFill>
                  <a:srgbClr val="FF0000"/>
                </a:solidFill>
              </a:rPr>
              <a:t>seulement</a:t>
            </a:r>
            <a:r>
              <a:rPr lang="en-GB" i="1" dirty="0">
                <a:solidFill>
                  <a:srgbClr val="FF0000"/>
                </a:solidFill>
              </a:rPr>
              <a:t> à cause des </a:t>
            </a:r>
            <a:r>
              <a:rPr lang="en-GB" i="1" dirty="0" err="1">
                <a:solidFill>
                  <a:srgbClr val="FF0000"/>
                </a:solidFill>
              </a:rPr>
              <a:t>cernes</a:t>
            </a:r>
            <a:r>
              <a:rPr lang="en-GB" i="1" dirty="0">
                <a:solidFill>
                  <a:srgbClr val="FF0000"/>
                </a:solidFill>
              </a:rPr>
              <a:t> sous </a:t>
            </a:r>
            <a:r>
              <a:rPr lang="en-GB" i="1" dirty="0" err="1">
                <a:solidFill>
                  <a:srgbClr val="FF0000"/>
                </a:solidFill>
              </a:rPr>
              <a:t>ses</a:t>
            </a:r>
            <a:r>
              <a:rPr lang="en-GB" i="1" dirty="0">
                <a:solidFill>
                  <a:srgbClr val="FF0000"/>
                </a:solidFill>
              </a:rPr>
              <a:t> </a:t>
            </a:r>
            <a:r>
              <a:rPr lang="en-GB" i="1" dirty="0" err="1">
                <a:solidFill>
                  <a:srgbClr val="FF0000"/>
                </a:solidFill>
              </a:rPr>
              <a:t>yeux</a:t>
            </a:r>
            <a:r>
              <a:rPr lang="en-GB" i="1" dirty="0">
                <a:solidFill>
                  <a:srgbClr val="FF0000"/>
                </a:solidFill>
              </a:rPr>
              <a:t>, </a:t>
            </a:r>
            <a:r>
              <a:rPr lang="en-GB" i="1" dirty="0" err="1">
                <a:solidFill>
                  <a:srgbClr val="FF0000"/>
                </a:solidFill>
              </a:rPr>
              <a:t>ni</a:t>
            </a:r>
            <a:r>
              <a:rPr lang="en-GB" i="1" dirty="0">
                <a:solidFill>
                  <a:srgbClr val="FF0000"/>
                </a:solidFill>
              </a:rPr>
              <a:t> de </a:t>
            </a:r>
            <a:r>
              <a:rPr lang="en-GB" i="1" dirty="0" err="1">
                <a:solidFill>
                  <a:srgbClr val="FF0000"/>
                </a:solidFill>
              </a:rPr>
              <a:t>ses</a:t>
            </a:r>
            <a:r>
              <a:rPr lang="en-GB" i="1" dirty="0">
                <a:solidFill>
                  <a:srgbClr val="FF0000"/>
                </a:solidFill>
              </a:rPr>
              <a:t> </a:t>
            </a:r>
            <a:r>
              <a:rPr lang="en-GB" i="1" dirty="0" err="1">
                <a:solidFill>
                  <a:srgbClr val="FF0000"/>
                </a:solidFill>
              </a:rPr>
              <a:t>cheveux</a:t>
            </a:r>
            <a:r>
              <a:rPr lang="en-GB" i="1" dirty="0">
                <a:solidFill>
                  <a:srgbClr val="FF0000"/>
                </a:solidFill>
              </a:rPr>
              <a:t> </a:t>
            </a:r>
            <a:r>
              <a:rPr lang="en-GB" i="1" dirty="0" err="1">
                <a:solidFill>
                  <a:srgbClr val="FF0000"/>
                </a:solidFill>
              </a:rPr>
              <a:t>emmêlés</a:t>
            </a:r>
            <a:r>
              <a:rPr lang="en-GB" i="1" dirty="0">
                <a:solidFill>
                  <a:srgbClr val="FF0000"/>
                </a:solidFill>
              </a:rPr>
              <a:t>, </a:t>
            </a:r>
            <a:r>
              <a:rPr lang="en-GB" i="1" dirty="0" err="1">
                <a:solidFill>
                  <a:srgbClr val="FF0000"/>
                </a:solidFill>
              </a:rPr>
              <a:t>retenus</a:t>
            </a:r>
            <a:r>
              <a:rPr lang="en-GB" i="1" dirty="0">
                <a:solidFill>
                  <a:srgbClr val="FF0000"/>
                </a:solidFill>
              </a:rPr>
              <a:t> par un </a:t>
            </a:r>
            <a:r>
              <a:rPr lang="en-GB" i="1" dirty="0" err="1">
                <a:solidFill>
                  <a:srgbClr val="FF0000"/>
                </a:solidFill>
              </a:rPr>
              <a:t>vieux</a:t>
            </a:r>
            <a:r>
              <a:rPr lang="en-GB" i="1" dirty="0">
                <a:solidFill>
                  <a:srgbClr val="FF0000"/>
                </a:solidFill>
              </a:rPr>
              <a:t> </a:t>
            </a:r>
            <a:r>
              <a:rPr lang="en-GB" i="1" dirty="0" err="1">
                <a:solidFill>
                  <a:srgbClr val="FF0000"/>
                </a:solidFill>
              </a:rPr>
              <a:t>chouchou</a:t>
            </a:r>
            <a:r>
              <a:rPr lang="en-GB" i="1" dirty="0">
                <a:solidFill>
                  <a:srgbClr val="FF0000"/>
                </a:solidFill>
              </a:rPr>
              <a:t>, </a:t>
            </a:r>
            <a:r>
              <a:rPr lang="en-GB" i="1" dirty="0" err="1">
                <a:solidFill>
                  <a:srgbClr val="FF0000"/>
                </a:solidFill>
              </a:rPr>
              <a:t>ni</a:t>
            </a:r>
            <a:r>
              <a:rPr lang="en-GB" i="1" dirty="0">
                <a:solidFill>
                  <a:srgbClr val="FF0000"/>
                </a:solidFill>
              </a:rPr>
              <a:t> de </a:t>
            </a:r>
            <a:r>
              <a:rPr lang="en-GB" i="1" dirty="0" err="1">
                <a:solidFill>
                  <a:srgbClr val="FF0000"/>
                </a:solidFill>
              </a:rPr>
              <a:t>ses</a:t>
            </a:r>
            <a:r>
              <a:rPr lang="en-GB" i="1" dirty="0">
                <a:solidFill>
                  <a:srgbClr val="FF0000"/>
                </a:solidFill>
              </a:rPr>
              <a:t> </a:t>
            </a:r>
            <a:r>
              <a:rPr lang="en-GB" i="1" dirty="0" err="1">
                <a:solidFill>
                  <a:srgbClr val="FF0000"/>
                </a:solidFill>
              </a:rPr>
              <a:t>vêtements</a:t>
            </a:r>
            <a:r>
              <a:rPr lang="en-GB" i="1" dirty="0">
                <a:solidFill>
                  <a:srgbClr val="FF0000"/>
                </a:solidFill>
              </a:rPr>
              <a:t> </a:t>
            </a:r>
            <a:r>
              <a:rPr lang="en-GB" i="1" dirty="0" err="1">
                <a:solidFill>
                  <a:srgbClr val="FF0000"/>
                </a:solidFill>
              </a:rPr>
              <a:t>défraîchis</a:t>
            </a:r>
            <a:r>
              <a:rPr lang="en-GB" i="1" dirty="0">
                <a:solidFill>
                  <a:srgbClr val="FF0000"/>
                </a:solidFill>
              </a:rPr>
              <a:t>, </a:t>
            </a:r>
            <a:r>
              <a:rPr lang="en-GB" dirty="0" err="1"/>
              <a:t>il</a:t>
            </a:r>
            <a:r>
              <a:rPr lang="en-GB" dirty="0"/>
              <a:t> y a </a:t>
            </a:r>
            <a:r>
              <a:rPr lang="en-GB" dirty="0" err="1"/>
              <a:t>ce</a:t>
            </a:r>
            <a:r>
              <a:rPr lang="en-GB" dirty="0"/>
              <a:t> mot qui me </a:t>
            </a:r>
            <a:r>
              <a:rPr lang="en-GB" dirty="0" err="1"/>
              <a:t>vient</a:t>
            </a:r>
            <a:r>
              <a:rPr lang="en-GB" dirty="0"/>
              <a:t> à </a:t>
            </a:r>
            <a:r>
              <a:rPr lang="en-GB" dirty="0" err="1"/>
              <a:t>l’esprit</a:t>
            </a:r>
            <a:r>
              <a:rPr lang="en-GB" dirty="0"/>
              <a:t>, </a:t>
            </a:r>
            <a:r>
              <a:rPr lang="en-GB" dirty="0" err="1">
                <a:solidFill>
                  <a:srgbClr val="00B0F0"/>
                </a:solidFill>
              </a:rPr>
              <a:t>abîmée</a:t>
            </a:r>
            <a:r>
              <a:rPr lang="en-GB" dirty="0"/>
              <a:t>, </a:t>
            </a:r>
            <a:r>
              <a:rPr lang="en-GB" dirty="0" err="1"/>
              <a:t>ce</a:t>
            </a:r>
            <a:r>
              <a:rPr lang="en-GB" dirty="0"/>
              <a:t> mot qui fait mal, je ne sais plus </a:t>
            </a:r>
            <a:r>
              <a:rPr lang="en-GB" dirty="0" err="1"/>
              <a:t>si</a:t>
            </a:r>
            <a:r>
              <a:rPr lang="en-GB" dirty="0"/>
              <a:t> </a:t>
            </a:r>
            <a:r>
              <a:rPr lang="en-GB" dirty="0" err="1"/>
              <a:t>elle</a:t>
            </a:r>
            <a:r>
              <a:rPr lang="en-GB" dirty="0"/>
              <a:t> </a:t>
            </a:r>
            <a:r>
              <a:rPr lang="en-GB" dirty="0" err="1"/>
              <a:t>était</a:t>
            </a:r>
            <a:r>
              <a:rPr lang="en-GB" dirty="0"/>
              <a:t> </a:t>
            </a:r>
            <a:r>
              <a:rPr lang="en-GB" dirty="0" smtClean="0"/>
              <a:t>déjà </a:t>
            </a:r>
            <a:r>
              <a:rPr lang="fr-FR" dirty="0" smtClean="0"/>
              <a:t>comme </a:t>
            </a:r>
            <a:r>
              <a:rPr lang="fr-FR" dirty="0"/>
              <a:t>ça, la première fois, peut-être n’avais-je pas remarqué, il me semble plutôt qu’en l’espace de quelques jours elle a changé, elle est </a:t>
            </a:r>
            <a:r>
              <a:rPr lang="fr-FR" dirty="0">
                <a:solidFill>
                  <a:srgbClr val="FF0000"/>
                </a:solidFill>
              </a:rPr>
              <a:t>plus </a:t>
            </a:r>
            <a:r>
              <a:rPr lang="fr-FR" i="1" dirty="0">
                <a:solidFill>
                  <a:srgbClr val="FF0000"/>
                </a:solidFill>
              </a:rPr>
              <a:t>pâle ou plus sale</a:t>
            </a:r>
            <a:r>
              <a:rPr lang="fr-FR" dirty="0"/>
              <a:t>, et son regard plus difficile à attraper. C’est elle qui parle en premier. </a:t>
            </a:r>
            <a:endParaRPr lang="fr-FR" dirty="0" smtClean="0"/>
          </a:p>
          <a:p>
            <a:pPr algn="just"/>
            <a:r>
              <a:rPr lang="fr-FR" dirty="0" smtClean="0"/>
              <a:t>—</a:t>
            </a:r>
            <a:r>
              <a:rPr lang="fr-FR" dirty="0"/>
              <a:t>  T’habites dans le quartier  ? </a:t>
            </a:r>
            <a:endParaRPr lang="fr-FR" dirty="0" smtClean="0"/>
          </a:p>
          <a:p>
            <a:pPr algn="just"/>
            <a:r>
              <a:rPr lang="fr-FR" dirty="0" smtClean="0"/>
              <a:t>—</a:t>
            </a:r>
            <a:r>
              <a:rPr lang="fr-FR" dirty="0"/>
              <a:t>  Non. À Filles du Calvaire. Près du Cirque d’Hiver. </a:t>
            </a:r>
            <a:endParaRPr lang="fr-FR" dirty="0" smtClean="0"/>
          </a:p>
          <a:p>
            <a:pPr algn="just"/>
            <a:r>
              <a:rPr lang="fr-FR" dirty="0" smtClean="0"/>
              <a:t>—</a:t>
            </a:r>
            <a:r>
              <a:rPr lang="fr-FR" dirty="0"/>
              <a:t>  Et toi  ? </a:t>
            </a:r>
            <a:endParaRPr lang="fr-FR" dirty="0" smtClean="0"/>
          </a:p>
          <a:p>
            <a:pPr algn="just"/>
            <a:r>
              <a:rPr lang="fr-FR" dirty="0" smtClean="0"/>
              <a:t>Elle </a:t>
            </a:r>
            <a:r>
              <a:rPr lang="fr-FR" dirty="0"/>
              <a:t>sourit. Elle ouvre ses mains devant elle, </a:t>
            </a:r>
            <a:r>
              <a:rPr lang="fr-FR" dirty="0">
                <a:solidFill>
                  <a:srgbClr val="FF0000"/>
                </a:solidFill>
              </a:rPr>
              <a:t>ses mains noires et vides</a:t>
            </a:r>
            <a:r>
              <a:rPr lang="fr-FR" dirty="0"/>
              <a:t>, dans un geste d’impuissance qui veut dire  : rien, nulle part, ici… ou je ne sais pas. Je bois une grande gorgée de mon coca et je demande  : </a:t>
            </a:r>
            <a:endParaRPr lang="fr-FR" dirty="0" smtClean="0"/>
          </a:p>
          <a:p>
            <a:pPr algn="just"/>
            <a:r>
              <a:rPr lang="fr-FR" dirty="0" smtClean="0"/>
              <a:t>—</a:t>
            </a:r>
            <a:r>
              <a:rPr lang="fr-FR" dirty="0"/>
              <a:t>  Alors où tu dors  ? </a:t>
            </a:r>
            <a:endParaRPr lang="fr-FR" dirty="0" smtClean="0"/>
          </a:p>
          <a:p>
            <a:pPr algn="just"/>
            <a:r>
              <a:rPr lang="fr-FR" dirty="0" smtClean="0"/>
              <a:t>—</a:t>
            </a:r>
            <a:r>
              <a:rPr lang="fr-FR" dirty="0"/>
              <a:t>  À droite ou à gauche. Chez des gens. </a:t>
            </a:r>
            <a:r>
              <a:rPr lang="fr-FR" dirty="0" smtClean="0"/>
              <a:t>Des connaissances</a:t>
            </a:r>
            <a:r>
              <a:rPr lang="fr-FR" dirty="0"/>
              <a:t>. Rarement plus de trois ou quatre jours au même endroit. </a:t>
            </a:r>
            <a:endParaRPr lang="fr-FR" dirty="0" smtClean="0"/>
          </a:p>
          <a:p>
            <a:pPr algn="just"/>
            <a:r>
              <a:rPr lang="fr-FR" dirty="0" smtClean="0"/>
              <a:t>—</a:t>
            </a:r>
            <a:r>
              <a:rPr lang="fr-FR" dirty="0"/>
              <a:t>  Et tes parents  ? </a:t>
            </a:r>
            <a:endParaRPr lang="fr-FR" dirty="0" smtClean="0"/>
          </a:p>
          <a:p>
            <a:pPr algn="just"/>
            <a:r>
              <a:rPr lang="fr-FR" dirty="0" smtClean="0"/>
              <a:t>—</a:t>
            </a:r>
            <a:r>
              <a:rPr lang="fr-FR" dirty="0"/>
              <a:t>  J’en ai pas. </a:t>
            </a:r>
            <a:endParaRPr lang="fr-FR" dirty="0" smtClean="0"/>
          </a:p>
          <a:p>
            <a:pPr algn="just"/>
            <a:r>
              <a:rPr lang="fr-FR" dirty="0" smtClean="0"/>
              <a:t>—</a:t>
            </a:r>
            <a:r>
              <a:rPr lang="fr-FR" dirty="0"/>
              <a:t>  Ils sont morts  ? </a:t>
            </a:r>
            <a:endParaRPr lang="fr-FR" dirty="0" smtClean="0"/>
          </a:p>
          <a:p>
            <a:pPr algn="just"/>
            <a:r>
              <a:rPr lang="fr-FR" dirty="0" smtClean="0"/>
              <a:t>—</a:t>
            </a:r>
            <a:r>
              <a:rPr lang="fr-FR" dirty="0"/>
              <a:t>  Non</a:t>
            </a:r>
            <a:r>
              <a:rPr lang="fr-FR" dirty="0" smtClean="0"/>
              <a:t>.</a:t>
            </a:r>
            <a:endParaRPr lang="en-GB" sz="1600" dirty="0"/>
          </a:p>
          <a:p>
            <a:pPr algn="just"/>
            <a:r>
              <a:rPr lang="en-GB" sz="1200" dirty="0"/>
              <a:t>Vigan, Delphine (de). No et </a:t>
            </a:r>
            <a:r>
              <a:rPr lang="en-GB" sz="1200" dirty="0" err="1"/>
              <a:t>moi</a:t>
            </a:r>
            <a:r>
              <a:rPr lang="en-GB" sz="1200" dirty="0"/>
              <a:t> (</a:t>
            </a:r>
            <a:r>
              <a:rPr lang="en-GB" sz="1200" dirty="0" err="1"/>
              <a:t>Littérature</a:t>
            </a:r>
            <a:r>
              <a:rPr lang="en-GB" sz="1200" dirty="0"/>
              <a:t> </a:t>
            </a:r>
            <a:r>
              <a:rPr lang="en-GB" sz="1200" dirty="0" err="1"/>
              <a:t>française</a:t>
            </a:r>
            <a:r>
              <a:rPr lang="en-GB" sz="1200" dirty="0"/>
              <a:t>) (French Edition) (Kindle Locations 268-273). JC </a:t>
            </a:r>
            <a:r>
              <a:rPr lang="en-GB" sz="1200" dirty="0" err="1"/>
              <a:t>Lattès</a:t>
            </a:r>
            <a:r>
              <a:rPr lang="en-GB" sz="1200" dirty="0"/>
              <a:t>. Kindle Edition. </a:t>
            </a:r>
          </a:p>
        </p:txBody>
      </p:sp>
      <p:sp>
        <p:nvSpPr>
          <p:cNvPr id="5" name="Rectangle 4"/>
          <p:cNvSpPr/>
          <p:nvPr/>
        </p:nvSpPr>
        <p:spPr>
          <a:xfrm>
            <a:off x="4298469" y="-765"/>
            <a:ext cx="596637" cy="461665"/>
          </a:xfrm>
          <a:prstGeom prst="rect">
            <a:avLst/>
          </a:prstGeom>
        </p:spPr>
        <p:txBody>
          <a:bodyPr wrap="none">
            <a:spAutoFit/>
          </a:bodyPr>
          <a:lstStyle/>
          <a:p>
            <a:pPr algn="ctr"/>
            <a:r>
              <a:rPr lang="en-US" sz="2400" b="1" u="sng" dirty="0">
                <a:latin typeface="Comic Sans MS"/>
                <a:cs typeface="Comic Sans MS"/>
              </a:rPr>
              <a:t>No</a:t>
            </a:r>
          </a:p>
        </p:txBody>
      </p:sp>
    </p:spTree>
    <p:extLst>
      <p:ext uri="{BB962C8B-B14F-4D97-AF65-F5344CB8AC3E}">
        <p14:creationId xmlns:p14="http://schemas.microsoft.com/office/powerpoint/2010/main" val="26493072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88619164"/>
              </p:ext>
            </p:extLst>
          </p:nvPr>
        </p:nvGraphicFramePr>
        <p:xfrm>
          <a:off x="335280" y="172717"/>
          <a:ext cx="8422639" cy="3710432"/>
        </p:xfrm>
        <a:graphic>
          <a:graphicData uri="http://schemas.openxmlformats.org/drawingml/2006/table">
            <a:tbl>
              <a:tblPr>
                <a:tableStyleId>{5C22544A-7EE6-4342-B048-85BDC9FD1C3A}</a:tableStyleId>
              </a:tblPr>
              <a:tblGrid>
                <a:gridCol w="596608"/>
                <a:gridCol w="4030373"/>
                <a:gridCol w="3795658"/>
              </a:tblGrid>
              <a:tr h="436880">
                <a:tc>
                  <a:txBody>
                    <a:bodyPr/>
                    <a:lstStyle/>
                    <a:p>
                      <a:pPr>
                        <a:lnSpc>
                          <a:spcPct val="107000"/>
                        </a:lnSpc>
                        <a:spcAft>
                          <a:spcPts val="0"/>
                        </a:spcAft>
                      </a:pPr>
                      <a:r>
                        <a:rPr lang="en-GB" sz="2000">
                          <a:effectLst/>
                        </a:rPr>
                        <a:t>17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en vouloir à quelqu'un: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be angry with someone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18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être grillé/e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be caught, to have your cover blown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19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l'excédent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the excess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20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expédier: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expedite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21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faire marche arrière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reverse, to walk backwards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22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fil noir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black wire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23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flics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cops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880">
                <a:tc>
                  <a:txBody>
                    <a:bodyPr/>
                    <a:lstStyle/>
                    <a:p>
                      <a:pPr>
                        <a:lnSpc>
                          <a:spcPct val="107000"/>
                        </a:lnSpc>
                        <a:spcAft>
                          <a:spcPts val="0"/>
                        </a:spcAft>
                      </a:pPr>
                      <a:r>
                        <a:rPr lang="en-GB" sz="2000">
                          <a:effectLst/>
                        </a:rPr>
                        <a:t>24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fuir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flee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168213218"/>
              </p:ext>
            </p:extLst>
          </p:nvPr>
        </p:nvGraphicFramePr>
        <p:xfrm>
          <a:off x="335280" y="3868670"/>
          <a:ext cx="8422638" cy="3060449"/>
        </p:xfrm>
        <a:graphic>
          <a:graphicData uri="http://schemas.openxmlformats.org/drawingml/2006/table">
            <a:tbl>
              <a:tblPr>
                <a:tableStyleId>{5C22544A-7EE6-4342-B048-85BDC9FD1C3A}</a:tableStyleId>
              </a:tblPr>
              <a:tblGrid>
                <a:gridCol w="596607"/>
                <a:gridCol w="4030373"/>
                <a:gridCol w="3795658"/>
              </a:tblGrid>
              <a:tr h="437207">
                <a:tc>
                  <a:txBody>
                    <a:bodyPr/>
                    <a:lstStyle/>
                    <a:p>
                      <a:pPr>
                        <a:lnSpc>
                          <a:spcPct val="107000"/>
                        </a:lnSpc>
                        <a:spcAft>
                          <a:spcPts val="0"/>
                        </a:spcAft>
                      </a:pPr>
                      <a:r>
                        <a:rPr lang="en-GB" sz="2000">
                          <a:effectLst/>
                        </a:rPr>
                        <a:t>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gigoter: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wriggle, to fidget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26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une gorgée: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gulp</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27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griffures: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scratches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28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J'ai failli...: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I almost...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29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se tenir à l'écart: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to keep apart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jeu de pistes: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treasure hunt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7207">
                <a:tc>
                  <a:txBody>
                    <a:bodyPr/>
                    <a:lstStyle/>
                    <a:p>
                      <a:pPr>
                        <a:lnSpc>
                          <a:spcPct val="107000"/>
                        </a:lnSpc>
                        <a:spcAft>
                          <a:spcPts val="0"/>
                        </a:spcAft>
                      </a:pPr>
                      <a:r>
                        <a:rPr lang="en-GB" sz="2000">
                          <a:effectLst/>
                        </a:rPr>
                        <a:t>31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marmonner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mumble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spTree>
    <p:extLst>
      <p:ext uri="{BB962C8B-B14F-4D97-AF65-F5344CB8AC3E}">
        <p14:creationId xmlns:p14="http://schemas.microsoft.com/office/powerpoint/2010/main" val="367022318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6118" y="1112110"/>
            <a:ext cx="7537621" cy="4770537"/>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endParaRPr lang="fr-FR" sz="2000" b="1" dirty="0" smtClean="0"/>
          </a:p>
          <a:p>
            <a:pPr lvl="0"/>
            <a:r>
              <a:rPr lang="en-GB" sz="2400" b="1" dirty="0" smtClean="0"/>
              <a:t>2) </a:t>
            </a:r>
            <a:r>
              <a:rPr lang="fr-FR" sz="2400" b="1" dirty="0" smtClean="0"/>
              <a:t>A </a:t>
            </a:r>
            <a:r>
              <a:rPr lang="fr-FR" sz="2400" b="1" dirty="0"/>
              <a:t>ton avis, pourquoi a-t-elle des traces de griffures sur ses poignets</a:t>
            </a:r>
            <a:r>
              <a:rPr lang="fr-FR" sz="2400" b="1" dirty="0" smtClean="0"/>
              <a:t>?</a:t>
            </a:r>
          </a:p>
          <a:p>
            <a:pPr lvl="0"/>
            <a:endParaRPr lang="en-GB" sz="2400" b="1" dirty="0"/>
          </a:p>
          <a:p>
            <a:r>
              <a:rPr lang="fr-FR" sz="2000" dirty="0"/>
              <a:t> </a:t>
            </a:r>
            <a:r>
              <a:rPr lang="fr-FR" sz="2000" dirty="0" smtClean="0"/>
              <a:t>	</a:t>
            </a:r>
            <a:r>
              <a:rPr lang="fr-FR" sz="2400" b="1" i="1" dirty="0" smtClean="0">
                <a:solidFill>
                  <a:srgbClr val="00B050"/>
                </a:solidFill>
              </a:rPr>
              <a:t>Cela montre la violence de la rue. </a:t>
            </a:r>
          </a:p>
          <a:p>
            <a:r>
              <a:rPr lang="fr-FR" sz="2400" b="1" i="1" dirty="0">
                <a:solidFill>
                  <a:srgbClr val="00B050"/>
                </a:solidFill>
              </a:rPr>
              <a:t>	</a:t>
            </a:r>
            <a:r>
              <a:rPr lang="fr-FR" sz="2400" b="1" i="1" dirty="0" smtClean="0">
                <a:solidFill>
                  <a:srgbClr val="00B050"/>
                </a:solidFill>
              </a:rPr>
              <a:t>Elle s’est peut-être battue</a:t>
            </a:r>
          </a:p>
          <a:p>
            <a:r>
              <a:rPr lang="fr-FR" sz="2400" b="1" i="1" dirty="0">
                <a:solidFill>
                  <a:srgbClr val="00B050"/>
                </a:solidFill>
              </a:rPr>
              <a:t>	</a:t>
            </a:r>
            <a:r>
              <a:rPr lang="fr-FR" sz="2400" b="1" i="1" dirty="0" smtClean="0">
                <a:solidFill>
                  <a:srgbClr val="00B050"/>
                </a:solidFill>
              </a:rPr>
              <a:t>	</a:t>
            </a:r>
            <a:r>
              <a:rPr lang="fr-FR" sz="2400" i="1" dirty="0" smtClean="0">
                <a:solidFill>
                  <a:srgbClr val="00B050"/>
                </a:solidFill>
              </a:rPr>
              <a:t>(comme on le verra plus tard 	dans le livre)</a:t>
            </a:r>
          </a:p>
          <a:p>
            <a:r>
              <a:rPr lang="fr-FR" sz="2400" b="1" i="1" dirty="0">
                <a:solidFill>
                  <a:srgbClr val="00B050"/>
                </a:solidFill>
              </a:rPr>
              <a:t>	</a:t>
            </a:r>
            <a:r>
              <a:rPr lang="fr-FR" sz="2400" b="1" i="1" dirty="0" smtClean="0">
                <a:solidFill>
                  <a:srgbClr val="00B050"/>
                </a:solidFill>
              </a:rPr>
              <a:t>Elle se ronge aussi les ongles</a:t>
            </a:r>
          </a:p>
          <a:p>
            <a:endParaRPr lang="en-GB" sz="2400" b="1" dirty="0" smtClean="0"/>
          </a:p>
          <a:p>
            <a:pPr lvl="0"/>
            <a:r>
              <a:rPr lang="fr-FR" sz="2400" b="1" dirty="0" smtClean="0"/>
              <a:t>3) A </a:t>
            </a:r>
            <a:r>
              <a:rPr lang="fr-FR" sz="2400" b="1" dirty="0"/>
              <a:t>quoi font référence les cernes sous ses yeux</a:t>
            </a:r>
            <a:r>
              <a:rPr lang="fr-FR" sz="2400" b="1" dirty="0" smtClean="0"/>
              <a:t>?</a:t>
            </a:r>
          </a:p>
          <a:p>
            <a:pPr lvl="0"/>
            <a:endParaRPr lang="en-GB" sz="2400" b="1" dirty="0"/>
          </a:p>
          <a:p>
            <a:r>
              <a:rPr lang="en-GB" sz="2000" dirty="0" smtClean="0"/>
              <a:t>	</a:t>
            </a:r>
            <a:r>
              <a:rPr lang="en-GB" sz="2400" b="1" i="1" dirty="0" smtClean="0">
                <a:solidFill>
                  <a:srgbClr val="00B050"/>
                </a:solidFill>
              </a:rPr>
              <a:t>Elle ne </a:t>
            </a:r>
            <a:r>
              <a:rPr lang="en-GB" sz="2400" b="1" i="1" dirty="0" err="1" smtClean="0">
                <a:solidFill>
                  <a:srgbClr val="00B050"/>
                </a:solidFill>
              </a:rPr>
              <a:t>dort</a:t>
            </a:r>
            <a:r>
              <a:rPr lang="en-GB" sz="2400" b="1" i="1" dirty="0" smtClean="0">
                <a:solidFill>
                  <a:srgbClr val="00B050"/>
                </a:solidFill>
              </a:rPr>
              <a:t> pas </a:t>
            </a:r>
            <a:r>
              <a:rPr lang="en-GB" sz="2400" b="1" i="1" dirty="0" err="1" smtClean="0">
                <a:solidFill>
                  <a:srgbClr val="00B050"/>
                </a:solidFill>
              </a:rPr>
              <a:t>bien</a:t>
            </a:r>
            <a:r>
              <a:rPr lang="en-GB" sz="2400" b="1" i="1" dirty="0" smtClean="0">
                <a:solidFill>
                  <a:srgbClr val="00B050"/>
                </a:solidFill>
              </a:rPr>
              <a:t> et </a:t>
            </a:r>
            <a:r>
              <a:rPr lang="en-GB" sz="2400" b="1" i="1" dirty="0" err="1" smtClean="0">
                <a:solidFill>
                  <a:srgbClr val="00B050"/>
                </a:solidFill>
              </a:rPr>
              <a:t>donc</a:t>
            </a:r>
            <a:r>
              <a:rPr lang="en-GB" sz="2400" b="1" i="1" dirty="0" smtClean="0">
                <a:solidFill>
                  <a:srgbClr val="00B050"/>
                </a:solidFill>
              </a:rPr>
              <a:t> </a:t>
            </a:r>
            <a:r>
              <a:rPr lang="en-GB" sz="2400" b="1" i="1" dirty="0" err="1" smtClean="0">
                <a:solidFill>
                  <a:srgbClr val="00B050"/>
                </a:solidFill>
              </a:rPr>
              <a:t>elle</a:t>
            </a:r>
            <a:r>
              <a:rPr lang="en-GB" sz="2400" b="1" i="1" dirty="0" smtClean="0">
                <a:solidFill>
                  <a:srgbClr val="00B050"/>
                </a:solidFill>
              </a:rPr>
              <a:t> </a:t>
            </a:r>
            <a:r>
              <a:rPr lang="en-GB" sz="2400" b="1" i="1" dirty="0" err="1" smtClean="0">
                <a:solidFill>
                  <a:srgbClr val="00B050"/>
                </a:solidFill>
              </a:rPr>
              <a:t>est</a:t>
            </a:r>
            <a:r>
              <a:rPr lang="en-GB" sz="2400" b="1" i="1" dirty="0" smtClean="0">
                <a:solidFill>
                  <a:srgbClr val="00B050"/>
                </a:solidFill>
              </a:rPr>
              <a:t> </a:t>
            </a:r>
            <a:r>
              <a:rPr lang="en-GB" sz="2400" b="1" i="1" dirty="0" err="1" smtClean="0">
                <a:solidFill>
                  <a:srgbClr val="00B050"/>
                </a:solidFill>
              </a:rPr>
              <a:t>fatiguée</a:t>
            </a:r>
            <a:r>
              <a:rPr lang="en-GB" sz="2400" b="1" i="1" dirty="0" smtClean="0">
                <a:solidFill>
                  <a:srgbClr val="00B050"/>
                </a:solidFill>
              </a:rPr>
              <a:t>.</a:t>
            </a:r>
            <a:endParaRPr lang="en-GB" sz="2400" b="1" dirty="0"/>
          </a:p>
          <a:p>
            <a:pPr algn="just"/>
            <a:endParaRPr lang="en-US" sz="2000" i="1" dirty="0" smtClean="0">
              <a:solidFill>
                <a:srgbClr val="FF0000"/>
              </a:solidFill>
              <a:latin typeface="Comic Sans MS"/>
              <a:cs typeface="Comic Sans MS"/>
            </a:endParaRPr>
          </a:p>
        </p:txBody>
      </p:sp>
    </p:spTree>
    <p:extLst>
      <p:ext uri="{BB962C8B-B14F-4D97-AF65-F5344CB8AC3E}">
        <p14:creationId xmlns:p14="http://schemas.microsoft.com/office/powerpoint/2010/main" val="2766762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4">
                                            <p:txEl>
                                              <p:pRg st="10" end="10"/>
                                            </p:txEl>
                                          </p:spTgt>
                                        </p:tgtEl>
                                        <p:attrNameLst>
                                          <p:attrName>style.visibility</p:attrName>
                                        </p:attrNameLst>
                                      </p:cBhvr>
                                      <p:to>
                                        <p:strVal val="visible"/>
                                      </p:to>
                                    </p:set>
                                    <p:anim calcmode="lin" valueType="num">
                                      <p:cBhvr additive="base">
                                        <p:cTn id="43" dur="500" fill="hold"/>
                                        <p:tgtEl>
                                          <p:spTgt spid="4">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4779" y="222423"/>
            <a:ext cx="8736226" cy="59400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r>
              <a:rPr lang="en-GB" sz="2400" b="1" dirty="0" smtClean="0"/>
              <a:t>4)</a:t>
            </a:r>
          </a:p>
          <a:p>
            <a:r>
              <a:rPr lang="en-GB" sz="2400" b="1" dirty="0" err="1" smtClean="0"/>
              <a:t>Explique</a:t>
            </a:r>
            <a:r>
              <a:rPr lang="en-GB" sz="2400" b="1" dirty="0" smtClean="0"/>
              <a:t> </a:t>
            </a:r>
            <a:r>
              <a:rPr lang="en-GB" sz="2400" b="1" dirty="0" err="1" smtClean="0"/>
              <a:t>l’utilisation</a:t>
            </a:r>
            <a:r>
              <a:rPr lang="en-GB" sz="2400" b="1" dirty="0" smtClean="0"/>
              <a:t> du mot ‘</a:t>
            </a:r>
            <a:r>
              <a:rPr lang="en-GB" sz="2400" b="1" dirty="0" err="1" smtClean="0"/>
              <a:t>abimé</a:t>
            </a:r>
            <a:r>
              <a:rPr lang="en-GB" sz="2400" b="1" dirty="0" smtClean="0"/>
              <a:t>’, </a:t>
            </a:r>
            <a:r>
              <a:rPr lang="en-GB" sz="2400" b="1" dirty="0" err="1" smtClean="0"/>
              <a:t>quelle</a:t>
            </a:r>
            <a:r>
              <a:rPr lang="en-GB" sz="2400" b="1" dirty="0" smtClean="0"/>
              <a:t> </a:t>
            </a:r>
            <a:r>
              <a:rPr lang="en-GB" sz="2400" b="1" dirty="0" err="1" smtClean="0"/>
              <a:t>est</a:t>
            </a:r>
            <a:r>
              <a:rPr lang="en-GB" sz="2400" b="1" dirty="0" smtClean="0"/>
              <a:t> </a:t>
            </a:r>
            <a:r>
              <a:rPr lang="en-GB" sz="2400" b="1" dirty="0" err="1" smtClean="0"/>
              <a:t>l’étymologie</a:t>
            </a:r>
            <a:r>
              <a:rPr lang="en-GB" sz="2400" b="1" dirty="0" smtClean="0"/>
              <a:t> du mot?</a:t>
            </a:r>
          </a:p>
          <a:p>
            <a:endParaRPr lang="en-GB" sz="2400" dirty="0" smtClean="0">
              <a:solidFill>
                <a:srgbClr val="00B050"/>
              </a:solidFill>
            </a:endParaRPr>
          </a:p>
          <a:p>
            <a:r>
              <a:rPr lang="fr-FR" sz="2400" dirty="0">
                <a:solidFill>
                  <a:srgbClr val="00B050"/>
                </a:solidFill>
              </a:rPr>
              <a:t>Le mot abîmé qui vient des abîmes et fait référence à quelqu'un qui vient </a:t>
            </a:r>
            <a:r>
              <a:rPr lang="fr-FR" sz="2400" dirty="0" smtClean="0">
                <a:solidFill>
                  <a:srgbClr val="00B050"/>
                </a:solidFill>
              </a:rPr>
              <a:t>des enfers</a:t>
            </a:r>
            <a:r>
              <a:rPr lang="fr-FR" sz="2400" dirty="0">
                <a:solidFill>
                  <a:srgbClr val="00B050"/>
                </a:solidFill>
              </a:rPr>
              <a:t>. </a:t>
            </a:r>
            <a:endParaRPr lang="fr-FR" sz="2400" dirty="0" smtClean="0">
              <a:solidFill>
                <a:srgbClr val="00B050"/>
              </a:solidFill>
            </a:endParaRPr>
          </a:p>
          <a:p>
            <a:endParaRPr lang="fr-FR" sz="2400" dirty="0">
              <a:solidFill>
                <a:srgbClr val="00B050"/>
              </a:solidFill>
            </a:endParaRPr>
          </a:p>
          <a:p>
            <a:r>
              <a:rPr lang="fr-FR" sz="2400" dirty="0" smtClean="0">
                <a:solidFill>
                  <a:srgbClr val="00B050"/>
                </a:solidFill>
              </a:rPr>
              <a:t>On </a:t>
            </a:r>
            <a:r>
              <a:rPr lang="fr-FR" sz="2400" dirty="0">
                <a:solidFill>
                  <a:srgbClr val="00B050"/>
                </a:solidFill>
              </a:rPr>
              <a:t>peut dire que No a vécu l'enfer, elle vient d'un monde dur </a:t>
            </a:r>
            <a:r>
              <a:rPr lang="fr-FR" sz="2400" dirty="0" smtClean="0">
                <a:solidFill>
                  <a:srgbClr val="00B050"/>
                </a:solidFill>
              </a:rPr>
              <a:t>et dangereux</a:t>
            </a:r>
            <a:r>
              <a:rPr lang="fr-FR" sz="2400" dirty="0">
                <a:solidFill>
                  <a:srgbClr val="00B050"/>
                </a:solidFill>
              </a:rPr>
              <a:t>. </a:t>
            </a:r>
            <a:endParaRPr lang="fr-FR" sz="2400" dirty="0" smtClean="0">
              <a:solidFill>
                <a:srgbClr val="00B050"/>
              </a:solidFill>
            </a:endParaRPr>
          </a:p>
          <a:p>
            <a:r>
              <a:rPr lang="fr-FR" sz="2400" dirty="0" smtClean="0">
                <a:solidFill>
                  <a:srgbClr val="00B050"/>
                </a:solidFill>
              </a:rPr>
              <a:t>Chaque </a:t>
            </a:r>
            <a:r>
              <a:rPr lang="fr-FR" sz="2400" dirty="0">
                <a:solidFill>
                  <a:srgbClr val="00B050"/>
                </a:solidFill>
              </a:rPr>
              <a:t>jour qui passe l'affaiblit, chaque jour qui passe elle risque </a:t>
            </a:r>
            <a:r>
              <a:rPr lang="fr-FR" sz="2400" dirty="0" smtClean="0">
                <a:solidFill>
                  <a:srgbClr val="00B050"/>
                </a:solidFill>
              </a:rPr>
              <a:t>sa vie</a:t>
            </a:r>
            <a:r>
              <a:rPr lang="fr-FR" sz="2400" dirty="0">
                <a:solidFill>
                  <a:srgbClr val="00B050"/>
                </a:solidFill>
              </a:rPr>
              <a:t>, c'est une bataille quotidienne. </a:t>
            </a:r>
            <a:endParaRPr lang="fr-FR" sz="2400" dirty="0" smtClean="0">
              <a:solidFill>
                <a:srgbClr val="00B050"/>
              </a:solidFill>
            </a:endParaRPr>
          </a:p>
          <a:p>
            <a:endParaRPr lang="fr-FR" sz="2400" dirty="0" smtClean="0">
              <a:solidFill>
                <a:srgbClr val="00B050"/>
              </a:solidFill>
            </a:endParaRPr>
          </a:p>
          <a:p>
            <a:r>
              <a:rPr lang="fr-FR" sz="2400" dirty="0" smtClean="0">
                <a:solidFill>
                  <a:srgbClr val="00B050"/>
                </a:solidFill>
              </a:rPr>
              <a:t>C'est </a:t>
            </a:r>
            <a:r>
              <a:rPr lang="fr-FR" sz="2400" dirty="0">
                <a:solidFill>
                  <a:srgbClr val="00B050"/>
                </a:solidFill>
              </a:rPr>
              <a:t>aussi la deuxième fois que Lou </a:t>
            </a:r>
            <a:r>
              <a:rPr lang="fr-FR" sz="2400" dirty="0" smtClean="0">
                <a:solidFill>
                  <a:srgbClr val="00B050"/>
                </a:solidFill>
              </a:rPr>
              <a:t>utilise l'expression </a:t>
            </a:r>
            <a:r>
              <a:rPr lang="fr-FR" sz="2400" dirty="0">
                <a:solidFill>
                  <a:srgbClr val="00B050"/>
                </a:solidFill>
              </a:rPr>
              <a:t>'faire mal' qui montre son émotion envers No, elle voudrait </a:t>
            </a:r>
            <a:r>
              <a:rPr lang="fr-FR" sz="2400" dirty="0" smtClean="0">
                <a:solidFill>
                  <a:srgbClr val="00B050"/>
                </a:solidFill>
              </a:rPr>
              <a:t>faire quelque </a:t>
            </a:r>
            <a:r>
              <a:rPr lang="fr-FR" sz="2400" dirty="0">
                <a:solidFill>
                  <a:srgbClr val="00B050"/>
                </a:solidFill>
              </a:rPr>
              <a:t>chose mais elle a ce sentiment d'impuissance.</a:t>
            </a:r>
            <a:endParaRPr lang="en-GB" sz="2400" dirty="0">
              <a:solidFill>
                <a:srgbClr val="00B050"/>
              </a:solidFill>
            </a:endParaRPr>
          </a:p>
          <a:p>
            <a:pPr algn="just"/>
            <a:endParaRPr lang="en-US" sz="2000" i="1" dirty="0" smtClean="0">
              <a:solidFill>
                <a:srgbClr val="FF0000"/>
              </a:solidFill>
              <a:latin typeface="Comic Sans MS"/>
              <a:cs typeface="Comic Sans MS"/>
            </a:endParaRPr>
          </a:p>
        </p:txBody>
      </p:sp>
    </p:spTree>
    <p:extLst>
      <p:ext uri="{BB962C8B-B14F-4D97-AF65-F5344CB8AC3E}">
        <p14:creationId xmlns:p14="http://schemas.microsoft.com/office/powerpoint/2010/main" val="33816680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additive="base">
                                        <p:cTn id="19"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5" end="5"/>
                                            </p:txEl>
                                          </p:spTgt>
                                        </p:tgtEl>
                                        <p:attrNameLst>
                                          <p:attrName>style.visibility</p:attrName>
                                        </p:attrNameLst>
                                      </p:cBhvr>
                                      <p:to>
                                        <p:strVal val="visible"/>
                                      </p:to>
                                    </p:set>
                                    <p:anim calcmode="lin" valueType="num">
                                      <p:cBhvr additive="base">
                                        <p:cTn id="25"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anim calcmode="lin" valueType="num">
                                      <p:cBhvr additive="base">
                                        <p:cTn id="31" dur="500" fill="hold"/>
                                        <p:tgtEl>
                                          <p:spTgt spid="4">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8" end="8"/>
                                            </p:txEl>
                                          </p:spTgt>
                                        </p:tgtEl>
                                        <p:attrNameLst>
                                          <p:attrName>style.visibility</p:attrName>
                                        </p:attrNameLst>
                                      </p:cBhvr>
                                      <p:to>
                                        <p:strVal val="visible"/>
                                      </p:to>
                                    </p:set>
                                    <p:anim calcmode="lin" valueType="num">
                                      <p:cBhvr additive="base">
                                        <p:cTn id="37" dur="500" fill="hold"/>
                                        <p:tgtEl>
                                          <p:spTgt spid="4">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3059" y="569367"/>
            <a:ext cx="8316098" cy="5940088"/>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sz="2000" dirty="0">
                <a:latin typeface="Comic Sans MS"/>
                <a:cs typeface="Comic Sans MS"/>
              </a:rPr>
              <a:t>5</a:t>
            </a:r>
            <a:r>
              <a:rPr lang="en-US" sz="2000" dirty="0" smtClean="0">
                <a:latin typeface="Comic Sans MS"/>
                <a:cs typeface="Comic Sans MS"/>
              </a:rPr>
              <a:t>) </a:t>
            </a:r>
            <a:r>
              <a:rPr lang="en-US" sz="2000" dirty="0" err="1">
                <a:latin typeface="Comic Sans MS"/>
                <a:cs typeface="Comic Sans MS"/>
              </a:rPr>
              <a:t>P</a:t>
            </a:r>
            <a:r>
              <a:rPr lang="en-US" sz="2000" dirty="0" err="1" smtClean="0">
                <a:latin typeface="Comic Sans MS"/>
                <a:cs typeface="Comic Sans MS"/>
              </a:rPr>
              <a:t>eut</a:t>
            </a:r>
            <a:r>
              <a:rPr lang="en-US" sz="2000" dirty="0" smtClean="0">
                <a:latin typeface="Comic Sans MS"/>
                <a:cs typeface="Comic Sans MS"/>
              </a:rPr>
              <a:t>-on </a:t>
            </a:r>
            <a:r>
              <a:rPr lang="en-US" sz="2000" dirty="0" err="1" smtClean="0">
                <a:latin typeface="Comic Sans MS"/>
                <a:cs typeface="Comic Sans MS"/>
              </a:rPr>
              <a:t>voir</a:t>
            </a:r>
            <a:r>
              <a:rPr lang="en-US" sz="2000" dirty="0" smtClean="0">
                <a:latin typeface="Comic Sans MS"/>
                <a:cs typeface="Comic Sans MS"/>
              </a:rPr>
              <a:t> que la vie de No </a:t>
            </a:r>
            <a:r>
              <a:rPr lang="en-US" sz="2000" dirty="0" err="1" smtClean="0">
                <a:latin typeface="Comic Sans MS"/>
                <a:cs typeface="Comic Sans MS"/>
              </a:rPr>
              <a:t>est</a:t>
            </a:r>
            <a:r>
              <a:rPr lang="en-US" sz="2000" dirty="0" smtClean="0">
                <a:latin typeface="Comic Sans MS"/>
                <a:cs typeface="Comic Sans MS"/>
              </a:rPr>
              <a:t> difficile?</a:t>
            </a:r>
          </a:p>
          <a:p>
            <a:pPr algn="just"/>
            <a:r>
              <a:rPr lang="en-US" sz="2000" dirty="0" smtClean="0">
                <a:solidFill>
                  <a:srgbClr val="00B050"/>
                </a:solidFill>
                <a:latin typeface="Comic Sans MS"/>
                <a:cs typeface="Comic Sans MS"/>
              </a:rPr>
              <a:t>On </a:t>
            </a:r>
            <a:r>
              <a:rPr lang="en-US" sz="2000" dirty="0" err="1" smtClean="0">
                <a:solidFill>
                  <a:srgbClr val="00B050"/>
                </a:solidFill>
                <a:latin typeface="Comic Sans MS"/>
                <a:cs typeface="Comic Sans MS"/>
              </a:rPr>
              <a:t>voit</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l’assurance</a:t>
            </a:r>
            <a:r>
              <a:rPr lang="en-US" sz="2000" dirty="0" smtClean="0">
                <a:solidFill>
                  <a:srgbClr val="00B050"/>
                </a:solidFill>
                <a:latin typeface="Comic Sans MS"/>
                <a:cs typeface="Comic Sans MS"/>
              </a:rPr>
              <a:t> de No </a:t>
            </a:r>
            <a:r>
              <a:rPr lang="en-US" sz="2000" dirty="0" err="1" smtClean="0">
                <a:solidFill>
                  <a:srgbClr val="00B050"/>
                </a:solidFill>
                <a:latin typeface="Comic Sans MS"/>
                <a:cs typeface="Comic Sans MS"/>
              </a:rPr>
              <a:t>comparé</a:t>
            </a:r>
            <a:r>
              <a:rPr lang="en-US" sz="2000" dirty="0" smtClean="0">
                <a:solidFill>
                  <a:srgbClr val="00B050"/>
                </a:solidFill>
                <a:latin typeface="Comic Sans MS"/>
                <a:cs typeface="Comic Sans MS"/>
              </a:rPr>
              <a:t> à Lou qui a </a:t>
            </a:r>
            <a:r>
              <a:rPr lang="en-US" sz="2000" dirty="0" err="1" smtClean="0">
                <a:solidFill>
                  <a:srgbClr val="00B050"/>
                </a:solidFill>
                <a:latin typeface="Comic Sans MS"/>
                <a:cs typeface="Comic Sans MS"/>
              </a:rPr>
              <a:t>peur</a:t>
            </a:r>
            <a:r>
              <a:rPr lang="en-US" sz="2000" dirty="0" smtClean="0">
                <a:solidFill>
                  <a:srgbClr val="00B050"/>
                </a:solidFill>
                <a:latin typeface="Comic Sans MS"/>
                <a:cs typeface="Comic Sans MS"/>
              </a:rPr>
              <a:t> de tout. </a:t>
            </a:r>
          </a:p>
          <a:p>
            <a:pPr algn="just"/>
            <a:r>
              <a:rPr lang="en-US" sz="2000" dirty="0" smtClean="0">
                <a:solidFill>
                  <a:srgbClr val="00B050"/>
                </a:solidFill>
                <a:latin typeface="Comic Sans MS"/>
                <a:cs typeface="Comic Sans MS"/>
              </a:rPr>
              <a:t>Elle fait la </a:t>
            </a:r>
            <a:r>
              <a:rPr lang="en-US" sz="2000" dirty="0" err="1" smtClean="0">
                <a:solidFill>
                  <a:srgbClr val="00B050"/>
                </a:solidFill>
                <a:latin typeface="Comic Sans MS"/>
                <a:cs typeface="Comic Sans MS"/>
              </a:rPr>
              <a:t>manche</a:t>
            </a:r>
            <a:r>
              <a:rPr lang="en-US" sz="2000" dirty="0" smtClean="0">
                <a:solidFill>
                  <a:srgbClr val="00B050"/>
                </a:solidFill>
                <a:latin typeface="Comic Sans MS"/>
                <a:cs typeface="Comic Sans MS"/>
              </a:rPr>
              <a:t> avec </a:t>
            </a:r>
            <a:r>
              <a:rPr lang="en-US" sz="2000" dirty="0" err="1" smtClean="0">
                <a:solidFill>
                  <a:srgbClr val="00B050"/>
                </a:solidFill>
                <a:latin typeface="Comic Sans MS"/>
                <a:cs typeface="Comic Sans MS"/>
              </a:rPr>
              <a:t>une</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boite</a:t>
            </a:r>
            <a:r>
              <a:rPr lang="en-US" sz="2000" dirty="0" smtClean="0">
                <a:solidFill>
                  <a:srgbClr val="00B050"/>
                </a:solidFill>
                <a:latin typeface="Comic Sans MS"/>
                <a:cs typeface="Comic Sans MS"/>
              </a:rPr>
              <a:t> de thon.</a:t>
            </a:r>
          </a:p>
          <a:p>
            <a:pPr algn="just"/>
            <a:endParaRPr lang="en-US" sz="2000" dirty="0">
              <a:latin typeface="Comic Sans MS"/>
              <a:cs typeface="Comic Sans MS"/>
            </a:endParaRPr>
          </a:p>
          <a:p>
            <a:pPr algn="just"/>
            <a:r>
              <a:rPr lang="en-US" sz="2000" dirty="0">
                <a:latin typeface="Comic Sans MS"/>
                <a:cs typeface="Comic Sans MS"/>
              </a:rPr>
              <a:t>6</a:t>
            </a:r>
            <a:r>
              <a:rPr lang="en-US" sz="2000" dirty="0" smtClean="0">
                <a:latin typeface="Comic Sans MS"/>
                <a:cs typeface="Comic Sans MS"/>
              </a:rPr>
              <a:t>) </a:t>
            </a:r>
            <a:r>
              <a:rPr lang="en-US" sz="2000" dirty="0" err="1" smtClean="0">
                <a:latin typeface="Comic Sans MS"/>
                <a:cs typeface="Comic Sans MS"/>
              </a:rPr>
              <a:t>Pourquoi</a:t>
            </a:r>
            <a:r>
              <a:rPr lang="en-US" sz="2000" dirty="0" smtClean="0">
                <a:latin typeface="Comic Sans MS"/>
                <a:cs typeface="Comic Sans MS"/>
              </a:rPr>
              <a:t> No ne </a:t>
            </a:r>
            <a:r>
              <a:rPr lang="en-US" sz="2000" dirty="0" err="1" smtClean="0">
                <a:latin typeface="Comic Sans MS"/>
                <a:cs typeface="Comic Sans MS"/>
              </a:rPr>
              <a:t>peut</a:t>
            </a:r>
            <a:r>
              <a:rPr lang="en-US" sz="2000" dirty="0" smtClean="0">
                <a:latin typeface="Comic Sans MS"/>
                <a:cs typeface="Comic Sans MS"/>
              </a:rPr>
              <a:t> pas </a:t>
            </a:r>
            <a:r>
              <a:rPr lang="en-US" sz="2000" dirty="0" err="1" smtClean="0">
                <a:latin typeface="Comic Sans MS"/>
                <a:cs typeface="Comic Sans MS"/>
              </a:rPr>
              <a:t>entrer</a:t>
            </a:r>
            <a:r>
              <a:rPr lang="en-US" sz="2000" dirty="0" smtClean="0">
                <a:latin typeface="Comic Sans MS"/>
                <a:cs typeface="Comic Sans MS"/>
              </a:rPr>
              <a:t> </a:t>
            </a:r>
            <a:r>
              <a:rPr lang="en-US" sz="2000" dirty="0" err="1" smtClean="0">
                <a:latin typeface="Comic Sans MS"/>
                <a:cs typeface="Comic Sans MS"/>
              </a:rPr>
              <a:t>dans</a:t>
            </a:r>
            <a:r>
              <a:rPr lang="en-US" sz="2000" dirty="0" smtClean="0">
                <a:latin typeface="Comic Sans MS"/>
                <a:cs typeface="Comic Sans MS"/>
              </a:rPr>
              <a:t> le premier café? Que </a:t>
            </a:r>
            <a:r>
              <a:rPr lang="en-US" sz="2000" dirty="0" err="1" smtClean="0">
                <a:latin typeface="Comic Sans MS"/>
                <a:cs typeface="Comic Sans MS"/>
              </a:rPr>
              <a:t>veut</a:t>
            </a:r>
            <a:r>
              <a:rPr lang="en-US" sz="2000" dirty="0" smtClean="0">
                <a:latin typeface="Comic Sans MS"/>
                <a:cs typeface="Comic Sans MS"/>
              </a:rPr>
              <a:t> dire </a:t>
            </a:r>
            <a:r>
              <a:rPr lang="en-US" sz="2000" dirty="0" err="1" smtClean="0">
                <a:latin typeface="Comic Sans MS"/>
                <a:cs typeface="Comic Sans MS"/>
              </a:rPr>
              <a:t>l’expression</a:t>
            </a:r>
            <a:r>
              <a:rPr lang="en-US" sz="2000" dirty="0" smtClean="0">
                <a:latin typeface="Comic Sans MS"/>
                <a:cs typeface="Comic Sans MS"/>
              </a:rPr>
              <a:t> ‘</a:t>
            </a:r>
            <a:r>
              <a:rPr lang="en-US" sz="2000" dirty="0" err="1" smtClean="0">
                <a:latin typeface="Comic Sans MS"/>
                <a:cs typeface="Comic Sans MS"/>
              </a:rPr>
              <a:t>elle</a:t>
            </a:r>
            <a:r>
              <a:rPr lang="en-US" sz="2000" dirty="0" smtClean="0">
                <a:latin typeface="Comic Sans MS"/>
                <a:cs typeface="Comic Sans MS"/>
              </a:rPr>
              <a:t> </a:t>
            </a:r>
            <a:r>
              <a:rPr lang="en-US" sz="2000" dirty="0" err="1" smtClean="0">
                <a:latin typeface="Comic Sans MS"/>
                <a:cs typeface="Comic Sans MS"/>
              </a:rPr>
              <a:t>est</a:t>
            </a:r>
            <a:r>
              <a:rPr lang="en-US" sz="2000" dirty="0" smtClean="0">
                <a:latin typeface="Comic Sans MS"/>
                <a:cs typeface="Comic Sans MS"/>
              </a:rPr>
              <a:t> </a:t>
            </a:r>
            <a:r>
              <a:rPr lang="en-US" sz="2000" dirty="0" err="1" smtClean="0">
                <a:latin typeface="Comic Sans MS"/>
                <a:cs typeface="Comic Sans MS"/>
              </a:rPr>
              <a:t>grillée</a:t>
            </a:r>
            <a:r>
              <a:rPr lang="en-US" sz="2000" dirty="0" smtClean="0">
                <a:latin typeface="Comic Sans MS"/>
                <a:cs typeface="Comic Sans MS"/>
              </a:rPr>
              <a:t>’? </a:t>
            </a:r>
          </a:p>
          <a:p>
            <a:pPr algn="just"/>
            <a:r>
              <a:rPr lang="en-US" sz="2000" dirty="0" err="1" smtClean="0">
                <a:solidFill>
                  <a:srgbClr val="00B050"/>
                </a:solidFill>
                <a:latin typeface="Comic Sans MS"/>
                <a:cs typeface="Comic Sans MS"/>
              </a:rPr>
              <a:t>L’expression</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montre</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qu’ils</a:t>
            </a:r>
            <a:r>
              <a:rPr lang="en-US" sz="2000" dirty="0" smtClean="0">
                <a:solidFill>
                  <a:srgbClr val="00B050"/>
                </a:solidFill>
                <a:latin typeface="Comic Sans MS"/>
                <a:cs typeface="Comic Sans MS"/>
              </a:rPr>
              <a:t> la </a:t>
            </a:r>
            <a:r>
              <a:rPr lang="en-US" sz="2000" dirty="0" err="1" smtClean="0">
                <a:solidFill>
                  <a:srgbClr val="00B050"/>
                </a:solidFill>
                <a:latin typeface="Comic Sans MS"/>
                <a:cs typeface="Comic Sans MS"/>
              </a:rPr>
              <a:t>connaissent</a:t>
            </a:r>
            <a:r>
              <a:rPr lang="en-US" sz="2000" dirty="0" smtClean="0">
                <a:solidFill>
                  <a:srgbClr val="00B050"/>
                </a:solidFill>
                <a:latin typeface="Comic Sans MS"/>
                <a:cs typeface="Comic Sans MS"/>
              </a:rPr>
              <a:t> et </a:t>
            </a:r>
            <a:r>
              <a:rPr lang="en-US" sz="2000" dirty="0" err="1" smtClean="0">
                <a:solidFill>
                  <a:srgbClr val="00B050"/>
                </a:solidFill>
                <a:latin typeface="Comic Sans MS"/>
                <a:cs typeface="Comic Sans MS"/>
              </a:rPr>
              <a:t>qu’elle</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pourrait</a:t>
            </a:r>
            <a:r>
              <a:rPr lang="en-US" sz="2000" dirty="0" smtClean="0">
                <a:solidFill>
                  <a:srgbClr val="00B050"/>
                </a:solidFill>
                <a:latin typeface="Comic Sans MS"/>
                <a:cs typeface="Comic Sans MS"/>
              </a:rPr>
              <a:t> </a:t>
            </a:r>
            <a:r>
              <a:rPr lang="en-US" sz="2000" dirty="0" err="1" smtClean="0">
                <a:solidFill>
                  <a:srgbClr val="00B050"/>
                </a:solidFill>
                <a:latin typeface="Comic Sans MS"/>
                <a:cs typeface="Comic Sans MS"/>
              </a:rPr>
              <a:t>entacher</a:t>
            </a:r>
            <a:r>
              <a:rPr lang="en-US" sz="2000" dirty="0" smtClean="0">
                <a:solidFill>
                  <a:srgbClr val="00B050"/>
                </a:solidFill>
                <a:latin typeface="Comic Sans MS"/>
                <a:cs typeface="Comic Sans MS"/>
              </a:rPr>
              <a:t> la </a:t>
            </a:r>
            <a:r>
              <a:rPr lang="en-US" sz="2000" dirty="0" err="1" smtClean="0">
                <a:solidFill>
                  <a:srgbClr val="00B050"/>
                </a:solidFill>
                <a:latin typeface="Comic Sans MS"/>
                <a:cs typeface="Comic Sans MS"/>
              </a:rPr>
              <a:t>réputation</a:t>
            </a:r>
            <a:r>
              <a:rPr lang="en-US" sz="2000" dirty="0" smtClean="0">
                <a:solidFill>
                  <a:srgbClr val="00B050"/>
                </a:solidFill>
                <a:latin typeface="Comic Sans MS"/>
                <a:cs typeface="Comic Sans MS"/>
              </a:rPr>
              <a:t> </a:t>
            </a:r>
            <a:r>
              <a:rPr lang="en-US" sz="2000" dirty="0" smtClean="0">
                <a:solidFill>
                  <a:srgbClr val="00B050"/>
                </a:solidFill>
                <a:latin typeface="Comic Sans MS"/>
                <a:cs typeface="Comic Sans MS"/>
              </a:rPr>
              <a:t>de </a:t>
            </a:r>
            <a:r>
              <a:rPr lang="en-US" sz="2000" dirty="0" err="1" smtClean="0">
                <a:solidFill>
                  <a:srgbClr val="00B050"/>
                </a:solidFill>
                <a:latin typeface="Comic Sans MS"/>
                <a:cs typeface="Comic Sans MS"/>
              </a:rPr>
              <a:t>l’établissement</a:t>
            </a:r>
            <a:r>
              <a:rPr lang="en-US" sz="2000" dirty="0" smtClean="0">
                <a:solidFill>
                  <a:srgbClr val="00B050"/>
                </a:solidFill>
                <a:latin typeface="Comic Sans MS"/>
                <a:cs typeface="Comic Sans MS"/>
              </a:rPr>
              <a:t>.</a:t>
            </a:r>
          </a:p>
          <a:p>
            <a:pPr algn="just"/>
            <a:endParaRPr lang="en-US" sz="2000" dirty="0" smtClean="0">
              <a:latin typeface="Comic Sans MS"/>
              <a:cs typeface="Comic Sans MS"/>
            </a:endParaRPr>
          </a:p>
          <a:p>
            <a:pPr algn="just"/>
            <a:r>
              <a:rPr lang="en-US" sz="2000" dirty="0" smtClean="0">
                <a:latin typeface="Comic Sans MS"/>
                <a:cs typeface="Comic Sans MS"/>
              </a:rPr>
              <a:t>6b) </a:t>
            </a:r>
            <a:r>
              <a:rPr lang="en-US" sz="2000" dirty="0" err="1" smtClean="0">
                <a:latin typeface="Comic Sans MS"/>
                <a:cs typeface="Comic Sans MS"/>
              </a:rPr>
              <a:t>Pourquoi</a:t>
            </a:r>
            <a:r>
              <a:rPr lang="en-US" sz="2000" dirty="0" smtClean="0">
                <a:latin typeface="Comic Sans MS"/>
                <a:cs typeface="Comic Sans MS"/>
              </a:rPr>
              <a:t> le </a:t>
            </a:r>
            <a:r>
              <a:rPr lang="en-US" sz="2000" dirty="0" err="1" smtClean="0">
                <a:latin typeface="Comic Sans MS"/>
                <a:cs typeface="Comic Sans MS"/>
              </a:rPr>
              <a:t>serveur</a:t>
            </a:r>
            <a:r>
              <a:rPr lang="en-US" sz="2000" dirty="0" smtClean="0">
                <a:latin typeface="Comic Sans MS"/>
                <a:cs typeface="Comic Sans MS"/>
              </a:rPr>
              <a:t> </a:t>
            </a:r>
            <a:r>
              <a:rPr lang="en-US" sz="2000" dirty="0" err="1" smtClean="0">
                <a:latin typeface="Comic Sans MS"/>
                <a:cs typeface="Comic Sans MS"/>
              </a:rPr>
              <a:t>finit</a:t>
            </a:r>
            <a:r>
              <a:rPr lang="en-US" sz="2000" dirty="0" smtClean="0">
                <a:latin typeface="Comic Sans MS"/>
                <a:cs typeface="Comic Sans MS"/>
              </a:rPr>
              <a:t> par </a:t>
            </a:r>
            <a:r>
              <a:rPr lang="en-US" sz="2000" dirty="0" err="1" smtClean="0">
                <a:latin typeface="Comic Sans MS"/>
                <a:cs typeface="Comic Sans MS"/>
              </a:rPr>
              <a:t>servir</a:t>
            </a:r>
            <a:r>
              <a:rPr lang="en-US" sz="2000" dirty="0" smtClean="0">
                <a:latin typeface="Comic Sans MS"/>
                <a:cs typeface="Comic Sans MS"/>
              </a:rPr>
              <a:t> de </a:t>
            </a:r>
            <a:r>
              <a:rPr lang="en-US" sz="2000" dirty="0" err="1" smtClean="0">
                <a:latin typeface="Comic Sans MS"/>
                <a:cs typeface="Comic Sans MS"/>
              </a:rPr>
              <a:t>l’alcool</a:t>
            </a:r>
            <a:r>
              <a:rPr lang="en-US" sz="2000" dirty="0" smtClean="0">
                <a:latin typeface="Comic Sans MS"/>
                <a:cs typeface="Comic Sans MS"/>
              </a:rPr>
              <a:t> à No? </a:t>
            </a:r>
          </a:p>
          <a:p>
            <a:pPr algn="just"/>
            <a:r>
              <a:rPr lang="en-US" sz="2000" i="1" dirty="0" smtClean="0">
                <a:latin typeface="Comic Sans MS"/>
                <a:cs typeface="Comic Sans MS"/>
              </a:rPr>
              <a:t>‘</a:t>
            </a:r>
            <a:r>
              <a:rPr lang="en-US" sz="2000" i="1" dirty="0" err="1" smtClean="0">
                <a:solidFill>
                  <a:srgbClr val="00B050"/>
                </a:solidFill>
                <a:latin typeface="Comic Sans MS"/>
                <a:cs typeface="Comic Sans MS"/>
              </a:rPr>
              <a:t>elle</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soutient</a:t>
            </a:r>
            <a:r>
              <a:rPr lang="en-US" sz="2000" i="1" dirty="0" smtClean="0">
                <a:solidFill>
                  <a:srgbClr val="00B050"/>
                </a:solidFill>
                <a:latin typeface="Comic Sans MS"/>
                <a:cs typeface="Comic Sans MS"/>
              </a:rPr>
              <a:t> son regard avec </a:t>
            </a:r>
            <a:r>
              <a:rPr lang="en-US" sz="2000" i="1" dirty="0" err="1" smtClean="0">
                <a:solidFill>
                  <a:srgbClr val="00B050"/>
                </a:solidFill>
                <a:latin typeface="Comic Sans MS"/>
                <a:cs typeface="Comic Sans MS"/>
              </a:rPr>
              <a:t>une</a:t>
            </a:r>
            <a:r>
              <a:rPr lang="en-US" sz="2000" i="1" dirty="0" smtClean="0">
                <a:solidFill>
                  <a:srgbClr val="00B050"/>
                </a:solidFill>
                <a:latin typeface="Comic Sans MS"/>
                <a:cs typeface="Comic Sans MS"/>
              </a:rPr>
              <a:t> insolence […] </a:t>
            </a:r>
            <a:r>
              <a:rPr lang="en-US" sz="2000" i="1" dirty="0" err="1" smtClean="0">
                <a:solidFill>
                  <a:srgbClr val="00B050"/>
                </a:solidFill>
                <a:latin typeface="Comic Sans MS"/>
                <a:cs typeface="Comic Sans MS"/>
              </a:rPr>
              <a:t>il</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dit</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ça</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marche</a:t>
            </a:r>
            <a:r>
              <a:rPr lang="en-US" sz="2000" i="1" dirty="0" smtClean="0">
                <a:solidFill>
                  <a:srgbClr val="00B050"/>
                </a:solidFill>
                <a:latin typeface="Comic Sans MS"/>
                <a:cs typeface="Comic Sans MS"/>
              </a:rPr>
              <a:t> et </a:t>
            </a:r>
            <a:r>
              <a:rPr lang="en-US" sz="2000" i="1" dirty="0" err="1" smtClean="0">
                <a:solidFill>
                  <a:srgbClr val="00B050"/>
                </a:solidFill>
                <a:latin typeface="Comic Sans MS"/>
                <a:cs typeface="Comic Sans MS"/>
              </a:rPr>
              <a:t>tourne</a:t>
            </a:r>
            <a:r>
              <a:rPr lang="en-US" sz="2000" i="1" dirty="0" smtClean="0">
                <a:solidFill>
                  <a:srgbClr val="00B050"/>
                </a:solidFill>
                <a:latin typeface="Comic Sans MS"/>
                <a:cs typeface="Comic Sans MS"/>
              </a:rPr>
              <a:t> les talons.’</a:t>
            </a:r>
          </a:p>
          <a:p>
            <a:r>
              <a:rPr lang="fr-FR" sz="2000" dirty="0">
                <a:solidFill>
                  <a:srgbClr val="00B050"/>
                </a:solidFill>
              </a:rPr>
              <a:t>On voit l'assurance de No comparé à Lou qui a peur de tout. A 18 ans, on </a:t>
            </a:r>
            <a:r>
              <a:rPr lang="fr-FR" sz="2000" dirty="0" smtClean="0">
                <a:solidFill>
                  <a:srgbClr val="00B050"/>
                </a:solidFill>
              </a:rPr>
              <a:t>peut voir </a:t>
            </a:r>
            <a:r>
              <a:rPr lang="fr-FR" sz="2000" dirty="0">
                <a:solidFill>
                  <a:srgbClr val="00B050"/>
                </a:solidFill>
              </a:rPr>
              <a:t>que No a vécu. Le serveur allait lui demander son âge mais vu qu'elle a </a:t>
            </a:r>
            <a:r>
              <a:rPr lang="fr-FR" sz="2000" dirty="0" smtClean="0">
                <a:solidFill>
                  <a:srgbClr val="00B050"/>
                </a:solidFill>
              </a:rPr>
              <a:t>un manteau </a:t>
            </a:r>
            <a:r>
              <a:rPr lang="fr-FR" sz="2000" dirty="0">
                <a:solidFill>
                  <a:srgbClr val="00B050"/>
                </a:solidFill>
              </a:rPr>
              <a:t>sale, il lui donne de la </a:t>
            </a:r>
            <a:r>
              <a:rPr lang="fr-FR" sz="2000" dirty="0" smtClean="0">
                <a:solidFill>
                  <a:srgbClr val="00B050"/>
                </a:solidFill>
              </a:rPr>
              <a:t>vodka.</a:t>
            </a:r>
          </a:p>
          <a:p>
            <a:endParaRPr lang="en-US" sz="2000" dirty="0">
              <a:latin typeface="Comic Sans MS"/>
              <a:cs typeface="Comic Sans MS"/>
            </a:endParaRPr>
          </a:p>
          <a:p>
            <a:pPr algn="just"/>
            <a:r>
              <a:rPr lang="en-US" sz="2000" b="1" u="sng" dirty="0" smtClean="0">
                <a:solidFill>
                  <a:srgbClr val="FF0000"/>
                </a:solidFill>
                <a:latin typeface="Comic Sans MS"/>
                <a:cs typeface="Comic Sans MS"/>
              </a:rPr>
              <a:t>Challenge:</a:t>
            </a:r>
            <a:r>
              <a:rPr lang="en-US" sz="2000" dirty="0" smtClean="0">
                <a:solidFill>
                  <a:srgbClr val="FF0000"/>
                </a:solidFill>
                <a:latin typeface="Comic Sans MS"/>
                <a:cs typeface="Comic Sans MS"/>
              </a:rPr>
              <a:t> Que </a:t>
            </a:r>
            <a:r>
              <a:rPr lang="en-US" sz="2000" dirty="0" err="1" smtClean="0">
                <a:solidFill>
                  <a:srgbClr val="FF0000"/>
                </a:solidFill>
                <a:latin typeface="Comic Sans MS"/>
                <a:cs typeface="Comic Sans MS"/>
              </a:rPr>
              <a:t>montre</a:t>
            </a:r>
            <a:r>
              <a:rPr lang="en-US" sz="2000" dirty="0" smtClean="0">
                <a:solidFill>
                  <a:srgbClr val="FF0000"/>
                </a:solidFill>
                <a:latin typeface="Comic Sans MS"/>
                <a:cs typeface="Comic Sans MS"/>
              </a:rPr>
              <a:t> </a:t>
            </a:r>
            <a:r>
              <a:rPr lang="en-US" sz="2000" dirty="0" err="1" smtClean="0">
                <a:solidFill>
                  <a:srgbClr val="FF0000"/>
                </a:solidFill>
                <a:latin typeface="Comic Sans MS"/>
                <a:cs typeface="Comic Sans MS"/>
              </a:rPr>
              <a:t>ce</a:t>
            </a:r>
            <a:r>
              <a:rPr lang="en-US" sz="2000" dirty="0" smtClean="0">
                <a:solidFill>
                  <a:srgbClr val="FF0000"/>
                </a:solidFill>
                <a:latin typeface="Comic Sans MS"/>
                <a:cs typeface="Comic Sans MS"/>
              </a:rPr>
              <a:t> passage pour </a:t>
            </a:r>
            <a:r>
              <a:rPr lang="en-US" sz="2000" dirty="0" err="1" smtClean="0">
                <a:solidFill>
                  <a:srgbClr val="FF0000"/>
                </a:solidFill>
                <a:latin typeface="Comic Sans MS"/>
                <a:cs typeface="Comic Sans MS"/>
              </a:rPr>
              <a:t>vous</a:t>
            </a:r>
            <a:r>
              <a:rPr lang="en-US" sz="2000" dirty="0">
                <a:solidFill>
                  <a:srgbClr val="FF0000"/>
                </a:solidFill>
                <a:latin typeface="Comic Sans MS"/>
                <a:cs typeface="Comic Sans MS"/>
              </a:rPr>
              <a:t>?</a:t>
            </a:r>
            <a:endParaRPr lang="en-US" sz="2000" dirty="0" smtClean="0">
              <a:solidFill>
                <a:srgbClr val="FF0000"/>
              </a:solidFill>
              <a:latin typeface="Comic Sans MS"/>
              <a:cs typeface="Comic Sans MS"/>
            </a:endParaRPr>
          </a:p>
          <a:p>
            <a:pPr algn="just"/>
            <a:r>
              <a:rPr lang="en-US" sz="2000" i="1" dirty="0" smtClean="0">
                <a:solidFill>
                  <a:srgbClr val="FF0000"/>
                </a:solidFill>
                <a:latin typeface="Comic Sans MS"/>
                <a:cs typeface="Comic Sans MS"/>
              </a:rPr>
              <a:t>‘’Je </a:t>
            </a:r>
            <a:r>
              <a:rPr lang="en-US" sz="2000" i="1" dirty="0" err="1" smtClean="0">
                <a:solidFill>
                  <a:srgbClr val="FF0000"/>
                </a:solidFill>
                <a:latin typeface="Comic Sans MS"/>
                <a:cs typeface="Comic Sans MS"/>
              </a:rPr>
              <a:t>commande</a:t>
            </a:r>
            <a:r>
              <a:rPr lang="en-US" sz="2000" i="1" dirty="0" smtClean="0">
                <a:solidFill>
                  <a:srgbClr val="FF0000"/>
                </a:solidFill>
                <a:latin typeface="Comic Sans MS"/>
                <a:cs typeface="Comic Sans MS"/>
              </a:rPr>
              <a:t> un coca, </a:t>
            </a:r>
            <a:r>
              <a:rPr lang="en-US" sz="2000" i="1" dirty="0" err="1" smtClean="0">
                <a:solidFill>
                  <a:srgbClr val="FF0000"/>
                </a:solidFill>
                <a:latin typeface="Comic Sans MS"/>
                <a:cs typeface="Comic Sans MS"/>
              </a:rPr>
              <a:t>elle</a:t>
            </a:r>
            <a:r>
              <a:rPr lang="en-US" sz="2000" i="1" dirty="0" smtClean="0">
                <a:solidFill>
                  <a:srgbClr val="FF0000"/>
                </a:solidFill>
                <a:latin typeface="Comic Sans MS"/>
                <a:cs typeface="Comic Sans MS"/>
              </a:rPr>
              <a:t> </a:t>
            </a:r>
            <a:r>
              <a:rPr lang="en-US" sz="2000" i="1" dirty="0" err="1" smtClean="0">
                <a:solidFill>
                  <a:srgbClr val="FF0000"/>
                </a:solidFill>
                <a:latin typeface="Comic Sans MS"/>
                <a:cs typeface="Comic Sans MS"/>
              </a:rPr>
              <a:t>prend</a:t>
            </a:r>
            <a:r>
              <a:rPr lang="en-US" sz="2000" i="1" dirty="0" smtClean="0">
                <a:solidFill>
                  <a:srgbClr val="FF0000"/>
                </a:solidFill>
                <a:latin typeface="Comic Sans MS"/>
                <a:cs typeface="Comic Sans MS"/>
              </a:rPr>
              <a:t> </a:t>
            </a:r>
            <a:r>
              <a:rPr lang="en-US" sz="2000" i="1" dirty="0" err="1" smtClean="0">
                <a:solidFill>
                  <a:srgbClr val="FF0000"/>
                </a:solidFill>
                <a:latin typeface="Comic Sans MS"/>
                <a:cs typeface="Comic Sans MS"/>
              </a:rPr>
              <a:t>une</a:t>
            </a:r>
            <a:r>
              <a:rPr lang="en-US" sz="2000" i="1" dirty="0" smtClean="0">
                <a:solidFill>
                  <a:srgbClr val="FF0000"/>
                </a:solidFill>
                <a:latin typeface="Comic Sans MS"/>
                <a:cs typeface="Comic Sans MS"/>
              </a:rPr>
              <a:t> vodka.’</a:t>
            </a:r>
          </a:p>
          <a:p>
            <a:pPr algn="just"/>
            <a:endParaRPr lang="en-US" sz="2000" i="1" dirty="0" smtClean="0">
              <a:solidFill>
                <a:srgbClr val="FF0000"/>
              </a:solidFill>
              <a:latin typeface="Comic Sans MS"/>
              <a:cs typeface="Comic Sans MS"/>
            </a:endParaRPr>
          </a:p>
        </p:txBody>
      </p:sp>
    </p:spTree>
    <p:extLst>
      <p:ext uri="{BB962C8B-B14F-4D97-AF65-F5344CB8AC3E}">
        <p14:creationId xmlns:p14="http://schemas.microsoft.com/office/powerpoint/2010/main" val="243253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 calcmode="lin" valueType="num">
                                      <p:cBhvr additive="base">
                                        <p:cTn id="37"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additive="base">
                                        <p:cTn id="43"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 calcmode="lin" valueType="num">
                                      <p:cBhvr additive="base">
                                        <p:cTn id="49"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nodeType="clickEffect">
                                  <p:stCondLst>
                                    <p:cond delay="0"/>
                                  </p:stCondLst>
                                  <p:childTnLst>
                                    <p:set>
                                      <p:cBhvr>
                                        <p:cTn id="54" dur="1" fill="hold">
                                          <p:stCondLst>
                                            <p:cond delay="0"/>
                                          </p:stCondLst>
                                        </p:cTn>
                                        <p:tgtEl>
                                          <p:spTgt spid="4">
                                            <p:txEl>
                                              <p:pRg st="11" end="11"/>
                                            </p:txEl>
                                          </p:spTgt>
                                        </p:tgtEl>
                                        <p:attrNameLst>
                                          <p:attrName>style.visibility</p:attrName>
                                        </p:attrNameLst>
                                      </p:cBhvr>
                                      <p:to>
                                        <p:strVal val="visible"/>
                                      </p:to>
                                    </p:set>
                                    <p:anim calcmode="lin" valueType="num">
                                      <p:cBhvr additive="base">
                                        <p:cTn id="55" dur="500" fill="hold"/>
                                        <p:tgtEl>
                                          <p:spTgt spid="4">
                                            <p:txEl>
                                              <p:pRg st="11" end="11"/>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2" fill="hold" nodeType="clickEffect">
                                  <p:stCondLst>
                                    <p:cond delay="0"/>
                                  </p:stCondLst>
                                  <p:childTnLst>
                                    <p:set>
                                      <p:cBhvr>
                                        <p:cTn id="60" dur="1" fill="hold">
                                          <p:stCondLst>
                                            <p:cond delay="0"/>
                                          </p:stCondLst>
                                        </p:cTn>
                                        <p:tgtEl>
                                          <p:spTgt spid="4">
                                            <p:txEl>
                                              <p:pRg st="12" end="12"/>
                                            </p:txEl>
                                          </p:spTgt>
                                        </p:tgtEl>
                                        <p:attrNameLst>
                                          <p:attrName>style.visibility</p:attrName>
                                        </p:attrNameLst>
                                      </p:cBhvr>
                                      <p:to>
                                        <p:strVal val="visible"/>
                                      </p:to>
                                    </p:set>
                                    <p:anim calcmode="lin" valueType="num">
                                      <p:cBhvr additive="base">
                                        <p:cTn id="61"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62"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5110" y="163610"/>
            <a:ext cx="8554720" cy="6555641"/>
          </a:xfrm>
          <a:prstGeom prst="rect">
            <a:avLst/>
          </a:prstGeom>
          <a:solidFill>
            <a:schemeClr val="accent5">
              <a:lumMod val="20000"/>
              <a:lumOff val="80000"/>
            </a:schemeClr>
          </a:solidFill>
          <a:ln>
            <a:solidFill>
              <a:schemeClr val="accent5">
                <a:lumMod val="75000"/>
              </a:schemeClr>
            </a:solidFill>
          </a:ln>
        </p:spPr>
        <p:txBody>
          <a:bodyPr wrap="square">
            <a:spAutoFit/>
          </a:bodyPr>
          <a:lstStyle/>
          <a:p>
            <a:pPr algn="ctr"/>
            <a:r>
              <a:rPr lang="en-US" sz="4000" b="1" u="sng" dirty="0" smtClean="0">
                <a:latin typeface="Comic Sans MS"/>
                <a:cs typeface="Comic Sans MS"/>
              </a:rPr>
              <a:t>LOU</a:t>
            </a:r>
          </a:p>
          <a:p>
            <a:pPr algn="just"/>
            <a:endParaRPr lang="en-US" sz="2000" dirty="0">
              <a:latin typeface="Comic Sans MS"/>
              <a:cs typeface="Comic Sans MS"/>
            </a:endParaRPr>
          </a:p>
          <a:p>
            <a:pPr algn="just"/>
            <a:r>
              <a:rPr lang="en-US" sz="2000" dirty="0" smtClean="0">
                <a:latin typeface="Comic Sans MS"/>
                <a:cs typeface="Comic Sans MS"/>
              </a:rPr>
              <a:t>Comment </a:t>
            </a:r>
            <a:r>
              <a:rPr lang="en-US" sz="2000" dirty="0" err="1" smtClean="0">
                <a:latin typeface="Comic Sans MS"/>
                <a:cs typeface="Comic Sans MS"/>
              </a:rPr>
              <a:t>peut</a:t>
            </a:r>
            <a:r>
              <a:rPr lang="en-US" sz="2000" dirty="0" smtClean="0">
                <a:latin typeface="Comic Sans MS"/>
                <a:cs typeface="Comic Sans MS"/>
              </a:rPr>
              <a:t>-on </a:t>
            </a:r>
            <a:r>
              <a:rPr lang="en-US" sz="2000" dirty="0" err="1" smtClean="0">
                <a:latin typeface="Comic Sans MS"/>
                <a:cs typeface="Comic Sans MS"/>
              </a:rPr>
              <a:t>voir</a:t>
            </a:r>
            <a:r>
              <a:rPr lang="en-US" sz="2000" dirty="0" smtClean="0">
                <a:latin typeface="Comic Sans MS"/>
                <a:cs typeface="Comic Sans MS"/>
              </a:rPr>
              <a:t> que Lou a </a:t>
            </a:r>
            <a:r>
              <a:rPr lang="en-US" sz="2000" dirty="0" err="1" smtClean="0">
                <a:latin typeface="Comic Sans MS"/>
                <a:cs typeface="Comic Sans MS"/>
              </a:rPr>
              <a:t>peur</a:t>
            </a:r>
            <a:r>
              <a:rPr lang="en-US" sz="2000" dirty="0" smtClean="0">
                <a:latin typeface="Comic Sans MS"/>
                <a:cs typeface="Comic Sans MS"/>
              </a:rPr>
              <a:t> encore </a:t>
            </a:r>
            <a:r>
              <a:rPr lang="en-US" sz="2000" dirty="0" err="1" smtClean="0">
                <a:latin typeface="Comic Sans MS"/>
                <a:cs typeface="Comic Sans MS"/>
              </a:rPr>
              <a:t>une</a:t>
            </a:r>
            <a:r>
              <a:rPr lang="en-US" sz="2000" dirty="0" smtClean="0">
                <a:latin typeface="Comic Sans MS"/>
                <a:cs typeface="Comic Sans MS"/>
              </a:rPr>
              <a:t> </a:t>
            </a:r>
            <a:r>
              <a:rPr lang="en-US" sz="2000" dirty="0" err="1" smtClean="0">
                <a:latin typeface="Comic Sans MS"/>
                <a:cs typeface="Comic Sans MS"/>
              </a:rPr>
              <a:t>fois</a:t>
            </a:r>
            <a:r>
              <a:rPr lang="en-US" sz="2000" dirty="0" smtClean="0">
                <a:latin typeface="Comic Sans MS"/>
                <a:cs typeface="Comic Sans MS"/>
              </a:rPr>
              <a:t> </a:t>
            </a:r>
            <a:r>
              <a:rPr lang="en-US" sz="2000" dirty="0" err="1" smtClean="0">
                <a:latin typeface="Comic Sans MS"/>
                <a:cs typeface="Comic Sans MS"/>
              </a:rPr>
              <a:t>dans</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a:t>
            </a:r>
            <a:r>
              <a:rPr lang="en-US" sz="2000" dirty="0" err="1" smtClean="0">
                <a:latin typeface="Comic Sans MS"/>
                <a:cs typeface="Comic Sans MS"/>
              </a:rPr>
              <a:t>chapitre</a:t>
            </a:r>
            <a:r>
              <a:rPr lang="en-US" sz="2000" dirty="0" smtClean="0">
                <a:latin typeface="Comic Sans MS"/>
                <a:cs typeface="Comic Sans MS"/>
              </a:rPr>
              <a:t>? </a:t>
            </a:r>
            <a:r>
              <a:rPr lang="en-US" sz="2000" dirty="0" err="1" smtClean="0">
                <a:latin typeface="Comic Sans MS"/>
                <a:cs typeface="Comic Sans MS"/>
              </a:rPr>
              <a:t>Relève</a:t>
            </a:r>
            <a:r>
              <a:rPr lang="en-US" sz="2000" dirty="0" smtClean="0">
                <a:latin typeface="Comic Sans MS"/>
                <a:cs typeface="Comic Sans MS"/>
              </a:rPr>
              <a:t> les expressions </a:t>
            </a:r>
            <a:r>
              <a:rPr lang="en-US" sz="2000" dirty="0" err="1" smtClean="0">
                <a:latin typeface="Comic Sans MS"/>
                <a:cs typeface="Comic Sans MS"/>
              </a:rPr>
              <a:t>ou</a:t>
            </a:r>
            <a:r>
              <a:rPr lang="en-US" sz="2000" dirty="0" smtClean="0">
                <a:latin typeface="Comic Sans MS"/>
                <a:cs typeface="Comic Sans MS"/>
              </a:rPr>
              <a:t> passages qui </a:t>
            </a:r>
            <a:r>
              <a:rPr lang="en-US" sz="2000" dirty="0" err="1" smtClean="0">
                <a:latin typeface="Comic Sans MS"/>
                <a:cs typeface="Comic Sans MS"/>
              </a:rPr>
              <a:t>montrent</a:t>
            </a:r>
            <a:r>
              <a:rPr lang="en-US" sz="2000" dirty="0" smtClean="0">
                <a:latin typeface="Comic Sans MS"/>
                <a:cs typeface="Comic Sans MS"/>
              </a:rPr>
              <a:t> </a:t>
            </a:r>
            <a:r>
              <a:rPr lang="en-US" sz="2000" dirty="0" err="1" smtClean="0">
                <a:latin typeface="Comic Sans MS"/>
                <a:cs typeface="Comic Sans MS"/>
              </a:rPr>
              <a:t>qu’elle</a:t>
            </a:r>
            <a:r>
              <a:rPr lang="en-US" sz="2000" dirty="0" smtClean="0">
                <a:latin typeface="Comic Sans MS"/>
                <a:cs typeface="Comic Sans MS"/>
              </a:rPr>
              <a:t> a </a:t>
            </a:r>
            <a:r>
              <a:rPr lang="en-US" sz="2000" dirty="0" err="1" smtClean="0">
                <a:latin typeface="Comic Sans MS"/>
                <a:cs typeface="Comic Sans MS"/>
              </a:rPr>
              <a:t>peur</a:t>
            </a:r>
            <a:r>
              <a:rPr lang="en-US" sz="2000" dirty="0" smtClean="0">
                <a:latin typeface="Comic Sans MS"/>
                <a:cs typeface="Comic Sans MS"/>
              </a:rPr>
              <a:t>.</a:t>
            </a:r>
          </a:p>
          <a:p>
            <a:pPr algn="just"/>
            <a:endParaRPr lang="en-US" sz="2000" dirty="0">
              <a:latin typeface="Comic Sans MS"/>
              <a:cs typeface="Comic Sans MS"/>
            </a:endParaRPr>
          </a:p>
          <a:p>
            <a:pPr algn="just"/>
            <a:r>
              <a:rPr lang="en-US" sz="2000" dirty="0" err="1" smtClean="0">
                <a:latin typeface="Comic Sans MS"/>
                <a:cs typeface="Comic Sans MS"/>
              </a:rPr>
              <a:t>Pourquoi</a:t>
            </a:r>
            <a:r>
              <a:rPr lang="en-US" sz="2000" dirty="0" smtClean="0">
                <a:latin typeface="Comic Sans MS"/>
                <a:cs typeface="Comic Sans MS"/>
              </a:rPr>
              <a:t> </a:t>
            </a:r>
            <a:r>
              <a:rPr lang="en-US" sz="2000" dirty="0" err="1" smtClean="0">
                <a:latin typeface="Comic Sans MS"/>
                <a:cs typeface="Comic Sans MS"/>
              </a:rPr>
              <a:t>elle</a:t>
            </a:r>
            <a:r>
              <a:rPr lang="en-US" sz="2000" dirty="0" smtClean="0">
                <a:latin typeface="Comic Sans MS"/>
                <a:cs typeface="Comic Sans MS"/>
              </a:rPr>
              <a:t> a </a:t>
            </a:r>
            <a:r>
              <a:rPr lang="en-US" sz="2000" dirty="0" err="1" smtClean="0">
                <a:latin typeface="Comic Sans MS"/>
                <a:cs typeface="Comic Sans MS"/>
              </a:rPr>
              <a:t>peur</a:t>
            </a:r>
            <a:r>
              <a:rPr lang="en-US" sz="2000" dirty="0" smtClean="0">
                <a:latin typeface="Comic Sans MS"/>
                <a:cs typeface="Comic Sans MS"/>
              </a:rPr>
              <a:t> </a:t>
            </a:r>
            <a:r>
              <a:rPr lang="en-US" sz="2000" dirty="0" err="1" smtClean="0">
                <a:latin typeface="Comic Sans MS"/>
                <a:cs typeface="Comic Sans MS"/>
              </a:rPr>
              <a:t>d’aller</a:t>
            </a:r>
            <a:r>
              <a:rPr lang="en-US" sz="2000" dirty="0" smtClean="0">
                <a:latin typeface="Comic Sans MS"/>
                <a:cs typeface="Comic Sans MS"/>
              </a:rPr>
              <a:t> </a:t>
            </a:r>
            <a:r>
              <a:rPr lang="en-US" sz="2000" dirty="0" err="1" smtClean="0">
                <a:latin typeface="Comic Sans MS"/>
                <a:cs typeface="Comic Sans MS"/>
              </a:rPr>
              <a:t>voir</a:t>
            </a:r>
            <a:r>
              <a:rPr lang="en-US" sz="2000" dirty="0" smtClean="0">
                <a:latin typeface="Comic Sans MS"/>
                <a:cs typeface="Comic Sans MS"/>
              </a:rPr>
              <a:t> No?</a:t>
            </a:r>
          </a:p>
          <a:p>
            <a:pPr algn="just"/>
            <a:endParaRPr lang="en-US" sz="2000" dirty="0">
              <a:latin typeface="Comic Sans MS"/>
              <a:cs typeface="Comic Sans MS"/>
            </a:endParaRPr>
          </a:p>
          <a:p>
            <a:pPr algn="just"/>
            <a:r>
              <a:rPr lang="en-US" sz="2000" dirty="0" smtClean="0">
                <a:latin typeface="Comic Sans MS"/>
                <a:cs typeface="Comic Sans MS"/>
              </a:rPr>
              <a:t>Comment </a:t>
            </a:r>
            <a:r>
              <a:rPr lang="en-US" sz="2000" dirty="0" err="1" smtClean="0">
                <a:latin typeface="Comic Sans MS"/>
                <a:cs typeface="Comic Sans MS"/>
              </a:rPr>
              <a:t>peut</a:t>
            </a:r>
            <a:r>
              <a:rPr lang="en-US" sz="2000" dirty="0" smtClean="0">
                <a:latin typeface="Comic Sans MS"/>
                <a:cs typeface="Comic Sans MS"/>
              </a:rPr>
              <a:t>-on </a:t>
            </a:r>
            <a:r>
              <a:rPr lang="en-US" sz="2000" dirty="0" err="1" smtClean="0">
                <a:latin typeface="Comic Sans MS"/>
                <a:cs typeface="Comic Sans MS"/>
              </a:rPr>
              <a:t>voir</a:t>
            </a:r>
            <a:r>
              <a:rPr lang="en-US" sz="2000" dirty="0" smtClean="0">
                <a:latin typeface="Comic Sans MS"/>
                <a:cs typeface="Comic Sans MS"/>
              </a:rPr>
              <a:t> que Lou </a:t>
            </a:r>
            <a:r>
              <a:rPr lang="en-US" sz="2000" dirty="0" err="1" smtClean="0">
                <a:latin typeface="Comic Sans MS"/>
                <a:cs typeface="Comic Sans MS"/>
              </a:rPr>
              <a:t>est</a:t>
            </a:r>
            <a:r>
              <a:rPr lang="en-US" sz="2000" dirty="0" smtClean="0">
                <a:latin typeface="Comic Sans MS"/>
                <a:cs typeface="Comic Sans MS"/>
              </a:rPr>
              <a:t> </a:t>
            </a:r>
            <a:r>
              <a:rPr lang="en-US" sz="2000" dirty="0" err="1" smtClean="0">
                <a:latin typeface="Comic Sans MS"/>
                <a:cs typeface="Comic Sans MS"/>
              </a:rPr>
              <a:t>observatrice</a:t>
            </a:r>
            <a:r>
              <a:rPr lang="en-US" sz="2000" dirty="0" smtClean="0">
                <a:latin typeface="Comic Sans MS"/>
                <a:cs typeface="Comic Sans MS"/>
              </a:rPr>
              <a:t> </a:t>
            </a:r>
            <a:r>
              <a:rPr lang="en-US" sz="2000" dirty="0" err="1" smtClean="0">
                <a:latin typeface="Comic Sans MS"/>
                <a:cs typeface="Comic Sans MS"/>
              </a:rPr>
              <a:t>dans</a:t>
            </a:r>
            <a:r>
              <a:rPr lang="en-US" sz="2000" dirty="0" smtClean="0">
                <a:latin typeface="Comic Sans MS"/>
                <a:cs typeface="Comic Sans MS"/>
              </a:rPr>
              <a:t> </a:t>
            </a:r>
            <a:r>
              <a:rPr lang="en-US" sz="2000" dirty="0" err="1" smtClean="0">
                <a:latin typeface="Comic Sans MS"/>
                <a:cs typeface="Comic Sans MS"/>
              </a:rPr>
              <a:t>ce</a:t>
            </a:r>
            <a:r>
              <a:rPr lang="en-US" sz="2000" dirty="0" smtClean="0">
                <a:latin typeface="Comic Sans MS"/>
                <a:cs typeface="Comic Sans MS"/>
              </a:rPr>
              <a:t> </a:t>
            </a:r>
            <a:r>
              <a:rPr lang="en-US" sz="2000" dirty="0" err="1" smtClean="0">
                <a:latin typeface="Comic Sans MS"/>
                <a:cs typeface="Comic Sans MS"/>
              </a:rPr>
              <a:t>chapitre</a:t>
            </a:r>
            <a:r>
              <a:rPr lang="en-US" sz="2000" dirty="0" smtClean="0">
                <a:latin typeface="Comic Sans MS"/>
                <a:cs typeface="Comic Sans MS"/>
              </a:rPr>
              <a:t>, </a:t>
            </a:r>
            <a:r>
              <a:rPr lang="en-US" sz="2000" dirty="0" err="1" smtClean="0">
                <a:latin typeface="Comic Sans MS"/>
                <a:cs typeface="Comic Sans MS"/>
              </a:rPr>
              <a:t>qu’elle</a:t>
            </a:r>
            <a:r>
              <a:rPr lang="en-US" sz="2000" dirty="0" smtClean="0">
                <a:latin typeface="Comic Sans MS"/>
                <a:cs typeface="Comic Sans MS"/>
              </a:rPr>
              <a:t> </a:t>
            </a:r>
            <a:r>
              <a:rPr lang="en-US" sz="2000" dirty="0" err="1" smtClean="0">
                <a:latin typeface="Comic Sans MS"/>
                <a:cs typeface="Comic Sans MS"/>
              </a:rPr>
              <a:t>cherche</a:t>
            </a:r>
            <a:r>
              <a:rPr lang="en-US" sz="2000" dirty="0" smtClean="0">
                <a:latin typeface="Comic Sans MS"/>
                <a:cs typeface="Comic Sans MS"/>
              </a:rPr>
              <a:t> à </a:t>
            </a:r>
            <a:r>
              <a:rPr lang="en-US" sz="2000" dirty="0" err="1" smtClean="0">
                <a:latin typeface="Comic Sans MS"/>
                <a:cs typeface="Comic Sans MS"/>
              </a:rPr>
              <a:t>comprendre</a:t>
            </a:r>
            <a:r>
              <a:rPr lang="en-US" sz="2000" dirty="0" smtClean="0">
                <a:latin typeface="Comic Sans MS"/>
                <a:cs typeface="Comic Sans MS"/>
              </a:rPr>
              <a:t> les gens et le monde qui </a:t>
            </a:r>
            <a:r>
              <a:rPr lang="en-US" sz="2000" dirty="0" err="1" smtClean="0">
                <a:latin typeface="Comic Sans MS"/>
                <a:cs typeface="Comic Sans MS"/>
              </a:rPr>
              <a:t>l’entoure</a:t>
            </a:r>
            <a:r>
              <a:rPr lang="en-US" sz="2000" dirty="0" smtClean="0">
                <a:latin typeface="Comic Sans MS"/>
                <a:cs typeface="Comic Sans MS"/>
              </a:rPr>
              <a:t>? </a:t>
            </a:r>
            <a:r>
              <a:rPr lang="en-US" sz="2000" dirty="0" err="1" smtClean="0">
                <a:latin typeface="Comic Sans MS"/>
                <a:cs typeface="Comic Sans MS"/>
              </a:rPr>
              <a:t>Trouve</a:t>
            </a:r>
            <a:r>
              <a:rPr lang="en-US" sz="2000" dirty="0" smtClean="0">
                <a:latin typeface="Comic Sans MS"/>
                <a:cs typeface="Comic Sans MS"/>
              </a:rPr>
              <a:t> le passage </a:t>
            </a:r>
            <a:r>
              <a:rPr lang="en-US" sz="2000" dirty="0" err="1" smtClean="0">
                <a:latin typeface="Comic Sans MS"/>
                <a:cs typeface="Comic Sans MS"/>
              </a:rPr>
              <a:t>dans</a:t>
            </a:r>
            <a:r>
              <a:rPr lang="en-US" sz="2000" dirty="0" smtClean="0">
                <a:latin typeface="Comic Sans MS"/>
                <a:cs typeface="Comic Sans MS"/>
              </a:rPr>
              <a:t> le </a:t>
            </a:r>
            <a:r>
              <a:rPr lang="en-US" sz="2000" dirty="0" err="1" smtClean="0">
                <a:latin typeface="Comic Sans MS"/>
                <a:cs typeface="Comic Sans MS"/>
              </a:rPr>
              <a:t>texte</a:t>
            </a:r>
            <a:r>
              <a:rPr lang="en-US" sz="2000" dirty="0" smtClean="0">
                <a:latin typeface="Comic Sans MS"/>
                <a:cs typeface="Comic Sans MS"/>
              </a:rPr>
              <a:t>. </a:t>
            </a:r>
          </a:p>
          <a:p>
            <a:pPr algn="just"/>
            <a:endParaRPr lang="en-US" sz="2000" dirty="0">
              <a:latin typeface="Comic Sans MS"/>
              <a:cs typeface="Comic Sans MS"/>
            </a:endParaRPr>
          </a:p>
          <a:p>
            <a:pPr algn="just"/>
            <a:endParaRPr lang="en-US" sz="2000" dirty="0">
              <a:solidFill>
                <a:srgbClr val="000000"/>
              </a:solidFill>
              <a:latin typeface="Comic Sans MS"/>
              <a:cs typeface="Comic Sans MS"/>
            </a:endParaRPr>
          </a:p>
          <a:p>
            <a:pPr algn="just"/>
            <a:r>
              <a:rPr lang="en-US" sz="2000" b="1" u="sng" dirty="0">
                <a:solidFill>
                  <a:srgbClr val="FF0000"/>
                </a:solidFill>
                <a:latin typeface="Comic Sans MS"/>
                <a:cs typeface="Comic Sans MS"/>
              </a:rPr>
              <a:t>Challenge:</a:t>
            </a:r>
            <a:r>
              <a:rPr lang="en-US" sz="2000" dirty="0">
                <a:solidFill>
                  <a:srgbClr val="FF0000"/>
                </a:solidFill>
                <a:latin typeface="Comic Sans MS"/>
                <a:cs typeface="Comic Sans MS"/>
              </a:rPr>
              <a:t> </a:t>
            </a:r>
            <a:r>
              <a:rPr lang="en-GB" sz="2000" dirty="0" err="1" smtClean="0">
                <a:solidFill>
                  <a:srgbClr val="FF0000"/>
                </a:solidFill>
                <a:latin typeface="Comic Sans MS"/>
                <a:cs typeface="Comic Sans MS"/>
              </a:rPr>
              <a:t>Explique</a:t>
            </a:r>
            <a:r>
              <a:rPr lang="en-GB" sz="2000" dirty="0" smtClean="0">
                <a:solidFill>
                  <a:srgbClr val="FF0000"/>
                </a:solidFill>
                <a:latin typeface="Comic Sans MS"/>
                <a:cs typeface="Comic Sans MS"/>
              </a:rPr>
              <a:t> </a:t>
            </a:r>
            <a:r>
              <a:rPr lang="en-GB" sz="2000" dirty="0" err="1" smtClean="0">
                <a:solidFill>
                  <a:srgbClr val="FF0000"/>
                </a:solidFill>
                <a:latin typeface="Comic Sans MS"/>
                <a:cs typeface="Comic Sans MS"/>
              </a:rPr>
              <a:t>ce</a:t>
            </a:r>
            <a:r>
              <a:rPr lang="en-GB" sz="2000" dirty="0" smtClean="0">
                <a:solidFill>
                  <a:srgbClr val="FF0000"/>
                </a:solidFill>
                <a:latin typeface="Comic Sans MS"/>
                <a:cs typeface="Comic Sans MS"/>
              </a:rPr>
              <a:t> passage </a:t>
            </a:r>
            <a:r>
              <a:rPr lang="en-US" sz="2000" i="1" dirty="0" smtClean="0">
                <a:solidFill>
                  <a:srgbClr val="FF0000"/>
                </a:solidFill>
                <a:latin typeface="Comic Sans MS"/>
                <a:cs typeface="Comic Sans MS"/>
              </a:rPr>
              <a:t>‘je </a:t>
            </a:r>
            <a:r>
              <a:rPr lang="en-US" sz="2000" i="1" dirty="0" err="1" smtClean="0">
                <a:solidFill>
                  <a:srgbClr val="FF0000"/>
                </a:solidFill>
                <a:latin typeface="Comic Sans MS"/>
                <a:cs typeface="Comic Sans MS"/>
              </a:rPr>
              <a:t>cherche</a:t>
            </a:r>
            <a:r>
              <a:rPr lang="en-US" sz="2000" i="1" dirty="0" smtClean="0">
                <a:solidFill>
                  <a:srgbClr val="FF0000"/>
                </a:solidFill>
                <a:latin typeface="Comic Sans MS"/>
                <a:cs typeface="Comic Sans MS"/>
              </a:rPr>
              <a:t> </a:t>
            </a:r>
            <a:r>
              <a:rPr lang="en-US" sz="2000" i="1" dirty="0" err="1" smtClean="0">
                <a:solidFill>
                  <a:srgbClr val="FF0000"/>
                </a:solidFill>
                <a:latin typeface="Comic Sans MS"/>
                <a:cs typeface="Comic Sans MS"/>
              </a:rPr>
              <a:t>dans</a:t>
            </a:r>
            <a:r>
              <a:rPr lang="en-US" sz="2000" i="1" dirty="0" smtClean="0">
                <a:solidFill>
                  <a:srgbClr val="FF0000"/>
                </a:solidFill>
                <a:latin typeface="Comic Sans MS"/>
                <a:cs typeface="Comic Sans MS"/>
              </a:rPr>
              <a:t> ma base de </a:t>
            </a:r>
            <a:r>
              <a:rPr lang="en-US" sz="2000" i="1" dirty="0" err="1" smtClean="0">
                <a:solidFill>
                  <a:srgbClr val="FF0000"/>
                </a:solidFill>
                <a:latin typeface="Comic Sans MS"/>
                <a:cs typeface="Comic Sans MS"/>
              </a:rPr>
              <a:t>données</a:t>
            </a:r>
            <a:r>
              <a:rPr lang="en-US" sz="2000" i="1" dirty="0" smtClean="0">
                <a:solidFill>
                  <a:srgbClr val="FF0000"/>
                </a:solidFill>
                <a:latin typeface="Comic Sans MS"/>
                <a:cs typeface="Comic Sans MS"/>
              </a:rPr>
              <a:t> interne […] </a:t>
            </a:r>
            <a:r>
              <a:rPr lang="en-US" sz="2000" i="1" dirty="0" err="1" smtClean="0">
                <a:solidFill>
                  <a:srgbClr val="FF0000"/>
                </a:solidFill>
                <a:latin typeface="Comic Sans MS"/>
                <a:cs typeface="Comic Sans MS"/>
              </a:rPr>
              <a:t>c’est</a:t>
            </a:r>
            <a:r>
              <a:rPr lang="en-US" sz="2000" i="1" dirty="0" smtClean="0">
                <a:solidFill>
                  <a:srgbClr val="FF0000"/>
                </a:solidFill>
                <a:latin typeface="Comic Sans MS"/>
                <a:cs typeface="Comic Sans MS"/>
              </a:rPr>
              <a:t> plus fort que </a:t>
            </a:r>
            <a:r>
              <a:rPr lang="en-US" sz="2000" i="1" dirty="0" err="1" smtClean="0">
                <a:solidFill>
                  <a:srgbClr val="FF0000"/>
                </a:solidFill>
                <a:latin typeface="Comic Sans MS"/>
                <a:cs typeface="Comic Sans MS"/>
              </a:rPr>
              <a:t>moi</a:t>
            </a:r>
            <a:r>
              <a:rPr lang="en-US" sz="2000" i="1" dirty="0" smtClean="0">
                <a:solidFill>
                  <a:srgbClr val="FF0000"/>
                </a:solidFill>
                <a:latin typeface="Comic Sans MS"/>
                <a:cs typeface="Comic Sans MS"/>
              </a:rPr>
              <a:t>’</a:t>
            </a:r>
            <a:endParaRPr lang="en-US" sz="2000" dirty="0">
              <a:solidFill>
                <a:srgbClr val="FF0000"/>
              </a:solidFill>
              <a:latin typeface="Comic Sans MS"/>
              <a:cs typeface="Comic Sans MS"/>
            </a:endParaRPr>
          </a:p>
          <a:p>
            <a:pPr algn="just"/>
            <a:r>
              <a:rPr lang="en-US" sz="2000" dirty="0" smtClean="0">
                <a:solidFill>
                  <a:srgbClr val="FF0000"/>
                </a:solidFill>
                <a:latin typeface="Comic Sans MS"/>
                <a:cs typeface="Comic Sans MS"/>
              </a:rPr>
              <a:t>A quoi </a:t>
            </a:r>
            <a:r>
              <a:rPr lang="en-US" sz="2000" dirty="0" err="1" smtClean="0">
                <a:solidFill>
                  <a:srgbClr val="FF0000"/>
                </a:solidFill>
                <a:latin typeface="Comic Sans MS"/>
                <a:cs typeface="Comic Sans MS"/>
              </a:rPr>
              <a:t>est-ce</a:t>
            </a:r>
            <a:r>
              <a:rPr lang="en-US" sz="2000" dirty="0" smtClean="0">
                <a:solidFill>
                  <a:srgbClr val="FF0000"/>
                </a:solidFill>
                <a:latin typeface="Comic Sans MS"/>
                <a:cs typeface="Comic Sans MS"/>
              </a:rPr>
              <a:t> que Lou se compare? Que </a:t>
            </a:r>
            <a:r>
              <a:rPr lang="en-US" sz="2000" dirty="0" err="1" smtClean="0">
                <a:solidFill>
                  <a:srgbClr val="FF0000"/>
                </a:solidFill>
                <a:latin typeface="Comic Sans MS"/>
                <a:cs typeface="Comic Sans MS"/>
              </a:rPr>
              <a:t>représente</a:t>
            </a:r>
            <a:r>
              <a:rPr lang="en-US" sz="2000" dirty="0" smtClean="0">
                <a:solidFill>
                  <a:srgbClr val="FF0000"/>
                </a:solidFill>
                <a:latin typeface="Comic Sans MS"/>
                <a:cs typeface="Comic Sans MS"/>
              </a:rPr>
              <a:t> </a:t>
            </a:r>
            <a:r>
              <a:rPr lang="en-US" sz="2000" dirty="0" err="1" smtClean="0">
                <a:solidFill>
                  <a:srgbClr val="FF0000"/>
                </a:solidFill>
                <a:latin typeface="Comic Sans MS"/>
                <a:cs typeface="Comic Sans MS"/>
              </a:rPr>
              <a:t>l’énumération</a:t>
            </a:r>
            <a:r>
              <a:rPr lang="en-US" sz="2000" dirty="0" smtClean="0">
                <a:solidFill>
                  <a:srgbClr val="FF0000"/>
                </a:solidFill>
                <a:latin typeface="Comic Sans MS"/>
                <a:cs typeface="Comic Sans MS"/>
              </a:rPr>
              <a:t>?</a:t>
            </a:r>
          </a:p>
          <a:p>
            <a:pPr algn="just"/>
            <a:endParaRPr lang="en-US" sz="2000" dirty="0" smtClean="0">
              <a:solidFill>
                <a:srgbClr val="FF0000"/>
              </a:solidFill>
              <a:latin typeface="Comic Sans MS"/>
              <a:cs typeface="Comic Sans MS"/>
            </a:endParaRPr>
          </a:p>
          <a:p>
            <a:pPr algn="just"/>
            <a:r>
              <a:rPr lang="en-US" sz="2000" i="1" dirty="0" smtClean="0">
                <a:solidFill>
                  <a:srgbClr val="00B050"/>
                </a:solidFill>
                <a:latin typeface="Comic Sans MS"/>
                <a:cs typeface="Comic Sans MS"/>
              </a:rPr>
              <a:t>Elle se compare à un </a:t>
            </a:r>
            <a:r>
              <a:rPr lang="en-US" sz="2000" i="1" dirty="0" err="1" smtClean="0">
                <a:solidFill>
                  <a:srgbClr val="00B050"/>
                </a:solidFill>
                <a:latin typeface="Comic Sans MS"/>
                <a:cs typeface="Comic Sans MS"/>
              </a:rPr>
              <a:t>ordinateur</a:t>
            </a:r>
            <a:r>
              <a:rPr lang="en-US" sz="2000" i="1" dirty="0" smtClean="0">
                <a:solidFill>
                  <a:srgbClr val="00B050"/>
                </a:solidFill>
                <a:latin typeface="Comic Sans MS"/>
                <a:cs typeface="Comic Sans MS"/>
              </a:rPr>
              <a:t>. </a:t>
            </a:r>
          </a:p>
          <a:p>
            <a:pPr algn="just"/>
            <a:r>
              <a:rPr lang="en-US" sz="2000" i="1" dirty="0" smtClean="0">
                <a:solidFill>
                  <a:srgbClr val="00B050"/>
                </a:solidFill>
                <a:latin typeface="Comic Sans MS"/>
                <a:cs typeface="Comic Sans MS"/>
              </a:rPr>
              <a:t>Elle </a:t>
            </a:r>
            <a:r>
              <a:rPr lang="en-US" sz="2000" i="1" dirty="0" err="1" smtClean="0">
                <a:solidFill>
                  <a:srgbClr val="00B050"/>
                </a:solidFill>
                <a:latin typeface="Comic Sans MS"/>
                <a:cs typeface="Comic Sans MS"/>
              </a:rPr>
              <a:t>énumère</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comme</a:t>
            </a:r>
            <a:r>
              <a:rPr lang="en-US" sz="2000" i="1" dirty="0" smtClean="0">
                <a:solidFill>
                  <a:srgbClr val="00B050"/>
                </a:solidFill>
                <a:latin typeface="Comic Sans MS"/>
                <a:cs typeface="Comic Sans MS"/>
              </a:rPr>
              <a:t> les </a:t>
            </a:r>
            <a:r>
              <a:rPr lang="en-US" sz="2000" i="1" dirty="0" err="1" smtClean="0">
                <a:solidFill>
                  <a:srgbClr val="00B050"/>
                </a:solidFill>
                <a:latin typeface="Comic Sans MS"/>
                <a:cs typeface="Comic Sans MS"/>
              </a:rPr>
              <a:t>résultats</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d’une</a:t>
            </a:r>
            <a:r>
              <a:rPr lang="en-US" sz="2000" i="1" dirty="0" smtClean="0">
                <a:solidFill>
                  <a:srgbClr val="00B050"/>
                </a:solidFill>
                <a:latin typeface="Comic Sans MS"/>
                <a:cs typeface="Comic Sans MS"/>
              </a:rPr>
              <a:t> base de </a:t>
            </a:r>
            <a:r>
              <a:rPr lang="en-US" sz="2000" i="1" dirty="0" err="1" smtClean="0">
                <a:solidFill>
                  <a:srgbClr val="00B050"/>
                </a:solidFill>
                <a:latin typeface="Comic Sans MS"/>
                <a:cs typeface="Comic Sans MS"/>
              </a:rPr>
              <a:t>donnée</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d’une</a:t>
            </a:r>
            <a:r>
              <a:rPr lang="en-US" sz="2000" i="1" dirty="0" smtClean="0">
                <a:solidFill>
                  <a:srgbClr val="00B050"/>
                </a:solidFill>
                <a:latin typeface="Comic Sans MS"/>
                <a:cs typeface="Comic Sans MS"/>
              </a:rPr>
              <a:t> </a:t>
            </a:r>
            <a:r>
              <a:rPr lang="en-US" sz="2000" i="1" dirty="0" err="1" smtClean="0">
                <a:solidFill>
                  <a:srgbClr val="00B050"/>
                </a:solidFill>
                <a:latin typeface="Comic Sans MS"/>
                <a:cs typeface="Comic Sans MS"/>
              </a:rPr>
              <a:t>recherche</a:t>
            </a:r>
            <a:r>
              <a:rPr lang="en-US" sz="2000" i="1" dirty="0" smtClean="0">
                <a:solidFill>
                  <a:srgbClr val="00B050"/>
                </a:solidFill>
                <a:latin typeface="Comic Sans MS"/>
                <a:cs typeface="Comic Sans MS"/>
              </a:rPr>
              <a:t> sur Google.</a:t>
            </a:r>
            <a:endParaRPr lang="en-US" sz="2000" i="1" dirty="0">
              <a:solidFill>
                <a:srgbClr val="00B050"/>
              </a:solidFill>
              <a:latin typeface="Comic Sans MS"/>
              <a:cs typeface="Comic Sans MS"/>
            </a:endParaRPr>
          </a:p>
        </p:txBody>
      </p:sp>
    </p:spTree>
    <p:extLst>
      <p:ext uri="{BB962C8B-B14F-4D97-AF65-F5344CB8AC3E}">
        <p14:creationId xmlns:p14="http://schemas.microsoft.com/office/powerpoint/2010/main" val="3262151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calcmode="lin" valueType="num">
                                      <p:cBhvr additive="base">
                                        <p:cTn id="7"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
                                            <p:txEl>
                                              <p:pRg st="4" end="4"/>
                                            </p:txEl>
                                          </p:spTgt>
                                        </p:tgtEl>
                                        <p:attrNameLst>
                                          <p:attrName>style.visibility</p:attrName>
                                        </p:attrNameLst>
                                      </p:cBhvr>
                                      <p:to>
                                        <p:strVal val="visible"/>
                                      </p:to>
                                    </p:set>
                                    <p:anim calcmode="lin" valueType="num">
                                      <p:cBhvr additive="base">
                                        <p:cTn id="1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anim calcmode="lin" valueType="num">
                                      <p:cBhvr additive="base">
                                        <p:cTn id="19"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
                                            <p:txEl>
                                              <p:pRg st="9" end="9"/>
                                            </p:txEl>
                                          </p:spTgt>
                                        </p:tgtEl>
                                        <p:attrNameLst>
                                          <p:attrName>style.visibility</p:attrName>
                                        </p:attrNameLst>
                                      </p:cBhvr>
                                      <p:to>
                                        <p:strVal val="visible"/>
                                      </p:to>
                                    </p:set>
                                    <p:anim calcmode="lin" valueType="num">
                                      <p:cBhvr additive="base">
                                        <p:cTn id="25" dur="500" fill="hold"/>
                                        <p:tgtEl>
                                          <p:spTgt spid="4">
                                            <p:txEl>
                                              <p:pRg st="9" end="9"/>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4">
                                            <p:txEl>
                                              <p:pRg st="10" end="10"/>
                                            </p:txEl>
                                          </p:spTgt>
                                        </p:tgtEl>
                                        <p:attrNameLst>
                                          <p:attrName>style.visibility</p:attrName>
                                        </p:attrNameLst>
                                      </p:cBhvr>
                                      <p:to>
                                        <p:strVal val="visible"/>
                                      </p:to>
                                    </p:set>
                                    <p:anim calcmode="lin" valueType="num">
                                      <p:cBhvr additive="base">
                                        <p:cTn id="31" dur="500" fill="hold"/>
                                        <p:tgtEl>
                                          <p:spTgt spid="4">
                                            <p:txEl>
                                              <p:pRg st="10" end="10"/>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nodeType="clickEffect">
                                  <p:stCondLst>
                                    <p:cond delay="0"/>
                                  </p:stCondLst>
                                  <p:childTnLst>
                                    <p:set>
                                      <p:cBhvr>
                                        <p:cTn id="36" dur="1" fill="hold">
                                          <p:stCondLst>
                                            <p:cond delay="0"/>
                                          </p:stCondLst>
                                        </p:cTn>
                                        <p:tgtEl>
                                          <p:spTgt spid="4">
                                            <p:txEl>
                                              <p:pRg st="12" end="12"/>
                                            </p:txEl>
                                          </p:spTgt>
                                        </p:tgtEl>
                                        <p:attrNameLst>
                                          <p:attrName>style.visibility</p:attrName>
                                        </p:attrNameLst>
                                      </p:cBhvr>
                                      <p:to>
                                        <p:strVal val="visible"/>
                                      </p:to>
                                    </p:set>
                                    <p:anim calcmode="lin" valueType="num">
                                      <p:cBhvr additive="base">
                                        <p:cTn id="37" dur="500" fill="hold"/>
                                        <p:tgtEl>
                                          <p:spTgt spid="4">
                                            <p:txEl>
                                              <p:pRg st="12" end="1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4">
                                            <p:txEl>
                                              <p:pRg st="13" end="13"/>
                                            </p:txEl>
                                          </p:spTgt>
                                        </p:tgtEl>
                                        <p:attrNameLst>
                                          <p:attrName>style.visibility</p:attrName>
                                        </p:attrNameLst>
                                      </p:cBhvr>
                                      <p:to>
                                        <p:strVal val="visible"/>
                                      </p:to>
                                    </p:set>
                                    <p:anim calcmode="lin" valueType="num">
                                      <p:cBhvr additive="base">
                                        <p:cTn id="43" dur="500" fill="hold"/>
                                        <p:tgtEl>
                                          <p:spTgt spid="4">
                                            <p:txEl>
                                              <p:pRg st="13" end="13"/>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13" end="1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18605" y="569367"/>
            <a:ext cx="7587585" cy="2554545"/>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4000" b="1" u="sng" dirty="0" smtClean="0">
                <a:latin typeface="Calibri" panose="020F0502020204030204" pitchFamily="34" charset="0"/>
                <a:cs typeface="Comic Sans MS"/>
              </a:rPr>
              <a:t>Extension – travail sur Lou</a:t>
            </a:r>
          </a:p>
          <a:p>
            <a:pPr algn="just"/>
            <a:endParaRPr lang="en-US" sz="2000" dirty="0">
              <a:solidFill>
                <a:srgbClr val="FF0000"/>
              </a:solidFill>
              <a:latin typeface="Comic Sans MS"/>
              <a:cs typeface="Comic Sans MS"/>
            </a:endParaRPr>
          </a:p>
          <a:p>
            <a:pPr algn="ctr"/>
            <a:r>
              <a:rPr lang="fr-FR" sz="2000" dirty="0"/>
              <a:t>Analyse d’un </a:t>
            </a:r>
            <a:r>
              <a:rPr lang="fr-FR" sz="2000" dirty="0" smtClean="0"/>
              <a:t>extrait du chapitre 4</a:t>
            </a:r>
          </a:p>
          <a:p>
            <a:r>
              <a:rPr lang="fr-FR" sz="2000" dirty="0" smtClean="0"/>
              <a:t> </a:t>
            </a:r>
            <a:endParaRPr lang="fr-FR" sz="2000" b="1" dirty="0"/>
          </a:p>
          <a:p>
            <a:endParaRPr lang="en-GB" sz="2000" dirty="0" smtClean="0"/>
          </a:p>
          <a:p>
            <a:endParaRPr lang="en-GB" sz="2000" dirty="0"/>
          </a:p>
          <a:p>
            <a:pPr algn="just"/>
            <a:endParaRPr lang="en-US" sz="2000" i="1" dirty="0" smtClean="0">
              <a:solidFill>
                <a:srgbClr val="FF0000"/>
              </a:solidFill>
              <a:latin typeface="Comic Sans MS"/>
              <a:cs typeface="Comic Sans MS"/>
            </a:endParaRPr>
          </a:p>
        </p:txBody>
      </p:sp>
    </p:spTree>
    <p:extLst>
      <p:ext uri="{BB962C8B-B14F-4D97-AF65-F5344CB8AC3E}">
        <p14:creationId xmlns:p14="http://schemas.microsoft.com/office/powerpoint/2010/main" val="21251741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4320" y="514301"/>
            <a:ext cx="8554720" cy="5940088"/>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en-US" sz="2800" b="1" u="sng" dirty="0" smtClean="0">
                <a:solidFill>
                  <a:srgbClr val="FF0000"/>
                </a:solidFill>
                <a:latin typeface="+mj-lt"/>
                <a:cs typeface="Comic Sans MS"/>
              </a:rPr>
              <a:t>LOU et NO</a:t>
            </a:r>
          </a:p>
          <a:p>
            <a:pPr algn="just"/>
            <a:endParaRPr lang="en-US" sz="1600" dirty="0" smtClean="0">
              <a:latin typeface="+mj-lt"/>
              <a:cs typeface="Comic Sans MS"/>
            </a:endParaRPr>
          </a:p>
          <a:p>
            <a:pPr algn="just"/>
            <a:r>
              <a:rPr lang="en-US" sz="2400" dirty="0" smtClean="0">
                <a:latin typeface="+mj-lt"/>
                <a:cs typeface="Comic Sans MS"/>
              </a:rPr>
              <a:t>7) Comment </a:t>
            </a:r>
            <a:r>
              <a:rPr lang="en-US" sz="2400" dirty="0" err="1" smtClean="0">
                <a:latin typeface="+mj-lt"/>
                <a:cs typeface="Comic Sans MS"/>
              </a:rPr>
              <a:t>peut</a:t>
            </a:r>
            <a:r>
              <a:rPr lang="en-US" sz="2400" dirty="0" smtClean="0">
                <a:latin typeface="+mj-lt"/>
                <a:cs typeface="Comic Sans MS"/>
              </a:rPr>
              <a:t>-on </a:t>
            </a:r>
            <a:r>
              <a:rPr lang="en-US" sz="2400" dirty="0" err="1" smtClean="0">
                <a:latin typeface="+mj-lt"/>
                <a:cs typeface="Comic Sans MS"/>
              </a:rPr>
              <a:t>voir</a:t>
            </a:r>
            <a:r>
              <a:rPr lang="en-US" sz="2400" dirty="0" smtClean="0">
                <a:latin typeface="+mj-lt"/>
                <a:cs typeface="Comic Sans MS"/>
              </a:rPr>
              <a:t> que Lou et No ne </a:t>
            </a:r>
            <a:r>
              <a:rPr lang="en-US" sz="2400" dirty="0" err="1" smtClean="0">
                <a:latin typeface="+mj-lt"/>
                <a:cs typeface="Comic Sans MS"/>
              </a:rPr>
              <a:t>sont</a:t>
            </a:r>
            <a:r>
              <a:rPr lang="en-US" sz="2400" dirty="0" smtClean="0">
                <a:latin typeface="+mj-lt"/>
                <a:cs typeface="Comic Sans MS"/>
              </a:rPr>
              <a:t> pas à </a:t>
            </a:r>
            <a:r>
              <a:rPr lang="en-US" sz="2400" dirty="0" err="1" smtClean="0">
                <a:latin typeface="+mj-lt"/>
                <a:cs typeface="Comic Sans MS"/>
              </a:rPr>
              <a:t>l’aise</a:t>
            </a:r>
            <a:r>
              <a:rPr lang="en-US" sz="2400" dirty="0" smtClean="0">
                <a:latin typeface="+mj-lt"/>
                <a:cs typeface="Comic Sans MS"/>
              </a:rPr>
              <a:t>?</a:t>
            </a:r>
          </a:p>
          <a:p>
            <a:pPr algn="just"/>
            <a:r>
              <a:rPr lang="en-US" sz="2400" i="1" dirty="0" smtClean="0">
                <a:solidFill>
                  <a:schemeClr val="tx1"/>
                </a:solidFill>
                <a:latin typeface="+mj-lt"/>
                <a:cs typeface="Comic Sans MS"/>
              </a:rPr>
              <a:t>‘</a:t>
            </a:r>
            <a:r>
              <a:rPr lang="fr-FR" sz="2000" i="1" dirty="0" smtClean="0">
                <a:solidFill>
                  <a:schemeClr val="tx1"/>
                </a:solidFill>
                <a:latin typeface="+mj-lt"/>
                <a:cs typeface="Comic Sans MS"/>
              </a:rPr>
              <a:t>ses </a:t>
            </a:r>
            <a:r>
              <a:rPr lang="fr-FR" sz="2000" i="1" dirty="0">
                <a:solidFill>
                  <a:schemeClr val="tx1"/>
                </a:solidFill>
                <a:latin typeface="+mj-lt"/>
                <a:cs typeface="Comic Sans MS"/>
              </a:rPr>
              <a:t>pieds gigotent sous la table, elle ne peut pas s’appuyer sur le dossier, ni poser ses mains quelque part, elle m’observe, détaille mes vêtements, change de position, revient à la précédente, elle fait tourner entre ses doigts un briquet orange, il y a dans tout son corps une forme d’agitation, de </a:t>
            </a:r>
            <a:r>
              <a:rPr lang="fr-FR" sz="2000" i="1" dirty="0" smtClean="0">
                <a:solidFill>
                  <a:schemeClr val="tx1"/>
                </a:solidFill>
                <a:latin typeface="+mj-lt"/>
                <a:cs typeface="Comic Sans MS"/>
              </a:rPr>
              <a:t>tension’ </a:t>
            </a:r>
          </a:p>
          <a:p>
            <a:pPr algn="just"/>
            <a:endParaRPr lang="fr-FR" sz="2000" i="1" dirty="0">
              <a:solidFill>
                <a:schemeClr val="tx1"/>
              </a:solidFill>
              <a:latin typeface="+mj-lt"/>
              <a:cs typeface="Comic Sans MS"/>
            </a:endParaRPr>
          </a:p>
          <a:p>
            <a:pPr algn="just"/>
            <a:r>
              <a:rPr lang="fr-FR" sz="2000" i="1" dirty="0" smtClean="0">
                <a:solidFill>
                  <a:schemeClr val="tx1"/>
                </a:solidFill>
                <a:latin typeface="+mj-lt"/>
                <a:cs typeface="Comic Sans MS"/>
              </a:rPr>
              <a:t>‘j’essaie </a:t>
            </a:r>
            <a:r>
              <a:rPr lang="fr-FR" sz="2000" i="1" dirty="0">
                <a:solidFill>
                  <a:schemeClr val="tx1"/>
                </a:solidFill>
                <a:latin typeface="+mj-lt"/>
                <a:cs typeface="Comic Sans MS"/>
              </a:rPr>
              <a:t>de sourire, pour avoir l’air naturel, mais il n’y a rien de plus difficile que d’avoir l’air naturel </a:t>
            </a:r>
            <a:r>
              <a:rPr lang="fr-FR" sz="2000" i="1" dirty="0" smtClean="0">
                <a:solidFill>
                  <a:schemeClr val="tx1"/>
                </a:solidFill>
                <a:latin typeface="+mj-lt"/>
                <a:cs typeface="Comic Sans MS"/>
              </a:rPr>
              <a:t>quand précisément </a:t>
            </a:r>
            <a:r>
              <a:rPr lang="fr-FR" sz="2000" i="1" dirty="0">
                <a:solidFill>
                  <a:schemeClr val="tx1"/>
                </a:solidFill>
                <a:latin typeface="+mj-lt"/>
                <a:cs typeface="Comic Sans MS"/>
              </a:rPr>
              <a:t>on y </a:t>
            </a:r>
            <a:r>
              <a:rPr lang="fr-FR" sz="2000" i="1" dirty="0" smtClean="0">
                <a:solidFill>
                  <a:schemeClr val="tx1"/>
                </a:solidFill>
                <a:latin typeface="+mj-lt"/>
                <a:cs typeface="Comic Sans MS"/>
              </a:rPr>
              <a:t>pense’</a:t>
            </a:r>
          </a:p>
          <a:p>
            <a:pPr algn="just"/>
            <a:endParaRPr lang="fr-FR" sz="2400" i="1" dirty="0">
              <a:latin typeface="+mj-lt"/>
              <a:cs typeface="Comic Sans MS"/>
            </a:endParaRPr>
          </a:p>
          <a:p>
            <a:pPr algn="just"/>
            <a:r>
              <a:rPr lang="fr-FR" sz="2400" dirty="0" smtClean="0">
                <a:latin typeface="+mj-lt"/>
                <a:cs typeface="Comic Sans MS"/>
              </a:rPr>
              <a:t>8) A votre avis, pourquoi Lou se retient de </a:t>
            </a:r>
            <a:r>
              <a:rPr lang="fr-FR" sz="2400" dirty="0">
                <a:latin typeface="+mj-lt"/>
                <a:cs typeface="Comic Sans MS"/>
              </a:rPr>
              <a:t>poser </a:t>
            </a:r>
            <a:r>
              <a:rPr lang="fr-FR" sz="2400" dirty="0" smtClean="0">
                <a:latin typeface="+mj-lt"/>
                <a:cs typeface="Comic Sans MS"/>
              </a:rPr>
              <a:t>‘le </a:t>
            </a:r>
            <a:r>
              <a:rPr lang="fr-FR" sz="2400" dirty="0">
                <a:latin typeface="+mj-lt"/>
                <a:cs typeface="Comic Sans MS"/>
              </a:rPr>
              <a:t>déluge de questions qui se bousculent dans </a:t>
            </a:r>
            <a:r>
              <a:rPr lang="fr-FR" sz="2400" dirty="0" smtClean="0">
                <a:latin typeface="+mj-lt"/>
                <a:cs typeface="Comic Sans MS"/>
              </a:rPr>
              <a:t>sa tête’?</a:t>
            </a:r>
          </a:p>
          <a:p>
            <a:r>
              <a:rPr lang="fr-FR" sz="2400" dirty="0">
                <a:solidFill>
                  <a:srgbClr val="00B050"/>
                </a:solidFill>
              </a:rPr>
              <a:t>On parle d'un déluge de questions, elle n'est pas elle-même, elle se retient, </a:t>
            </a:r>
            <a:r>
              <a:rPr lang="fr-FR" sz="2400" dirty="0" smtClean="0">
                <a:solidFill>
                  <a:srgbClr val="00B050"/>
                </a:solidFill>
              </a:rPr>
              <a:t>elle dit </a:t>
            </a:r>
            <a:r>
              <a:rPr lang="fr-FR" sz="2400" dirty="0">
                <a:solidFill>
                  <a:srgbClr val="00B050"/>
                </a:solidFill>
              </a:rPr>
              <a:t>qu'elle n'a pas l'air naturel surtout car elle y pense. Lou est sur la réserve </a:t>
            </a:r>
            <a:r>
              <a:rPr lang="fr-FR" sz="2400" dirty="0" smtClean="0">
                <a:solidFill>
                  <a:srgbClr val="00B050"/>
                </a:solidFill>
              </a:rPr>
              <a:t>et ne </a:t>
            </a:r>
            <a:r>
              <a:rPr lang="fr-FR" sz="2400" dirty="0">
                <a:solidFill>
                  <a:srgbClr val="00B050"/>
                </a:solidFill>
              </a:rPr>
              <a:t>veut pas faire fuir cette personne, ‘créature fragile’ qu'elle vient </a:t>
            </a:r>
            <a:r>
              <a:rPr lang="fr-FR" sz="2400" dirty="0" smtClean="0">
                <a:solidFill>
                  <a:srgbClr val="00B050"/>
                </a:solidFill>
              </a:rPr>
              <a:t>de </a:t>
            </a:r>
            <a:r>
              <a:rPr lang="en-GB" sz="2400" dirty="0" err="1" smtClean="0">
                <a:solidFill>
                  <a:srgbClr val="00B050"/>
                </a:solidFill>
              </a:rPr>
              <a:t>rencontrer</a:t>
            </a:r>
            <a:r>
              <a:rPr lang="en-GB" sz="2400" dirty="0" smtClean="0">
                <a:solidFill>
                  <a:srgbClr val="00B050"/>
                </a:solidFill>
              </a:rPr>
              <a:t>.</a:t>
            </a:r>
            <a:endParaRPr lang="fr-FR" sz="2400" dirty="0">
              <a:solidFill>
                <a:srgbClr val="00B050"/>
              </a:solidFill>
              <a:latin typeface="+mj-lt"/>
              <a:cs typeface="Comic Sans MS"/>
            </a:endParaRPr>
          </a:p>
        </p:txBody>
      </p:sp>
    </p:spTree>
    <p:extLst>
      <p:ext uri="{BB962C8B-B14F-4D97-AF65-F5344CB8AC3E}">
        <p14:creationId xmlns:p14="http://schemas.microsoft.com/office/powerpoint/2010/main" val="20815047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Effect transition="in" filter="blinds(horizontal)">
                                      <p:cBhvr>
                                        <p:cTn id="7" dur="500"/>
                                        <p:tgtEl>
                                          <p:spTgt spid="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
                                            <p:txEl>
                                              <p:pRg st="3" end="3"/>
                                            </p:txEl>
                                          </p:spTgt>
                                        </p:tgtEl>
                                        <p:attrNameLst>
                                          <p:attrName>style.visibility</p:attrName>
                                        </p:attrNameLst>
                                      </p:cBhvr>
                                      <p:to>
                                        <p:strVal val="visible"/>
                                      </p:to>
                                    </p:set>
                                    <p:animEffect transition="in" filter="blinds(horizontal)">
                                      <p:cBhvr>
                                        <p:cTn id="12" dur="500"/>
                                        <p:tgtEl>
                                          <p:spTgt spid="4">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xEl>
                                              <p:pRg st="5" end="5"/>
                                            </p:txEl>
                                          </p:spTgt>
                                        </p:tgtEl>
                                        <p:attrNameLst>
                                          <p:attrName>style.visibility</p:attrName>
                                        </p:attrNameLst>
                                      </p:cBhvr>
                                      <p:to>
                                        <p:strVal val="visible"/>
                                      </p:to>
                                    </p:set>
                                    <p:animEffect transition="in" filter="blinds(horizontal)">
                                      <p:cBhvr>
                                        <p:cTn id="17" dur="500"/>
                                        <p:tgtEl>
                                          <p:spTgt spid="4">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
                                            <p:txEl>
                                              <p:pRg st="7" end="7"/>
                                            </p:txEl>
                                          </p:spTgt>
                                        </p:tgtEl>
                                        <p:attrNameLst>
                                          <p:attrName>style.visibility</p:attrName>
                                        </p:attrNameLst>
                                      </p:cBhvr>
                                      <p:to>
                                        <p:strVal val="visible"/>
                                      </p:to>
                                    </p:set>
                                    <p:animEffect transition="in" filter="blinds(horizontal)">
                                      <p:cBhvr>
                                        <p:cTn id="22" dur="500"/>
                                        <p:tgtEl>
                                          <p:spTgt spid="4">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blinds(horizontal)">
                                      <p:cBhvr>
                                        <p:cTn id="27"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Analyse du rapport entre Lou et No</a:t>
            </a:r>
            <a:endParaRPr lang="en-GB" dirty="0"/>
          </a:p>
        </p:txBody>
      </p:sp>
      <p:sp>
        <p:nvSpPr>
          <p:cNvPr id="3" name="Content Placeholder 2"/>
          <p:cNvSpPr>
            <a:spLocks noGrp="1"/>
          </p:cNvSpPr>
          <p:nvPr>
            <p:ph idx="1"/>
          </p:nvPr>
        </p:nvSpPr>
        <p:spPr/>
        <p:txBody>
          <a:bodyPr>
            <a:normAutofit fontScale="92500" lnSpcReduction="20000"/>
          </a:bodyPr>
          <a:lstStyle/>
          <a:p>
            <a:r>
              <a:rPr lang="fr-FR" dirty="0">
                <a:solidFill>
                  <a:srgbClr val="00B050"/>
                </a:solidFill>
              </a:rPr>
              <a:t>No nous confirme qu'elle est SDF, impuissante et qu'elle ne peut pas sortir </a:t>
            </a:r>
            <a:r>
              <a:rPr lang="fr-FR" dirty="0" smtClean="0">
                <a:solidFill>
                  <a:srgbClr val="00B050"/>
                </a:solidFill>
              </a:rPr>
              <a:t>de cette </a:t>
            </a:r>
            <a:r>
              <a:rPr lang="fr-FR" dirty="0">
                <a:solidFill>
                  <a:srgbClr val="00B050"/>
                </a:solidFill>
              </a:rPr>
              <a:t>situation, ses mains sont noires et vides, elle ne possède rien et n'a </a:t>
            </a:r>
            <a:r>
              <a:rPr lang="fr-FR" dirty="0" smtClean="0">
                <a:solidFill>
                  <a:srgbClr val="00B050"/>
                </a:solidFill>
              </a:rPr>
              <a:t>nulle</a:t>
            </a:r>
            <a:r>
              <a:rPr lang="en-GB" dirty="0" smtClean="0">
                <a:solidFill>
                  <a:srgbClr val="00B050"/>
                </a:solidFill>
              </a:rPr>
              <a:t>part </a:t>
            </a:r>
            <a:r>
              <a:rPr lang="en-GB" dirty="0" err="1">
                <a:solidFill>
                  <a:srgbClr val="00B050"/>
                </a:solidFill>
              </a:rPr>
              <a:t>où</a:t>
            </a:r>
            <a:r>
              <a:rPr lang="en-GB" dirty="0">
                <a:solidFill>
                  <a:srgbClr val="00B050"/>
                </a:solidFill>
              </a:rPr>
              <a:t> </a:t>
            </a:r>
            <a:r>
              <a:rPr lang="en-GB" dirty="0" err="1">
                <a:solidFill>
                  <a:srgbClr val="00B050"/>
                </a:solidFill>
              </a:rPr>
              <a:t>aller</a:t>
            </a:r>
            <a:r>
              <a:rPr lang="en-GB" dirty="0">
                <a:solidFill>
                  <a:srgbClr val="00B050"/>
                </a:solidFill>
              </a:rPr>
              <a:t>.</a:t>
            </a:r>
          </a:p>
          <a:p>
            <a:r>
              <a:rPr lang="fr-FR" dirty="0">
                <a:solidFill>
                  <a:srgbClr val="00B050"/>
                </a:solidFill>
              </a:rPr>
              <a:t>Le dialogue entre No et Lou est important et nous apprend des choses sur </a:t>
            </a:r>
            <a:r>
              <a:rPr lang="fr-FR" dirty="0" smtClean="0">
                <a:solidFill>
                  <a:srgbClr val="00B050"/>
                </a:solidFill>
              </a:rPr>
              <a:t>No, elle </a:t>
            </a:r>
            <a:r>
              <a:rPr lang="fr-FR" dirty="0">
                <a:solidFill>
                  <a:srgbClr val="00B050"/>
                </a:solidFill>
              </a:rPr>
              <a:t>n'a pas de parents mais ils ne sont pas morts. </a:t>
            </a:r>
            <a:endParaRPr lang="fr-FR" dirty="0" smtClean="0">
              <a:solidFill>
                <a:srgbClr val="00B050"/>
              </a:solidFill>
            </a:endParaRPr>
          </a:p>
          <a:p>
            <a:r>
              <a:rPr lang="fr-FR" dirty="0" smtClean="0">
                <a:solidFill>
                  <a:srgbClr val="00B050"/>
                </a:solidFill>
              </a:rPr>
              <a:t>Elle </a:t>
            </a:r>
            <a:r>
              <a:rPr lang="fr-FR" dirty="0">
                <a:solidFill>
                  <a:srgbClr val="00B050"/>
                </a:solidFill>
              </a:rPr>
              <a:t>est donc abandonnée et </a:t>
            </a:r>
            <a:r>
              <a:rPr lang="fr-FR" dirty="0" smtClean="0">
                <a:solidFill>
                  <a:srgbClr val="00B050"/>
                </a:solidFill>
              </a:rPr>
              <a:t>on sait </a:t>
            </a:r>
            <a:r>
              <a:rPr lang="fr-FR" dirty="0">
                <a:solidFill>
                  <a:srgbClr val="00B050"/>
                </a:solidFill>
              </a:rPr>
              <a:t>que Lou vit une situation difficile avec ses parents. </a:t>
            </a:r>
            <a:endParaRPr lang="fr-FR" dirty="0" smtClean="0">
              <a:solidFill>
                <a:srgbClr val="00B050"/>
              </a:solidFill>
            </a:endParaRPr>
          </a:p>
          <a:p>
            <a:r>
              <a:rPr lang="fr-FR" dirty="0" smtClean="0">
                <a:solidFill>
                  <a:srgbClr val="00B050"/>
                </a:solidFill>
              </a:rPr>
              <a:t>Elles </a:t>
            </a:r>
            <a:r>
              <a:rPr lang="fr-FR" dirty="0">
                <a:solidFill>
                  <a:srgbClr val="00B050"/>
                </a:solidFill>
              </a:rPr>
              <a:t>viennent de </a:t>
            </a:r>
            <a:r>
              <a:rPr lang="fr-FR" dirty="0" smtClean="0">
                <a:solidFill>
                  <a:srgbClr val="00B050"/>
                </a:solidFill>
              </a:rPr>
              <a:t>deux mondes </a:t>
            </a:r>
            <a:r>
              <a:rPr lang="fr-FR" dirty="0">
                <a:solidFill>
                  <a:srgbClr val="00B050"/>
                </a:solidFill>
              </a:rPr>
              <a:t>différents mais ont des points communs.</a:t>
            </a:r>
            <a:endParaRPr lang="en-GB" dirty="0">
              <a:solidFill>
                <a:srgbClr val="00B050"/>
              </a:solidFill>
            </a:endParaRPr>
          </a:p>
        </p:txBody>
      </p:sp>
    </p:spTree>
    <p:extLst>
      <p:ext uri="{BB962C8B-B14F-4D97-AF65-F5344CB8AC3E}">
        <p14:creationId xmlns:p14="http://schemas.microsoft.com/office/powerpoint/2010/main" val="20374434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Extrait</a:t>
            </a:r>
            <a:r>
              <a:rPr lang="en-GB" dirty="0" smtClean="0"/>
              <a:t> et questions (p28-29)</a:t>
            </a:r>
            <a:endParaRPr lang="en-GB" dirty="0"/>
          </a:p>
        </p:txBody>
      </p:sp>
      <p:sp>
        <p:nvSpPr>
          <p:cNvPr id="3" name="Content Placeholder 2"/>
          <p:cNvSpPr>
            <a:spLocks noGrp="1"/>
          </p:cNvSpPr>
          <p:nvPr>
            <p:ph idx="1"/>
          </p:nvPr>
        </p:nvSpPr>
        <p:spPr>
          <a:xfrm>
            <a:off x="383060" y="1417638"/>
            <a:ext cx="8476735" cy="4952271"/>
          </a:xfrm>
        </p:spPr>
        <p:txBody>
          <a:bodyPr>
            <a:normAutofit fontScale="70000" lnSpcReduction="20000"/>
          </a:bodyPr>
          <a:lstStyle/>
          <a:p>
            <a:pPr marL="0" indent="0">
              <a:buNone/>
            </a:pPr>
            <a:r>
              <a:rPr lang="fr-FR" dirty="0"/>
              <a:t>1) Pourquoi Lou hésite à parler au début? Qu’est-ce qui la fait changer d’avis?</a:t>
            </a:r>
            <a:endParaRPr lang="en-GB" dirty="0"/>
          </a:p>
          <a:p>
            <a:pPr marL="0" indent="0">
              <a:buNone/>
            </a:pPr>
            <a:endParaRPr lang="fr-FR" dirty="0" smtClean="0"/>
          </a:p>
          <a:p>
            <a:pPr marL="0" indent="0">
              <a:buNone/>
            </a:pPr>
            <a:r>
              <a:rPr lang="fr-FR" dirty="0" smtClean="0"/>
              <a:t>2</a:t>
            </a:r>
            <a:r>
              <a:rPr lang="fr-FR" dirty="0"/>
              <a:t>) Que représente l’énumération faite par Lou? </a:t>
            </a:r>
            <a:endParaRPr lang="en-GB" dirty="0" smtClean="0"/>
          </a:p>
          <a:p>
            <a:pPr marL="0" indent="0">
              <a:buNone/>
            </a:pPr>
            <a:r>
              <a:rPr lang="fr-FR" dirty="0" smtClean="0">
                <a:solidFill>
                  <a:srgbClr val="00B050"/>
                </a:solidFill>
              </a:rPr>
              <a:t>Lou </a:t>
            </a:r>
            <a:r>
              <a:rPr lang="fr-FR" dirty="0">
                <a:solidFill>
                  <a:srgbClr val="00B050"/>
                </a:solidFill>
              </a:rPr>
              <a:t>se met à </a:t>
            </a:r>
            <a:r>
              <a:rPr lang="fr-FR" dirty="0" smtClean="0">
                <a:solidFill>
                  <a:srgbClr val="00B050"/>
                </a:solidFill>
              </a:rPr>
              <a:t>parler donc elle </a:t>
            </a:r>
            <a:r>
              <a:rPr lang="fr-FR" dirty="0">
                <a:solidFill>
                  <a:srgbClr val="00B050"/>
                </a:solidFill>
              </a:rPr>
              <a:t>s’ouvre à No. Elle parle de cachette secrète, </a:t>
            </a:r>
            <a:r>
              <a:rPr lang="fr-FR" dirty="0" smtClean="0">
                <a:solidFill>
                  <a:srgbClr val="00B050"/>
                </a:solidFill>
              </a:rPr>
              <a:t>ce passage </a:t>
            </a:r>
            <a:r>
              <a:rPr lang="fr-FR" dirty="0">
                <a:solidFill>
                  <a:srgbClr val="00B050"/>
                </a:solidFill>
              </a:rPr>
              <a:t>est très long et énumère plein d'actions différentes pour montrer </a:t>
            </a:r>
            <a:r>
              <a:rPr lang="fr-FR" dirty="0" smtClean="0">
                <a:solidFill>
                  <a:srgbClr val="00B050"/>
                </a:solidFill>
              </a:rPr>
              <a:t>tout ce </a:t>
            </a:r>
            <a:r>
              <a:rPr lang="fr-FR" dirty="0">
                <a:solidFill>
                  <a:srgbClr val="00B050"/>
                </a:solidFill>
              </a:rPr>
              <a:t>qui lui passe par la tête</a:t>
            </a:r>
            <a:r>
              <a:rPr lang="fr-FR" dirty="0" smtClean="0">
                <a:solidFill>
                  <a:srgbClr val="00B050"/>
                </a:solidFill>
              </a:rPr>
              <a:t>.</a:t>
            </a:r>
          </a:p>
          <a:p>
            <a:pPr marL="0" indent="0">
              <a:buNone/>
            </a:pPr>
            <a:endParaRPr lang="fr-FR" dirty="0"/>
          </a:p>
          <a:p>
            <a:pPr marL="0" indent="0">
              <a:buNone/>
            </a:pPr>
            <a:r>
              <a:rPr lang="fr-FR" dirty="0" smtClean="0"/>
              <a:t>3</a:t>
            </a:r>
            <a:r>
              <a:rPr lang="fr-FR" dirty="0"/>
              <a:t>) Que dit-elle sur sa relation avec les autres à l’école? Quel est son surnom?</a:t>
            </a:r>
            <a:endParaRPr lang="en-GB" dirty="0"/>
          </a:p>
          <a:p>
            <a:pPr marL="0" indent="0">
              <a:buNone/>
            </a:pPr>
            <a:r>
              <a:rPr lang="fr-FR" dirty="0">
                <a:solidFill>
                  <a:srgbClr val="00B050"/>
                </a:solidFill>
              </a:rPr>
              <a:t>Elle a eu l'habitude d'être rejetée par les autres enfants qui la trouvent différente, qui pensent sans doute qu'elle pose trop de questions, qu'elle est soûlante et elle a peur de faire fuir No, comme elle fait fuir les autres</a:t>
            </a:r>
            <a:r>
              <a:rPr lang="fr-FR" dirty="0" smtClean="0">
                <a:solidFill>
                  <a:srgbClr val="00B050"/>
                </a:solidFill>
              </a:rPr>
              <a:t>.</a:t>
            </a:r>
          </a:p>
          <a:p>
            <a:pPr marL="0" indent="0">
              <a:buNone/>
            </a:pPr>
            <a:r>
              <a:rPr lang="en-GB" dirty="0" smtClean="0">
                <a:solidFill>
                  <a:srgbClr val="00B050"/>
                </a:solidFill>
              </a:rPr>
              <a:t>Son </a:t>
            </a:r>
            <a:r>
              <a:rPr lang="en-GB" dirty="0" err="1" smtClean="0">
                <a:solidFill>
                  <a:srgbClr val="00B050"/>
                </a:solidFill>
              </a:rPr>
              <a:t>surnom</a:t>
            </a:r>
            <a:r>
              <a:rPr lang="en-GB" dirty="0" smtClean="0">
                <a:solidFill>
                  <a:srgbClr val="00B050"/>
                </a:solidFill>
              </a:rPr>
              <a:t> </a:t>
            </a:r>
            <a:r>
              <a:rPr lang="en-GB" dirty="0" err="1" smtClean="0">
                <a:solidFill>
                  <a:srgbClr val="00B050"/>
                </a:solidFill>
              </a:rPr>
              <a:t>est</a:t>
            </a:r>
            <a:r>
              <a:rPr lang="en-GB" dirty="0" smtClean="0">
                <a:solidFill>
                  <a:srgbClr val="00B050"/>
                </a:solidFill>
              </a:rPr>
              <a:t> “le </a:t>
            </a:r>
            <a:r>
              <a:rPr lang="en-GB" dirty="0" err="1" smtClean="0">
                <a:solidFill>
                  <a:srgbClr val="00B050"/>
                </a:solidFill>
              </a:rPr>
              <a:t>cerveau</a:t>
            </a:r>
            <a:r>
              <a:rPr lang="en-GB" dirty="0" smtClean="0">
                <a:solidFill>
                  <a:srgbClr val="00B050"/>
                </a:solidFill>
              </a:rPr>
              <a:t>”.</a:t>
            </a:r>
            <a:endParaRPr lang="en-GB" dirty="0">
              <a:solidFill>
                <a:srgbClr val="00B050"/>
              </a:solidFill>
            </a:endParaRPr>
          </a:p>
        </p:txBody>
      </p:sp>
    </p:spTree>
    <p:extLst>
      <p:ext uri="{BB962C8B-B14F-4D97-AF65-F5344CB8AC3E}">
        <p14:creationId xmlns:p14="http://schemas.microsoft.com/office/powerpoint/2010/main" val="19636742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Extrait</a:t>
            </a:r>
            <a:r>
              <a:rPr lang="en-GB" dirty="0" smtClean="0"/>
              <a:t> et questions (p28-29)</a:t>
            </a:r>
            <a:endParaRPr lang="en-GB" dirty="0"/>
          </a:p>
        </p:txBody>
      </p:sp>
      <p:sp>
        <p:nvSpPr>
          <p:cNvPr id="3" name="Content Placeholder 2"/>
          <p:cNvSpPr>
            <a:spLocks noGrp="1"/>
          </p:cNvSpPr>
          <p:nvPr>
            <p:ph idx="1"/>
          </p:nvPr>
        </p:nvSpPr>
        <p:spPr>
          <a:xfrm>
            <a:off x="210065" y="1173892"/>
            <a:ext cx="8748584" cy="5424616"/>
          </a:xfrm>
        </p:spPr>
        <p:txBody>
          <a:bodyPr>
            <a:normAutofit fontScale="77500" lnSpcReduction="20000"/>
          </a:bodyPr>
          <a:lstStyle/>
          <a:p>
            <a:pPr marL="0" indent="0">
              <a:buNone/>
            </a:pPr>
            <a:endParaRPr lang="fr-FR" dirty="0"/>
          </a:p>
          <a:p>
            <a:pPr marL="0" indent="0">
              <a:buNone/>
            </a:pPr>
            <a:r>
              <a:rPr lang="fr-FR" dirty="0" smtClean="0"/>
              <a:t>4</a:t>
            </a:r>
            <a:r>
              <a:rPr lang="fr-FR" dirty="0"/>
              <a:t>) Comment décrit-elle Lucas à No</a:t>
            </a:r>
            <a:r>
              <a:rPr lang="fr-FR" dirty="0" smtClean="0"/>
              <a:t>?………………</a:t>
            </a:r>
            <a:endParaRPr lang="en-GB" dirty="0" smtClean="0"/>
          </a:p>
          <a:p>
            <a:pPr marL="0" indent="0">
              <a:buNone/>
            </a:pPr>
            <a:endParaRPr lang="en-GB" dirty="0"/>
          </a:p>
          <a:p>
            <a:pPr marL="0" indent="0">
              <a:buNone/>
            </a:pPr>
            <a:r>
              <a:rPr lang="fr-FR" dirty="0" smtClean="0"/>
              <a:t>5</a:t>
            </a:r>
            <a:r>
              <a:rPr lang="fr-FR" dirty="0"/>
              <a:t>) Que fait-elle le soir après ces devoirs? </a:t>
            </a:r>
            <a:endParaRPr lang="en-GB" dirty="0" smtClean="0"/>
          </a:p>
          <a:p>
            <a:pPr marL="0" indent="0">
              <a:buNone/>
            </a:pPr>
            <a:endParaRPr lang="en-GB" dirty="0"/>
          </a:p>
          <a:p>
            <a:pPr marL="0" indent="0">
              <a:buNone/>
            </a:pPr>
            <a:endParaRPr lang="en-GB" dirty="0" smtClean="0"/>
          </a:p>
          <a:p>
            <a:pPr marL="0" indent="0">
              <a:buNone/>
            </a:pPr>
            <a:r>
              <a:rPr lang="fr-FR" dirty="0" smtClean="0"/>
              <a:t>6</a:t>
            </a:r>
            <a:r>
              <a:rPr lang="fr-FR" dirty="0"/>
              <a:t>) Comment réagit No face à ce monologue? </a:t>
            </a:r>
            <a:endParaRPr lang="fr-FR" dirty="0" smtClean="0"/>
          </a:p>
          <a:p>
            <a:pPr marL="0" indent="0">
              <a:buNone/>
            </a:pPr>
            <a:r>
              <a:rPr lang="en-GB" dirty="0" smtClean="0"/>
              <a:t>	</a:t>
            </a:r>
            <a:r>
              <a:rPr lang="en-GB" dirty="0" smtClean="0">
                <a:solidFill>
                  <a:srgbClr val="00B050"/>
                </a:solidFill>
              </a:rPr>
              <a:t>Lou </a:t>
            </a:r>
            <a:r>
              <a:rPr lang="fr-FR" dirty="0" smtClean="0">
                <a:solidFill>
                  <a:srgbClr val="00B050"/>
                </a:solidFill>
              </a:rPr>
              <a:t>trouve </a:t>
            </a:r>
            <a:r>
              <a:rPr lang="fr-FR" dirty="0">
                <a:solidFill>
                  <a:srgbClr val="00B050"/>
                </a:solidFill>
              </a:rPr>
              <a:t>en No quelqu'un qui la comprend, qui ne la juge pas, qui l'écoute. Elle </a:t>
            </a:r>
            <a:r>
              <a:rPr lang="fr-FR" dirty="0" smtClean="0">
                <a:solidFill>
                  <a:srgbClr val="00B050"/>
                </a:solidFill>
              </a:rPr>
              <a:t>peut tout </a:t>
            </a:r>
            <a:r>
              <a:rPr lang="fr-FR" dirty="0">
                <a:solidFill>
                  <a:srgbClr val="00B050"/>
                </a:solidFill>
              </a:rPr>
              <a:t>lui dire et être elle-même</a:t>
            </a:r>
            <a:r>
              <a:rPr lang="fr-FR" dirty="0" smtClean="0">
                <a:solidFill>
                  <a:srgbClr val="00B050"/>
                </a:solidFill>
              </a:rPr>
              <a:t>.</a:t>
            </a:r>
          </a:p>
          <a:p>
            <a:pPr marL="0" indent="0">
              <a:buNone/>
            </a:pPr>
            <a:endParaRPr lang="fr-FR" dirty="0" smtClean="0"/>
          </a:p>
          <a:p>
            <a:pPr marL="0" indent="0">
              <a:buNone/>
            </a:pPr>
            <a:r>
              <a:rPr lang="fr-FR" dirty="0" smtClean="0"/>
              <a:t>7) Quelle </a:t>
            </a:r>
            <a:r>
              <a:rPr lang="fr-FR" dirty="0"/>
              <a:t>est l’importance de ce passage et de la réaction de No pour Lou</a:t>
            </a:r>
            <a:r>
              <a:rPr lang="fr-FR" dirty="0" smtClean="0"/>
              <a:t>?</a:t>
            </a:r>
          </a:p>
          <a:p>
            <a:pPr marL="0" indent="0">
              <a:buNone/>
            </a:pPr>
            <a:r>
              <a:rPr lang="en-GB" dirty="0">
                <a:solidFill>
                  <a:srgbClr val="00B050"/>
                </a:solidFill>
              </a:rPr>
              <a:t>	</a:t>
            </a:r>
            <a:r>
              <a:rPr lang="en-GB" dirty="0" err="1" smtClean="0">
                <a:solidFill>
                  <a:srgbClr val="00B050"/>
                </a:solidFill>
              </a:rPr>
              <a:t>Là</a:t>
            </a:r>
            <a:r>
              <a:rPr lang="en-GB" dirty="0">
                <a:solidFill>
                  <a:srgbClr val="00B050"/>
                </a:solidFill>
              </a:rPr>
              <a:t>, </a:t>
            </a:r>
            <a:r>
              <a:rPr lang="en-GB" dirty="0" err="1">
                <a:solidFill>
                  <a:srgbClr val="00B050"/>
                </a:solidFill>
              </a:rPr>
              <a:t>elle</a:t>
            </a:r>
            <a:r>
              <a:rPr lang="en-GB" dirty="0">
                <a:solidFill>
                  <a:srgbClr val="00B050"/>
                </a:solidFill>
              </a:rPr>
              <a:t> </a:t>
            </a:r>
            <a:r>
              <a:rPr lang="en-GB" dirty="0" err="1" smtClean="0">
                <a:solidFill>
                  <a:srgbClr val="00B050"/>
                </a:solidFill>
              </a:rPr>
              <a:t>réalise</a:t>
            </a:r>
            <a:r>
              <a:rPr lang="fr-FR" dirty="0" smtClean="0">
                <a:solidFill>
                  <a:srgbClr val="00B050"/>
                </a:solidFill>
              </a:rPr>
              <a:t> </a:t>
            </a:r>
            <a:r>
              <a:rPr lang="fr-FR" dirty="0">
                <a:solidFill>
                  <a:srgbClr val="00B050"/>
                </a:solidFill>
              </a:rPr>
              <a:t>qu'elle a passé un bon moment, que ça lui a fait du bien de dire </a:t>
            </a:r>
            <a:r>
              <a:rPr lang="fr-FR" dirty="0" smtClean="0">
                <a:solidFill>
                  <a:srgbClr val="00B050"/>
                </a:solidFill>
              </a:rPr>
              <a:t>à quelqu'un </a:t>
            </a:r>
            <a:r>
              <a:rPr lang="fr-FR" dirty="0">
                <a:solidFill>
                  <a:srgbClr val="00B050"/>
                </a:solidFill>
              </a:rPr>
              <a:t>tout ce qu'elle avait sur le </a:t>
            </a:r>
            <a:r>
              <a:rPr lang="fr-FR" dirty="0" err="1">
                <a:solidFill>
                  <a:srgbClr val="00B050"/>
                </a:solidFill>
              </a:rPr>
              <a:t>coeur</a:t>
            </a:r>
            <a:r>
              <a:rPr lang="fr-FR" dirty="0">
                <a:solidFill>
                  <a:srgbClr val="00B050"/>
                </a:solidFill>
              </a:rPr>
              <a:t>.</a:t>
            </a:r>
            <a:endParaRPr lang="en-GB" dirty="0">
              <a:solidFill>
                <a:srgbClr val="00B050"/>
              </a:solidFill>
            </a:endParaRPr>
          </a:p>
        </p:txBody>
      </p:sp>
    </p:spTree>
    <p:extLst>
      <p:ext uri="{BB962C8B-B14F-4D97-AF65-F5344CB8AC3E}">
        <p14:creationId xmlns:p14="http://schemas.microsoft.com/office/powerpoint/2010/main" val="2866335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9547"/>
            <a:ext cx="8229600" cy="1143000"/>
          </a:xfrm>
        </p:spPr>
        <p:txBody>
          <a:bodyPr/>
          <a:lstStyle/>
          <a:p>
            <a:r>
              <a:rPr lang="en-US" b="1" u="sng" dirty="0">
                <a:solidFill>
                  <a:srgbClr val="FF0000"/>
                </a:solidFill>
                <a:latin typeface="Calibri" panose="020F0502020204030204" pitchFamily="34" charset="0"/>
                <a:cs typeface="Comic Sans MS"/>
              </a:rPr>
              <a:t>Challenge:</a:t>
            </a:r>
            <a:endParaRPr lang="en-GB" dirty="0">
              <a:latin typeface="Calibri" panose="020F0502020204030204" pitchFamily="34" charset="0"/>
            </a:endParaRPr>
          </a:p>
        </p:txBody>
      </p:sp>
      <p:sp>
        <p:nvSpPr>
          <p:cNvPr id="3" name="Content Placeholder 2"/>
          <p:cNvSpPr>
            <a:spLocks noGrp="1"/>
          </p:cNvSpPr>
          <p:nvPr>
            <p:ph idx="1"/>
          </p:nvPr>
        </p:nvSpPr>
        <p:spPr/>
        <p:txBody>
          <a:bodyPr/>
          <a:lstStyle/>
          <a:p>
            <a:pPr marL="0" indent="0" algn="just">
              <a:buNone/>
            </a:pPr>
            <a:r>
              <a:rPr lang="en-US" sz="2400" dirty="0" smtClean="0">
                <a:solidFill>
                  <a:srgbClr val="FF0000"/>
                </a:solidFill>
                <a:latin typeface="Comic Sans MS"/>
                <a:cs typeface="Comic Sans MS"/>
              </a:rPr>
              <a:t>Si </a:t>
            </a:r>
            <a:r>
              <a:rPr lang="en-US" sz="2400" dirty="0">
                <a:solidFill>
                  <a:srgbClr val="FF0000"/>
                </a:solidFill>
                <a:latin typeface="Comic Sans MS"/>
                <a:cs typeface="Comic Sans MS"/>
              </a:rPr>
              <a:t>on compare </a:t>
            </a:r>
            <a:r>
              <a:rPr lang="en-US" sz="2400" dirty="0" err="1">
                <a:solidFill>
                  <a:srgbClr val="FF0000"/>
                </a:solidFill>
                <a:latin typeface="Comic Sans MS"/>
                <a:cs typeface="Comic Sans MS"/>
              </a:rPr>
              <a:t>chapitre</a:t>
            </a:r>
            <a:r>
              <a:rPr lang="en-US" sz="2400" dirty="0">
                <a:solidFill>
                  <a:srgbClr val="FF0000"/>
                </a:solidFill>
                <a:latin typeface="Comic Sans MS"/>
                <a:cs typeface="Comic Sans MS"/>
              </a:rPr>
              <a:t> 2 et 4, comment Lou et No se </a:t>
            </a:r>
            <a:r>
              <a:rPr lang="en-US" sz="2400" dirty="0" err="1">
                <a:solidFill>
                  <a:srgbClr val="FF0000"/>
                </a:solidFill>
                <a:latin typeface="Comic Sans MS"/>
                <a:cs typeface="Comic Sans MS"/>
              </a:rPr>
              <a:t>quittent</a:t>
            </a:r>
            <a:r>
              <a:rPr lang="en-US" sz="2400" dirty="0">
                <a:solidFill>
                  <a:srgbClr val="FF0000"/>
                </a:solidFill>
                <a:latin typeface="Comic Sans MS"/>
                <a:cs typeface="Comic Sans MS"/>
              </a:rPr>
              <a:t>?</a:t>
            </a:r>
          </a:p>
          <a:p>
            <a:pPr marL="0" indent="0" algn="just">
              <a:buNone/>
            </a:pPr>
            <a:r>
              <a:rPr lang="en-US" sz="2000" i="1" dirty="0" err="1">
                <a:solidFill>
                  <a:srgbClr val="00B050"/>
                </a:solidFill>
              </a:rPr>
              <a:t>Chapitre</a:t>
            </a:r>
            <a:r>
              <a:rPr lang="en-US" sz="2000" i="1" dirty="0">
                <a:solidFill>
                  <a:srgbClr val="00B050"/>
                </a:solidFill>
              </a:rPr>
              <a:t> 2: No </a:t>
            </a:r>
            <a:r>
              <a:rPr lang="en-US" sz="2000" i="1" dirty="0" err="1">
                <a:solidFill>
                  <a:srgbClr val="00B050"/>
                </a:solidFill>
              </a:rPr>
              <a:t>regarde</a:t>
            </a:r>
            <a:r>
              <a:rPr lang="en-US" sz="2000" i="1" dirty="0">
                <a:solidFill>
                  <a:srgbClr val="00B050"/>
                </a:solidFill>
              </a:rPr>
              <a:t> Lou </a:t>
            </a:r>
            <a:r>
              <a:rPr lang="en-US" sz="2000" i="1" dirty="0" err="1">
                <a:solidFill>
                  <a:srgbClr val="00B050"/>
                </a:solidFill>
              </a:rPr>
              <a:t>partir</a:t>
            </a:r>
            <a:endParaRPr lang="en-US" sz="2000" i="1" dirty="0">
              <a:solidFill>
                <a:srgbClr val="00B050"/>
              </a:solidFill>
            </a:endParaRPr>
          </a:p>
          <a:p>
            <a:pPr marL="0" indent="0" algn="just">
              <a:buNone/>
            </a:pPr>
            <a:r>
              <a:rPr lang="en-US" sz="2000" i="1" dirty="0" err="1">
                <a:solidFill>
                  <a:srgbClr val="00B050"/>
                </a:solidFill>
              </a:rPr>
              <a:t>Chapitre</a:t>
            </a:r>
            <a:r>
              <a:rPr lang="en-US" sz="2000" i="1" dirty="0">
                <a:solidFill>
                  <a:srgbClr val="00B050"/>
                </a:solidFill>
              </a:rPr>
              <a:t> 4: No ne </a:t>
            </a:r>
            <a:r>
              <a:rPr lang="en-US" sz="2000" i="1" dirty="0" err="1">
                <a:solidFill>
                  <a:srgbClr val="00B050"/>
                </a:solidFill>
              </a:rPr>
              <a:t>regarde</a:t>
            </a:r>
            <a:r>
              <a:rPr lang="en-US" sz="2000" i="1" dirty="0">
                <a:solidFill>
                  <a:srgbClr val="00B050"/>
                </a:solidFill>
              </a:rPr>
              <a:t> pas Lou </a:t>
            </a:r>
          </a:p>
          <a:p>
            <a:pPr marL="0" indent="0" algn="just">
              <a:buNone/>
            </a:pPr>
            <a:endParaRPr lang="en-US" sz="2000" dirty="0" smtClean="0">
              <a:solidFill>
                <a:srgbClr val="00B050"/>
              </a:solidFill>
            </a:endParaRPr>
          </a:p>
          <a:p>
            <a:pPr marL="0" indent="0" algn="just">
              <a:buNone/>
            </a:pPr>
            <a:r>
              <a:rPr lang="en-US" sz="2000" dirty="0" smtClean="0">
                <a:solidFill>
                  <a:srgbClr val="00B050"/>
                </a:solidFill>
              </a:rPr>
              <a:t>(</a:t>
            </a:r>
            <a:r>
              <a:rPr lang="en-US" sz="2000" dirty="0" err="1">
                <a:solidFill>
                  <a:srgbClr val="00B050"/>
                </a:solidFill>
              </a:rPr>
              <a:t>sait-elle</a:t>
            </a:r>
            <a:r>
              <a:rPr lang="en-US" sz="2000" dirty="0">
                <a:solidFill>
                  <a:srgbClr val="00B050"/>
                </a:solidFill>
              </a:rPr>
              <a:t> </a:t>
            </a:r>
            <a:r>
              <a:rPr lang="en-US" sz="2000" dirty="0" err="1">
                <a:solidFill>
                  <a:srgbClr val="00B050"/>
                </a:solidFill>
              </a:rPr>
              <a:t>maintenant</a:t>
            </a:r>
            <a:r>
              <a:rPr lang="en-US" sz="2000" dirty="0">
                <a:solidFill>
                  <a:srgbClr val="00B050"/>
                </a:solidFill>
              </a:rPr>
              <a:t> que Lou </a:t>
            </a:r>
            <a:r>
              <a:rPr lang="en-US" sz="2000" dirty="0" err="1">
                <a:solidFill>
                  <a:srgbClr val="00B050"/>
                </a:solidFill>
              </a:rPr>
              <a:t>reviendra</a:t>
            </a:r>
            <a:r>
              <a:rPr lang="en-US" sz="2000" dirty="0">
                <a:solidFill>
                  <a:srgbClr val="00B050"/>
                </a:solidFill>
              </a:rPr>
              <a:t>? </a:t>
            </a:r>
            <a:r>
              <a:rPr lang="en-US" sz="2000" dirty="0" err="1">
                <a:solidFill>
                  <a:srgbClr val="00B050"/>
                </a:solidFill>
              </a:rPr>
              <a:t>Qu’elle</a:t>
            </a:r>
            <a:r>
              <a:rPr lang="en-US" sz="2000" dirty="0">
                <a:solidFill>
                  <a:srgbClr val="00B050"/>
                </a:solidFill>
              </a:rPr>
              <a:t> ne sera plus </a:t>
            </a:r>
            <a:r>
              <a:rPr lang="en-US" sz="2000" dirty="0" err="1">
                <a:solidFill>
                  <a:srgbClr val="00B050"/>
                </a:solidFill>
              </a:rPr>
              <a:t>jamais</a:t>
            </a:r>
            <a:r>
              <a:rPr lang="en-US" sz="2000" dirty="0">
                <a:solidFill>
                  <a:srgbClr val="00B050"/>
                </a:solidFill>
              </a:rPr>
              <a:t> </a:t>
            </a:r>
            <a:r>
              <a:rPr lang="en-US" sz="2000" dirty="0" err="1">
                <a:solidFill>
                  <a:srgbClr val="00B050"/>
                </a:solidFill>
              </a:rPr>
              <a:t>seule</a:t>
            </a:r>
            <a:r>
              <a:rPr lang="en-US" sz="2000" dirty="0" smtClean="0">
                <a:solidFill>
                  <a:srgbClr val="00B050"/>
                </a:solidFill>
              </a:rPr>
              <a:t>?)</a:t>
            </a:r>
          </a:p>
          <a:p>
            <a:pPr marL="0" indent="0" algn="just">
              <a:buNone/>
            </a:pPr>
            <a:endParaRPr lang="en-US" sz="2000" dirty="0">
              <a:solidFill>
                <a:srgbClr val="00B050"/>
              </a:solidFill>
            </a:endParaRPr>
          </a:p>
          <a:p>
            <a:pPr marL="0" indent="0">
              <a:buNone/>
            </a:pPr>
            <a:endParaRPr lang="en-GB" dirty="0"/>
          </a:p>
        </p:txBody>
      </p:sp>
      <p:sp>
        <p:nvSpPr>
          <p:cNvPr id="4" name="Rectangle 3"/>
          <p:cNvSpPr/>
          <p:nvPr/>
        </p:nvSpPr>
        <p:spPr>
          <a:xfrm>
            <a:off x="4056474" y="3223559"/>
            <a:ext cx="1031051" cy="410882"/>
          </a:xfrm>
          <a:prstGeom prst="rect">
            <a:avLst/>
          </a:prstGeom>
        </p:spPr>
        <p:txBody>
          <a:bodyPr wrap="none">
            <a:spAutoFit/>
          </a:bodyPr>
          <a:lstStyle/>
          <a:p>
            <a:pPr>
              <a:lnSpc>
                <a:spcPct val="115000"/>
              </a:lnSpc>
              <a:spcAft>
                <a:spcPts val="0"/>
              </a:spcAft>
            </a:pPr>
            <a:r>
              <a:rPr lang="fr-FR" dirty="0">
                <a:solidFill>
                  <a:srgbClr val="FFFF00"/>
                </a:solidFill>
              </a:rPr>
              <a:t>Où aller?</a:t>
            </a:r>
            <a:endParaRPr lang="en-GB" sz="1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4056474" y="3223559"/>
            <a:ext cx="1031051" cy="410882"/>
          </a:xfrm>
          <a:prstGeom prst="rect">
            <a:avLst/>
          </a:prstGeom>
        </p:spPr>
        <p:txBody>
          <a:bodyPr wrap="none">
            <a:spAutoFit/>
          </a:bodyPr>
          <a:lstStyle/>
          <a:p>
            <a:pPr>
              <a:lnSpc>
                <a:spcPct val="115000"/>
              </a:lnSpc>
              <a:spcAft>
                <a:spcPts val="0"/>
              </a:spcAft>
            </a:pPr>
            <a:r>
              <a:rPr lang="fr-FR" dirty="0">
                <a:solidFill>
                  <a:srgbClr val="FFFF00"/>
                </a:solidFill>
              </a:rPr>
              <a:t>Où aller?</a:t>
            </a:r>
            <a:endParaRPr lang="en-GB" sz="1400" dirty="0">
              <a:solidFill>
                <a:srgbClr val="FFFF00"/>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44069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4429841"/>
              </p:ext>
            </p:extLst>
          </p:nvPr>
        </p:nvGraphicFramePr>
        <p:xfrm>
          <a:off x="330517" y="146526"/>
          <a:ext cx="8498523" cy="4239768"/>
        </p:xfrm>
        <a:graphic>
          <a:graphicData uri="http://schemas.openxmlformats.org/drawingml/2006/table">
            <a:tbl>
              <a:tblPr>
                <a:tableStyleId>{5C22544A-7EE6-4342-B048-85BDC9FD1C3A}</a:tableStyleId>
              </a:tblPr>
              <a:tblGrid>
                <a:gridCol w="601983"/>
                <a:gridCol w="4066685"/>
                <a:gridCol w="3829855"/>
              </a:tblGrid>
              <a:tr h="299781">
                <a:tc>
                  <a:txBody>
                    <a:bodyPr/>
                    <a:lstStyle/>
                    <a:p>
                      <a:pPr>
                        <a:lnSpc>
                          <a:spcPct val="107000"/>
                        </a:lnSpc>
                        <a:spcAft>
                          <a:spcPts val="0"/>
                        </a:spcAft>
                      </a:pPr>
                      <a:r>
                        <a:rPr lang="en-GB" sz="2000">
                          <a:effectLst/>
                        </a:rPr>
                        <a:t>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gigoter: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wriggle, to fidget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une gorgée: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gulp</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griffures: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scratches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J'ai failli...: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I almost...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se tenir à l'écart: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to keep apart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jeu de pistes: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treasure hunt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31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marmonner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mumble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gigoter: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wriggle, to fidget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une gorgée: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gulp</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griffures: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scratches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J'ai failli...:</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I almost...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29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se tenir à l'écart: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to keep apart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299781">
                <a:tc>
                  <a:txBody>
                    <a:bodyPr/>
                    <a:lstStyle/>
                    <a:p>
                      <a:pPr>
                        <a:lnSpc>
                          <a:spcPct val="107000"/>
                        </a:lnSpc>
                        <a:spcAft>
                          <a:spcPts val="0"/>
                        </a:spcAft>
                      </a:pPr>
                      <a:r>
                        <a:rPr lang="en-GB" sz="2000">
                          <a:effectLst/>
                        </a:rPr>
                        <a:t>30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jeu de pistes: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dirty="0" err="1">
                          <a:effectLst/>
                        </a:rPr>
                        <a:t>treasure</a:t>
                      </a:r>
                      <a:r>
                        <a:rPr lang="fr-FR" sz="2000" dirty="0">
                          <a:effectLst/>
                        </a:rPr>
                        <a:t> </a:t>
                      </a:r>
                      <a:r>
                        <a:rPr lang="fr-FR" sz="2000" dirty="0" err="1">
                          <a:effectLst/>
                        </a:rPr>
                        <a:t>hunt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874716253"/>
              </p:ext>
            </p:extLst>
          </p:nvPr>
        </p:nvGraphicFramePr>
        <p:xfrm>
          <a:off x="330517" y="4198080"/>
          <a:ext cx="8498523" cy="2466882"/>
        </p:xfrm>
        <a:graphic>
          <a:graphicData uri="http://schemas.openxmlformats.org/drawingml/2006/table">
            <a:tbl>
              <a:tblPr>
                <a:tableStyleId>{5C22544A-7EE6-4342-B048-85BDC9FD1C3A}</a:tableStyleId>
              </a:tblPr>
              <a:tblGrid>
                <a:gridCol w="601983"/>
                <a:gridCol w="4066685"/>
                <a:gridCol w="3829855"/>
              </a:tblGrid>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les récits: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stories</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rembourré: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padded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repérer: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detect</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répéter: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rehearse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retenir: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hold back</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11147">
                <a:tc>
                  <a:txBody>
                    <a:bodyPr/>
                    <a:lstStyle/>
                    <a:p>
                      <a:pPr>
                        <a:lnSpc>
                          <a:spcPct val="107000"/>
                        </a:lnSpc>
                        <a:spcAft>
                          <a:spcPts val="0"/>
                        </a:spcAft>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rongés: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bitten</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spTree>
    <p:extLst>
      <p:ext uri="{BB962C8B-B14F-4D97-AF65-F5344CB8AC3E}">
        <p14:creationId xmlns:p14="http://schemas.microsoft.com/office/powerpoint/2010/main" val="2550096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9E"/>
          </a:solidFill>
        </p:spPr>
        <p:txBody>
          <a:bodyPr/>
          <a:lstStyle/>
          <a:p>
            <a:r>
              <a:rPr lang="en-GB" dirty="0" smtClean="0"/>
              <a:t>Devoirs pour les </a:t>
            </a:r>
            <a:r>
              <a:rPr lang="en-GB" dirty="0" err="1" smtClean="0"/>
              <a:t>grandes</a:t>
            </a:r>
            <a:r>
              <a:rPr lang="en-GB" dirty="0" smtClean="0"/>
              <a:t> </a:t>
            </a:r>
            <a:r>
              <a:rPr lang="en-GB" dirty="0" err="1" smtClean="0"/>
              <a:t>vacances</a:t>
            </a:r>
            <a:endParaRPr lang="en-GB" dirty="0"/>
          </a:p>
        </p:txBody>
      </p:sp>
      <p:sp>
        <p:nvSpPr>
          <p:cNvPr id="3" name="Content Placeholder 2"/>
          <p:cNvSpPr>
            <a:spLocks noGrp="1"/>
          </p:cNvSpPr>
          <p:nvPr>
            <p:ph idx="1"/>
          </p:nvPr>
        </p:nvSpPr>
        <p:spPr>
          <a:xfrm>
            <a:off x="271546" y="1556792"/>
            <a:ext cx="8435280" cy="4925144"/>
          </a:xfrm>
        </p:spPr>
        <p:txBody>
          <a:bodyPr>
            <a:normAutofit fontScale="92500"/>
          </a:bodyPr>
          <a:lstStyle/>
          <a:p>
            <a:pPr marL="514350" indent="-514350">
              <a:buFont typeface="+mj-lt"/>
              <a:buAutoNum type="arabicPeriod"/>
            </a:pPr>
            <a:r>
              <a:rPr lang="en-GB" dirty="0" smtClean="0"/>
              <a:t>Complete the work on Chapters 1 to 5</a:t>
            </a:r>
          </a:p>
          <a:p>
            <a:pPr marL="514350" indent="-514350">
              <a:buFont typeface="+mj-lt"/>
              <a:buAutoNum type="arabicPeriod"/>
            </a:pPr>
            <a:r>
              <a:rPr lang="en-GB" dirty="0" smtClean="0"/>
              <a:t>Lire </a:t>
            </a:r>
            <a:r>
              <a:rPr lang="en-GB" u="sng" dirty="0" smtClean="0"/>
              <a:t>tout</a:t>
            </a:r>
            <a:r>
              <a:rPr lang="en-GB" dirty="0" smtClean="0"/>
              <a:t> le livre No et </a:t>
            </a:r>
            <a:r>
              <a:rPr lang="en-GB" dirty="0" err="1" smtClean="0"/>
              <a:t>Moi</a:t>
            </a:r>
            <a:endParaRPr lang="en-GB" dirty="0" smtClean="0"/>
          </a:p>
          <a:p>
            <a:pPr marL="514350" indent="-514350">
              <a:buFont typeface="+mj-lt"/>
              <a:buAutoNum type="arabicPeriod"/>
            </a:pPr>
            <a:r>
              <a:rPr lang="en-GB" dirty="0" smtClean="0"/>
              <a:t>Timeline </a:t>
            </a:r>
            <a:r>
              <a:rPr lang="en-GB" u="sng" dirty="0" smtClean="0"/>
              <a:t>per chapter </a:t>
            </a:r>
            <a:r>
              <a:rPr lang="en-GB" dirty="0" smtClean="0"/>
              <a:t>– choose an appropriate title for each chapter.</a:t>
            </a:r>
          </a:p>
          <a:p>
            <a:pPr marL="514350" indent="-514350">
              <a:buFont typeface="+mj-lt"/>
              <a:buAutoNum type="arabicPeriod"/>
            </a:pPr>
            <a:r>
              <a:rPr lang="en-GB" dirty="0" smtClean="0"/>
              <a:t>Make your list of </a:t>
            </a:r>
            <a:r>
              <a:rPr lang="en-GB" u="sng" dirty="0" smtClean="0"/>
              <a:t>essential</a:t>
            </a:r>
            <a:r>
              <a:rPr lang="en-GB" dirty="0" smtClean="0"/>
              <a:t> vocabulary of the book and learn it.</a:t>
            </a:r>
          </a:p>
          <a:p>
            <a:pPr marL="514350" indent="-514350">
              <a:buFont typeface="+mj-lt"/>
              <a:buAutoNum type="arabicPeriod"/>
            </a:pPr>
            <a:r>
              <a:rPr lang="en-GB" dirty="0" smtClean="0"/>
              <a:t>Finish </a:t>
            </a:r>
            <a:r>
              <a:rPr lang="en-GB" i="1" dirty="0" smtClean="0"/>
              <a:t>IR</a:t>
            </a:r>
            <a:r>
              <a:rPr lang="en-GB" dirty="0" smtClean="0"/>
              <a:t>P research</a:t>
            </a:r>
          </a:p>
          <a:p>
            <a:pPr marL="514350" indent="-514350">
              <a:buFont typeface="+mj-lt"/>
              <a:buAutoNum type="arabicPeriod"/>
            </a:pPr>
            <a:r>
              <a:rPr lang="en-GB" dirty="0" smtClean="0"/>
              <a:t>Revise </a:t>
            </a:r>
            <a:r>
              <a:rPr lang="en-GB" u="sng" dirty="0" smtClean="0"/>
              <a:t>grammar</a:t>
            </a:r>
            <a:r>
              <a:rPr lang="en-GB" dirty="0" smtClean="0"/>
              <a:t> (especially tenses and pronouns) </a:t>
            </a:r>
          </a:p>
          <a:p>
            <a:pPr marL="514350" indent="-514350">
              <a:buFont typeface="+mj-lt"/>
              <a:buAutoNum type="arabicPeriod"/>
            </a:pPr>
            <a:r>
              <a:rPr lang="en-GB" dirty="0" smtClean="0"/>
              <a:t>Revisit vocabulary learnt this year</a:t>
            </a:r>
            <a:endParaRPr lang="en-GB" dirty="0"/>
          </a:p>
        </p:txBody>
      </p:sp>
    </p:spTree>
    <p:extLst>
      <p:ext uri="{BB962C8B-B14F-4D97-AF65-F5344CB8AC3E}">
        <p14:creationId xmlns:p14="http://schemas.microsoft.com/office/powerpoint/2010/main" val="153103620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609691561"/>
              </p:ext>
            </p:extLst>
          </p:nvPr>
        </p:nvGraphicFramePr>
        <p:xfrm>
          <a:off x="1036319" y="1255965"/>
          <a:ext cx="7762239" cy="872650"/>
        </p:xfrm>
        <a:graphic>
          <a:graphicData uri="http://schemas.openxmlformats.org/drawingml/2006/table">
            <a:tbl>
              <a:tblPr>
                <a:tableStyleId>{5C22544A-7EE6-4342-B048-85BDC9FD1C3A}</a:tableStyleId>
              </a:tblPr>
              <a:tblGrid>
                <a:gridCol w="3997520"/>
                <a:gridCol w="3764719"/>
              </a:tblGrid>
              <a:tr h="436325">
                <a:tc>
                  <a:txBody>
                    <a:bodyPr/>
                    <a:lstStyle/>
                    <a:p>
                      <a:pPr>
                        <a:lnSpc>
                          <a:spcPct val="107000"/>
                        </a:lnSpc>
                        <a:spcAft>
                          <a:spcPts val="0"/>
                        </a:spcAft>
                      </a:pPr>
                      <a:r>
                        <a:rPr lang="en-GB" sz="2000" dirty="0">
                          <a:effectLst/>
                        </a:rPr>
                        <a:t>le sang: </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blood</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436325">
                <a:tc>
                  <a:txBody>
                    <a:bodyPr/>
                    <a:lstStyle/>
                    <a:p>
                      <a:pPr>
                        <a:lnSpc>
                          <a:spcPct val="107000"/>
                        </a:lnSpc>
                        <a:spcAft>
                          <a:spcPts val="0"/>
                        </a:spcAft>
                      </a:pPr>
                      <a:r>
                        <a:rPr lang="en-GB" sz="2000">
                          <a:effectLst/>
                        </a:rPr>
                        <a:t>s'apprêter: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get ready</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801947700"/>
              </p:ext>
            </p:extLst>
          </p:nvPr>
        </p:nvGraphicFramePr>
        <p:xfrm>
          <a:off x="457199" y="2128615"/>
          <a:ext cx="8341360" cy="4449534"/>
        </p:xfrm>
        <a:graphic>
          <a:graphicData uri="http://schemas.openxmlformats.org/drawingml/2006/table">
            <a:tbl>
              <a:tblPr>
                <a:tableStyleId>{5C22544A-7EE6-4342-B048-85BDC9FD1C3A}</a:tableStyleId>
              </a:tblPr>
              <a:tblGrid>
                <a:gridCol w="590850"/>
                <a:gridCol w="3991480"/>
                <a:gridCol w="3759030"/>
              </a:tblGrid>
              <a:tr h="392547">
                <a:tc>
                  <a:txBody>
                    <a:bodyPr/>
                    <a:lstStyle/>
                    <a:p>
                      <a:pPr>
                        <a:lnSpc>
                          <a:spcPct val="107000"/>
                        </a:lnSpc>
                        <a:spcAft>
                          <a:spcPts val="0"/>
                        </a:spcAft>
                      </a:pPr>
                      <a:r>
                        <a:rPr lang="en-GB" sz="2000" dirty="0">
                          <a:effectLst/>
                        </a:rPr>
                        <a:t>53</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se bousculer: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jostle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54</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secouer: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shake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55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se dérober: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be evasive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524064">
                <a:tc>
                  <a:txBody>
                    <a:bodyPr/>
                    <a:lstStyle/>
                    <a:p>
                      <a:pPr>
                        <a:lnSpc>
                          <a:spcPct val="107000"/>
                        </a:lnSpc>
                        <a:spcAft>
                          <a:spcPts val="0"/>
                        </a:spcAft>
                      </a:pPr>
                      <a:r>
                        <a:rPr lang="en-GB" sz="2000">
                          <a:effectLst/>
                        </a:rPr>
                        <a:t>56</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dirty="0">
                          <a:effectLst/>
                        </a:rPr>
                        <a:t>se </a:t>
                      </a:r>
                      <a:r>
                        <a:rPr lang="en-GB" sz="2000" dirty="0" err="1">
                          <a:effectLst/>
                        </a:rPr>
                        <a:t>mettre</a:t>
                      </a:r>
                      <a:r>
                        <a:rPr lang="en-GB" sz="2000" dirty="0">
                          <a:effectLst/>
                        </a:rPr>
                        <a:t> </a:t>
                      </a:r>
                      <a:r>
                        <a:rPr lang="en-GB" sz="2000" dirty="0" err="1">
                          <a:effectLst/>
                        </a:rPr>
                        <a:t>en</a:t>
                      </a:r>
                      <a:r>
                        <a:rPr lang="en-GB" sz="2000" dirty="0">
                          <a:effectLst/>
                        </a:rPr>
                        <a:t> </a:t>
                      </a:r>
                      <a:r>
                        <a:rPr lang="en-GB" sz="2000" dirty="0" err="1">
                          <a:effectLst/>
                        </a:rPr>
                        <a:t>veille</a:t>
                      </a:r>
                      <a:r>
                        <a:rPr lang="en-GB" sz="2000" dirty="0" smtClean="0">
                          <a:effectLst/>
                        </a:rPr>
                        <a:t>:</a:t>
                      </a:r>
                      <a:endParaRPr lang="en-GB" sz="2000" dirty="0">
                        <a:effectLst/>
                      </a:endParaRPr>
                    </a:p>
                  </a:txBody>
                  <a:tcPr marL="53975" marR="53975" marT="0" marB="0"/>
                </a:tc>
                <a:tc>
                  <a:txBody>
                    <a:bodyPr/>
                    <a:lstStyle/>
                    <a:p>
                      <a:pPr>
                        <a:lnSpc>
                          <a:spcPct val="107000"/>
                        </a:lnSpc>
                        <a:spcAft>
                          <a:spcPts val="800"/>
                        </a:spcAft>
                      </a:pPr>
                      <a:r>
                        <a:rPr lang="en-GB" sz="2000" dirty="0">
                          <a:effectLst/>
                        </a:rPr>
                        <a:t>to put itself into standby mode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57</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s'endormir: x</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be evasive</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58</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s'éparpiller: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 spread yourself</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59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se souvenir de: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fr-FR" sz="2000">
                          <a:effectLst/>
                        </a:rPr>
                        <a:t>to remember</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60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le sien: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his/her one</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61</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tant pis: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too bad</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62</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fr-FR" sz="2000">
                          <a:effectLst/>
                        </a:rPr>
                        <a:t>un ton hautain</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a:effectLst/>
                        </a:rPr>
                        <a:t>Superior tone, ondescending</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r h="392547">
                <a:tc>
                  <a:txBody>
                    <a:bodyPr/>
                    <a:lstStyle/>
                    <a:p>
                      <a:pPr>
                        <a:lnSpc>
                          <a:spcPct val="107000"/>
                        </a:lnSpc>
                        <a:spcAft>
                          <a:spcPts val="0"/>
                        </a:spcAft>
                      </a:pPr>
                      <a:r>
                        <a:rPr lang="en-GB" sz="2000">
                          <a:effectLst/>
                        </a:rPr>
                        <a:t>63</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nchor="ctr"/>
                </a:tc>
                <a:tc>
                  <a:txBody>
                    <a:bodyPr/>
                    <a:lstStyle/>
                    <a:p>
                      <a:pPr>
                        <a:lnSpc>
                          <a:spcPct val="107000"/>
                        </a:lnSpc>
                        <a:spcAft>
                          <a:spcPts val="0"/>
                        </a:spcAft>
                      </a:pPr>
                      <a:r>
                        <a:rPr lang="en-GB" sz="2000">
                          <a:effectLst/>
                        </a:rPr>
                        <a:t>vaquer à: </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c>
                  <a:txBody>
                    <a:bodyPr/>
                    <a:lstStyle/>
                    <a:p>
                      <a:pPr>
                        <a:lnSpc>
                          <a:spcPct val="107000"/>
                        </a:lnSpc>
                        <a:spcAft>
                          <a:spcPts val="800"/>
                        </a:spcAft>
                      </a:pPr>
                      <a:r>
                        <a:rPr lang="en-GB" sz="2000" dirty="0">
                          <a:effectLst/>
                        </a:rPr>
                        <a:t>to attend to</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53975" marR="53975" marT="0" marB="0"/>
                </a:tc>
              </a:tr>
            </a:tbl>
          </a:graphicData>
        </a:graphic>
      </p:graphicFrame>
    </p:spTree>
    <p:extLst>
      <p:ext uri="{BB962C8B-B14F-4D97-AF65-F5344CB8AC3E}">
        <p14:creationId xmlns:p14="http://schemas.microsoft.com/office/powerpoint/2010/main" val="356558715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110754"/>
            <a:ext cx="8784976" cy="5616624"/>
          </a:xfrm>
          <a:solidFill>
            <a:srgbClr val="FFFFFF"/>
          </a:solidFill>
        </p:spPr>
        <p:txBody>
          <a:bodyPr>
            <a:normAutofit fontScale="85000" lnSpcReduction="10000"/>
          </a:bodyPr>
          <a:lstStyle/>
          <a:p>
            <a:pPr marL="0" indent="0">
              <a:buNone/>
            </a:pPr>
            <a:r>
              <a:rPr lang="fr-FR" dirty="0"/>
              <a:t>« Les sans-abris se déplacent d’un trottoir à un banc public, d’une gare à un parking. Ils sont dehors, ils marchent pour tromper l’ennui, la faim et le froid. </a:t>
            </a:r>
            <a:endParaRPr lang="fr-FR" dirty="0" smtClean="0"/>
          </a:p>
          <a:p>
            <a:pPr marL="0" indent="0">
              <a:buNone/>
            </a:pPr>
            <a:r>
              <a:rPr lang="fr-FR" dirty="0" smtClean="0"/>
              <a:t>Ces </a:t>
            </a:r>
            <a:r>
              <a:rPr lang="fr-FR" dirty="0"/>
              <a:t>hommes et femmes sont des exclus au sens étymologique : en dehors de ce qui est fermé. Ils sont dehors, n’ont pas d’habitat personnel, pas de maison, pas de lit. </a:t>
            </a:r>
            <a:endParaRPr lang="fr-FR" dirty="0" smtClean="0"/>
          </a:p>
          <a:p>
            <a:pPr marL="0" indent="0">
              <a:buNone/>
            </a:pPr>
            <a:r>
              <a:rPr lang="fr-FR" dirty="0" smtClean="0"/>
              <a:t>Delphine </a:t>
            </a:r>
            <a:r>
              <a:rPr lang="fr-FR" dirty="0"/>
              <a:t>de Vigan insiste sur la situation des femmes de la rue. Parce qu’elles sont plus fragiles, plus démunies ? Peut-être. </a:t>
            </a:r>
            <a:endParaRPr lang="fr-FR" dirty="0" smtClean="0"/>
          </a:p>
          <a:p>
            <a:pPr marL="0" indent="0">
              <a:buNone/>
            </a:pPr>
            <a:r>
              <a:rPr lang="fr-FR" dirty="0" smtClean="0"/>
              <a:t>Surtout </a:t>
            </a:r>
            <a:r>
              <a:rPr lang="fr-FR" dirty="0"/>
              <a:t>elles subissent de plein fouet une violence masculine qui ne peut que les entrainer dans une spirale infernale. Le monde de la rue génère ses victimes, il détruit les êtres, les corps et les consciences. » </a:t>
            </a:r>
            <a:endParaRPr lang="fr-FR" dirty="0" smtClean="0"/>
          </a:p>
          <a:p>
            <a:pPr marL="0" indent="0">
              <a:buNone/>
            </a:pPr>
            <a:r>
              <a:rPr lang="fr-FR" dirty="0"/>
              <a:t>	</a:t>
            </a:r>
            <a:r>
              <a:rPr lang="fr-FR" dirty="0" smtClean="0"/>
              <a:t>			</a:t>
            </a:r>
            <a:r>
              <a:rPr lang="fr-FR" i="1" dirty="0" smtClean="0"/>
              <a:t>Patrice </a:t>
            </a:r>
            <a:r>
              <a:rPr lang="fr-FR" i="1" dirty="0" err="1"/>
              <a:t>Ruellan</a:t>
            </a:r>
            <a:r>
              <a:rPr lang="fr-FR" i="1" dirty="0"/>
              <a:t> – « No et moi » </a:t>
            </a:r>
            <a:endParaRPr lang="en-GB" dirty="0"/>
          </a:p>
        </p:txBody>
      </p:sp>
      <p:sp>
        <p:nvSpPr>
          <p:cNvPr id="4" name="Title 3"/>
          <p:cNvSpPr>
            <a:spLocks noGrp="1"/>
          </p:cNvSpPr>
          <p:nvPr>
            <p:ph type="title"/>
          </p:nvPr>
        </p:nvSpPr>
        <p:spPr>
          <a:xfrm>
            <a:off x="683568" y="188640"/>
            <a:ext cx="8003232" cy="922114"/>
          </a:xfrm>
        </p:spPr>
        <p:txBody>
          <a:bodyPr/>
          <a:lstStyle/>
          <a:p>
            <a:r>
              <a:rPr lang="en-GB" dirty="0" smtClean="0">
                <a:solidFill>
                  <a:srgbClr val="FF0000"/>
                </a:solidFill>
              </a:rPr>
              <a:t>Les </a:t>
            </a:r>
            <a:r>
              <a:rPr lang="en-GB" dirty="0">
                <a:solidFill>
                  <a:srgbClr val="FF0000"/>
                </a:solidFill>
              </a:rPr>
              <a:t>s</a:t>
            </a:r>
            <a:r>
              <a:rPr lang="en-GB" dirty="0" smtClean="0">
                <a:solidFill>
                  <a:srgbClr val="FF0000"/>
                </a:solidFill>
              </a:rPr>
              <a:t>ans-</a:t>
            </a:r>
            <a:r>
              <a:rPr lang="en-GB" dirty="0" err="1" smtClean="0">
                <a:solidFill>
                  <a:srgbClr val="FF0000"/>
                </a:solidFill>
              </a:rPr>
              <a:t>abris</a:t>
            </a:r>
            <a:endParaRPr lang="en-GB" dirty="0">
              <a:solidFill>
                <a:srgbClr val="FF0000"/>
              </a:solidFill>
            </a:endParaRPr>
          </a:p>
        </p:txBody>
      </p:sp>
    </p:spTree>
    <p:extLst>
      <p:ext uri="{BB962C8B-B14F-4D97-AF65-F5344CB8AC3E}">
        <p14:creationId xmlns:p14="http://schemas.microsoft.com/office/powerpoint/2010/main" val="15676913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Leçon</a:t>
            </a:r>
            <a:r>
              <a:rPr lang="en-GB" dirty="0" smtClean="0"/>
              <a:t> 4 : Le milieu des SDF</a:t>
            </a:r>
            <a:endParaRPr lang="en-GB" dirty="0"/>
          </a:p>
        </p:txBody>
      </p:sp>
      <p:sp>
        <p:nvSpPr>
          <p:cNvPr id="3" name="Content Placeholder 2"/>
          <p:cNvSpPr>
            <a:spLocks noGrp="1"/>
          </p:cNvSpPr>
          <p:nvPr>
            <p:ph idx="1"/>
          </p:nvPr>
        </p:nvSpPr>
        <p:spPr/>
        <p:txBody>
          <a:bodyPr/>
          <a:lstStyle/>
          <a:p>
            <a:endParaRPr lang="en-GB"/>
          </a:p>
        </p:txBody>
      </p:sp>
      <p:pic>
        <p:nvPicPr>
          <p:cNvPr id="4"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3290" y="1600200"/>
            <a:ext cx="8624721" cy="4851406"/>
          </a:xfrm>
          <a:prstGeom prst="rect">
            <a:avLst/>
          </a:prstGeom>
        </p:spPr>
      </p:pic>
    </p:spTree>
    <p:extLst>
      <p:ext uri="{BB962C8B-B14F-4D97-AF65-F5344CB8AC3E}">
        <p14:creationId xmlns:p14="http://schemas.microsoft.com/office/powerpoint/2010/main" val="13240848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501530"/>
            <a:ext cx="5394960" cy="769441"/>
          </a:xfrm>
          <a:prstGeom prst="rect">
            <a:avLst/>
          </a:prstGeom>
          <a:noFill/>
        </p:spPr>
        <p:txBody>
          <a:bodyPr wrap="square" rtlCol="0">
            <a:spAutoFit/>
          </a:bodyPr>
          <a:lstStyle/>
          <a:p>
            <a:pPr algn="ctr"/>
            <a:r>
              <a:rPr lang="en-US" sz="4400" u="sng" dirty="0" smtClean="0">
                <a:latin typeface="Comic Sans MS"/>
                <a:cs typeface="Comic Sans MS"/>
              </a:rPr>
              <a:t>No et </a:t>
            </a:r>
            <a:r>
              <a:rPr lang="en-US" sz="4400" u="sng" dirty="0" err="1" smtClean="0">
                <a:latin typeface="Comic Sans MS"/>
                <a:cs typeface="Comic Sans MS"/>
              </a:rPr>
              <a:t>moi</a:t>
            </a:r>
            <a:endParaRPr lang="en-US" sz="4400" u="sng" dirty="0">
              <a:latin typeface="Comic Sans MS"/>
              <a:cs typeface="Comic Sans MS"/>
            </a:endParaRPr>
          </a:p>
        </p:txBody>
      </p:sp>
      <p:sp>
        <p:nvSpPr>
          <p:cNvPr id="5" name="TextBox 4"/>
          <p:cNvSpPr txBox="1"/>
          <p:nvPr/>
        </p:nvSpPr>
        <p:spPr>
          <a:xfrm>
            <a:off x="3403600" y="1431498"/>
            <a:ext cx="2011680" cy="830997"/>
          </a:xfrm>
          <a:prstGeom prst="rect">
            <a:avLst/>
          </a:prstGeom>
          <a:noFill/>
        </p:spPr>
        <p:txBody>
          <a:bodyPr wrap="square" rtlCol="0">
            <a:spAutoFit/>
          </a:bodyPr>
          <a:lstStyle/>
          <a:p>
            <a:pPr algn="ctr"/>
            <a:r>
              <a:rPr lang="en-US" sz="2800" dirty="0" err="1" smtClean="0">
                <a:latin typeface="Comic Sans MS"/>
                <a:cs typeface="Comic Sans MS"/>
              </a:rPr>
              <a:t>Chapitre</a:t>
            </a:r>
            <a:r>
              <a:rPr lang="en-US" sz="2800" dirty="0" smtClean="0">
                <a:latin typeface="Comic Sans MS"/>
                <a:cs typeface="Comic Sans MS"/>
              </a:rPr>
              <a:t> 4 </a:t>
            </a:r>
          </a:p>
          <a:p>
            <a:pPr algn="ctr"/>
            <a:r>
              <a:rPr lang="en-US" sz="2000" i="1" dirty="0" smtClean="0">
                <a:latin typeface="Comic Sans MS"/>
                <a:cs typeface="Comic Sans MS"/>
              </a:rPr>
              <a:t>p.24-31</a:t>
            </a:r>
            <a:endParaRPr lang="en-US" sz="2000" i="1" dirty="0">
              <a:latin typeface="Comic Sans MS"/>
              <a:cs typeface="Comic Sans MS"/>
            </a:endParaRPr>
          </a:p>
        </p:txBody>
      </p:sp>
      <p:sp>
        <p:nvSpPr>
          <p:cNvPr id="6" name="TextBox 5"/>
          <p:cNvSpPr txBox="1"/>
          <p:nvPr/>
        </p:nvSpPr>
        <p:spPr>
          <a:xfrm>
            <a:off x="285266" y="2749632"/>
            <a:ext cx="8533628" cy="3362459"/>
          </a:xfrm>
          <a:prstGeom prst="rect">
            <a:avLst/>
          </a:prstGeom>
          <a:solidFill>
            <a:srgbClr val="FFFF00"/>
          </a:solidFill>
          <a:ln w="57150" cmpd="sng">
            <a:solidFill>
              <a:srgbClr val="FF0000"/>
            </a:solidFill>
          </a:ln>
        </p:spPr>
        <p:txBody>
          <a:bodyPr wrap="square" rtlCol="0">
            <a:spAutoFit/>
          </a:bodyPr>
          <a:lstStyle/>
          <a:p>
            <a:pPr algn="just"/>
            <a:r>
              <a:rPr lang="en-US" sz="2300" b="1" u="sng" dirty="0" smtClean="0">
                <a:latin typeface="Comic Sans MS"/>
                <a:cs typeface="Comic Sans MS"/>
              </a:rPr>
              <a:t>Starter par table:</a:t>
            </a:r>
            <a:r>
              <a:rPr lang="en-US" sz="2300" dirty="0" smtClean="0">
                <a:latin typeface="Comic Sans MS"/>
                <a:cs typeface="Comic Sans MS"/>
              </a:rPr>
              <a:t> </a:t>
            </a:r>
            <a:r>
              <a:rPr lang="en-US" sz="2300" dirty="0" err="1" smtClean="0">
                <a:latin typeface="Comic Sans MS"/>
                <a:cs typeface="Comic Sans MS"/>
              </a:rPr>
              <a:t>Répondez</a:t>
            </a:r>
            <a:r>
              <a:rPr lang="en-US" sz="2300" dirty="0" smtClean="0">
                <a:latin typeface="Comic Sans MS"/>
                <a:cs typeface="Comic Sans MS"/>
              </a:rPr>
              <a:t> aux questions </a:t>
            </a:r>
            <a:r>
              <a:rPr lang="en-US" sz="2300" dirty="0" err="1" smtClean="0">
                <a:latin typeface="Comic Sans MS"/>
                <a:cs typeface="Comic Sans MS"/>
              </a:rPr>
              <a:t>suivantes</a:t>
            </a:r>
            <a:r>
              <a:rPr lang="en-US" sz="2300" dirty="0" smtClean="0">
                <a:latin typeface="Comic Sans MS"/>
                <a:cs typeface="Comic Sans MS"/>
              </a:rPr>
              <a:t>.</a:t>
            </a:r>
          </a:p>
          <a:p>
            <a:pPr algn="ctr"/>
            <a:endParaRPr lang="en-US" sz="2000" dirty="0" smtClean="0">
              <a:latin typeface="Comic Sans MS"/>
              <a:cs typeface="Comic Sans MS"/>
            </a:endParaRPr>
          </a:p>
          <a:p>
            <a:pPr marL="342900" indent="-342900">
              <a:lnSpc>
                <a:spcPct val="130000"/>
              </a:lnSpc>
              <a:buAutoNum type="arabicParenR"/>
            </a:pPr>
            <a:r>
              <a:rPr lang="en-US" sz="2400" dirty="0" err="1" smtClean="0">
                <a:latin typeface="Comic Sans MS"/>
                <a:cs typeface="Comic Sans MS"/>
              </a:rPr>
              <a:t>Où</a:t>
            </a:r>
            <a:r>
              <a:rPr lang="en-US" sz="2400" dirty="0" smtClean="0">
                <a:latin typeface="Comic Sans MS"/>
                <a:cs typeface="Comic Sans MS"/>
              </a:rPr>
              <a:t> se </a:t>
            </a:r>
            <a:r>
              <a:rPr lang="en-US" sz="2400" dirty="0" err="1" smtClean="0">
                <a:latin typeface="Comic Sans MS"/>
                <a:cs typeface="Comic Sans MS"/>
              </a:rPr>
              <a:t>passe</a:t>
            </a:r>
            <a:r>
              <a:rPr lang="en-US" sz="2400" dirty="0" smtClean="0">
                <a:latin typeface="Comic Sans MS"/>
                <a:cs typeface="Comic Sans MS"/>
              </a:rPr>
              <a:t> </a:t>
            </a:r>
            <a:r>
              <a:rPr lang="en-US" sz="2400" dirty="0" err="1" smtClean="0">
                <a:latin typeface="Comic Sans MS"/>
                <a:cs typeface="Comic Sans MS"/>
              </a:rPr>
              <a:t>l’action</a:t>
            </a:r>
            <a:r>
              <a:rPr lang="en-US" sz="2400" dirty="0" smtClean="0">
                <a:latin typeface="Comic Sans MS"/>
                <a:cs typeface="Comic Sans MS"/>
              </a:rPr>
              <a:t>? (</a:t>
            </a:r>
            <a:r>
              <a:rPr lang="en-US" sz="2400" dirty="0" err="1" smtClean="0">
                <a:latin typeface="Comic Sans MS"/>
                <a:cs typeface="Comic Sans MS"/>
              </a:rPr>
              <a:t>deux</a:t>
            </a:r>
            <a:r>
              <a:rPr lang="en-US" sz="2400" dirty="0" smtClean="0">
                <a:latin typeface="Comic Sans MS"/>
                <a:cs typeface="Comic Sans MS"/>
              </a:rPr>
              <a:t> </a:t>
            </a:r>
            <a:r>
              <a:rPr lang="en-US" sz="2400" dirty="0" err="1" smtClean="0">
                <a:latin typeface="Comic Sans MS"/>
                <a:cs typeface="Comic Sans MS"/>
              </a:rPr>
              <a:t>endroits</a:t>
            </a:r>
            <a:r>
              <a:rPr lang="en-US" sz="2400" dirty="0" smtClean="0">
                <a:latin typeface="Comic Sans MS"/>
                <a:cs typeface="Comic Sans MS"/>
              </a:rPr>
              <a:t>)</a:t>
            </a:r>
          </a:p>
          <a:p>
            <a:pPr marL="342900" indent="-342900">
              <a:lnSpc>
                <a:spcPct val="130000"/>
              </a:lnSpc>
              <a:buAutoNum type="arabicParenR"/>
            </a:pPr>
            <a:r>
              <a:rPr lang="en-US" sz="2400" dirty="0" err="1" smtClean="0">
                <a:latin typeface="Comic Sans MS"/>
                <a:cs typeface="Comic Sans MS"/>
              </a:rPr>
              <a:t>Quels</a:t>
            </a:r>
            <a:r>
              <a:rPr lang="en-US" sz="2400" dirty="0" smtClean="0">
                <a:latin typeface="Comic Sans MS"/>
                <a:cs typeface="Comic Sans MS"/>
              </a:rPr>
              <a:t> </a:t>
            </a:r>
            <a:r>
              <a:rPr lang="en-US" sz="2400" dirty="0" err="1" smtClean="0">
                <a:latin typeface="Comic Sans MS"/>
                <a:cs typeface="Comic Sans MS"/>
              </a:rPr>
              <a:t>sont</a:t>
            </a:r>
            <a:r>
              <a:rPr lang="en-US" sz="2400" dirty="0" smtClean="0">
                <a:latin typeface="Comic Sans MS"/>
                <a:cs typeface="Comic Sans MS"/>
              </a:rPr>
              <a:t> les </a:t>
            </a:r>
            <a:r>
              <a:rPr lang="en-US" sz="2400" dirty="0" err="1" smtClean="0">
                <a:latin typeface="Comic Sans MS"/>
                <a:cs typeface="Comic Sans MS"/>
              </a:rPr>
              <a:t>personnages</a:t>
            </a:r>
            <a:r>
              <a:rPr lang="en-US" sz="2400" dirty="0" smtClean="0">
                <a:latin typeface="Comic Sans MS"/>
                <a:cs typeface="Comic Sans MS"/>
              </a:rPr>
              <a:t> </a:t>
            </a:r>
            <a:r>
              <a:rPr lang="en-US" sz="2400" dirty="0" err="1" smtClean="0">
                <a:latin typeface="Comic Sans MS"/>
                <a:cs typeface="Comic Sans MS"/>
              </a:rPr>
              <a:t>présents</a:t>
            </a:r>
            <a:r>
              <a:rPr lang="en-US" sz="2400" dirty="0" smtClean="0">
                <a:latin typeface="Comic Sans MS"/>
                <a:cs typeface="Comic Sans MS"/>
              </a:rPr>
              <a:t> </a:t>
            </a:r>
            <a:r>
              <a:rPr lang="en-US" sz="2400" dirty="0" err="1" smtClean="0">
                <a:latin typeface="Comic Sans MS"/>
                <a:cs typeface="Comic Sans MS"/>
              </a:rPr>
              <a:t>dans</a:t>
            </a:r>
            <a:r>
              <a:rPr lang="en-US" sz="2400" dirty="0" smtClean="0">
                <a:latin typeface="Comic Sans MS"/>
                <a:cs typeface="Comic Sans MS"/>
              </a:rPr>
              <a:t> </a:t>
            </a:r>
            <a:r>
              <a:rPr lang="en-US" sz="2400" dirty="0" err="1" smtClean="0">
                <a:latin typeface="Comic Sans MS"/>
                <a:cs typeface="Comic Sans MS"/>
              </a:rPr>
              <a:t>ce</a:t>
            </a:r>
            <a:r>
              <a:rPr lang="en-US" sz="2400" dirty="0" smtClean="0">
                <a:latin typeface="Comic Sans MS"/>
                <a:cs typeface="Comic Sans MS"/>
              </a:rPr>
              <a:t> </a:t>
            </a:r>
            <a:r>
              <a:rPr lang="en-US" sz="2400" dirty="0" err="1" smtClean="0">
                <a:latin typeface="Comic Sans MS"/>
                <a:cs typeface="Comic Sans MS"/>
              </a:rPr>
              <a:t>chapitre</a:t>
            </a:r>
            <a:r>
              <a:rPr lang="en-US" sz="2400" dirty="0" smtClean="0">
                <a:latin typeface="Comic Sans MS"/>
                <a:cs typeface="Comic Sans MS"/>
              </a:rPr>
              <a:t>?</a:t>
            </a:r>
          </a:p>
          <a:p>
            <a:pPr marL="342900" indent="-342900">
              <a:lnSpc>
                <a:spcPct val="130000"/>
              </a:lnSpc>
              <a:buAutoNum type="arabicParenR"/>
            </a:pPr>
            <a:r>
              <a:rPr lang="en-US" sz="2400" dirty="0" err="1" smtClean="0">
                <a:latin typeface="Comic Sans MS"/>
                <a:cs typeface="Comic Sans MS"/>
              </a:rPr>
              <a:t>Où</a:t>
            </a:r>
            <a:r>
              <a:rPr lang="en-US" sz="2400" dirty="0" smtClean="0">
                <a:latin typeface="Comic Sans MS"/>
                <a:cs typeface="Comic Sans MS"/>
              </a:rPr>
              <a:t> </a:t>
            </a:r>
            <a:r>
              <a:rPr lang="en-US" sz="2400" dirty="0" err="1" smtClean="0">
                <a:latin typeface="Comic Sans MS"/>
                <a:cs typeface="Comic Sans MS"/>
              </a:rPr>
              <a:t>habite</a:t>
            </a:r>
            <a:r>
              <a:rPr lang="en-US" sz="2400" dirty="0" smtClean="0">
                <a:latin typeface="Comic Sans MS"/>
                <a:cs typeface="Comic Sans MS"/>
              </a:rPr>
              <a:t> Lou?</a:t>
            </a:r>
          </a:p>
          <a:p>
            <a:pPr>
              <a:lnSpc>
                <a:spcPct val="130000"/>
              </a:lnSpc>
            </a:pPr>
            <a:endParaRPr lang="en-US" sz="2300" dirty="0">
              <a:solidFill>
                <a:srgbClr val="FF0000"/>
              </a:solidFill>
              <a:latin typeface="Comic Sans MS"/>
              <a:cs typeface="Comic Sans MS"/>
            </a:endParaRPr>
          </a:p>
          <a:p>
            <a:pPr algn="just"/>
            <a:r>
              <a:rPr lang="en-US" sz="2300" b="1" u="sng" dirty="0" smtClean="0">
                <a:solidFill>
                  <a:srgbClr val="FF0000"/>
                </a:solidFill>
                <a:latin typeface="Comic Sans MS"/>
                <a:cs typeface="Comic Sans MS"/>
              </a:rPr>
              <a:t>Challenge:</a:t>
            </a:r>
            <a:r>
              <a:rPr lang="en-US" sz="2300" dirty="0" smtClean="0">
                <a:solidFill>
                  <a:srgbClr val="FF0000"/>
                </a:solidFill>
                <a:latin typeface="Comic Sans MS"/>
                <a:cs typeface="Comic Sans MS"/>
              </a:rPr>
              <a:t> </a:t>
            </a:r>
            <a:r>
              <a:rPr lang="en-US" sz="2300" dirty="0" err="1" smtClean="0">
                <a:solidFill>
                  <a:srgbClr val="FF0000"/>
                </a:solidFill>
                <a:latin typeface="Comic Sans MS"/>
                <a:cs typeface="Comic Sans MS"/>
              </a:rPr>
              <a:t>Qu’est-ce</a:t>
            </a:r>
            <a:r>
              <a:rPr lang="en-US" sz="2300" dirty="0" smtClean="0">
                <a:solidFill>
                  <a:srgbClr val="FF0000"/>
                </a:solidFill>
                <a:latin typeface="Comic Sans MS"/>
                <a:cs typeface="Comic Sans MS"/>
              </a:rPr>
              <a:t> que </a:t>
            </a:r>
            <a:r>
              <a:rPr lang="en-US" sz="2300" dirty="0" err="1" smtClean="0">
                <a:solidFill>
                  <a:srgbClr val="FF0000"/>
                </a:solidFill>
                <a:latin typeface="Comic Sans MS"/>
                <a:cs typeface="Comic Sans MS"/>
              </a:rPr>
              <a:t>ça</a:t>
            </a:r>
            <a:r>
              <a:rPr lang="en-US" sz="2300" dirty="0" smtClean="0">
                <a:solidFill>
                  <a:srgbClr val="FF0000"/>
                </a:solidFill>
                <a:latin typeface="Comic Sans MS"/>
                <a:cs typeface="Comic Sans MS"/>
              </a:rPr>
              <a:t> sent </a:t>
            </a:r>
            <a:r>
              <a:rPr lang="en-US" sz="2300" dirty="0" err="1" smtClean="0">
                <a:solidFill>
                  <a:srgbClr val="FF0000"/>
                </a:solidFill>
                <a:latin typeface="Comic Sans MS"/>
                <a:cs typeface="Comic Sans MS"/>
              </a:rPr>
              <a:t>dans</a:t>
            </a:r>
            <a:r>
              <a:rPr lang="en-US" sz="2300" dirty="0" smtClean="0">
                <a:solidFill>
                  <a:srgbClr val="FF0000"/>
                </a:solidFill>
                <a:latin typeface="Comic Sans MS"/>
                <a:cs typeface="Comic Sans MS"/>
              </a:rPr>
              <a:t> le café? </a:t>
            </a:r>
            <a:r>
              <a:rPr lang="en-US" sz="2300" dirty="0" err="1" smtClean="0">
                <a:solidFill>
                  <a:srgbClr val="FF0000"/>
                </a:solidFill>
                <a:latin typeface="Comic Sans MS"/>
                <a:cs typeface="Comic Sans MS"/>
              </a:rPr>
              <a:t>Tu</a:t>
            </a:r>
            <a:r>
              <a:rPr lang="en-US" sz="2300" dirty="0" smtClean="0">
                <a:solidFill>
                  <a:srgbClr val="FF0000"/>
                </a:solidFill>
                <a:latin typeface="Comic Sans MS"/>
                <a:cs typeface="Comic Sans MS"/>
              </a:rPr>
              <a:t> </a:t>
            </a:r>
            <a:r>
              <a:rPr lang="en-US" sz="2300" dirty="0" err="1" smtClean="0">
                <a:solidFill>
                  <a:srgbClr val="FF0000"/>
                </a:solidFill>
                <a:latin typeface="Comic Sans MS"/>
                <a:cs typeface="Comic Sans MS"/>
              </a:rPr>
              <a:t>connais</a:t>
            </a:r>
            <a:r>
              <a:rPr lang="en-US" sz="2300" dirty="0" smtClean="0">
                <a:solidFill>
                  <a:srgbClr val="FF0000"/>
                </a:solidFill>
                <a:latin typeface="Comic Sans MS"/>
                <a:cs typeface="Comic Sans MS"/>
              </a:rPr>
              <a:t> </a:t>
            </a:r>
            <a:r>
              <a:rPr lang="en-US" sz="2300" dirty="0" err="1" smtClean="0">
                <a:solidFill>
                  <a:srgbClr val="FF0000"/>
                </a:solidFill>
                <a:latin typeface="Comic Sans MS"/>
                <a:cs typeface="Comic Sans MS"/>
              </a:rPr>
              <a:t>ce</a:t>
            </a:r>
            <a:r>
              <a:rPr lang="en-US" sz="2300" dirty="0" smtClean="0">
                <a:solidFill>
                  <a:srgbClr val="FF0000"/>
                </a:solidFill>
                <a:latin typeface="Comic Sans MS"/>
                <a:cs typeface="Comic Sans MS"/>
              </a:rPr>
              <a:t> plat </a:t>
            </a:r>
            <a:r>
              <a:rPr lang="en-US" sz="2300" dirty="0" err="1" smtClean="0">
                <a:solidFill>
                  <a:srgbClr val="FF0000"/>
                </a:solidFill>
                <a:latin typeface="Comic Sans MS"/>
                <a:cs typeface="Comic Sans MS"/>
              </a:rPr>
              <a:t>typique</a:t>
            </a:r>
            <a:r>
              <a:rPr lang="en-US" sz="2300" dirty="0" smtClean="0">
                <a:solidFill>
                  <a:srgbClr val="FF0000"/>
                </a:solidFill>
                <a:latin typeface="Comic Sans MS"/>
                <a:cs typeface="Comic Sans MS"/>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431" y="706166"/>
            <a:ext cx="3020523" cy="1631833"/>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233" y="648528"/>
            <a:ext cx="2620661" cy="174710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484499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anim calcmode="lin" valueType="num">
                                      <p:cBhvr additive="base">
                                        <p:cTn id="19" dur="500" fill="hold"/>
                                        <p:tgtEl>
                                          <p:spTgt spid="6">
                                            <p:txEl>
                                              <p:pRg st="3" end="3"/>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nodeType="clickEffect">
                                  <p:stCondLst>
                                    <p:cond delay="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additive="base">
                                        <p:cTn id="25"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6">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additive="base">
                                        <p:cTn id="31" dur="500" fill="hold"/>
                                        <p:tgtEl>
                                          <p:spTgt spid="6">
                                            <p:txEl>
                                              <p:pRg st="6" end="6"/>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6">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rotWithShape="1">
          <a:blip r:embed="rId2"/>
          <a:srcRect l="22087" t="7260" r="12185" b="5232"/>
          <a:stretch/>
        </p:blipFill>
        <p:spPr>
          <a:xfrm>
            <a:off x="-734648" y="-182880"/>
            <a:ext cx="9808980" cy="7345869"/>
          </a:xfrm>
          <a:prstGeom prst="rect">
            <a:avLst/>
          </a:prstGeom>
        </p:spPr>
      </p:pic>
    </p:spTree>
    <p:extLst>
      <p:ext uri="{BB962C8B-B14F-4D97-AF65-F5344CB8AC3E}">
        <p14:creationId xmlns:p14="http://schemas.microsoft.com/office/powerpoint/2010/main" val="30802143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335930" y="260660"/>
            <a:ext cx="4560864" cy="584775"/>
          </a:xfrm>
          <a:prstGeom prst="rect">
            <a:avLst/>
          </a:prstGeom>
        </p:spPr>
        <p:txBody>
          <a:bodyPr wrap="none">
            <a:spAutoFit/>
          </a:bodyPr>
          <a:lstStyle/>
          <a:p>
            <a:r>
              <a:rPr lang="en-US" sz="3200" b="1" dirty="0" err="1">
                <a:latin typeface="Comic Sans MS"/>
                <a:cs typeface="Comic Sans MS"/>
              </a:rPr>
              <a:t>Où</a:t>
            </a:r>
            <a:r>
              <a:rPr lang="en-US" sz="3200" b="1" dirty="0">
                <a:latin typeface="Comic Sans MS"/>
                <a:cs typeface="Comic Sans MS"/>
              </a:rPr>
              <a:t> se </a:t>
            </a:r>
            <a:r>
              <a:rPr lang="en-US" sz="3200" b="1" dirty="0" err="1">
                <a:latin typeface="Comic Sans MS"/>
                <a:cs typeface="Comic Sans MS"/>
              </a:rPr>
              <a:t>passe</a:t>
            </a:r>
            <a:r>
              <a:rPr lang="en-US" sz="3200" b="1" dirty="0">
                <a:latin typeface="Comic Sans MS"/>
                <a:cs typeface="Comic Sans MS"/>
              </a:rPr>
              <a:t> </a:t>
            </a:r>
            <a:r>
              <a:rPr lang="en-US" sz="3200" b="1" dirty="0" err="1">
                <a:latin typeface="Comic Sans MS"/>
                <a:cs typeface="Comic Sans MS"/>
              </a:rPr>
              <a:t>l’action</a:t>
            </a:r>
            <a:r>
              <a:rPr lang="en-US" sz="3200" b="1" dirty="0">
                <a:latin typeface="Comic Sans MS"/>
                <a:cs typeface="Comic Sans MS"/>
              </a:rPr>
              <a:t>? </a:t>
            </a:r>
            <a:endParaRPr lang="en-GB" sz="3200" b="1" dirty="0"/>
          </a:p>
        </p:txBody>
      </p:sp>
      <p:pic>
        <p:nvPicPr>
          <p:cNvPr id="1028" name="Picture 4" descr="Image result for le relais d'Auvergne pari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457" y="1692921"/>
            <a:ext cx="3496164" cy="185779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Image result for gare d'austerlit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9667" y="1005622"/>
            <a:ext cx="2857500" cy="214312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rotWithShape="1">
          <a:blip r:embed="rId4"/>
          <a:srcRect l="41966" t="16926" r="17152" b="24836"/>
          <a:stretch/>
        </p:blipFill>
        <p:spPr>
          <a:xfrm>
            <a:off x="3862253" y="2621819"/>
            <a:ext cx="5281747" cy="4232366"/>
          </a:xfrm>
          <a:prstGeom prst="rect">
            <a:avLst/>
          </a:prstGeom>
        </p:spPr>
      </p:pic>
      <p:pic>
        <p:nvPicPr>
          <p:cNvPr id="1026"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8057" t="40508" r="68772" b="24735"/>
          <a:stretch/>
        </p:blipFill>
        <p:spPr bwMode="auto">
          <a:xfrm>
            <a:off x="550414" y="3719744"/>
            <a:ext cx="3178207" cy="2979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432053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animEffect transition="in" filter="fade">
                                      <p:cBhvr>
                                        <p:cTn id="7" dur="500"/>
                                        <p:tgtEl>
                                          <p:spTgt spid="10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8"/>
                                        </p:tgtEl>
                                        <p:attrNameLst>
                                          <p:attrName>style.visibility</p:attrName>
                                        </p:attrNameLst>
                                      </p:cBhvr>
                                      <p:to>
                                        <p:strVal val="visible"/>
                                      </p:to>
                                    </p:set>
                                    <p:animEffect transition="in" filter="fade">
                                      <p:cBhvr>
                                        <p:cTn id="1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3F7CF89D0DA24182D8BD5910AD89F4" ma:contentTypeVersion="1" ma:contentTypeDescription="Create a new document." ma:contentTypeScope="" ma:versionID="567ae329f6d48215cd46cf3b313343dc">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F9643E0-31C9-411E-8E7D-CD6E57EDA7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47720A-6552-4379-B3FC-4486B0B0C0B1}">
  <ds:schemaRefs>
    <ds:schemaRef ds:uri="http://www.w3.org/XML/1998/namespace"/>
    <ds:schemaRef ds:uri="http://schemas.microsoft.com/office/2006/documentManagement/types"/>
    <ds:schemaRef ds:uri="http://purl.org/dc/terms/"/>
    <ds:schemaRef ds:uri="http://purl.org/dc/elements/1.1/"/>
    <ds:schemaRef ds:uri="http://purl.org/dc/dcmitype/"/>
    <ds:schemaRef ds:uri="http://schemas.microsoft.com/sharepoint/v3"/>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8FB5574A-CF76-4A21-BA45-B4100324A9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1317</TotalTime>
  <Words>3094</Words>
  <Application>Microsoft Office PowerPoint</Application>
  <PresentationFormat>On-screen Show (4:3)</PresentationFormat>
  <Paragraphs>396</Paragraphs>
  <Slides>30</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Comic Sans MS</vt:lpstr>
      <vt:lpstr>Times New Roman</vt:lpstr>
      <vt:lpstr>Office Theme</vt:lpstr>
      <vt:lpstr>PowerPoint Presentation</vt:lpstr>
      <vt:lpstr>PowerPoint Presentation</vt:lpstr>
      <vt:lpstr>PowerPoint Presentation</vt:lpstr>
      <vt:lpstr>PowerPoint Presentation</vt:lpstr>
      <vt:lpstr>Les sans-abris</vt:lpstr>
      <vt:lpstr>Leçon 4 : Le milieu des SDF</vt:lpstr>
      <vt:lpstr>PowerPoint Presentation</vt:lpstr>
      <vt:lpstr>PowerPoint Presentation</vt:lpstr>
      <vt:lpstr>PowerPoint Presentation</vt:lpstr>
      <vt:lpstr>PowerPoint Presentation</vt:lpstr>
      <vt:lpstr>PowerPoint Presentation</vt:lpstr>
      <vt:lpstr>Activité par table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Analyse du rapport entre Lou et No</vt:lpstr>
      <vt:lpstr>Extrait et questions (p28-29)</vt:lpstr>
      <vt:lpstr>Extrait et questions (p28-29)</vt:lpstr>
      <vt:lpstr>Challenge:</vt:lpstr>
      <vt:lpstr>Devoirs pour les grandes vacances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Elodie</dc:creator>
  <cp:lastModifiedBy>Frédérique E. Lecerf</cp:lastModifiedBy>
  <cp:revision>91</cp:revision>
  <dcterms:created xsi:type="dcterms:W3CDTF">2016-09-26T20:06:05Z</dcterms:created>
  <dcterms:modified xsi:type="dcterms:W3CDTF">2018-07-09T09:14:24Z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0x010100793F7CF89D0DA24182D8BD5910AD89F4</vt:lpwstr>
  </property>
</Properties>
</file>