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89" r:id="rId5"/>
    <p:sldId id="288" r:id="rId6"/>
    <p:sldId id="306" r:id="rId7"/>
    <p:sldId id="290" r:id="rId8"/>
    <p:sldId id="30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88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7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2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86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5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0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0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/>
                </a:solidFill>
              </a:rPr>
              <a:t>Examinez comment les actions des adultes influencent </a:t>
            </a:r>
            <a:r>
              <a:rPr lang="fr-FR" dirty="0" smtClean="0">
                <a:solidFill>
                  <a:schemeClr val="accent6"/>
                </a:solidFill>
              </a:rPr>
              <a:t>les personnages dans </a:t>
            </a:r>
            <a:r>
              <a:rPr lang="fr-FR" b="1" dirty="0" smtClean="0">
                <a:solidFill>
                  <a:schemeClr val="accent6"/>
                </a:solidFill>
              </a:rPr>
              <a:t>No et Moi</a:t>
            </a:r>
            <a:r>
              <a:rPr lang="fr-FR" dirty="0" smtClean="0">
                <a:solidFill>
                  <a:schemeClr val="accent6"/>
                </a:solidFill>
              </a:rPr>
              <a:t>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2" indent="0">
              <a:buNone/>
            </a:pPr>
            <a:r>
              <a:rPr lang="fr-FR" sz="2600" dirty="0" smtClean="0">
                <a:solidFill>
                  <a:schemeClr val="tx1"/>
                </a:solidFill>
              </a:rPr>
              <a:t>Vous </a:t>
            </a:r>
            <a:r>
              <a:rPr lang="fr-FR" sz="2600" dirty="0">
                <a:solidFill>
                  <a:schemeClr val="tx1"/>
                </a:solidFill>
              </a:rPr>
              <a:t>pouvez utiliser les points suivants : </a:t>
            </a:r>
            <a:endParaRPr lang="en-GB" sz="26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fr-FR" sz="2600" dirty="0">
                <a:solidFill>
                  <a:schemeClr val="tx1"/>
                </a:solidFill>
              </a:rPr>
              <a:t>• comment les actions de ses parents influencent Lou </a:t>
            </a:r>
            <a:endParaRPr lang="en-GB" sz="26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fr-FR" sz="2600" dirty="0">
                <a:solidFill>
                  <a:schemeClr val="tx1"/>
                </a:solidFill>
              </a:rPr>
              <a:t>• comment No se comporte à cause des actions des adultes </a:t>
            </a:r>
            <a:endParaRPr lang="en-GB" sz="26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fr-FR" sz="2600" dirty="0">
                <a:solidFill>
                  <a:schemeClr val="tx1"/>
                </a:solidFill>
              </a:rPr>
              <a:t>• comment Lucas se comporte à cause des actions des adultes </a:t>
            </a:r>
            <a:endParaRPr lang="en-GB" sz="26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fr-FR" sz="2600" dirty="0">
                <a:solidFill>
                  <a:schemeClr val="tx1"/>
                </a:solidFill>
              </a:rPr>
              <a:t>• l’influence de Monsieur Marin</a:t>
            </a:r>
            <a:r>
              <a:rPr lang="fr-FR" dirty="0">
                <a:solidFill>
                  <a:schemeClr val="tx1"/>
                </a:solidFill>
              </a:rPr>
              <a:t>. 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3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85" y="459129"/>
            <a:ext cx="10439786" cy="66361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C</a:t>
            </a:r>
            <a:r>
              <a:rPr lang="fr-FR" b="1" dirty="0" smtClean="0">
                <a:solidFill>
                  <a:srgbClr val="92D050"/>
                </a:solidFill>
              </a:rPr>
              <a:t>omment </a:t>
            </a:r>
            <a:r>
              <a:rPr lang="fr-FR" b="1" dirty="0">
                <a:solidFill>
                  <a:srgbClr val="92D050"/>
                </a:solidFill>
              </a:rPr>
              <a:t>les actions de </a:t>
            </a:r>
            <a:r>
              <a:rPr lang="fr-FR" b="1" dirty="0" smtClean="0">
                <a:solidFill>
                  <a:srgbClr val="92D050"/>
                </a:solidFill>
              </a:rPr>
              <a:t>ses parents influencent Lou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354239"/>
            <a:ext cx="11258659" cy="4918224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Le </a:t>
            </a:r>
            <a:r>
              <a:rPr lang="en-GB" sz="3200" dirty="0" err="1" smtClean="0">
                <a:solidFill>
                  <a:schemeClr val="tx1"/>
                </a:solidFill>
              </a:rPr>
              <a:t>comportement</a:t>
            </a:r>
            <a:r>
              <a:rPr lang="en-GB" sz="3200" dirty="0" smtClean="0">
                <a:solidFill>
                  <a:schemeClr val="tx1"/>
                </a:solidFill>
              </a:rPr>
              <a:t> des parents de Lou a </a:t>
            </a:r>
            <a:r>
              <a:rPr lang="en-GB" sz="3200" b="1" dirty="0" smtClean="0">
                <a:solidFill>
                  <a:schemeClr val="tx1"/>
                </a:solidFill>
              </a:rPr>
              <a:t>un </a:t>
            </a:r>
            <a:r>
              <a:rPr lang="en-GB" sz="3200" b="1" dirty="0" err="1" smtClean="0">
                <a:solidFill>
                  <a:schemeClr val="tx1"/>
                </a:solidFill>
              </a:rPr>
              <a:t>effet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négatif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sur </a:t>
            </a:r>
            <a:r>
              <a:rPr lang="en-GB" sz="3200" b="1" dirty="0" smtClean="0">
                <a:solidFill>
                  <a:schemeClr val="tx1"/>
                </a:solidFill>
              </a:rPr>
              <a:t>la </a:t>
            </a:r>
            <a:r>
              <a:rPr lang="en-GB" sz="3200" b="1" dirty="0" err="1" smtClean="0">
                <a:solidFill>
                  <a:schemeClr val="tx1"/>
                </a:solidFill>
              </a:rPr>
              <a:t>confiance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qu’elle</a:t>
            </a:r>
            <a:r>
              <a:rPr lang="en-GB" sz="3200" b="1" dirty="0" smtClean="0">
                <a:solidFill>
                  <a:schemeClr val="tx1"/>
                </a:solidFill>
              </a:rPr>
              <a:t> a </a:t>
            </a:r>
            <a:r>
              <a:rPr lang="en-GB" sz="3200" b="1" dirty="0" err="1" smtClean="0">
                <a:solidFill>
                  <a:schemeClr val="tx1"/>
                </a:solidFill>
              </a:rPr>
              <a:t>en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elle</a:t>
            </a:r>
            <a:r>
              <a:rPr lang="en-GB" sz="3200" dirty="0" smtClean="0">
                <a:solidFill>
                  <a:schemeClr val="tx1"/>
                </a:solidFill>
              </a:rPr>
              <a:t>/sur </a:t>
            </a:r>
            <a:r>
              <a:rPr lang="en-GB" sz="3200" b="1" dirty="0" smtClean="0">
                <a:solidFill>
                  <a:schemeClr val="tx1"/>
                </a:solidFill>
              </a:rPr>
              <a:t>son </a:t>
            </a:r>
            <a:r>
              <a:rPr lang="en-GB" sz="3200" b="1" dirty="0" err="1" smtClean="0">
                <a:solidFill>
                  <a:schemeClr val="tx1"/>
                </a:solidFill>
              </a:rPr>
              <a:t>manque</a:t>
            </a:r>
            <a:r>
              <a:rPr lang="en-GB" sz="3200" b="1" dirty="0" smtClean="0">
                <a:solidFill>
                  <a:schemeClr val="tx1"/>
                </a:solidFill>
              </a:rPr>
              <a:t> de </a:t>
            </a:r>
            <a:r>
              <a:rPr lang="en-GB" sz="3200" b="1" dirty="0" err="1" smtClean="0">
                <a:solidFill>
                  <a:schemeClr val="tx1"/>
                </a:solidFill>
              </a:rPr>
              <a:t>confiance</a:t>
            </a:r>
            <a:r>
              <a:rPr lang="en-GB" sz="3200" dirty="0" smtClean="0">
                <a:solidFill>
                  <a:schemeClr val="tx1"/>
                </a:solidFill>
              </a:rPr>
              <a:t>. 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Bien </a:t>
            </a:r>
            <a:r>
              <a:rPr lang="en-GB" sz="3200" dirty="0" smtClean="0">
                <a:solidFill>
                  <a:schemeClr val="tx1"/>
                </a:solidFill>
              </a:rPr>
              <a:t>que Lou se dispute avec </a:t>
            </a:r>
            <a:r>
              <a:rPr lang="en-GB" sz="3200" dirty="0" err="1" smtClean="0">
                <a:solidFill>
                  <a:schemeClr val="tx1"/>
                </a:solidFill>
              </a:rPr>
              <a:t>ses</a:t>
            </a:r>
            <a:r>
              <a:rPr lang="en-GB" sz="3200" dirty="0" smtClean="0">
                <a:solidFill>
                  <a:schemeClr val="tx1"/>
                </a:solidFill>
              </a:rPr>
              <a:t> parents </a:t>
            </a:r>
            <a:r>
              <a:rPr lang="en-GB" sz="3200" dirty="0" err="1" smtClean="0">
                <a:solidFill>
                  <a:schemeClr val="tx1"/>
                </a:solidFill>
              </a:rPr>
              <a:t>parfois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elle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comprend</a:t>
            </a:r>
            <a:r>
              <a:rPr lang="en-GB" sz="3200" dirty="0" smtClean="0">
                <a:solidFill>
                  <a:schemeClr val="tx1"/>
                </a:solidFill>
              </a:rPr>
              <a:t> les </a:t>
            </a:r>
            <a:r>
              <a:rPr lang="en-GB" sz="3200" dirty="0" err="1" smtClean="0">
                <a:solidFill>
                  <a:schemeClr val="tx1"/>
                </a:solidFill>
              </a:rPr>
              <a:t>difficultés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d’être un parent. </a:t>
            </a:r>
          </a:p>
          <a:p>
            <a:r>
              <a:rPr lang="en-GB" sz="3200" dirty="0" smtClean="0">
                <a:solidFill>
                  <a:schemeClr val="tx1"/>
                </a:solidFill>
              </a:rPr>
              <a:t>Le fait que les parents de Lou </a:t>
            </a:r>
            <a:r>
              <a:rPr lang="en-GB" sz="3200" dirty="0" err="1" smtClean="0">
                <a:solidFill>
                  <a:schemeClr val="tx1"/>
                </a:solidFill>
              </a:rPr>
              <a:t>demandent</a:t>
            </a:r>
            <a:r>
              <a:rPr lang="en-GB" sz="3200" dirty="0" smtClean="0">
                <a:solidFill>
                  <a:schemeClr val="tx1"/>
                </a:solidFill>
              </a:rPr>
              <a:t> à No de quitter la </a:t>
            </a:r>
            <a:r>
              <a:rPr lang="en-GB" sz="3200" dirty="0" err="1" smtClean="0">
                <a:solidFill>
                  <a:schemeClr val="tx1"/>
                </a:solidFill>
              </a:rPr>
              <a:t>maison</a:t>
            </a:r>
            <a:r>
              <a:rPr lang="en-GB" sz="3200" dirty="0" smtClean="0">
                <a:solidFill>
                  <a:schemeClr val="tx1"/>
                </a:solidFill>
              </a:rPr>
              <a:t> fait que Lou ne </a:t>
            </a:r>
            <a:r>
              <a:rPr lang="en-GB" sz="3200" dirty="0" err="1" smtClean="0">
                <a:solidFill>
                  <a:schemeClr val="tx1"/>
                </a:solidFill>
              </a:rPr>
              <a:t>veut</a:t>
            </a:r>
            <a:r>
              <a:rPr lang="en-GB" sz="3200" dirty="0" smtClean="0">
                <a:solidFill>
                  <a:schemeClr val="tx1"/>
                </a:solidFill>
              </a:rPr>
              <a:t> pas </a:t>
            </a:r>
            <a:r>
              <a:rPr lang="en-GB" sz="3200" b="1" dirty="0" err="1" smtClean="0">
                <a:solidFill>
                  <a:schemeClr val="tx1"/>
                </a:solidFill>
              </a:rPr>
              <a:t>l’abandonner</a:t>
            </a:r>
            <a:r>
              <a:rPr lang="en-GB" sz="3200" dirty="0" smtClean="0">
                <a:solidFill>
                  <a:schemeClr val="tx1"/>
                </a:solidFill>
              </a:rPr>
              <a:t>. </a:t>
            </a:r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Les </a:t>
            </a:r>
            <a:r>
              <a:rPr lang="en-GB" sz="3200" dirty="0" smtClean="0">
                <a:solidFill>
                  <a:schemeClr val="tx1"/>
                </a:solidFill>
              </a:rPr>
              <a:t>parents de Lou </a:t>
            </a:r>
            <a:r>
              <a:rPr lang="en-GB" sz="3200" dirty="0" err="1" smtClean="0">
                <a:solidFill>
                  <a:schemeClr val="tx1"/>
                </a:solidFill>
              </a:rPr>
              <a:t>savent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qu’elle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est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intelligente</a:t>
            </a:r>
            <a:r>
              <a:rPr lang="en-GB" sz="3200" dirty="0" smtClean="0">
                <a:solidFill>
                  <a:schemeClr val="tx1"/>
                </a:solidFill>
              </a:rPr>
              <a:t> et la </a:t>
            </a:r>
            <a:r>
              <a:rPr lang="en-GB" sz="3200" dirty="0" err="1" smtClean="0">
                <a:solidFill>
                  <a:schemeClr val="tx1"/>
                </a:solidFill>
              </a:rPr>
              <a:t>laissent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être</a:t>
            </a:r>
            <a:r>
              <a:rPr lang="en-GB" sz="3200" dirty="0" smtClean="0">
                <a:solidFill>
                  <a:schemeClr val="tx1"/>
                </a:solidFill>
              </a:rPr>
              <a:t> la </a:t>
            </a:r>
            <a:r>
              <a:rPr lang="en-GB" sz="3200" dirty="0" err="1" smtClean="0">
                <a:solidFill>
                  <a:schemeClr val="tx1"/>
                </a:solidFill>
              </a:rPr>
              <a:t>personne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qu’elle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souhaite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être</a:t>
            </a:r>
            <a:r>
              <a:rPr lang="en-GB" sz="3200" dirty="0" smtClean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57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85" y="459129"/>
            <a:ext cx="10439786" cy="66361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>
                <a:solidFill>
                  <a:srgbClr val="92D050"/>
                </a:solidFill>
              </a:rPr>
              <a:t>C</a:t>
            </a:r>
            <a:r>
              <a:rPr lang="fr-FR" b="1" dirty="0" smtClean="0">
                <a:solidFill>
                  <a:srgbClr val="92D050"/>
                </a:solidFill>
              </a:rPr>
              <a:t>omment </a:t>
            </a:r>
            <a:r>
              <a:rPr lang="fr-FR" b="1" dirty="0">
                <a:solidFill>
                  <a:srgbClr val="92D050"/>
                </a:solidFill>
              </a:rPr>
              <a:t>No</a:t>
            </a:r>
            <a:r>
              <a:rPr lang="fr-FR" b="1" dirty="0" smtClean="0">
                <a:solidFill>
                  <a:srgbClr val="92D050"/>
                </a:solidFill>
              </a:rPr>
              <a:t> </a:t>
            </a:r>
            <a:r>
              <a:rPr lang="fr-FR" b="1" dirty="0">
                <a:solidFill>
                  <a:srgbClr val="92D050"/>
                </a:solidFill>
              </a:rPr>
              <a:t>se comporte à cause des actions des </a:t>
            </a:r>
            <a:r>
              <a:rPr lang="fr-FR" b="1" dirty="0" smtClean="0">
                <a:solidFill>
                  <a:srgbClr val="92D050"/>
                </a:solidFill>
              </a:rPr>
              <a:t>adultes</a:t>
            </a: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822" y="1354239"/>
            <a:ext cx="10935182" cy="515073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Le sans-</a:t>
            </a:r>
            <a:r>
              <a:rPr lang="en-GB" sz="2800" dirty="0" err="1" smtClean="0">
                <a:solidFill>
                  <a:schemeClr val="tx1"/>
                </a:solidFill>
              </a:rPr>
              <a:t>abrisme</a:t>
            </a:r>
            <a:r>
              <a:rPr lang="en-GB" sz="2800" dirty="0" smtClean="0">
                <a:solidFill>
                  <a:schemeClr val="tx1"/>
                </a:solidFill>
              </a:rPr>
              <a:t> de No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dû</a:t>
            </a:r>
            <a:r>
              <a:rPr lang="en-GB" sz="2800" dirty="0" smtClean="0">
                <a:solidFill>
                  <a:schemeClr val="tx1"/>
                </a:solidFill>
              </a:rPr>
              <a:t> à </a:t>
            </a:r>
            <a:r>
              <a:rPr lang="en-GB" sz="2800" dirty="0" err="1" smtClean="0">
                <a:solidFill>
                  <a:schemeClr val="tx1"/>
                </a:solidFill>
              </a:rPr>
              <a:t>l’effet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négatif</a:t>
            </a:r>
            <a:r>
              <a:rPr lang="en-GB" sz="2800" dirty="0" smtClean="0">
                <a:solidFill>
                  <a:schemeClr val="tx1"/>
                </a:solidFill>
              </a:rPr>
              <a:t> de </a:t>
            </a:r>
            <a:r>
              <a:rPr lang="en-GB" sz="2800" dirty="0" err="1" smtClean="0">
                <a:solidFill>
                  <a:schemeClr val="tx1"/>
                </a:solidFill>
              </a:rPr>
              <a:t>l’influence</a:t>
            </a:r>
            <a:r>
              <a:rPr lang="en-GB" sz="2800" dirty="0" smtClean="0">
                <a:solidFill>
                  <a:schemeClr val="tx1"/>
                </a:solidFill>
              </a:rPr>
              <a:t> de </a:t>
            </a:r>
            <a:r>
              <a:rPr lang="en-GB" sz="2800" dirty="0" err="1" smtClean="0">
                <a:solidFill>
                  <a:schemeClr val="tx1"/>
                </a:solidFill>
              </a:rPr>
              <a:t>ses</a:t>
            </a:r>
            <a:r>
              <a:rPr lang="en-GB" sz="2800" dirty="0" smtClean="0">
                <a:solidFill>
                  <a:schemeClr val="tx1"/>
                </a:solidFill>
              </a:rPr>
              <a:t> parents.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Les parents de Lou </a:t>
            </a:r>
            <a:r>
              <a:rPr lang="en-GB" sz="2800" dirty="0" err="1" smtClean="0">
                <a:solidFill>
                  <a:schemeClr val="tx1"/>
                </a:solidFill>
              </a:rPr>
              <a:t>deviennent</a:t>
            </a:r>
            <a:r>
              <a:rPr lang="en-GB" sz="2800" dirty="0" smtClean="0">
                <a:solidFill>
                  <a:schemeClr val="tx1"/>
                </a:solidFill>
              </a:rPr>
              <a:t> les </a:t>
            </a:r>
            <a:r>
              <a:rPr lang="en-GB" sz="2800" b="1" dirty="0" smtClean="0">
                <a:solidFill>
                  <a:schemeClr val="tx1"/>
                </a:solidFill>
              </a:rPr>
              <a:t>parents </a:t>
            </a:r>
            <a:r>
              <a:rPr lang="en-GB" sz="2800" b="1" dirty="0" err="1" smtClean="0">
                <a:solidFill>
                  <a:schemeClr val="tx1"/>
                </a:solidFill>
              </a:rPr>
              <a:t>adoptifs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de </a:t>
            </a:r>
            <a:r>
              <a:rPr lang="en-GB" sz="2800" dirty="0" smtClean="0">
                <a:solidFill>
                  <a:schemeClr val="tx1"/>
                </a:solidFill>
              </a:rPr>
              <a:t>No </a:t>
            </a:r>
            <a:r>
              <a:rPr lang="en-GB" sz="2800" dirty="0" err="1" smtClean="0">
                <a:solidFill>
                  <a:schemeClr val="tx1"/>
                </a:solidFill>
              </a:rPr>
              <a:t>alors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qu’elle</a:t>
            </a:r>
            <a:r>
              <a:rPr lang="en-GB" sz="2800" dirty="0" smtClean="0">
                <a:solidFill>
                  <a:schemeClr val="tx1"/>
                </a:solidFill>
              </a:rPr>
              <a:t> commence à changer </a:t>
            </a:r>
            <a:r>
              <a:rPr lang="en-GB" sz="2800" dirty="0" err="1" smtClean="0">
                <a:solidFill>
                  <a:schemeClr val="tx1"/>
                </a:solidFill>
              </a:rPr>
              <a:t>sa</a:t>
            </a:r>
            <a:r>
              <a:rPr lang="en-GB" sz="2800" dirty="0" smtClean="0">
                <a:solidFill>
                  <a:schemeClr val="tx1"/>
                </a:solidFill>
              </a:rPr>
              <a:t> vie.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No ne </a:t>
            </a:r>
            <a:r>
              <a:rPr lang="en-GB" sz="2800" dirty="0" err="1" smtClean="0">
                <a:solidFill>
                  <a:schemeClr val="tx1"/>
                </a:solidFill>
              </a:rPr>
              <a:t>peut</a:t>
            </a:r>
            <a:r>
              <a:rPr lang="en-GB" sz="2800" dirty="0" smtClean="0">
                <a:solidFill>
                  <a:schemeClr val="tx1"/>
                </a:solidFill>
              </a:rPr>
              <a:t> pas accepter les </a:t>
            </a:r>
            <a:r>
              <a:rPr lang="en-GB" sz="2800" dirty="0" err="1" smtClean="0">
                <a:solidFill>
                  <a:schemeClr val="tx1"/>
                </a:solidFill>
              </a:rPr>
              <a:t>règles</a:t>
            </a:r>
            <a:r>
              <a:rPr lang="en-GB" sz="2800" dirty="0" smtClean="0">
                <a:solidFill>
                  <a:schemeClr val="tx1"/>
                </a:solidFill>
              </a:rPr>
              <a:t> de la </a:t>
            </a:r>
            <a:r>
              <a:rPr lang="en-GB" sz="2800" dirty="0" err="1" smtClean="0">
                <a:solidFill>
                  <a:schemeClr val="tx1"/>
                </a:solidFill>
              </a:rPr>
              <a:t>famille</a:t>
            </a:r>
            <a:r>
              <a:rPr lang="en-GB" sz="2800" dirty="0" smtClean="0">
                <a:solidFill>
                  <a:schemeClr val="tx1"/>
                </a:solidFill>
              </a:rPr>
              <a:t> de Lou. 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err="1" smtClean="0">
                <a:solidFill>
                  <a:schemeClr val="tx1"/>
                </a:solidFill>
              </a:rPr>
              <a:t>Malgré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l’aide</a:t>
            </a:r>
            <a:r>
              <a:rPr lang="en-GB" sz="2800" b="1" dirty="0" smtClean="0">
                <a:solidFill>
                  <a:schemeClr val="tx1"/>
                </a:solidFill>
              </a:rPr>
              <a:t> que les parents de Lou </a:t>
            </a:r>
            <a:r>
              <a:rPr lang="en-GB" sz="2800" b="1" dirty="0" err="1" smtClean="0">
                <a:solidFill>
                  <a:schemeClr val="tx1"/>
                </a:solidFill>
              </a:rPr>
              <a:t>lui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apporte</a:t>
            </a:r>
            <a:r>
              <a:rPr lang="en-GB" sz="2800" dirty="0" smtClean="0">
                <a:solidFill>
                  <a:schemeClr val="tx1"/>
                </a:solidFill>
              </a:rPr>
              <a:t>, No </a:t>
            </a:r>
            <a:r>
              <a:rPr lang="en-GB" sz="2800" dirty="0" err="1" smtClean="0">
                <a:solidFill>
                  <a:schemeClr val="tx1"/>
                </a:solidFill>
              </a:rPr>
              <a:t>trouve</a:t>
            </a:r>
            <a:r>
              <a:rPr lang="en-GB" sz="2800" dirty="0" smtClean="0">
                <a:solidFill>
                  <a:schemeClr val="tx1"/>
                </a:solidFill>
              </a:rPr>
              <a:t> difficile </a:t>
            </a:r>
            <a:r>
              <a:rPr lang="en-GB" sz="2800" dirty="0" err="1" smtClean="0">
                <a:solidFill>
                  <a:schemeClr val="tx1"/>
                </a:solidFill>
              </a:rPr>
              <a:t>d’accepter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leur</a:t>
            </a:r>
            <a:r>
              <a:rPr lang="en-GB" sz="2800" b="1" dirty="0" smtClean="0">
                <a:solidFill>
                  <a:schemeClr val="tx1"/>
                </a:solidFill>
              </a:rPr>
              <a:t> aide </a:t>
            </a:r>
            <a:r>
              <a:rPr lang="en-GB" sz="2800" dirty="0" smtClean="0">
                <a:solidFill>
                  <a:schemeClr val="tx1"/>
                </a:solidFill>
              </a:rPr>
              <a:t>et part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6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Comment </a:t>
            </a:r>
            <a:r>
              <a:rPr lang="fr-FR" dirty="0">
                <a:solidFill>
                  <a:srgbClr val="92D050"/>
                </a:solidFill>
              </a:rPr>
              <a:t>Lucas se comporte à cause des actions des adultes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3" y="2272145"/>
            <a:ext cx="10701700" cy="382385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Lucas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fort et resistant </a:t>
            </a:r>
            <a:r>
              <a:rPr lang="en-GB" sz="2800" dirty="0" err="1" smtClean="0">
                <a:solidFill>
                  <a:schemeClr val="tx1"/>
                </a:solidFill>
              </a:rPr>
              <a:t>dû</a:t>
            </a:r>
            <a:r>
              <a:rPr lang="en-GB" sz="2800" dirty="0" smtClean="0">
                <a:solidFill>
                  <a:schemeClr val="tx1"/>
                </a:solidFill>
              </a:rPr>
              <a:t> au fait </a:t>
            </a:r>
            <a:r>
              <a:rPr lang="en-GB" sz="2800" dirty="0" err="1" smtClean="0">
                <a:solidFill>
                  <a:schemeClr val="tx1"/>
                </a:solidFill>
              </a:rPr>
              <a:t>qu’</a:t>
            </a:r>
            <a:r>
              <a:rPr lang="en-GB" sz="2800" b="1" dirty="0" err="1" smtClean="0">
                <a:solidFill>
                  <a:schemeClr val="tx1"/>
                </a:solidFill>
              </a:rPr>
              <a:t>il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s’est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distancié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de </a:t>
            </a:r>
            <a:r>
              <a:rPr lang="en-GB" sz="2800" dirty="0" err="1" smtClean="0">
                <a:solidFill>
                  <a:schemeClr val="tx1"/>
                </a:solidFill>
              </a:rPr>
              <a:t>ses</a:t>
            </a:r>
            <a:r>
              <a:rPr lang="en-GB" sz="2800" dirty="0" smtClean="0">
                <a:solidFill>
                  <a:schemeClr val="tx1"/>
                </a:solidFill>
              </a:rPr>
              <a:t> parents. (Il </a:t>
            </a:r>
            <a:r>
              <a:rPr lang="en-GB" sz="2800" dirty="0" err="1" smtClean="0">
                <a:solidFill>
                  <a:schemeClr val="tx1"/>
                </a:solidFill>
              </a:rPr>
              <a:t>vit</a:t>
            </a:r>
            <a:r>
              <a:rPr lang="en-GB" sz="2800" dirty="0" smtClean="0">
                <a:solidFill>
                  <a:schemeClr val="tx1"/>
                </a:solidFill>
              </a:rPr>
              <a:t> plus </a:t>
            </a:r>
            <a:r>
              <a:rPr lang="en-GB" sz="2800" dirty="0" err="1" smtClean="0">
                <a:solidFill>
                  <a:schemeClr val="tx1"/>
                </a:solidFill>
              </a:rPr>
              <a:t>ou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moins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indépendamment</a:t>
            </a:r>
            <a:r>
              <a:rPr lang="en-GB" sz="2800" dirty="0" smtClean="0">
                <a:solidFill>
                  <a:schemeClr val="tx1"/>
                </a:solidFill>
              </a:rPr>
              <a:t>). 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Lucas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plus </a:t>
            </a:r>
            <a:r>
              <a:rPr lang="en-GB" sz="2800" dirty="0" smtClean="0">
                <a:solidFill>
                  <a:schemeClr val="tx1"/>
                </a:solidFill>
              </a:rPr>
              <a:t>sage/</a:t>
            </a:r>
            <a:r>
              <a:rPr lang="en-GB" sz="2800" dirty="0" err="1" smtClean="0">
                <a:solidFill>
                  <a:schemeClr val="tx1"/>
                </a:solidFill>
              </a:rPr>
              <a:t>responsable</a:t>
            </a:r>
            <a:r>
              <a:rPr lang="en-GB" sz="2800" dirty="0" smtClean="0">
                <a:solidFill>
                  <a:schemeClr val="tx1"/>
                </a:solidFill>
              </a:rPr>
              <a:t>/</a:t>
            </a:r>
            <a:r>
              <a:rPr lang="en-GB" sz="2800" b="1" dirty="0" smtClean="0">
                <a:solidFill>
                  <a:schemeClr val="tx1"/>
                </a:solidFill>
              </a:rPr>
              <a:t>mature/ </a:t>
            </a:r>
            <a:r>
              <a:rPr lang="en-GB" sz="2800" b="1" dirty="0" err="1" smtClean="0">
                <a:solidFill>
                  <a:schemeClr val="tx1"/>
                </a:solidFill>
              </a:rPr>
              <a:t>mûr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grâce à </a:t>
            </a:r>
            <a:r>
              <a:rPr lang="en-GB" sz="2800" dirty="0" err="1" smtClean="0">
                <a:solidFill>
                  <a:schemeClr val="tx1"/>
                </a:solidFill>
              </a:rPr>
              <a:t>cette</a:t>
            </a:r>
            <a:r>
              <a:rPr lang="en-GB" sz="2800" dirty="0" smtClean="0">
                <a:solidFill>
                  <a:schemeClr val="tx1"/>
                </a:solidFill>
              </a:rPr>
              <a:t> distance.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Lucas </a:t>
            </a:r>
            <a:r>
              <a:rPr lang="en-GB" sz="2800" dirty="0" err="1" smtClean="0">
                <a:solidFill>
                  <a:schemeClr val="tx1"/>
                </a:solidFill>
              </a:rPr>
              <a:t>comprend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l’isolement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de Lou et </a:t>
            </a:r>
            <a:r>
              <a:rPr lang="en-GB" sz="2800" dirty="0" err="1" smtClean="0">
                <a:solidFill>
                  <a:schemeClr val="tx1"/>
                </a:solidFill>
              </a:rPr>
              <a:t>agit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presque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aussi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comme</a:t>
            </a:r>
            <a:r>
              <a:rPr lang="en-GB" sz="2800" dirty="0" smtClean="0">
                <a:solidFill>
                  <a:schemeClr val="tx1"/>
                </a:solidFill>
              </a:rPr>
              <a:t> un </a:t>
            </a:r>
            <a:r>
              <a:rPr lang="en-GB" sz="2800" dirty="0" err="1" smtClean="0">
                <a:solidFill>
                  <a:schemeClr val="tx1"/>
                </a:solidFill>
              </a:rPr>
              <a:t>gardien</a:t>
            </a:r>
            <a:r>
              <a:rPr lang="en-GB" sz="28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Lucas se sent </a:t>
            </a:r>
            <a:r>
              <a:rPr lang="en-GB" sz="2800" dirty="0" err="1" smtClean="0">
                <a:solidFill>
                  <a:schemeClr val="tx1"/>
                </a:solidFill>
              </a:rPr>
              <a:t>souvent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humilié</a:t>
            </a:r>
            <a:r>
              <a:rPr lang="en-GB" sz="2800" dirty="0" smtClean="0">
                <a:solidFill>
                  <a:schemeClr val="tx1"/>
                </a:solidFill>
              </a:rPr>
              <a:t> par les </a:t>
            </a:r>
            <a:r>
              <a:rPr lang="en-GB" sz="2800" dirty="0" err="1" smtClean="0">
                <a:solidFill>
                  <a:schemeClr val="tx1"/>
                </a:solidFill>
              </a:rPr>
              <a:t>professeurs</a:t>
            </a:r>
            <a:r>
              <a:rPr lang="en-GB" sz="2800" dirty="0" smtClean="0">
                <a:solidFill>
                  <a:schemeClr val="tx1"/>
                </a:solidFill>
              </a:rPr>
              <a:t> à </a:t>
            </a:r>
            <a:r>
              <a:rPr lang="en-GB" sz="2800" dirty="0" err="1" smtClean="0">
                <a:solidFill>
                  <a:schemeClr val="tx1"/>
                </a:solidFill>
              </a:rPr>
              <a:t>l’école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et par </a:t>
            </a:r>
            <a:r>
              <a:rPr lang="en-GB" sz="2800" dirty="0" err="1" smtClean="0">
                <a:solidFill>
                  <a:schemeClr val="tx1"/>
                </a:solidFill>
              </a:rPr>
              <a:t>conséquent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rebelle</a:t>
            </a:r>
            <a:r>
              <a:rPr lang="en-GB" sz="2800" dirty="0" smtClean="0">
                <a:solidFill>
                  <a:schemeClr val="tx1"/>
                </a:solidFill>
              </a:rPr>
              <a:t> et </a:t>
            </a:r>
            <a:r>
              <a:rPr lang="en-GB" sz="2800" dirty="0" smtClean="0">
                <a:solidFill>
                  <a:schemeClr val="tx1"/>
                </a:solidFill>
              </a:rPr>
              <a:t>insolent </a:t>
            </a:r>
            <a:r>
              <a:rPr lang="en-GB" sz="2800" dirty="0" err="1" smtClean="0">
                <a:solidFill>
                  <a:schemeClr val="tx1"/>
                </a:solidFill>
              </a:rPr>
              <a:t>en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classe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7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L’influence</a:t>
            </a:r>
            <a:r>
              <a:rPr lang="en-GB" dirty="0" smtClean="0"/>
              <a:t> de Monsieur Marin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82" y="2068945"/>
            <a:ext cx="10360089" cy="402705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Monsieur Marin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un </a:t>
            </a:r>
            <a:r>
              <a:rPr lang="en-GB" sz="2800" dirty="0" err="1" smtClean="0">
                <a:solidFill>
                  <a:schemeClr val="tx1"/>
                </a:solidFill>
              </a:rPr>
              <a:t>personnage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fort et </a:t>
            </a:r>
            <a:r>
              <a:rPr lang="en-GB" sz="2800" dirty="0" err="1" smtClean="0">
                <a:solidFill>
                  <a:schemeClr val="tx1"/>
                </a:solidFill>
              </a:rPr>
              <a:t>intimidant</a:t>
            </a:r>
            <a:r>
              <a:rPr lang="en-GB" sz="2800" dirty="0" smtClean="0">
                <a:solidFill>
                  <a:schemeClr val="tx1"/>
                </a:solidFill>
              </a:rPr>
              <a:t> pour Lou et </a:t>
            </a:r>
            <a:r>
              <a:rPr lang="en-GB" sz="2800" dirty="0">
                <a:solidFill>
                  <a:schemeClr val="tx1"/>
                </a:solidFill>
              </a:rPr>
              <a:t>Lucas. </a:t>
            </a:r>
          </a:p>
          <a:p>
            <a:r>
              <a:rPr lang="en-GB" sz="2800" dirty="0" err="1" smtClean="0">
                <a:solidFill>
                  <a:schemeClr val="tx1"/>
                </a:solidFill>
              </a:rPr>
              <a:t>En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dépit</a:t>
            </a:r>
            <a:r>
              <a:rPr lang="en-GB" sz="2800" dirty="0" smtClean="0">
                <a:solidFill>
                  <a:schemeClr val="tx1"/>
                </a:solidFill>
              </a:rPr>
              <a:t> de </a:t>
            </a:r>
            <a:r>
              <a:rPr lang="en-GB" sz="2800" dirty="0" err="1" smtClean="0">
                <a:solidFill>
                  <a:schemeClr val="tx1"/>
                </a:solidFill>
              </a:rPr>
              <a:t>l’intimidation</a:t>
            </a:r>
            <a:r>
              <a:rPr lang="en-GB" sz="2800" dirty="0" smtClean="0">
                <a:solidFill>
                  <a:schemeClr val="tx1"/>
                </a:solidFill>
              </a:rPr>
              <a:t> de Lou, </a:t>
            </a:r>
            <a:r>
              <a:rPr lang="en-GB" sz="2800" dirty="0" err="1" smtClean="0">
                <a:solidFill>
                  <a:schemeClr val="tx1"/>
                </a:solidFill>
              </a:rPr>
              <a:t>il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sait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qu’elle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intelligente</a:t>
            </a:r>
            <a:r>
              <a:rPr lang="en-GB" sz="2800" dirty="0" smtClean="0">
                <a:solidFill>
                  <a:schemeClr val="tx1"/>
                </a:solidFill>
              </a:rPr>
              <a:t> et </a:t>
            </a:r>
            <a:r>
              <a:rPr lang="en-GB" sz="2800" b="1" dirty="0" err="1" smtClean="0">
                <a:solidFill>
                  <a:schemeClr val="tx1"/>
                </a:solidFill>
              </a:rPr>
              <a:t>l’encourage</a:t>
            </a:r>
            <a:r>
              <a:rPr lang="en-GB" sz="2800" b="1" dirty="0" smtClean="0">
                <a:solidFill>
                  <a:schemeClr val="tx1"/>
                </a:solidFill>
              </a:rPr>
              <a:t> à </a:t>
            </a:r>
            <a:r>
              <a:rPr lang="en-GB" sz="2800" b="1" dirty="0" err="1" smtClean="0">
                <a:solidFill>
                  <a:schemeClr val="tx1"/>
                </a:solidFill>
              </a:rPr>
              <a:t>poursuivre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ses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intérêts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Le </a:t>
            </a:r>
            <a:r>
              <a:rPr lang="en-GB" sz="2800" b="1" dirty="0" err="1" smtClean="0">
                <a:solidFill>
                  <a:schemeClr val="tx1"/>
                </a:solidFill>
              </a:rPr>
              <a:t>soutien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de Monsieur Marin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amène</a:t>
            </a:r>
            <a:r>
              <a:rPr lang="en-GB" sz="2800" b="1" dirty="0" smtClean="0">
                <a:solidFill>
                  <a:schemeClr val="tx1"/>
                </a:solidFill>
              </a:rPr>
              <a:t> Lou à </a:t>
            </a:r>
            <a:r>
              <a:rPr lang="en-GB" sz="2800" b="1" dirty="0" err="1" smtClean="0">
                <a:solidFill>
                  <a:schemeClr val="tx1"/>
                </a:solidFill>
              </a:rPr>
              <a:t>devenir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impliquée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avec No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</a:p>
          <a:p>
            <a:r>
              <a:rPr lang="en-GB" sz="2800" dirty="0">
                <a:solidFill>
                  <a:schemeClr val="tx1"/>
                </a:solidFill>
              </a:rPr>
              <a:t>Monsieur </a:t>
            </a:r>
            <a:r>
              <a:rPr lang="en-GB" sz="2800" dirty="0" smtClean="0">
                <a:solidFill>
                  <a:schemeClr val="tx1"/>
                </a:solidFill>
              </a:rPr>
              <a:t>Marin continue à encourager </a:t>
            </a:r>
            <a:r>
              <a:rPr lang="en-GB" sz="2800" smtClean="0">
                <a:solidFill>
                  <a:schemeClr val="tx1"/>
                </a:solidFill>
              </a:rPr>
              <a:t>Lou </a:t>
            </a:r>
            <a:r>
              <a:rPr lang="en-GB" sz="2800" smtClean="0">
                <a:solidFill>
                  <a:schemeClr val="tx1"/>
                </a:solidFill>
              </a:rPr>
              <a:t>à être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la </a:t>
            </a:r>
            <a:r>
              <a:rPr lang="en-GB" sz="2800" dirty="0" err="1" smtClean="0">
                <a:solidFill>
                  <a:schemeClr val="tx1"/>
                </a:solidFill>
              </a:rPr>
              <a:t>personne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qu’elle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est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même</a:t>
            </a:r>
            <a:r>
              <a:rPr lang="en-GB" sz="2800" dirty="0" smtClean="0">
                <a:solidFill>
                  <a:schemeClr val="tx1"/>
                </a:solidFill>
              </a:rPr>
              <a:t> après le </a:t>
            </a:r>
            <a:r>
              <a:rPr lang="en-GB" sz="2800" dirty="0" err="1" smtClean="0">
                <a:solidFill>
                  <a:schemeClr val="tx1"/>
                </a:solidFill>
              </a:rPr>
              <a:t>drame</a:t>
            </a:r>
            <a:r>
              <a:rPr lang="en-GB" sz="2800" dirty="0" smtClean="0">
                <a:solidFill>
                  <a:schemeClr val="tx1"/>
                </a:solidFill>
              </a:rPr>
              <a:t> de son </a:t>
            </a:r>
            <a:r>
              <a:rPr lang="en-GB" sz="2800" dirty="0" err="1" smtClean="0">
                <a:solidFill>
                  <a:schemeClr val="tx1"/>
                </a:solidFill>
              </a:rPr>
              <a:t>amitié</a:t>
            </a:r>
            <a:r>
              <a:rPr lang="en-GB" sz="2800" dirty="0" smtClean="0">
                <a:solidFill>
                  <a:schemeClr val="tx1"/>
                </a:solidFill>
              </a:rPr>
              <a:t> avec No.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4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006563-D832-4E73-B99A-8CA4A89ED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3AB54F-FD27-4D02-B043-C795737C3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1B3745-4B0F-431F-A468-5D2E47C06A08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926</TotalTime>
  <Words>370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Examinez comment les actions des adultes influencent les personnages dans No et Moi. </vt:lpstr>
      <vt:lpstr>Comment les actions de ses parents influencent Lou</vt:lpstr>
      <vt:lpstr> Comment No se comporte à cause des actions des adultes</vt:lpstr>
      <vt:lpstr>Comment Lucas se comporte à cause des actions des adultes</vt:lpstr>
      <vt:lpstr>L’influence de Monsieur Marin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ET MOI Leçon 3 : LE CERCLE FAMILIAL</dc:title>
  <dc:creator>Frédérique E. Lecerf</dc:creator>
  <cp:lastModifiedBy>Frédérique E. Lecerf</cp:lastModifiedBy>
  <cp:revision>48</cp:revision>
  <dcterms:created xsi:type="dcterms:W3CDTF">2017-11-13T16:55:15Z</dcterms:created>
  <dcterms:modified xsi:type="dcterms:W3CDTF">2017-11-24T13:37:31Z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