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4"/>
  </p:sldMasterIdLst>
  <p:sldIdLst>
    <p:sldId id="289" r:id="rId5"/>
    <p:sldId id="288" r:id="rId6"/>
    <p:sldId id="306" r:id="rId7"/>
    <p:sldId id="290" r:id="rId8"/>
    <p:sldId id="30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11/24/2017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2884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10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373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325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1863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756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48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39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655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400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128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11/24/2017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300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>
                <a:solidFill>
                  <a:schemeClr val="accent6"/>
                </a:solidFill>
              </a:rPr>
              <a:t>Examinez comment les actions des adultes influencent </a:t>
            </a:r>
            <a:r>
              <a:rPr lang="fr-FR" dirty="0" smtClean="0">
                <a:solidFill>
                  <a:schemeClr val="accent6"/>
                </a:solidFill>
              </a:rPr>
              <a:t>les personnages dans </a:t>
            </a:r>
            <a:r>
              <a:rPr lang="fr-FR" b="1" dirty="0" smtClean="0">
                <a:solidFill>
                  <a:schemeClr val="accent6"/>
                </a:solidFill>
              </a:rPr>
              <a:t>No et Moi</a:t>
            </a:r>
            <a:r>
              <a:rPr lang="fr-FR" dirty="0" smtClean="0">
                <a:solidFill>
                  <a:schemeClr val="accent6"/>
                </a:solidFill>
              </a:rPr>
              <a:t>.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8640" lvl="2" indent="0">
              <a:buNone/>
            </a:pPr>
            <a:r>
              <a:rPr lang="fr-FR" sz="2600" dirty="0" smtClean="0">
                <a:solidFill>
                  <a:schemeClr val="tx1"/>
                </a:solidFill>
              </a:rPr>
              <a:t>Vous </a:t>
            </a:r>
            <a:r>
              <a:rPr lang="fr-FR" sz="2600" dirty="0">
                <a:solidFill>
                  <a:schemeClr val="tx1"/>
                </a:solidFill>
              </a:rPr>
              <a:t>pouvez utiliser les points suivants : </a:t>
            </a:r>
            <a:endParaRPr lang="en-GB" sz="2600" dirty="0">
              <a:solidFill>
                <a:schemeClr val="tx1"/>
              </a:solidFill>
            </a:endParaRPr>
          </a:p>
          <a:p>
            <a:pPr marL="548640" lvl="2" indent="0">
              <a:buNone/>
            </a:pPr>
            <a:r>
              <a:rPr lang="fr-FR" sz="2600" dirty="0">
                <a:solidFill>
                  <a:schemeClr val="tx1"/>
                </a:solidFill>
              </a:rPr>
              <a:t>• comment les actions de ses parents influencent Lou </a:t>
            </a:r>
            <a:endParaRPr lang="en-GB" sz="2600" dirty="0">
              <a:solidFill>
                <a:schemeClr val="tx1"/>
              </a:solidFill>
            </a:endParaRPr>
          </a:p>
          <a:p>
            <a:pPr marL="548640" lvl="2" indent="0">
              <a:buNone/>
            </a:pPr>
            <a:r>
              <a:rPr lang="fr-FR" sz="2600" dirty="0">
                <a:solidFill>
                  <a:schemeClr val="tx1"/>
                </a:solidFill>
              </a:rPr>
              <a:t>• comment No se comporte à cause des actions des adultes </a:t>
            </a:r>
            <a:endParaRPr lang="en-GB" sz="2600" dirty="0">
              <a:solidFill>
                <a:schemeClr val="tx1"/>
              </a:solidFill>
            </a:endParaRPr>
          </a:p>
          <a:p>
            <a:pPr marL="548640" lvl="2" indent="0">
              <a:buNone/>
            </a:pPr>
            <a:r>
              <a:rPr lang="fr-FR" sz="2600" dirty="0">
                <a:solidFill>
                  <a:schemeClr val="tx1"/>
                </a:solidFill>
              </a:rPr>
              <a:t>• comment Lucas se comporte à cause des actions des adultes </a:t>
            </a:r>
            <a:endParaRPr lang="en-GB" sz="2600" dirty="0">
              <a:solidFill>
                <a:schemeClr val="tx1"/>
              </a:solidFill>
            </a:endParaRPr>
          </a:p>
          <a:p>
            <a:pPr marL="548640" lvl="2" indent="0">
              <a:buNone/>
            </a:pPr>
            <a:r>
              <a:rPr lang="fr-FR" sz="2600" dirty="0">
                <a:solidFill>
                  <a:schemeClr val="tx1"/>
                </a:solidFill>
              </a:rPr>
              <a:t>• l’influence de Monsieur Marin</a:t>
            </a:r>
            <a:r>
              <a:rPr lang="fr-FR" dirty="0">
                <a:solidFill>
                  <a:schemeClr val="tx1"/>
                </a:solidFill>
              </a:rPr>
              <a:t>. </a:t>
            </a:r>
            <a:endParaRPr lang="en-GB" dirty="0">
              <a:solidFill>
                <a:schemeClr val="tx1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831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085" y="459129"/>
            <a:ext cx="10439786" cy="663615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92D050"/>
                </a:solidFill>
              </a:rPr>
              <a:t>C</a:t>
            </a:r>
            <a:r>
              <a:rPr lang="fr-FR" b="1" dirty="0" smtClean="0">
                <a:solidFill>
                  <a:srgbClr val="92D050"/>
                </a:solidFill>
              </a:rPr>
              <a:t>omment </a:t>
            </a:r>
            <a:r>
              <a:rPr lang="fr-FR" b="1" dirty="0">
                <a:solidFill>
                  <a:srgbClr val="92D050"/>
                </a:solidFill>
              </a:rPr>
              <a:t>les actions de </a:t>
            </a:r>
            <a:r>
              <a:rPr lang="fr-FR" b="1" dirty="0" smtClean="0">
                <a:solidFill>
                  <a:srgbClr val="92D050"/>
                </a:solidFill>
              </a:rPr>
              <a:t>ses parents influencent Lou</a:t>
            </a:r>
            <a:endParaRPr lang="en-GB" b="1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345" y="1354239"/>
            <a:ext cx="11258659" cy="4918224"/>
          </a:xfrm>
        </p:spPr>
        <p:txBody>
          <a:bodyPr>
            <a:normAutofit/>
          </a:bodyPr>
          <a:lstStyle/>
          <a:p>
            <a:r>
              <a:rPr lang="en-GB" sz="3200" dirty="0" smtClean="0">
                <a:solidFill>
                  <a:schemeClr val="tx1"/>
                </a:solidFill>
              </a:rPr>
              <a:t>Le </a:t>
            </a:r>
            <a:r>
              <a:rPr lang="en-GB" sz="3200" dirty="0" err="1" smtClean="0">
                <a:solidFill>
                  <a:schemeClr val="tx1"/>
                </a:solidFill>
              </a:rPr>
              <a:t>comportement</a:t>
            </a:r>
            <a:r>
              <a:rPr lang="en-GB" sz="3200" dirty="0" smtClean="0">
                <a:solidFill>
                  <a:schemeClr val="tx1"/>
                </a:solidFill>
              </a:rPr>
              <a:t> des parents de Lou a </a:t>
            </a:r>
            <a:r>
              <a:rPr lang="en-GB" sz="3200" b="1" dirty="0" smtClean="0">
                <a:solidFill>
                  <a:schemeClr val="tx1"/>
                </a:solidFill>
              </a:rPr>
              <a:t>un </a:t>
            </a:r>
            <a:r>
              <a:rPr lang="en-GB" sz="3200" b="1" dirty="0" err="1" smtClean="0">
                <a:solidFill>
                  <a:schemeClr val="tx1"/>
                </a:solidFill>
              </a:rPr>
              <a:t>effet</a:t>
            </a:r>
            <a:r>
              <a:rPr lang="en-GB" sz="3200" b="1" dirty="0" smtClean="0">
                <a:solidFill>
                  <a:schemeClr val="tx1"/>
                </a:solidFill>
              </a:rPr>
              <a:t> </a:t>
            </a:r>
            <a:r>
              <a:rPr lang="en-GB" sz="3200" b="1" dirty="0" err="1" smtClean="0">
                <a:solidFill>
                  <a:schemeClr val="tx1"/>
                </a:solidFill>
              </a:rPr>
              <a:t>négatif</a:t>
            </a:r>
            <a:r>
              <a:rPr lang="en-GB" sz="3200" b="1" dirty="0" smtClean="0">
                <a:solidFill>
                  <a:schemeClr val="tx1"/>
                </a:solidFill>
              </a:rPr>
              <a:t> </a:t>
            </a:r>
            <a:r>
              <a:rPr lang="en-GB" sz="3200" dirty="0" smtClean="0">
                <a:solidFill>
                  <a:schemeClr val="tx1"/>
                </a:solidFill>
              </a:rPr>
              <a:t>sur </a:t>
            </a:r>
            <a:r>
              <a:rPr lang="en-GB" sz="3200" b="1" dirty="0" smtClean="0">
                <a:solidFill>
                  <a:schemeClr val="tx1"/>
                </a:solidFill>
              </a:rPr>
              <a:t>la </a:t>
            </a:r>
            <a:r>
              <a:rPr lang="en-GB" sz="3200" b="1" dirty="0" err="1" smtClean="0">
                <a:solidFill>
                  <a:schemeClr val="tx1"/>
                </a:solidFill>
              </a:rPr>
              <a:t>confiance</a:t>
            </a:r>
            <a:r>
              <a:rPr lang="en-GB" sz="3200" b="1" dirty="0" smtClean="0">
                <a:solidFill>
                  <a:schemeClr val="tx1"/>
                </a:solidFill>
              </a:rPr>
              <a:t> </a:t>
            </a:r>
            <a:r>
              <a:rPr lang="en-GB" sz="3200" b="1" dirty="0" err="1" smtClean="0">
                <a:solidFill>
                  <a:schemeClr val="tx1"/>
                </a:solidFill>
              </a:rPr>
              <a:t>qu’elle</a:t>
            </a:r>
            <a:r>
              <a:rPr lang="en-GB" sz="3200" b="1" dirty="0" smtClean="0">
                <a:solidFill>
                  <a:schemeClr val="tx1"/>
                </a:solidFill>
              </a:rPr>
              <a:t> a </a:t>
            </a:r>
            <a:r>
              <a:rPr lang="en-GB" sz="3200" b="1" dirty="0" err="1" smtClean="0">
                <a:solidFill>
                  <a:schemeClr val="tx1"/>
                </a:solidFill>
              </a:rPr>
              <a:t>en</a:t>
            </a:r>
            <a:r>
              <a:rPr lang="en-GB" sz="3200" b="1" dirty="0" smtClean="0">
                <a:solidFill>
                  <a:schemeClr val="tx1"/>
                </a:solidFill>
              </a:rPr>
              <a:t> </a:t>
            </a:r>
            <a:r>
              <a:rPr lang="en-GB" sz="3200" b="1" dirty="0" err="1" smtClean="0">
                <a:solidFill>
                  <a:schemeClr val="tx1"/>
                </a:solidFill>
              </a:rPr>
              <a:t>elle</a:t>
            </a:r>
            <a:r>
              <a:rPr lang="en-GB" sz="3200" dirty="0" smtClean="0">
                <a:solidFill>
                  <a:schemeClr val="tx1"/>
                </a:solidFill>
              </a:rPr>
              <a:t>/sur </a:t>
            </a:r>
            <a:r>
              <a:rPr lang="en-GB" sz="3200" b="1" dirty="0" smtClean="0">
                <a:solidFill>
                  <a:schemeClr val="tx1"/>
                </a:solidFill>
              </a:rPr>
              <a:t>son </a:t>
            </a:r>
            <a:r>
              <a:rPr lang="en-GB" sz="3200" b="1" dirty="0" err="1" smtClean="0">
                <a:solidFill>
                  <a:schemeClr val="tx1"/>
                </a:solidFill>
              </a:rPr>
              <a:t>manque</a:t>
            </a:r>
            <a:r>
              <a:rPr lang="en-GB" sz="3200" b="1" dirty="0" smtClean="0">
                <a:solidFill>
                  <a:schemeClr val="tx1"/>
                </a:solidFill>
              </a:rPr>
              <a:t> de </a:t>
            </a:r>
            <a:r>
              <a:rPr lang="en-GB" sz="3200" b="1" dirty="0" err="1" smtClean="0">
                <a:solidFill>
                  <a:schemeClr val="tx1"/>
                </a:solidFill>
              </a:rPr>
              <a:t>confiance</a:t>
            </a:r>
            <a:r>
              <a:rPr lang="en-GB" sz="3200" dirty="0" smtClean="0">
                <a:solidFill>
                  <a:schemeClr val="tx1"/>
                </a:solidFill>
              </a:rPr>
              <a:t>. </a:t>
            </a:r>
            <a:endParaRPr lang="en-GB" sz="1800" dirty="0">
              <a:solidFill>
                <a:schemeClr val="tx1"/>
              </a:solidFill>
            </a:endParaRPr>
          </a:p>
          <a:p>
            <a:r>
              <a:rPr lang="en-GB" sz="3200" dirty="0" smtClean="0">
                <a:solidFill>
                  <a:schemeClr val="tx1"/>
                </a:solidFill>
              </a:rPr>
              <a:t>Bien </a:t>
            </a:r>
            <a:r>
              <a:rPr lang="en-GB" sz="3200" dirty="0" smtClean="0">
                <a:solidFill>
                  <a:schemeClr val="tx1"/>
                </a:solidFill>
              </a:rPr>
              <a:t>que Lou se dispute avec </a:t>
            </a:r>
            <a:r>
              <a:rPr lang="en-GB" sz="3200" dirty="0" err="1" smtClean="0">
                <a:solidFill>
                  <a:schemeClr val="tx1"/>
                </a:solidFill>
              </a:rPr>
              <a:t>ses</a:t>
            </a:r>
            <a:r>
              <a:rPr lang="en-GB" sz="3200" dirty="0" smtClean="0">
                <a:solidFill>
                  <a:schemeClr val="tx1"/>
                </a:solidFill>
              </a:rPr>
              <a:t> parents </a:t>
            </a:r>
            <a:r>
              <a:rPr lang="en-GB" sz="3200" dirty="0" err="1" smtClean="0">
                <a:solidFill>
                  <a:schemeClr val="tx1"/>
                </a:solidFill>
              </a:rPr>
              <a:t>parfois</a:t>
            </a:r>
            <a:r>
              <a:rPr lang="en-GB" sz="3200" dirty="0" smtClean="0">
                <a:solidFill>
                  <a:schemeClr val="tx1"/>
                </a:solidFill>
              </a:rPr>
              <a:t>, </a:t>
            </a:r>
            <a:r>
              <a:rPr lang="en-GB" sz="3200" dirty="0" err="1" smtClean="0">
                <a:solidFill>
                  <a:schemeClr val="tx1"/>
                </a:solidFill>
              </a:rPr>
              <a:t>elle</a:t>
            </a:r>
            <a:r>
              <a:rPr lang="en-GB" sz="3200" dirty="0" smtClean="0">
                <a:solidFill>
                  <a:schemeClr val="tx1"/>
                </a:solidFill>
              </a:rPr>
              <a:t> </a:t>
            </a:r>
            <a:r>
              <a:rPr lang="en-GB" sz="3200" dirty="0" err="1" smtClean="0">
                <a:solidFill>
                  <a:schemeClr val="tx1"/>
                </a:solidFill>
              </a:rPr>
              <a:t>comprend</a:t>
            </a:r>
            <a:r>
              <a:rPr lang="en-GB" sz="3200" dirty="0" smtClean="0">
                <a:solidFill>
                  <a:schemeClr val="tx1"/>
                </a:solidFill>
              </a:rPr>
              <a:t> les </a:t>
            </a:r>
            <a:r>
              <a:rPr lang="en-GB" sz="3200" dirty="0" err="1" smtClean="0">
                <a:solidFill>
                  <a:schemeClr val="tx1"/>
                </a:solidFill>
              </a:rPr>
              <a:t>difficultés</a:t>
            </a:r>
            <a:r>
              <a:rPr lang="en-GB" sz="3200" dirty="0" smtClean="0">
                <a:solidFill>
                  <a:schemeClr val="tx1"/>
                </a:solidFill>
              </a:rPr>
              <a:t> </a:t>
            </a:r>
            <a:r>
              <a:rPr lang="en-GB" sz="3200" dirty="0" smtClean="0">
                <a:solidFill>
                  <a:schemeClr val="tx1"/>
                </a:solidFill>
              </a:rPr>
              <a:t>d’être un parent. </a:t>
            </a:r>
          </a:p>
          <a:p>
            <a:r>
              <a:rPr lang="en-GB" sz="3200" dirty="0" smtClean="0">
                <a:solidFill>
                  <a:schemeClr val="tx1"/>
                </a:solidFill>
              </a:rPr>
              <a:t>Le fait que les parents de Lou </a:t>
            </a:r>
            <a:r>
              <a:rPr lang="en-GB" sz="3200" dirty="0" err="1" smtClean="0">
                <a:solidFill>
                  <a:schemeClr val="tx1"/>
                </a:solidFill>
              </a:rPr>
              <a:t>demandent</a:t>
            </a:r>
            <a:r>
              <a:rPr lang="en-GB" sz="3200" dirty="0" smtClean="0">
                <a:solidFill>
                  <a:schemeClr val="tx1"/>
                </a:solidFill>
              </a:rPr>
              <a:t> à No de quitter la </a:t>
            </a:r>
            <a:r>
              <a:rPr lang="en-GB" sz="3200" dirty="0" err="1" smtClean="0">
                <a:solidFill>
                  <a:schemeClr val="tx1"/>
                </a:solidFill>
              </a:rPr>
              <a:t>maison</a:t>
            </a:r>
            <a:r>
              <a:rPr lang="en-GB" sz="3200" dirty="0" smtClean="0">
                <a:solidFill>
                  <a:schemeClr val="tx1"/>
                </a:solidFill>
              </a:rPr>
              <a:t> fait que Lou ne </a:t>
            </a:r>
            <a:r>
              <a:rPr lang="en-GB" sz="3200" dirty="0" err="1" smtClean="0">
                <a:solidFill>
                  <a:schemeClr val="tx1"/>
                </a:solidFill>
              </a:rPr>
              <a:t>veut</a:t>
            </a:r>
            <a:r>
              <a:rPr lang="en-GB" sz="3200" dirty="0" smtClean="0">
                <a:solidFill>
                  <a:schemeClr val="tx1"/>
                </a:solidFill>
              </a:rPr>
              <a:t> pas </a:t>
            </a:r>
            <a:r>
              <a:rPr lang="en-GB" sz="3200" b="1" dirty="0" err="1" smtClean="0">
                <a:solidFill>
                  <a:schemeClr val="tx1"/>
                </a:solidFill>
              </a:rPr>
              <a:t>l’abandonner</a:t>
            </a:r>
            <a:r>
              <a:rPr lang="en-GB" sz="3200" dirty="0" smtClean="0">
                <a:solidFill>
                  <a:schemeClr val="tx1"/>
                </a:solidFill>
              </a:rPr>
              <a:t>. </a:t>
            </a:r>
            <a:endParaRPr lang="en-GB" sz="3200" dirty="0" smtClean="0">
              <a:solidFill>
                <a:schemeClr val="tx1"/>
              </a:solidFill>
            </a:endParaRPr>
          </a:p>
          <a:p>
            <a:r>
              <a:rPr lang="en-GB" sz="3200" dirty="0" smtClean="0">
                <a:solidFill>
                  <a:schemeClr val="tx1"/>
                </a:solidFill>
              </a:rPr>
              <a:t>Les </a:t>
            </a:r>
            <a:r>
              <a:rPr lang="en-GB" sz="3200" dirty="0" smtClean="0">
                <a:solidFill>
                  <a:schemeClr val="tx1"/>
                </a:solidFill>
              </a:rPr>
              <a:t>parents de Lou </a:t>
            </a:r>
            <a:r>
              <a:rPr lang="en-GB" sz="3200" dirty="0" err="1" smtClean="0">
                <a:solidFill>
                  <a:schemeClr val="tx1"/>
                </a:solidFill>
              </a:rPr>
              <a:t>savent</a:t>
            </a:r>
            <a:r>
              <a:rPr lang="en-GB" sz="3200" dirty="0" smtClean="0">
                <a:solidFill>
                  <a:schemeClr val="tx1"/>
                </a:solidFill>
              </a:rPr>
              <a:t> </a:t>
            </a:r>
            <a:r>
              <a:rPr lang="en-GB" sz="3200" dirty="0" err="1" smtClean="0">
                <a:solidFill>
                  <a:schemeClr val="tx1"/>
                </a:solidFill>
              </a:rPr>
              <a:t>qu’elle</a:t>
            </a:r>
            <a:r>
              <a:rPr lang="en-GB" sz="3200" dirty="0" smtClean="0">
                <a:solidFill>
                  <a:schemeClr val="tx1"/>
                </a:solidFill>
              </a:rPr>
              <a:t> </a:t>
            </a:r>
            <a:r>
              <a:rPr lang="en-GB" sz="3200" dirty="0" err="1" smtClean="0">
                <a:solidFill>
                  <a:schemeClr val="tx1"/>
                </a:solidFill>
              </a:rPr>
              <a:t>est</a:t>
            </a:r>
            <a:r>
              <a:rPr lang="en-GB" sz="3200" dirty="0" smtClean="0">
                <a:solidFill>
                  <a:schemeClr val="tx1"/>
                </a:solidFill>
              </a:rPr>
              <a:t> </a:t>
            </a:r>
            <a:r>
              <a:rPr lang="en-GB" sz="3200" dirty="0" err="1" smtClean="0">
                <a:solidFill>
                  <a:schemeClr val="tx1"/>
                </a:solidFill>
              </a:rPr>
              <a:t>intelligente</a:t>
            </a:r>
            <a:r>
              <a:rPr lang="en-GB" sz="3200" dirty="0" smtClean="0">
                <a:solidFill>
                  <a:schemeClr val="tx1"/>
                </a:solidFill>
              </a:rPr>
              <a:t> et la </a:t>
            </a:r>
            <a:r>
              <a:rPr lang="en-GB" sz="3200" dirty="0" err="1" smtClean="0">
                <a:solidFill>
                  <a:schemeClr val="tx1"/>
                </a:solidFill>
              </a:rPr>
              <a:t>laissent</a:t>
            </a:r>
            <a:r>
              <a:rPr lang="en-GB" sz="3200" dirty="0" smtClean="0">
                <a:solidFill>
                  <a:schemeClr val="tx1"/>
                </a:solidFill>
              </a:rPr>
              <a:t> </a:t>
            </a:r>
            <a:r>
              <a:rPr lang="en-GB" sz="3200" dirty="0" err="1" smtClean="0">
                <a:solidFill>
                  <a:schemeClr val="tx1"/>
                </a:solidFill>
              </a:rPr>
              <a:t>être</a:t>
            </a:r>
            <a:r>
              <a:rPr lang="en-GB" sz="3200" dirty="0" smtClean="0">
                <a:solidFill>
                  <a:schemeClr val="tx1"/>
                </a:solidFill>
              </a:rPr>
              <a:t> la </a:t>
            </a:r>
            <a:r>
              <a:rPr lang="en-GB" sz="3200" dirty="0" err="1" smtClean="0">
                <a:solidFill>
                  <a:schemeClr val="tx1"/>
                </a:solidFill>
              </a:rPr>
              <a:t>personne</a:t>
            </a:r>
            <a:r>
              <a:rPr lang="en-GB" sz="3200" dirty="0" smtClean="0">
                <a:solidFill>
                  <a:schemeClr val="tx1"/>
                </a:solidFill>
              </a:rPr>
              <a:t> </a:t>
            </a:r>
            <a:r>
              <a:rPr lang="en-GB" sz="3200" dirty="0" err="1" smtClean="0">
                <a:solidFill>
                  <a:schemeClr val="tx1"/>
                </a:solidFill>
              </a:rPr>
              <a:t>qu’elle</a:t>
            </a:r>
            <a:r>
              <a:rPr lang="en-GB" sz="3200" dirty="0" smtClean="0">
                <a:solidFill>
                  <a:schemeClr val="tx1"/>
                </a:solidFill>
              </a:rPr>
              <a:t> </a:t>
            </a:r>
            <a:r>
              <a:rPr lang="en-GB" sz="3200" dirty="0" err="1" smtClean="0">
                <a:solidFill>
                  <a:schemeClr val="tx1"/>
                </a:solidFill>
              </a:rPr>
              <a:t>souhaite</a:t>
            </a:r>
            <a:r>
              <a:rPr lang="en-GB" sz="3200" dirty="0" smtClean="0">
                <a:solidFill>
                  <a:schemeClr val="tx1"/>
                </a:solidFill>
              </a:rPr>
              <a:t> </a:t>
            </a:r>
            <a:r>
              <a:rPr lang="en-GB" sz="3200" dirty="0" err="1" smtClean="0">
                <a:solidFill>
                  <a:schemeClr val="tx1"/>
                </a:solidFill>
              </a:rPr>
              <a:t>être</a:t>
            </a:r>
            <a:r>
              <a:rPr lang="en-GB" sz="3200" dirty="0" smtClean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7571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085" y="459129"/>
            <a:ext cx="10439786" cy="663615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 </a:t>
            </a:r>
            <a:r>
              <a:rPr lang="fr-FR" b="1" dirty="0">
                <a:solidFill>
                  <a:srgbClr val="92D050"/>
                </a:solidFill>
              </a:rPr>
              <a:t>C</a:t>
            </a:r>
            <a:r>
              <a:rPr lang="fr-FR" b="1" dirty="0" smtClean="0">
                <a:solidFill>
                  <a:srgbClr val="92D050"/>
                </a:solidFill>
              </a:rPr>
              <a:t>omment </a:t>
            </a:r>
            <a:r>
              <a:rPr lang="fr-FR" b="1" dirty="0">
                <a:solidFill>
                  <a:srgbClr val="92D050"/>
                </a:solidFill>
              </a:rPr>
              <a:t>No</a:t>
            </a:r>
            <a:r>
              <a:rPr lang="fr-FR" b="1" dirty="0" smtClean="0">
                <a:solidFill>
                  <a:srgbClr val="92D050"/>
                </a:solidFill>
              </a:rPr>
              <a:t> </a:t>
            </a:r>
            <a:r>
              <a:rPr lang="fr-FR" b="1" dirty="0">
                <a:solidFill>
                  <a:srgbClr val="92D050"/>
                </a:solidFill>
              </a:rPr>
              <a:t>se comporte à cause des actions des </a:t>
            </a:r>
            <a:r>
              <a:rPr lang="fr-FR" b="1" dirty="0" smtClean="0">
                <a:solidFill>
                  <a:srgbClr val="92D050"/>
                </a:solidFill>
              </a:rPr>
              <a:t>adultes</a:t>
            </a:r>
            <a:endParaRPr lang="en-GB" b="1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822" y="1354239"/>
            <a:ext cx="10935182" cy="515073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en-GB" sz="2800" dirty="0">
              <a:solidFill>
                <a:schemeClr val="tx1"/>
              </a:solidFill>
            </a:endParaRPr>
          </a:p>
          <a:p>
            <a:r>
              <a:rPr lang="en-GB" sz="2800" dirty="0" smtClean="0">
                <a:solidFill>
                  <a:schemeClr val="tx1"/>
                </a:solidFill>
              </a:rPr>
              <a:t>Le sans-</a:t>
            </a:r>
            <a:r>
              <a:rPr lang="en-GB" sz="2800" dirty="0" err="1" smtClean="0">
                <a:solidFill>
                  <a:schemeClr val="tx1"/>
                </a:solidFill>
              </a:rPr>
              <a:t>abrisme</a:t>
            </a:r>
            <a:r>
              <a:rPr lang="en-GB" sz="2800" dirty="0" smtClean="0">
                <a:solidFill>
                  <a:schemeClr val="tx1"/>
                </a:solidFill>
              </a:rPr>
              <a:t> de No </a:t>
            </a:r>
            <a:r>
              <a:rPr lang="en-GB" sz="2800" dirty="0" err="1" smtClean="0">
                <a:solidFill>
                  <a:schemeClr val="tx1"/>
                </a:solidFill>
              </a:rPr>
              <a:t>est</a:t>
            </a:r>
            <a:r>
              <a:rPr lang="en-GB" sz="2800" dirty="0" smtClean="0">
                <a:solidFill>
                  <a:schemeClr val="tx1"/>
                </a:solidFill>
              </a:rPr>
              <a:t> </a:t>
            </a:r>
            <a:r>
              <a:rPr lang="en-GB" sz="2800" dirty="0" err="1" smtClean="0">
                <a:solidFill>
                  <a:schemeClr val="tx1"/>
                </a:solidFill>
              </a:rPr>
              <a:t>dû</a:t>
            </a:r>
            <a:r>
              <a:rPr lang="en-GB" sz="2800" dirty="0" smtClean="0">
                <a:solidFill>
                  <a:schemeClr val="tx1"/>
                </a:solidFill>
              </a:rPr>
              <a:t> à </a:t>
            </a:r>
            <a:r>
              <a:rPr lang="en-GB" sz="2800" dirty="0" err="1" smtClean="0">
                <a:solidFill>
                  <a:schemeClr val="tx1"/>
                </a:solidFill>
              </a:rPr>
              <a:t>l’effet</a:t>
            </a:r>
            <a:r>
              <a:rPr lang="en-GB" sz="2800" dirty="0" smtClean="0">
                <a:solidFill>
                  <a:schemeClr val="tx1"/>
                </a:solidFill>
              </a:rPr>
              <a:t> </a:t>
            </a:r>
            <a:r>
              <a:rPr lang="en-GB" sz="2800" dirty="0" err="1" smtClean="0">
                <a:solidFill>
                  <a:schemeClr val="tx1"/>
                </a:solidFill>
              </a:rPr>
              <a:t>négatif</a:t>
            </a:r>
            <a:r>
              <a:rPr lang="en-GB" sz="2800" dirty="0" smtClean="0">
                <a:solidFill>
                  <a:schemeClr val="tx1"/>
                </a:solidFill>
              </a:rPr>
              <a:t> de </a:t>
            </a:r>
            <a:r>
              <a:rPr lang="en-GB" sz="2800" dirty="0" err="1" smtClean="0">
                <a:solidFill>
                  <a:schemeClr val="tx1"/>
                </a:solidFill>
              </a:rPr>
              <a:t>l’influence</a:t>
            </a:r>
            <a:r>
              <a:rPr lang="en-GB" sz="2800" dirty="0" smtClean="0">
                <a:solidFill>
                  <a:schemeClr val="tx1"/>
                </a:solidFill>
              </a:rPr>
              <a:t> de </a:t>
            </a:r>
            <a:r>
              <a:rPr lang="en-GB" sz="2800" dirty="0" err="1" smtClean="0">
                <a:solidFill>
                  <a:schemeClr val="tx1"/>
                </a:solidFill>
              </a:rPr>
              <a:t>ses</a:t>
            </a:r>
            <a:r>
              <a:rPr lang="en-GB" sz="2800" dirty="0" smtClean="0">
                <a:solidFill>
                  <a:schemeClr val="tx1"/>
                </a:solidFill>
              </a:rPr>
              <a:t> parents. </a:t>
            </a:r>
          </a:p>
          <a:p>
            <a:r>
              <a:rPr lang="en-GB" sz="2800" dirty="0" smtClean="0">
                <a:solidFill>
                  <a:schemeClr val="tx1"/>
                </a:solidFill>
              </a:rPr>
              <a:t>Les parents de Lou </a:t>
            </a:r>
            <a:r>
              <a:rPr lang="en-GB" sz="2800" dirty="0" err="1" smtClean="0">
                <a:solidFill>
                  <a:schemeClr val="tx1"/>
                </a:solidFill>
              </a:rPr>
              <a:t>deviennent</a:t>
            </a:r>
            <a:r>
              <a:rPr lang="en-GB" sz="2800" dirty="0" smtClean="0">
                <a:solidFill>
                  <a:schemeClr val="tx1"/>
                </a:solidFill>
              </a:rPr>
              <a:t> les </a:t>
            </a:r>
            <a:r>
              <a:rPr lang="en-GB" sz="2800" b="1" dirty="0" smtClean="0">
                <a:solidFill>
                  <a:schemeClr val="tx1"/>
                </a:solidFill>
              </a:rPr>
              <a:t>parents </a:t>
            </a:r>
            <a:r>
              <a:rPr lang="en-GB" sz="2800" b="1" dirty="0" err="1" smtClean="0">
                <a:solidFill>
                  <a:schemeClr val="tx1"/>
                </a:solidFill>
              </a:rPr>
              <a:t>adoptifs</a:t>
            </a:r>
            <a:r>
              <a:rPr lang="en-GB" sz="2800" b="1" dirty="0" smtClean="0">
                <a:solidFill>
                  <a:schemeClr val="tx1"/>
                </a:solidFill>
              </a:rPr>
              <a:t> </a:t>
            </a:r>
            <a:r>
              <a:rPr lang="en-GB" sz="2800" dirty="0" smtClean="0">
                <a:solidFill>
                  <a:schemeClr val="tx1"/>
                </a:solidFill>
              </a:rPr>
              <a:t>de </a:t>
            </a:r>
            <a:r>
              <a:rPr lang="en-GB" sz="2800" dirty="0" smtClean="0">
                <a:solidFill>
                  <a:schemeClr val="tx1"/>
                </a:solidFill>
              </a:rPr>
              <a:t>No </a:t>
            </a:r>
            <a:r>
              <a:rPr lang="en-GB" sz="2800" dirty="0" err="1" smtClean="0">
                <a:solidFill>
                  <a:schemeClr val="tx1"/>
                </a:solidFill>
              </a:rPr>
              <a:t>alors</a:t>
            </a:r>
            <a:r>
              <a:rPr lang="en-GB" sz="2800" dirty="0" smtClean="0">
                <a:solidFill>
                  <a:schemeClr val="tx1"/>
                </a:solidFill>
              </a:rPr>
              <a:t> </a:t>
            </a:r>
            <a:r>
              <a:rPr lang="en-GB" sz="2800" dirty="0" err="1" smtClean="0">
                <a:solidFill>
                  <a:schemeClr val="tx1"/>
                </a:solidFill>
              </a:rPr>
              <a:t>qu’elle</a:t>
            </a:r>
            <a:r>
              <a:rPr lang="en-GB" sz="2800" dirty="0" smtClean="0">
                <a:solidFill>
                  <a:schemeClr val="tx1"/>
                </a:solidFill>
              </a:rPr>
              <a:t> commence à changer </a:t>
            </a:r>
            <a:r>
              <a:rPr lang="en-GB" sz="2800" dirty="0" err="1" smtClean="0">
                <a:solidFill>
                  <a:schemeClr val="tx1"/>
                </a:solidFill>
              </a:rPr>
              <a:t>sa</a:t>
            </a:r>
            <a:r>
              <a:rPr lang="en-GB" sz="2800" dirty="0" smtClean="0">
                <a:solidFill>
                  <a:schemeClr val="tx1"/>
                </a:solidFill>
              </a:rPr>
              <a:t> vie. </a:t>
            </a:r>
          </a:p>
          <a:p>
            <a:r>
              <a:rPr lang="en-GB" sz="2800" dirty="0" smtClean="0">
                <a:solidFill>
                  <a:schemeClr val="tx1"/>
                </a:solidFill>
              </a:rPr>
              <a:t>No ne </a:t>
            </a:r>
            <a:r>
              <a:rPr lang="en-GB" sz="2800" dirty="0" err="1" smtClean="0">
                <a:solidFill>
                  <a:schemeClr val="tx1"/>
                </a:solidFill>
              </a:rPr>
              <a:t>peut</a:t>
            </a:r>
            <a:r>
              <a:rPr lang="en-GB" sz="2800" dirty="0" smtClean="0">
                <a:solidFill>
                  <a:schemeClr val="tx1"/>
                </a:solidFill>
              </a:rPr>
              <a:t> pas accepter les </a:t>
            </a:r>
            <a:r>
              <a:rPr lang="en-GB" sz="2800" dirty="0" err="1" smtClean="0">
                <a:solidFill>
                  <a:schemeClr val="tx1"/>
                </a:solidFill>
              </a:rPr>
              <a:t>règles</a:t>
            </a:r>
            <a:r>
              <a:rPr lang="en-GB" sz="2800" dirty="0" smtClean="0">
                <a:solidFill>
                  <a:schemeClr val="tx1"/>
                </a:solidFill>
              </a:rPr>
              <a:t> de la </a:t>
            </a:r>
            <a:r>
              <a:rPr lang="en-GB" sz="2800" dirty="0" err="1" smtClean="0">
                <a:solidFill>
                  <a:schemeClr val="tx1"/>
                </a:solidFill>
              </a:rPr>
              <a:t>famille</a:t>
            </a:r>
            <a:r>
              <a:rPr lang="en-GB" sz="2800" dirty="0" smtClean="0">
                <a:solidFill>
                  <a:schemeClr val="tx1"/>
                </a:solidFill>
              </a:rPr>
              <a:t> de Lou. </a:t>
            </a:r>
            <a:endParaRPr lang="en-GB" sz="2800" dirty="0">
              <a:solidFill>
                <a:schemeClr val="tx1"/>
              </a:solidFill>
            </a:endParaRPr>
          </a:p>
          <a:p>
            <a:r>
              <a:rPr lang="en-GB" sz="2800" dirty="0" err="1" smtClean="0">
                <a:solidFill>
                  <a:schemeClr val="tx1"/>
                </a:solidFill>
              </a:rPr>
              <a:t>Malgré</a:t>
            </a:r>
            <a:r>
              <a:rPr lang="en-GB" sz="2800" dirty="0" smtClean="0">
                <a:solidFill>
                  <a:schemeClr val="tx1"/>
                </a:solidFill>
              </a:rPr>
              <a:t> </a:t>
            </a:r>
            <a:r>
              <a:rPr lang="en-GB" sz="2800" b="1" dirty="0" err="1" smtClean="0">
                <a:solidFill>
                  <a:schemeClr val="tx1"/>
                </a:solidFill>
              </a:rPr>
              <a:t>l’aide</a:t>
            </a:r>
            <a:r>
              <a:rPr lang="en-GB" sz="2800" b="1" dirty="0" smtClean="0">
                <a:solidFill>
                  <a:schemeClr val="tx1"/>
                </a:solidFill>
              </a:rPr>
              <a:t> que les parents de Lou </a:t>
            </a:r>
            <a:r>
              <a:rPr lang="en-GB" sz="2800" b="1" dirty="0" err="1" smtClean="0">
                <a:solidFill>
                  <a:schemeClr val="tx1"/>
                </a:solidFill>
              </a:rPr>
              <a:t>lui</a:t>
            </a:r>
            <a:r>
              <a:rPr lang="en-GB" sz="2800" b="1" dirty="0" smtClean="0">
                <a:solidFill>
                  <a:schemeClr val="tx1"/>
                </a:solidFill>
              </a:rPr>
              <a:t> </a:t>
            </a:r>
            <a:r>
              <a:rPr lang="en-GB" sz="2800" b="1" dirty="0" err="1" smtClean="0">
                <a:solidFill>
                  <a:schemeClr val="tx1"/>
                </a:solidFill>
              </a:rPr>
              <a:t>apporte</a:t>
            </a:r>
            <a:r>
              <a:rPr lang="en-GB" sz="2800" dirty="0" smtClean="0">
                <a:solidFill>
                  <a:schemeClr val="tx1"/>
                </a:solidFill>
              </a:rPr>
              <a:t>, No </a:t>
            </a:r>
            <a:r>
              <a:rPr lang="en-GB" sz="2800" dirty="0" err="1" smtClean="0">
                <a:solidFill>
                  <a:schemeClr val="tx1"/>
                </a:solidFill>
              </a:rPr>
              <a:t>trouve</a:t>
            </a:r>
            <a:r>
              <a:rPr lang="en-GB" sz="2800" dirty="0" smtClean="0">
                <a:solidFill>
                  <a:schemeClr val="tx1"/>
                </a:solidFill>
              </a:rPr>
              <a:t> difficile </a:t>
            </a:r>
            <a:r>
              <a:rPr lang="en-GB" sz="2800" dirty="0" err="1" smtClean="0">
                <a:solidFill>
                  <a:schemeClr val="tx1"/>
                </a:solidFill>
              </a:rPr>
              <a:t>d’accepter</a:t>
            </a:r>
            <a:r>
              <a:rPr lang="en-GB" sz="2800" dirty="0" smtClean="0">
                <a:solidFill>
                  <a:schemeClr val="tx1"/>
                </a:solidFill>
              </a:rPr>
              <a:t> </a:t>
            </a:r>
            <a:r>
              <a:rPr lang="en-GB" sz="2800" b="1" dirty="0" err="1" smtClean="0">
                <a:solidFill>
                  <a:schemeClr val="tx1"/>
                </a:solidFill>
              </a:rPr>
              <a:t>leur</a:t>
            </a:r>
            <a:r>
              <a:rPr lang="en-GB" sz="2800" b="1" dirty="0" smtClean="0">
                <a:solidFill>
                  <a:schemeClr val="tx1"/>
                </a:solidFill>
              </a:rPr>
              <a:t> aide </a:t>
            </a:r>
            <a:r>
              <a:rPr lang="en-GB" sz="2800" dirty="0" smtClean="0">
                <a:solidFill>
                  <a:schemeClr val="tx1"/>
                </a:solidFill>
              </a:rPr>
              <a:t>et part</a:t>
            </a:r>
            <a:r>
              <a:rPr lang="en-GB" sz="28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4644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92D050"/>
                </a:solidFill>
              </a:rPr>
              <a:t>Comment </a:t>
            </a:r>
            <a:r>
              <a:rPr lang="fr-FR" dirty="0">
                <a:solidFill>
                  <a:srgbClr val="92D050"/>
                </a:solidFill>
              </a:rPr>
              <a:t>Lucas se comporte à cause des actions des adultes</a:t>
            </a:r>
            <a:endParaRPr lang="en-GB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1273" y="2272145"/>
            <a:ext cx="10701700" cy="3823854"/>
          </a:xfrm>
        </p:spPr>
        <p:txBody>
          <a:bodyPr>
            <a:normAutofit/>
          </a:bodyPr>
          <a:lstStyle/>
          <a:p>
            <a:r>
              <a:rPr lang="en-GB" sz="2800" dirty="0" smtClean="0">
                <a:solidFill>
                  <a:schemeClr val="tx1"/>
                </a:solidFill>
              </a:rPr>
              <a:t>Lucas </a:t>
            </a:r>
            <a:r>
              <a:rPr lang="en-GB" sz="2800" dirty="0" err="1" smtClean="0">
                <a:solidFill>
                  <a:schemeClr val="tx1"/>
                </a:solidFill>
              </a:rPr>
              <a:t>est</a:t>
            </a:r>
            <a:r>
              <a:rPr lang="en-GB" sz="2800" dirty="0" smtClean="0">
                <a:solidFill>
                  <a:schemeClr val="tx1"/>
                </a:solidFill>
              </a:rPr>
              <a:t> fort et resistant </a:t>
            </a:r>
            <a:r>
              <a:rPr lang="en-GB" sz="2800" dirty="0" err="1" smtClean="0">
                <a:solidFill>
                  <a:schemeClr val="tx1"/>
                </a:solidFill>
              </a:rPr>
              <a:t>dû</a:t>
            </a:r>
            <a:r>
              <a:rPr lang="en-GB" sz="2800" dirty="0" smtClean="0">
                <a:solidFill>
                  <a:schemeClr val="tx1"/>
                </a:solidFill>
              </a:rPr>
              <a:t> au fait </a:t>
            </a:r>
            <a:r>
              <a:rPr lang="en-GB" sz="2800" dirty="0" err="1" smtClean="0">
                <a:solidFill>
                  <a:schemeClr val="tx1"/>
                </a:solidFill>
              </a:rPr>
              <a:t>qu’</a:t>
            </a:r>
            <a:r>
              <a:rPr lang="en-GB" sz="2800" b="1" dirty="0" err="1" smtClean="0">
                <a:solidFill>
                  <a:schemeClr val="tx1"/>
                </a:solidFill>
              </a:rPr>
              <a:t>il</a:t>
            </a:r>
            <a:r>
              <a:rPr lang="en-GB" sz="2800" b="1" dirty="0" smtClean="0">
                <a:solidFill>
                  <a:schemeClr val="tx1"/>
                </a:solidFill>
              </a:rPr>
              <a:t> </a:t>
            </a:r>
            <a:r>
              <a:rPr lang="en-GB" sz="2800" b="1" dirty="0" err="1" smtClean="0">
                <a:solidFill>
                  <a:schemeClr val="tx1"/>
                </a:solidFill>
              </a:rPr>
              <a:t>s’est</a:t>
            </a:r>
            <a:r>
              <a:rPr lang="en-GB" sz="2800" b="1" dirty="0" smtClean="0">
                <a:solidFill>
                  <a:schemeClr val="tx1"/>
                </a:solidFill>
              </a:rPr>
              <a:t> </a:t>
            </a:r>
            <a:r>
              <a:rPr lang="en-GB" sz="2800" b="1" dirty="0" err="1" smtClean="0">
                <a:solidFill>
                  <a:schemeClr val="tx1"/>
                </a:solidFill>
              </a:rPr>
              <a:t>distancié</a:t>
            </a:r>
            <a:r>
              <a:rPr lang="en-GB" sz="2800" b="1" dirty="0" smtClean="0">
                <a:solidFill>
                  <a:schemeClr val="tx1"/>
                </a:solidFill>
              </a:rPr>
              <a:t> </a:t>
            </a:r>
            <a:r>
              <a:rPr lang="en-GB" sz="2800" dirty="0" smtClean="0">
                <a:solidFill>
                  <a:schemeClr val="tx1"/>
                </a:solidFill>
              </a:rPr>
              <a:t>de </a:t>
            </a:r>
            <a:r>
              <a:rPr lang="en-GB" sz="2800" dirty="0" err="1" smtClean="0">
                <a:solidFill>
                  <a:schemeClr val="tx1"/>
                </a:solidFill>
              </a:rPr>
              <a:t>ses</a:t>
            </a:r>
            <a:r>
              <a:rPr lang="en-GB" sz="2800" dirty="0" smtClean="0">
                <a:solidFill>
                  <a:schemeClr val="tx1"/>
                </a:solidFill>
              </a:rPr>
              <a:t> parents. (Il </a:t>
            </a:r>
            <a:r>
              <a:rPr lang="en-GB" sz="2800" dirty="0" err="1" smtClean="0">
                <a:solidFill>
                  <a:schemeClr val="tx1"/>
                </a:solidFill>
              </a:rPr>
              <a:t>vit</a:t>
            </a:r>
            <a:r>
              <a:rPr lang="en-GB" sz="2800" dirty="0" smtClean="0">
                <a:solidFill>
                  <a:schemeClr val="tx1"/>
                </a:solidFill>
              </a:rPr>
              <a:t> plus </a:t>
            </a:r>
            <a:r>
              <a:rPr lang="en-GB" sz="2800" dirty="0" err="1" smtClean="0">
                <a:solidFill>
                  <a:schemeClr val="tx1"/>
                </a:solidFill>
              </a:rPr>
              <a:t>ou</a:t>
            </a:r>
            <a:r>
              <a:rPr lang="en-GB" sz="2800" dirty="0" smtClean="0">
                <a:solidFill>
                  <a:schemeClr val="tx1"/>
                </a:solidFill>
              </a:rPr>
              <a:t> </a:t>
            </a:r>
            <a:r>
              <a:rPr lang="en-GB" sz="2800" dirty="0" err="1" smtClean="0">
                <a:solidFill>
                  <a:schemeClr val="tx1"/>
                </a:solidFill>
              </a:rPr>
              <a:t>moins</a:t>
            </a:r>
            <a:r>
              <a:rPr lang="en-GB" sz="2800" dirty="0" smtClean="0">
                <a:solidFill>
                  <a:schemeClr val="tx1"/>
                </a:solidFill>
              </a:rPr>
              <a:t> </a:t>
            </a:r>
            <a:r>
              <a:rPr lang="en-GB" sz="2800" b="1" dirty="0" err="1" smtClean="0">
                <a:solidFill>
                  <a:schemeClr val="tx1"/>
                </a:solidFill>
              </a:rPr>
              <a:t>indépendamment</a:t>
            </a:r>
            <a:r>
              <a:rPr lang="en-GB" sz="2800" dirty="0" smtClean="0">
                <a:solidFill>
                  <a:schemeClr val="tx1"/>
                </a:solidFill>
              </a:rPr>
              <a:t>). </a:t>
            </a:r>
            <a:endParaRPr lang="en-GB" sz="2800" dirty="0">
              <a:solidFill>
                <a:schemeClr val="tx1"/>
              </a:solidFill>
            </a:endParaRPr>
          </a:p>
          <a:p>
            <a:r>
              <a:rPr lang="en-GB" sz="2800" dirty="0">
                <a:solidFill>
                  <a:schemeClr val="tx1"/>
                </a:solidFill>
              </a:rPr>
              <a:t>Lucas </a:t>
            </a:r>
            <a:r>
              <a:rPr lang="en-GB" sz="2800" dirty="0" err="1" smtClean="0">
                <a:solidFill>
                  <a:schemeClr val="tx1"/>
                </a:solidFill>
              </a:rPr>
              <a:t>est</a:t>
            </a:r>
            <a:r>
              <a:rPr lang="en-GB" sz="2800" dirty="0" smtClean="0">
                <a:solidFill>
                  <a:schemeClr val="tx1"/>
                </a:solidFill>
              </a:rPr>
              <a:t> plus </a:t>
            </a:r>
            <a:r>
              <a:rPr lang="en-GB" sz="2800" dirty="0" smtClean="0">
                <a:solidFill>
                  <a:schemeClr val="tx1"/>
                </a:solidFill>
              </a:rPr>
              <a:t>sage/</a:t>
            </a:r>
            <a:r>
              <a:rPr lang="en-GB" sz="2800" dirty="0" err="1" smtClean="0">
                <a:solidFill>
                  <a:schemeClr val="tx1"/>
                </a:solidFill>
              </a:rPr>
              <a:t>responsable</a:t>
            </a:r>
            <a:r>
              <a:rPr lang="en-GB" sz="2800" dirty="0" smtClean="0">
                <a:solidFill>
                  <a:schemeClr val="tx1"/>
                </a:solidFill>
              </a:rPr>
              <a:t>/</a:t>
            </a:r>
            <a:r>
              <a:rPr lang="en-GB" sz="2800" b="1" dirty="0" smtClean="0">
                <a:solidFill>
                  <a:schemeClr val="tx1"/>
                </a:solidFill>
              </a:rPr>
              <a:t>mature/ </a:t>
            </a:r>
            <a:r>
              <a:rPr lang="en-GB" sz="2800" b="1" dirty="0" err="1" smtClean="0">
                <a:solidFill>
                  <a:schemeClr val="tx1"/>
                </a:solidFill>
              </a:rPr>
              <a:t>mûr</a:t>
            </a:r>
            <a:r>
              <a:rPr lang="en-GB" sz="2800" dirty="0" smtClean="0">
                <a:solidFill>
                  <a:schemeClr val="tx1"/>
                </a:solidFill>
              </a:rPr>
              <a:t> </a:t>
            </a:r>
            <a:r>
              <a:rPr lang="en-GB" sz="2800" dirty="0" smtClean="0">
                <a:solidFill>
                  <a:schemeClr val="tx1"/>
                </a:solidFill>
              </a:rPr>
              <a:t>grâce à </a:t>
            </a:r>
            <a:r>
              <a:rPr lang="en-GB" sz="2800" dirty="0" err="1" smtClean="0">
                <a:solidFill>
                  <a:schemeClr val="tx1"/>
                </a:solidFill>
              </a:rPr>
              <a:t>cette</a:t>
            </a:r>
            <a:r>
              <a:rPr lang="en-GB" sz="2800" dirty="0" smtClean="0">
                <a:solidFill>
                  <a:schemeClr val="tx1"/>
                </a:solidFill>
              </a:rPr>
              <a:t> distance. </a:t>
            </a:r>
          </a:p>
          <a:p>
            <a:r>
              <a:rPr lang="en-GB" sz="2800" dirty="0" smtClean="0">
                <a:solidFill>
                  <a:schemeClr val="tx1"/>
                </a:solidFill>
              </a:rPr>
              <a:t>Lucas </a:t>
            </a:r>
            <a:r>
              <a:rPr lang="en-GB" sz="2800" dirty="0" err="1" smtClean="0">
                <a:solidFill>
                  <a:schemeClr val="tx1"/>
                </a:solidFill>
              </a:rPr>
              <a:t>comprend</a:t>
            </a:r>
            <a:r>
              <a:rPr lang="en-GB" sz="2800" dirty="0" smtClean="0">
                <a:solidFill>
                  <a:schemeClr val="tx1"/>
                </a:solidFill>
              </a:rPr>
              <a:t> </a:t>
            </a:r>
            <a:r>
              <a:rPr lang="en-GB" sz="2800" dirty="0" err="1" smtClean="0">
                <a:solidFill>
                  <a:schemeClr val="tx1"/>
                </a:solidFill>
              </a:rPr>
              <a:t>l’isolement</a:t>
            </a:r>
            <a:r>
              <a:rPr lang="en-GB" sz="2800" dirty="0" smtClean="0">
                <a:solidFill>
                  <a:schemeClr val="tx1"/>
                </a:solidFill>
              </a:rPr>
              <a:t> </a:t>
            </a:r>
            <a:r>
              <a:rPr lang="en-GB" sz="2800" dirty="0" smtClean="0">
                <a:solidFill>
                  <a:schemeClr val="tx1"/>
                </a:solidFill>
              </a:rPr>
              <a:t>de Lou et </a:t>
            </a:r>
            <a:r>
              <a:rPr lang="en-GB" sz="2800" dirty="0" err="1" smtClean="0">
                <a:solidFill>
                  <a:schemeClr val="tx1"/>
                </a:solidFill>
              </a:rPr>
              <a:t>agit</a:t>
            </a:r>
            <a:r>
              <a:rPr lang="en-GB" sz="2800" dirty="0" smtClean="0">
                <a:solidFill>
                  <a:schemeClr val="tx1"/>
                </a:solidFill>
              </a:rPr>
              <a:t> </a:t>
            </a:r>
            <a:r>
              <a:rPr lang="en-GB" sz="2800" dirty="0" err="1" smtClean="0">
                <a:solidFill>
                  <a:schemeClr val="tx1"/>
                </a:solidFill>
              </a:rPr>
              <a:t>presque</a:t>
            </a:r>
            <a:r>
              <a:rPr lang="en-GB" sz="2800" dirty="0" smtClean="0">
                <a:solidFill>
                  <a:schemeClr val="tx1"/>
                </a:solidFill>
              </a:rPr>
              <a:t> </a:t>
            </a:r>
            <a:r>
              <a:rPr lang="en-GB" sz="2800" dirty="0" err="1" smtClean="0">
                <a:solidFill>
                  <a:schemeClr val="tx1"/>
                </a:solidFill>
              </a:rPr>
              <a:t>aussi</a:t>
            </a:r>
            <a:r>
              <a:rPr lang="en-GB" sz="2800" dirty="0" smtClean="0">
                <a:solidFill>
                  <a:schemeClr val="tx1"/>
                </a:solidFill>
              </a:rPr>
              <a:t> </a:t>
            </a:r>
            <a:r>
              <a:rPr lang="en-GB" sz="2800" dirty="0" err="1" smtClean="0">
                <a:solidFill>
                  <a:schemeClr val="tx1"/>
                </a:solidFill>
              </a:rPr>
              <a:t>comme</a:t>
            </a:r>
            <a:r>
              <a:rPr lang="en-GB" sz="2800" dirty="0" smtClean="0">
                <a:solidFill>
                  <a:schemeClr val="tx1"/>
                </a:solidFill>
              </a:rPr>
              <a:t> un </a:t>
            </a:r>
            <a:r>
              <a:rPr lang="en-GB" sz="2800" dirty="0" err="1" smtClean="0">
                <a:solidFill>
                  <a:schemeClr val="tx1"/>
                </a:solidFill>
              </a:rPr>
              <a:t>gardien</a:t>
            </a:r>
            <a:r>
              <a:rPr lang="en-GB" sz="2800" dirty="0" smtClean="0">
                <a:solidFill>
                  <a:schemeClr val="tx1"/>
                </a:solidFill>
              </a:rPr>
              <a:t>. </a:t>
            </a:r>
          </a:p>
          <a:p>
            <a:r>
              <a:rPr lang="en-GB" sz="2800" dirty="0" smtClean="0">
                <a:solidFill>
                  <a:schemeClr val="tx1"/>
                </a:solidFill>
              </a:rPr>
              <a:t>Lucas se sent </a:t>
            </a:r>
            <a:r>
              <a:rPr lang="en-GB" sz="2800" dirty="0" err="1" smtClean="0">
                <a:solidFill>
                  <a:schemeClr val="tx1"/>
                </a:solidFill>
              </a:rPr>
              <a:t>souvent</a:t>
            </a:r>
            <a:r>
              <a:rPr lang="en-GB" sz="2800" dirty="0" smtClean="0">
                <a:solidFill>
                  <a:schemeClr val="tx1"/>
                </a:solidFill>
              </a:rPr>
              <a:t> </a:t>
            </a:r>
            <a:r>
              <a:rPr lang="en-GB" sz="2800" dirty="0" err="1" smtClean="0">
                <a:solidFill>
                  <a:schemeClr val="tx1"/>
                </a:solidFill>
              </a:rPr>
              <a:t>humilié</a:t>
            </a:r>
            <a:r>
              <a:rPr lang="en-GB" sz="2800" dirty="0" smtClean="0">
                <a:solidFill>
                  <a:schemeClr val="tx1"/>
                </a:solidFill>
              </a:rPr>
              <a:t> par les </a:t>
            </a:r>
            <a:r>
              <a:rPr lang="en-GB" sz="2800" dirty="0" err="1" smtClean="0">
                <a:solidFill>
                  <a:schemeClr val="tx1"/>
                </a:solidFill>
              </a:rPr>
              <a:t>professeurs</a:t>
            </a:r>
            <a:r>
              <a:rPr lang="en-GB" sz="2800" dirty="0" smtClean="0">
                <a:solidFill>
                  <a:schemeClr val="tx1"/>
                </a:solidFill>
              </a:rPr>
              <a:t> à </a:t>
            </a:r>
            <a:r>
              <a:rPr lang="en-GB" sz="2800" dirty="0" err="1" smtClean="0">
                <a:solidFill>
                  <a:schemeClr val="tx1"/>
                </a:solidFill>
              </a:rPr>
              <a:t>l’école</a:t>
            </a:r>
            <a:r>
              <a:rPr lang="en-GB" sz="2800" dirty="0">
                <a:solidFill>
                  <a:schemeClr val="tx1"/>
                </a:solidFill>
              </a:rPr>
              <a:t> </a:t>
            </a:r>
            <a:r>
              <a:rPr lang="en-GB" sz="2800" dirty="0" smtClean="0">
                <a:solidFill>
                  <a:schemeClr val="tx1"/>
                </a:solidFill>
              </a:rPr>
              <a:t>et par </a:t>
            </a:r>
            <a:r>
              <a:rPr lang="en-GB" sz="2800" dirty="0" err="1" smtClean="0">
                <a:solidFill>
                  <a:schemeClr val="tx1"/>
                </a:solidFill>
              </a:rPr>
              <a:t>conséquent</a:t>
            </a:r>
            <a:r>
              <a:rPr lang="en-GB" sz="2800" dirty="0" smtClean="0">
                <a:solidFill>
                  <a:schemeClr val="tx1"/>
                </a:solidFill>
              </a:rPr>
              <a:t> </a:t>
            </a:r>
            <a:r>
              <a:rPr lang="en-GB" sz="2800" dirty="0" err="1" smtClean="0">
                <a:solidFill>
                  <a:schemeClr val="tx1"/>
                </a:solidFill>
              </a:rPr>
              <a:t>est</a:t>
            </a:r>
            <a:r>
              <a:rPr lang="en-GB" sz="2800" dirty="0" smtClean="0">
                <a:solidFill>
                  <a:schemeClr val="tx1"/>
                </a:solidFill>
              </a:rPr>
              <a:t> </a:t>
            </a:r>
            <a:r>
              <a:rPr lang="en-GB" sz="2800" dirty="0" err="1" smtClean="0">
                <a:solidFill>
                  <a:schemeClr val="tx1"/>
                </a:solidFill>
              </a:rPr>
              <a:t>rebelle</a:t>
            </a:r>
            <a:r>
              <a:rPr lang="en-GB" sz="2800" dirty="0" smtClean="0">
                <a:solidFill>
                  <a:schemeClr val="tx1"/>
                </a:solidFill>
              </a:rPr>
              <a:t> et </a:t>
            </a:r>
            <a:r>
              <a:rPr lang="en-GB" sz="2800" dirty="0" smtClean="0">
                <a:solidFill>
                  <a:schemeClr val="tx1"/>
                </a:solidFill>
              </a:rPr>
              <a:t>insolent </a:t>
            </a:r>
            <a:r>
              <a:rPr lang="en-GB" sz="2800" dirty="0" err="1" smtClean="0">
                <a:solidFill>
                  <a:schemeClr val="tx1"/>
                </a:solidFill>
              </a:rPr>
              <a:t>en</a:t>
            </a:r>
            <a:r>
              <a:rPr lang="en-GB" sz="2800" dirty="0" smtClean="0">
                <a:solidFill>
                  <a:schemeClr val="tx1"/>
                </a:solidFill>
              </a:rPr>
              <a:t> </a:t>
            </a:r>
            <a:r>
              <a:rPr lang="en-GB" sz="2800" dirty="0" err="1" smtClean="0">
                <a:solidFill>
                  <a:schemeClr val="tx1"/>
                </a:solidFill>
              </a:rPr>
              <a:t>classe</a:t>
            </a:r>
            <a:r>
              <a:rPr lang="en-GB" sz="2800" dirty="0" smtClean="0">
                <a:solidFill>
                  <a:schemeClr val="tx1"/>
                </a:solidFill>
              </a:rPr>
              <a:t>.</a:t>
            </a:r>
            <a:endParaRPr lang="en-GB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376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L’influence</a:t>
            </a:r>
            <a:r>
              <a:rPr lang="en-GB" dirty="0" smtClean="0"/>
              <a:t> de Monsieur Marin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782" y="2068945"/>
            <a:ext cx="10360089" cy="4027054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endParaRPr lang="en-GB" sz="2800" dirty="0">
              <a:solidFill>
                <a:schemeClr val="tx1"/>
              </a:solidFill>
            </a:endParaRPr>
          </a:p>
          <a:p>
            <a:r>
              <a:rPr lang="en-GB" sz="2800" dirty="0">
                <a:solidFill>
                  <a:schemeClr val="tx1"/>
                </a:solidFill>
              </a:rPr>
              <a:t>Monsieur Marin </a:t>
            </a:r>
            <a:r>
              <a:rPr lang="en-GB" sz="2800" dirty="0" err="1" smtClean="0">
                <a:solidFill>
                  <a:schemeClr val="tx1"/>
                </a:solidFill>
              </a:rPr>
              <a:t>est</a:t>
            </a:r>
            <a:r>
              <a:rPr lang="en-GB" sz="2800" dirty="0" smtClean="0">
                <a:solidFill>
                  <a:schemeClr val="tx1"/>
                </a:solidFill>
              </a:rPr>
              <a:t> un </a:t>
            </a:r>
            <a:r>
              <a:rPr lang="en-GB" sz="2800" dirty="0" err="1" smtClean="0">
                <a:solidFill>
                  <a:schemeClr val="tx1"/>
                </a:solidFill>
              </a:rPr>
              <a:t>personnage</a:t>
            </a:r>
            <a:r>
              <a:rPr lang="en-GB" sz="2800" dirty="0" smtClean="0">
                <a:solidFill>
                  <a:schemeClr val="tx1"/>
                </a:solidFill>
              </a:rPr>
              <a:t> </a:t>
            </a:r>
            <a:r>
              <a:rPr lang="en-GB" sz="2800" dirty="0" smtClean="0">
                <a:solidFill>
                  <a:schemeClr val="tx1"/>
                </a:solidFill>
              </a:rPr>
              <a:t>fort et </a:t>
            </a:r>
            <a:r>
              <a:rPr lang="en-GB" sz="2800" dirty="0" err="1" smtClean="0">
                <a:solidFill>
                  <a:schemeClr val="tx1"/>
                </a:solidFill>
              </a:rPr>
              <a:t>intimidant</a:t>
            </a:r>
            <a:r>
              <a:rPr lang="en-GB" sz="2800" dirty="0" smtClean="0">
                <a:solidFill>
                  <a:schemeClr val="tx1"/>
                </a:solidFill>
              </a:rPr>
              <a:t> pour Lou et </a:t>
            </a:r>
            <a:r>
              <a:rPr lang="en-GB" sz="2800" dirty="0">
                <a:solidFill>
                  <a:schemeClr val="tx1"/>
                </a:solidFill>
              </a:rPr>
              <a:t>Lucas. </a:t>
            </a:r>
          </a:p>
          <a:p>
            <a:r>
              <a:rPr lang="en-GB" sz="2800" dirty="0" err="1" smtClean="0">
                <a:solidFill>
                  <a:schemeClr val="tx1"/>
                </a:solidFill>
              </a:rPr>
              <a:t>En</a:t>
            </a:r>
            <a:r>
              <a:rPr lang="en-GB" sz="2800" dirty="0" smtClean="0">
                <a:solidFill>
                  <a:schemeClr val="tx1"/>
                </a:solidFill>
              </a:rPr>
              <a:t> </a:t>
            </a:r>
            <a:r>
              <a:rPr lang="en-GB" sz="2800" dirty="0" err="1" smtClean="0">
                <a:solidFill>
                  <a:schemeClr val="tx1"/>
                </a:solidFill>
              </a:rPr>
              <a:t>dépit</a:t>
            </a:r>
            <a:r>
              <a:rPr lang="en-GB" sz="2800" dirty="0" smtClean="0">
                <a:solidFill>
                  <a:schemeClr val="tx1"/>
                </a:solidFill>
              </a:rPr>
              <a:t> de </a:t>
            </a:r>
            <a:r>
              <a:rPr lang="en-GB" sz="2800" dirty="0" err="1" smtClean="0">
                <a:solidFill>
                  <a:schemeClr val="tx1"/>
                </a:solidFill>
              </a:rPr>
              <a:t>l’intimidation</a:t>
            </a:r>
            <a:r>
              <a:rPr lang="en-GB" sz="2800" dirty="0" smtClean="0">
                <a:solidFill>
                  <a:schemeClr val="tx1"/>
                </a:solidFill>
              </a:rPr>
              <a:t> de Lou, </a:t>
            </a:r>
            <a:r>
              <a:rPr lang="en-GB" sz="2800" dirty="0" err="1" smtClean="0">
                <a:solidFill>
                  <a:schemeClr val="tx1"/>
                </a:solidFill>
              </a:rPr>
              <a:t>il</a:t>
            </a:r>
            <a:r>
              <a:rPr lang="en-GB" sz="2800" dirty="0" smtClean="0">
                <a:solidFill>
                  <a:schemeClr val="tx1"/>
                </a:solidFill>
              </a:rPr>
              <a:t> </a:t>
            </a:r>
            <a:r>
              <a:rPr lang="en-GB" sz="2800" dirty="0" err="1" smtClean="0">
                <a:solidFill>
                  <a:schemeClr val="tx1"/>
                </a:solidFill>
              </a:rPr>
              <a:t>sait</a:t>
            </a:r>
            <a:r>
              <a:rPr lang="en-GB" sz="2800" dirty="0" smtClean="0">
                <a:solidFill>
                  <a:schemeClr val="tx1"/>
                </a:solidFill>
              </a:rPr>
              <a:t> </a:t>
            </a:r>
            <a:r>
              <a:rPr lang="en-GB" sz="2800" dirty="0" err="1" smtClean="0">
                <a:solidFill>
                  <a:schemeClr val="tx1"/>
                </a:solidFill>
              </a:rPr>
              <a:t>qu’elle</a:t>
            </a:r>
            <a:r>
              <a:rPr lang="en-GB" sz="2800" dirty="0" smtClean="0">
                <a:solidFill>
                  <a:schemeClr val="tx1"/>
                </a:solidFill>
              </a:rPr>
              <a:t> </a:t>
            </a:r>
            <a:r>
              <a:rPr lang="en-GB" sz="2800" dirty="0" err="1" smtClean="0">
                <a:solidFill>
                  <a:schemeClr val="tx1"/>
                </a:solidFill>
              </a:rPr>
              <a:t>est</a:t>
            </a:r>
            <a:r>
              <a:rPr lang="en-GB" sz="2800" dirty="0" smtClean="0">
                <a:solidFill>
                  <a:schemeClr val="tx1"/>
                </a:solidFill>
              </a:rPr>
              <a:t> </a:t>
            </a:r>
            <a:r>
              <a:rPr lang="en-GB" sz="2800" dirty="0" err="1" smtClean="0">
                <a:solidFill>
                  <a:schemeClr val="tx1"/>
                </a:solidFill>
              </a:rPr>
              <a:t>intelligente</a:t>
            </a:r>
            <a:r>
              <a:rPr lang="en-GB" sz="2800" dirty="0" smtClean="0">
                <a:solidFill>
                  <a:schemeClr val="tx1"/>
                </a:solidFill>
              </a:rPr>
              <a:t> et </a:t>
            </a:r>
            <a:r>
              <a:rPr lang="en-GB" sz="2800" b="1" dirty="0" err="1" smtClean="0">
                <a:solidFill>
                  <a:schemeClr val="tx1"/>
                </a:solidFill>
              </a:rPr>
              <a:t>l’encourage</a:t>
            </a:r>
            <a:r>
              <a:rPr lang="en-GB" sz="2800" b="1" dirty="0" smtClean="0">
                <a:solidFill>
                  <a:schemeClr val="tx1"/>
                </a:solidFill>
              </a:rPr>
              <a:t> à </a:t>
            </a:r>
            <a:r>
              <a:rPr lang="en-GB" sz="2800" b="1" dirty="0" err="1" smtClean="0">
                <a:solidFill>
                  <a:schemeClr val="tx1"/>
                </a:solidFill>
              </a:rPr>
              <a:t>poursuivre</a:t>
            </a:r>
            <a:r>
              <a:rPr lang="en-GB" sz="2800" b="1" dirty="0" smtClean="0">
                <a:solidFill>
                  <a:schemeClr val="tx1"/>
                </a:solidFill>
              </a:rPr>
              <a:t> </a:t>
            </a:r>
            <a:r>
              <a:rPr lang="en-GB" sz="2800" b="1" dirty="0" err="1" smtClean="0">
                <a:solidFill>
                  <a:schemeClr val="tx1"/>
                </a:solidFill>
              </a:rPr>
              <a:t>ses</a:t>
            </a:r>
            <a:r>
              <a:rPr lang="en-GB" sz="2800" b="1" dirty="0" smtClean="0">
                <a:solidFill>
                  <a:schemeClr val="tx1"/>
                </a:solidFill>
              </a:rPr>
              <a:t> </a:t>
            </a:r>
            <a:r>
              <a:rPr lang="en-GB" sz="2800" b="1" dirty="0" err="1" smtClean="0">
                <a:solidFill>
                  <a:schemeClr val="tx1"/>
                </a:solidFill>
              </a:rPr>
              <a:t>intérêts</a:t>
            </a:r>
            <a:r>
              <a:rPr lang="en-GB" sz="2800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GB" sz="2800" b="1" dirty="0" smtClean="0">
                <a:solidFill>
                  <a:schemeClr val="tx1"/>
                </a:solidFill>
              </a:rPr>
              <a:t>Le </a:t>
            </a:r>
            <a:r>
              <a:rPr lang="en-GB" sz="2800" b="1" dirty="0" err="1" smtClean="0">
                <a:solidFill>
                  <a:schemeClr val="tx1"/>
                </a:solidFill>
              </a:rPr>
              <a:t>soutien</a:t>
            </a:r>
            <a:r>
              <a:rPr lang="en-GB" sz="2800" b="1" dirty="0" smtClean="0">
                <a:solidFill>
                  <a:schemeClr val="tx1"/>
                </a:solidFill>
              </a:rPr>
              <a:t> </a:t>
            </a:r>
            <a:r>
              <a:rPr lang="en-GB" sz="2800" dirty="0" smtClean="0">
                <a:solidFill>
                  <a:schemeClr val="tx1"/>
                </a:solidFill>
              </a:rPr>
              <a:t>de Monsieur Marin</a:t>
            </a:r>
            <a:r>
              <a:rPr lang="en-GB" sz="2800" dirty="0">
                <a:solidFill>
                  <a:schemeClr val="tx1"/>
                </a:solidFill>
              </a:rPr>
              <a:t> </a:t>
            </a:r>
            <a:r>
              <a:rPr lang="en-GB" sz="2800" b="1" dirty="0" err="1" smtClean="0">
                <a:solidFill>
                  <a:schemeClr val="tx1"/>
                </a:solidFill>
              </a:rPr>
              <a:t>amène</a:t>
            </a:r>
            <a:r>
              <a:rPr lang="en-GB" sz="2800" b="1" dirty="0" smtClean="0">
                <a:solidFill>
                  <a:schemeClr val="tx1"/>
                </a:solidFill>
              </a:rPr>
              <a:t> Lou à </a:t>
            </a:r>
            <a:r>
              <a:rPr lang="en-GB" sz="2800" b="1" dirty="0" err="1" smtClean="0">
                <a:solidFill>
                  <a:schemeClr val="tx1"/>
                </a:solidFill>
              </a:rPr>
              <a:t>devenir</a:t>
            </a:r>
            <a:r>
              <a:rPr lang="en-GB" sz="2800" b="1" dirty="0" smtClean="0">
                <a:solidFill>
                  <a:schemeClr val="tx1"/>
                </a:solidFill>
              </a:rPr>
              <a:t> </a:t>
            </a:r>
            <a:r>
              <a:rPr lang="en-GB" sz="2800" b="1" dirty="0" err="1" smtClean="0">
                <a:solidFill>
                  <a:schemeClr val="tx1"/>
                </a:solidFill>
              </a:rPr>
              <a:t>impliquée</a:t>
            </a:r>
            <a:r>
              <a:rPr lang="en-GB" sz="2800" b="1" dirty="0" smtClean="0">
                <a:solidFill>
                  <a:schemeClr val="tx1"/>
                </a:solidFill>
              </a:rPr>
              <a:t> </a:t>
            </a:r>
            <a:r>
              <a:rPr lang="en-GB" sz="2800" dirty="0" smtClean="0">
                <a:solidFill>
                  <a:schemeClr val="tx1"/>
                </a:solidFill>
              </a:rPr>
              <a:t>avec No</a:t>
            </a:r>
            <a:r>
              <a:rPr lang="en-GB" sz="2800" dirty="0">
                <a:solidFill>
                  <a:schemeClr val="tx1"/>
                </a:solidFill>
              </a:rPr>
              <a:t>. </a:t>
            </a:r>
          </a:p>
          <a:p>
            <a:r>
              <a:rPr lang="en-GB" sz="2800" dirty="0">
                <a:solidFill>
                  <a:schemeClr val="tx1"/>
                </a:solidFill>
              </a:rPr>
              <a:t>Monsieur </a:t>
            </a:r>
            <a:r>
              <a:rPr lang="en-GB" sz="2800" dirty="0" smtClean="0">
                <a:solidFill>
                  <a:schemeClr val="tx1"/>
                </a:solidFill>
              </a:rPr>
              <a:t>Marin continue à encourager </a:t>
            </a:r>
            <a:r>
              <a:rPr lang="en-GB" sz="2800" smtClean="0">
                <a:solidFill>
                  <a:schemeClr val="tx1"/>
                </a:solidFill>
              </a:rPr>
              <a:t>Lou </a:t>
            </a:r>
            <a:r>
              <a:rPr lang="en-GB" sz="2800" smtClean="0">
                <a:solidFill>
                  <a:schemeClr val="tx1"/>
                </a:solidFill>
              </a:rPr>
              <a:t>à être</a:t>
            </a:r>
            <a:r>
              <a:rPr lang="en-GB" sz="2800" dirty="0" smtClean="0">
                <a:solidFill>
                  <a:schemeClr val="tx1"/>
                </a:solidFill>
              </a:rPr>
              <a:t> </a:t>
            </a:r>
            <a:r>
              <a:rPr lang="en-GB" sz="2800" dirty="0" smtClean="0">
                <a:solidFill>
                  <a:schemeClr val="tx1"/>
                </a:solidFill>
              </a:rPr>
              <a:t>la </a:t>
            </a:r>
            <a:r>
              <a:rPr lang="en-GB" sz="2800" dirty="0" err="1" smtClean="0">
                <a:solidFill>
                  <a:schemeClr val="tx1"/>
                </a:solidFill>
              </a:rPr>
              <a:t>personne</a:t>
            </a:r>
            <a:r>
              <a:rPr lang="en-GB" sz="2800" dirty="0" smtClean="0">
                <a:solidFill>
                  <a:schemeClr val="tx1"/>
                </a:solidFill>
              </a:rPr>
              <a:t> </a:t>
            </a:r>
            <a:r>
              <a:rPr lang="en-GB" sz="2800" dirty="0" err="1" smtClean="0">
                <a:solidFill>
                  <a:schemeClr val="tx1"/>
                </a:solidFill>
              </a:rPr>
              <a:t>qu’elle</a:t>
            </a:r>
            <a:r>
              <a:rPr lang="en-GB" sz="2800" dirty="0" smtClean="0">
                <a:solidFill>
                  <a:schemeClr val="tx1"/>
                </a:solidFill>
              </a:rPr>
              <a:t> </a:t>
            </a:r>
            <a:r>
              <a:rPr lang="en-GB" sz="2800" dirty="0" err="1" smtClean="0">
                <a:solidFill>
                  <a:schemeClr val="tx1"/>
                </a:solidFill>
              </a:rPr>
              <a:t>est</a:t>
            </a:r>
            <a:r>
              <a:rPr lang="en-GB" sz="2800" dirty="0" smtClean="0">
                <a:solidFill>
                  <a:schemeClr val="tx1"/>
                </a:solidFill>
              </a:rPr>
              <a:t> </a:t>
            </a:r>
            <a:r>
              <a:rPr lang="en-GB" sz="2800" dirty="0" err="1" smtClean="0">
                <a:solidFill>
                  <a:schemeClr val="tx1"/>
                </a:solidFill>
              </a:rPr>
              <a:t>même</a:t>
            </a:r>
            <a:r>
              <a:rPr lang="en-GB" sz="2800" dirty="0" smtClean="0">
                <a:solidFill>
                  <a:schemeClr val="tx1"/>
                </a:solidFill>
              </a:rPr>
              <a:t> après le </a:t>
            </a:r>
            <a:r>
              <a:rPr lang="en-GB" sz="2800" dirty="0" err="1" smtClean="0">
                <a:solidFill>
                  <a:schemeClr val="tx1"/>
                </a:solidFill>
              </a:rPr>
              <a:t>drame</a:t>
            </a:r>
            <a:r>
              <a:rPr lang="en-GB" sz="2800" dirty="0" smtClean="0">
                <a:solidFill>
                  <a:schemeClr val="tx1"/>
                </a:solidFill>
              </a:rPr>
              <a:t> de son </a:t>
            </a:r>
            <a:r>
              <a:rPr lang="en-GB" sz="2800" dirty="0" err="1" smtClean="0">
                <a:solidFill>
                  <a:schemeClr val="tx1"/>
                </a:solidFill>
              </a:rPr>
              <a:t>amitié</a:t>
            </a:r>
            <a:r>
              <a:rPr lang="en-GB" sz="2800" dirty="0" smtClean="0">
                <a:solidFill>
                  <a:schemeClr val="tx1"/>
                </a:solidFill>
              </a:rPr>
              <a:t> avec No. </a:t>
            </a:r>
            <a:endParaRPr lang="en-GB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5442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3F7CF89D0DA24182D8BD5910AD89F4" ma:contentTypeVersion="1" ma:contentTypeDescription="Create a new document." ma:contentTypeScope="" ma:versionID="567ae329f6d48215cd46cf3b313343d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5E006563-D832-4E73-B99A-8CA4A89ED12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43AB54F-FD27-4D02-B043-C795737C38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31B3745-4B0F-431F-A468-5D2E47C06A08}">
  <ds:schemaRefs>
    <ds:schemaRef ds:uri="http://schemas.microsoft.com/office/2006/documentManagement/types"/>
    <ds:schemaRef ds:uri="http://purl.org/dc/elements/1.1/"/>
    <ds:schemaRef ds:uri="http://purl.org/dc/terms/"/>
    <ds:schemaRef ds:uri="http://www.w3.org/XML/1998/namespace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sharepoint/v3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926</TotalTime>
  <Words>370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Corbel</vt:lpstr>
      <vt:lpstr>Basis</vt:lpstr>
      <vt:lpstr>Examinez comment les actions des adultes influencent les personnages dans No et Moi. </vt:lpstr>
      <vt:lpstr>Comment les actions de ses parents influencent Lou</vt:lpstr>
      <vt:lpstr> Comment No se comporte à cause des actions des adultes</vt:lpstr>
      <vt:lpstr>Comment Lucas se comporte à cause des actions des adultes</vt:lpstr>
      <vt:lpstr>L’influence de Monsieur Marin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ET MOI Leçon 3 : LE CERCLE FAMILIAL</dc:title>
  <dc:creator>Frédérique E. Lecerf</dc:creator>
  <cp:lastModifiedBy>Frédérique E. Lecerf</cp:lastModifiedBy>
  <cp:revision>48</cp:revision>
  <dcterms:created xsi:type="dcterms:W3CDTF">2017-11-13T16:55:15Z</dcterms:created>
  <dcterms:modified xsi:type="dcterms:W3CDTF">2017-11-24T13:37:31Z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0x010100793F7CF89D0DA24182D8BD5910AD89F4</vt:lpwstr>
  </property>
</Properties>
</file>