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Réponses</a:t>
            </a:r>
            <a:r>
              <a:rPr lang="en-GB" dirty="0" smtClean="0"/>
              <a:t> -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exercices</a:t>
            </a:r>
            <a:r>
              <a:rPr lang="en-GB" dirty="0" smtClean="0"/>
              <a:t> à </a:t>
            </a:r>
            <a:r>
              <a:rPr lang="en-GB" dirty="0" err="1" smtClean="0"/>
              <a:t>trous</a:t>
            </a:r>
            <a:r>
              <a:rPr lang="en-GB" dirty="0" smtClean="0"/>
              <a:t> - </a:t>
            </a:r>
            <a:r>
              <a:rPr lang="en-GB" dirty="0" err="1" smtClean="0"/>
              <a:t>gapfill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082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440" y="0"/>
            <a:ext cx="10364451" cy="1596177"/>
          </a:xfrm>
        </p:spPr>
        <p:txBody>
          <a:bodyPr/>
          <a:lstStyle/>
          <a:p>
            <a:r>
              <a:rPr lang="en-GB" dirty="0" smtClean="0"/>
              <a:t>Le </a:t>
            </a:r>
            <a:r>
              <a:rPr lang="en-GB" dirty="0" err="1" smtClean="0"/>
              <a:t>patrimoine</a:t>
            </a:r>
            <a:r>
              <a:rPr lang="en-GB" dirty="0" smtClean="0"/>
              <a:t> – Les </a:t>
            </a:r>
            <a:r>
              <a:rPr lang="en-GB" dirty="0" err="1" smtClean="0"/>
              <a:t>victoires</a:t>
            </a:r>
            <a:r>
              <a:rPr lang="en-GB" dirty="0" smtClean="0"/>
              <a:t> de la </a:t>
            </a:r>
            <a:r>
              <a:rPr lang="en-GB" dirty="0" err="1" smtClean="0"/>
              <a:t>mUsique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913774" y="1886465"/>
            <a:ext cx="4827999" cy="4374291"/>
          </a:xfrm>
        </p:spPr>
        <p:txBody>
          <a:bodyPr>
            <a:normAutofit fontScale="70000" lnSpcReduction="20000"/>
          </a:bodyPr>
          <a:lstStyle/>
          <a:p>
            <a:r>
              <a:rPr lang="fr-FR" dirty="0"/>
              <a:t>1	</a:t>
            </a:r>
            <a:r>
              <a:rPr lang="fr-FR" b="1" dirty="0"/>
              <a:t>hérite</a:t>
            </a:r>
            <a:endParaRPr lang="en-GB" b="1" dirty="0"/>
          </a:p>
          <a:p>
            <a:r>
              <a:rPr lang="fr-FR" b="1" dirty="0"/>
              <a:t>2	hérités</a:t>
            </a:r>
            <a:endParaRPr lang="en-GB" b="1" dirty="0"/>
          </a:p>
          <a:p>
            <a:r>
              <a:rPr lang="fr-FR" b="1" dirty="0"/>
              <a:t>3	transmis</a:t>
            </a:r>
            <a:endParaRPr lang="en-GB" b="1" dirty="0"/>
          </a:p>
          <a:p>
            <a:r>
              <a:rPr lang="fr-FR" b="1" dirty="0"/>
              <a:t>4	culturel</a:t>
            </a:r>
            <a:endParaRPr lang="en-GB" b="1" dirty="0"/>
          </a:p>
          <a:p>
            <a:r>
              <a:rPr lang="fr-FR" b="1" dirty="0"/>
              <a:t>5	ancêtres</a:t>
            </a:r>
            <a:endParaRPr lang="en-GB" b="1" dirty="0"/>
          </a:p>
          <a:p>
            <a:r>
              <a:rPr lang="fr-FR" b="1" dirty="0" smtClean="0"/>
              <a:t>6	musées</a:t>
            </a:r>
            <a:endParaRPr lang="en-GB" b="1" dirty="0" smtClean="0"/>
          </a:p>
          <a:p>
            <a:r>
              <a:rPr lang="fr-FR" b="1" dirty="0" smtClean="0"/>
              <a:t>7</a:t>
            </a:r>
            <a:r>
              <a:rPr lang="fr-FR" b="1" dirty="0"/>
              <a:t>	célèbres</a:t>
            </a:r>
            <a:endParaRPr lang="en-GB" b="1" dirty="0"/>
          </a:p>
          <a:p>
            <a:r>
              <a:rPr lang="fr-FR" b="1" dirty="0"/>
              <a:t>8	littéraires</a:t>
            </a:r>
            <a:endParaRPr lang="en-GB" b="1" dirty="0"/>
          </a:p>
          <a:p>
            <a:r>
              <a:rPr lang="fr-FR" b="1" dirty="0"/>
              <a:t>9	patrimoine</a:t>
            </a:r>
            <a:endParaRPr lang="en-GB" b="1" dirty="0"/>
          </a:p>
          <a:p>
            <a:r>
              <a:rPr lang="fr-FR" b="1" dirty="0"/>
              <a:t>10	anciennes</a:t>
            </a:r>
            <a:endParaRPr lang="en-GB" b="1" dirty="0"/>
          </a:p>
          <a:p>
            <a:r>
              <a:rPr lang="fr-FR" b="1" dirty="0"/>
              <a:t>11	décide</a:t>
            </a:r>
            <a:endParaRPr lang="en-GB" b="1" dirty="0"/>
          </a:p>
          <a:p>
            <a:r>
              <a:rPr lang="en-GB" b="1" dirty="0"/>
              <a:t>12	</a:t>
            </a:r>
            <a:r>
              <a:rPr lang="en-GB" b="1" dirty="0" err="1"/>
              <a:t>œuvre</a:t>
            </a:r>
            <a:r>
              <a:rPr lang="en-GB" b="1" dirty="0"/>
              <a:t>	</a:t>
            </a:r>
            <a:endParaRPr lang="en-GB" b="1" dirty="0"/>
          </a:p>
        </p:txBody>
      </p:sp>
      <p:sp>
        <p:nvSpPr>
          <p:cNvPr id="6" name="Rectangle 5"/>
          <p:cNvSpPr/>
          <p:nvPr/>
        </p:nvSpPr>
        <p:spPr>
          <a:xfrm>
            <a:off x="5667632" y="1886465"/>
            <a:ext cx="241368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1	</a:t>
            </a:r>
            <a:r>
              <a:rPr lang="fr-FR" b="1" dirty="0"/>
              <a:t>annuellement</a:t>
            </a:r>
          </a:p>
          <a:p>
            <a:r>
              <a:rPr lang="fr-FR" b="1" dirty="0"/>
              <a:t>2	trophées</a:t>
            </a:r>
          </a:p>
          <a:p>
            <a:r>
              <a:rPr lang="fr-FR" b="1" dirty="0"/>
              <a:t>3	Césars</a:t>
            </a:r>
          </a:p>
          <a:p>
            <a:r>
              <a:rPr lang="fr-FR" b="1" dirty="0"/>
              <a:t>4	en direct</a:t>
            </a:r>
          </a:p>
          <a:p>
            <a:r>
              <a:rPr lang="fr-FR" b="1" dirty="0"/>
              <a:t>5	30 ans	</a:t>
            </a:r>
          </a:p>
        </p:txBody>
      </p:sp>
    </p:spTree>
    <p:extLst>
      <p:ext uri="{BB962C8B-B14F-4D97-AF65-F5344CB8AC3E}">
        <p14:creationId xmlns:p14="http://schemas.microsoft.com/office/powerpoint/2010/main" val="1507884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 </a:t>
            </a:r>
            <a:r>
              <a:rPr lang="en-GB" dirty="0" err="1" smtClean="0"/>
              <a:t>haine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35892"/>
            <a:ext cx="2925058" cy="3855307"/>
          </a:xfrm>
        </p:spPr>
        <p:txBody>
          <a:bodyPr>
            <a:normAutofit fontScale="55000" lnSpcReduction="20000"/>
          </a:bodyPr>
          <a:lstStyle/>
          <a:p>
            <a:pPr marL="270510" indent="-270510">
              <a:spcAft>
                <a:spcPts val="600"/>
              </a:spcAft>
              <a:tabLst>
                <a:tab pos="270510" algn="l"/>
              </a:tabLst>
            </a:pP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1 	</a:t>
            </a:r>
            <a:r>
              <a:rPr lang="fr-FR" b="1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salles</a:t>
            </a:r>
            <a:endParaRPr lang="en-GB" b="1" dirty="0">
              <a:solidFill>
                <a:srgbClr val="000000"/>
              </a:solidFill>
              <a:latin typeface="Arial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70510" indent="-270510">
              <a:spcAft>
                <a:spcPts val="600"/>
              </a:spcAft>
              <a:tabLst>
                <a:tab pos="270510" algn="l"/>
              </a:tabLst>
            </a:pPr>
            <a:r>
              <a:rPr lang="fr-FR" b="1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2	casquette</a:t>
            </a:r>
            <a:endParaRPr lang="en-GB" b="1" dirty="0">
              <a:solidFill>
                <a:srgbClr val="000000"/>
              </a:solidFill>
              <a:latin typeface="Arial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70510" indent="-270510">
              <a:spcAft>
                <a:spcPts val="600"/>
              </a:spcAft>
              <a:tabLst>
                <a:tab pos="270510" algn="l"/>
              </a:tabLst>
            </a:pPr>
            <a:r>
              <a:rPr lang="fr-FR" b="1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3	jours</a:t>
            </a:r>
            <a:endParaRPr lang="en-GB" b="1" dirty="0">
              <a:solidFill>
                <a:srgbClr val="000000"/>
              </a:solidFill>
              <a:latin typeface="Arial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70510" indent="-270510">
              <a:spcAft>
                <a:spcPts val="600"/>
              </a:spcAft>
              <a:tabLst>
                <a:tab pos="270510" algn="l"/>
              </a:tabLst>
            </a:pPr>
            <a:r>
              <a:rPr lang="fr-FR" b="1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4	d’autrefois</a:t>
            </a:r>
            <a:endParaRPr lang="en-GB" b="1" dirty="0">
              <a:solidFill>
                <a:srgbClr val="000000"/>
              </a:solidFill>
              <a:latin typeface="Arial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70510" indent="-270510">
              <a:spcAft>
                <a:spcPts val="600"/>
              </a:spcAft>
              <a:tabLst>
                <a:tab pos="270510" algn="l"/>
              </a:tabLst>
            </a:pPr>
            <a:r>
              <a:rPr lang="fr-FR" b="1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5	admet</a:t>
            </a:r>
            <a:endParaRPr lang="en-GB" b="1" dirty="0">
              <a:solidFill>
                <a:srgbClr val="000000"/>
              </a:solidFill>
              <a:latin typeface="Arial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70510" indent="-270510">
              <a:spcAft>
                <a:spcPts val="600"/>
              </a:spcAft>
              <a:tabLst>
                <a:tab pos="270510" algn="l"/>
              </a:tabLst>
            </a:pP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6	</a:t>
            </a:r>
            <a:r>
              <a:rPr lang="en-GB" b="1" dirty="0" err="1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convaincre</a:t>
            </a:r>
            <a:endParaRPr lang="en-GB" b="1" dirty="0">
              <a:solidFill>
                <a:srgbClr val="000000"/>
              </a:solidFill>
              <a:latin typeface="Arial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70510" indent="-270510">
              <a:spcAft>
                <a:spcPts val="600"/>
              </a:spcAft>
              <a:tabLst>
                <a:tab pos="270510" algn="l"/>
              </a:tabLst>
            </a:pP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7	mort</a:t>
            </a:r>
          </a:p>
          <a:p>
            <a:pPr marL="270510" indent="-270510">
              <a:spcAft>
                <a:spcPts val="600"/>
              </a:spcAft>
              <a:tabLst>
                <a:tab pos="270510" algn="l"/>
              </a:tabLst>
            </a:pP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8	commissariat</a:t>
            </a:r>
          </a:p>
          <a:p>
            <a:pPr marL="270510" indent="-270510">
              <a:spcAft>
                <a:spcPts val="600"/>
              </a:spcAft>
              <a:tabLst>
                <a:tab pos="270510" algn="l"/>
              </a:tabLst>
            </a:pP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9	</a:t>
            </a:r>
            <a:r>
              <a:rPr lang="en-GB" b="1" dirty="0" err="1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personne</a:t>
            </a:r>
            <a:endParaRPr lang="en-GB" b="1" dirty="0">
              <a:solidFill>
                <a:srgbClr val="000000"/>
              </a:solidFill>
              <a:latin typeface="Arial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70510" indent="-270510">
              <a:spcAft>
                <a:spcPts val="600"/>
              </a:spcAft>
              <a:tabLst>
                <a:tab pos="270510" algn="l"/>
              </a:tabLst>
            </a:pP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10	</a:t>
            </a:r>
            <a:r>
              <a:rPr lang="en-GB" b="1" dirty="0" err="1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façon</a:t>
            </a:r>
            <a:endParaRPr lang="en-GB" b="1" dirty="0">
              <a:solidFill>
                <a:srgbClr val="000000"/>
              </a:solidFill>
              <a:latin typeface="Arial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440194" y="2097880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On 31 May 1995, La </a:t>
            </a:r>
            <a:r>
              <a:rPr lang="en-GB" dirty="0" err="1"/>
              <a:t>Haine</a:t>
            </a:r>
            <a:r>
              <a:rPr lang="en-GB" dirty="0"/>
              <a:t> was released / came out at the cinema. Twenty years later, wearing an American cap, T-shirt and trainers and with a few days’ worth of stubble, it is difficult to recognise Mathieu </a:t>
            </a:r>
            <a:r>
              <a:rPr lang="en-GB" dirty="0" err="1"/>
              <a:t>Kassovitz</a:t>
            </a:r>
            <a:r>
              <a:rPr lang="en-GB" dirty="0"/>
              <a:t>, the young man of days gone by / the past. Always annoyed and at times / sometimes annoying, </a:t>
            </a:r>
            <a:r>
              <a:rPr lang="en-GB" dirty="0" err="1"/>
              <a:t>Kassovitz</a:t>
            </a:r>
            <a:r>
              <a:rPr lang="en-GB" dirty="0"/>
              <a:t> admits to having been really enraged / fiercely determined in 1995… to speak, to demonstrate and to convince.</a:t>
            </a:r>
          </a:p>
          <a:p>
            <a:r>
              <a:rPr lang="en-GB" dirty="0"/>
              <a:t>After </a:t>
            </a:r>
            <a:r>
              <a:rPr lang="en-GB" dirty="0" err="1"/>
              <a:t>Makomé’s</a:t>
            </a:r>
            <a:r>
              <a:rPr lang="en-GB" dirty="0"/>
              <a:t> death in a police station in the 18th district in Paris, </a:t>
            </a:r>
            <a:r>
              <a:rPr lang="en-GB" dirty="0" err="1"/>
              <a:t>Kassovitz</a:t>
            </a:r>
            <a:r>
              <a:rPr lang="en-GB" dirty="0"/>
              <a:t> thought there would be five or six films on this subject / about it. There was nothing, and no-one was surprised. It was </a:t>
            </a:r>
            <a:r>
              <a:rPr lang="en-GB" dirty="0" err="1"/>
              <a:t>Makomé’s</a:t>
            </a:r>
            <a:r>
              <a:rPr lang="en-GB" dirty="0"/>
              <a:t> murder that started it all. </a:t>
            </a:r>
            <a:r>
              <a:rPr lang="en-GB" dirty="0" err="1"/>
              <a:t>Kassovitz</a:t>
            </a:r>
            <a:r>
              <a:rPr lang="en-GB" dirty="0"/>
              <a:t> wondered how a guy could get up in the morning and die in the evening in this manner / way. </a:t>
            </a:r>
          </a:p>
        </p:txBody>
      </p:sp>
    </p:spTree>
    <p:extLst>
      <p:ext uri="{BB962C8B-B14F-4D97-AF65-F5344CB8AC3E}">
        <p14:creationId xmlns:p14="http://schemas.microsoft.com/office/powerpoint/2010/main" val="284481184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8</TotalTime>
  <Words>178</Words>
  <Application>Microsoft Office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Cambria</vt:lpstr>
      <vt:lpstr>Times New Roman</vt:lpstr>
      <vt:lpstr>Tw Cen MT</vt:lpstr>
      <vt:lpstr>Droplet</vt:lpstr>
      <vt:lpstr>Réponses - </vt:lpstr>
      <vt:lpstr>Le patrimoine – Les victoires de la mUsique</vt:lpstr>
      <vt:lpstr>La haine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Réponses - </dc:title>
  <dc:creator>Françoise Marteel</dc:creator>
  <cp:lastModifiedBy>Françoise Marteel</cp:lastModifiedBy>
  <cp:revision>1</cp:revision>
  <dcterms:created xsi:type="dcterms:W3CDTF">2017-04-26T07:12:52Z</dcterms:created>
  <dcterms:modified xsi:type="dcterms:W3CDTF">2017-04-26T07:20:54Z</dcterms:modified>
</cp:coreProperties>
</file>