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78" r:id="rId5"/>
    <p:sldId id="279" r:id="rId6"/>
    <p:sldId id="282" r:id="rId7"/>
    <p:sldId id="283" r:id="rId8"/>
    <p:sldId id="284" r:id="rId9"/>
    <p:sldId id="259" r:id="rId10"/>
    <p:sldId id="285" r:id="rId11"/>
    <p:sldId id="280" r:id="rId12"/>
    <p:sldId id="28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7A4F503-8627-4E16-A483-3CAC327E24EF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9D47586-8BBE-4CAB-B834-63A078C0790D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503-8627-4E16-A483-3CAC327E24EF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586-8BBE-4CAB-B834-63A078C079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503-8627-4E16-A483-3CAC327E24EF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586-8BBE-4CAB-B834-63A078C079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503-8627-4E16-A483-3CAC327E24EF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586-8BBE-4CAB-B834-63A078C079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503-8627-4E16-A483-3CAC327E24EF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586-8BBE-4CAB-B834-63A078C079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503-8627-4E16-A483-3CAC327E24EF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586-8BBE-4CAB-B834-63A078C0790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503-8627-4E16-A483-3CAC327E24EF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586-8BBE-4CAB-B834-63A078C079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503-8627-4E16-A483-3CAC327E24EF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586-8BBE-4CAB-B834-63A078C079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503-8627-4E16-A483-3CAC327E24EF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586-8BBE-4CAB-B834-63A078C079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503-8627-4E16-A483-3CAC327E24EF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586-8BBE-4CAB-B834-63A078C0790D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503-8627-4E16-A483-3CAC327E24EF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586-8BBE-4CAB-B834-63A078C079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7A4F503-8627-4E16-A483-3CAC327E24EF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9D47586-8BBE-4CAB-B834-63A078C0790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88024" y="4149080"/>
            <a:ext cx="3313355" cy="1702160"/>
          </a:xfrm>
        </p:spPr>
        <p:txBody>
          <a:bodyPr>
            <a:noAutofit/>
          </a:bodyPr>
          <a:lstStyle/>
          <a:p>
            <a:r>
              <a:rPr lang="en-GB" dirty="0" smtClean="0"/>
              <a:t>Topic </a:t>
            </a:r>
            <a:r>
              <a:rPr lang="en-GB" dirty="0" smtClean="0"/>
              <a:t>1: </a:t>
            </a:r>
            <a:r>
              <a:rPr lang="en-GB" dirty="0" smtClean="0"/>
              <a:t>the structure and organisation of the education system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91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school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Undertake research to complete the table on p.4-6 about the different types of school that exist in the UK.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3407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Sociological Perspective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z="4000" dirty="0" smtClean="0"/>
              <a:t>In </a:t>
            </a:r>
            <a:r>
              <a:rPr lang="en-GB" sz="4000" dirty="0" smtClean="0"/>
              <a:t>the Sociology of the Family </a:t>
            </a:r>
            <a:r>
              <a:rPr lang="en-GB" sz="4000" dirty="0" smtClean="0"/>
              <a:t>we studied how different sociological perspectives viewed the family. </a:t>
            </a:r>
          </a:p>
          <a:p>
            <a:r>
              <a:rPr lang="en-GB" sz="4000" dirty="0" smtClean="0"/>
              <a:t>We will in </a:t>
            </a:r>
            <a:r>
              <a:rPr lang="en-GB" sz="4000" dirty="0" smtClean="0"/>
              <a:t>this module </a:t>
            </a:r>
            <a:r>
              <a:rPr lang="en-GB" sz="4000" dirty="0" smtClean="0"/>
              <a:t>look at how</a:t>
            </a:r>
          </a:p>
          <a:p>
            <a:pPr lvl="1"/>
            <a:r>
              <a:rPr lang="en-GB" sz="3800" dirty="0" smtClean="0">
                <a:solidFill>
                  <a:srgbClr val="FF0000"/>
                </a:solidFill>
              </a:rPr>
              <a:t>Functionalist</a:t>
            </a:r>
          </a:p>
          <a:p>
            <a:pPr lvl="1"/>
            <a:r>
              <a:rPr lang="en-GB" sz="3800" dirty="0" smtClean="0">
                <a:solidFill>
                  <a:srgbClr val="FF0000"/>
                </a:solidFill>
              </a:rPr>
              <a:t>Marxist</a:t>
            </a:r>
          </a:p>
          <a:p>
            <a:pPr lvl="1"/>
            <a:r>
              <a:rPr lang="en-GB" sz="3800" dirty="0" smtClean="0">
                <a:solidFill>
                  <a:srgbClr val="FF0000"/>
                </a:solidFill>
              </a:rPr>
              <a:t>Feminist and </a:t>
            </a:r>
          </a:p>
          <a:p>
            <a:pPr lvl="1"/>
            <a:r>
              <a:rPr lang="en-GB" sz="3800" dirty="0" smtClean="0">
                <a:solidFill>
                  <a:srgbClr val="FF0000"/>
                </a:solidFill>
              </a:rPr>
              <a:t>Interactionist </a:t>
            </a:r>
          </a:p>
          <a:p>
            <a:pPr marL="0" indent="0" algn="r">
              <a:buNone/>
            </a:pPr>
            <a:r>
              <a:rPr lang="en-GB" sz="4000" dirty="0" smtClean="0"/>
              <a:t>sociologists view education. </a:t>
            </a:r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36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61" y="632197"/>
            <a:ext cx="7772400" cy="706090"/>
          </a:xfrm>
        </p:spPr>
        <p:txBody>
          <a:bodyPr>
            <a:normAutofit/>
          </a:bodyPr>
          <a:lstStyle/>
          <a:p>
            <a:r>
              <a:rPr lang="en-GB" dirty="0" smtClean="0"/>
              <a:t>Purpose of </a:t>
            </a:r>
            <a:r>
              <a:rPr lang="en-GB" dirty="0" smtClean="0"/>
              <a:t>Education p.7</a:t>
            </a:r>
            <a:endParaRPr lang="en-GB" dirty="0"/>
          </a:p>
        </p:txBody>
      </p:sp>
      <p:sp>
        <p:nvSpPr>
          <p:cNvPr id="40962" name="Cloud"/>
          <p:cNvSpPr>
            <a:spLocks noChangeAspect="1" noEditPoints="1" noChangeArrowheads="1"/>
          </p:cNvSpPr>
          <p:nvPr/>
        </p:nvSpPr>
        <p:spPr bwMode="auto">
          <a:xfrm>
            <a:off x="2483768" y="2060848"/>
            <a:ext cx="3497736" cy="2343969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254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180508" y="2783408"/>
            <a:ext cx="2104256" cy="89884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THE PURPOSE OF EDUCATION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5657671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Highlight </a:t>
            </a:r>
            <a:r>
              <a:rPr lang="en-GB" sz="2400" dirty="0"/>
              <a:t>in one colour the purposes that relate to the individual, and then in another colour highlight those relating to society. </a:t>
            </a:r>
          </a:p>
          <a:p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630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Learning objectives of this booklet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60848"/>
            <a:ext cx="6777317" cy="4320480"/>
          </a:xfrm>
        </p:spPr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en-US" b="1" u="sng" dirty="0"/>
              <a:t>Learning Objectives</a:t>
            </a:r>
            <a:r>
              <a:rPr lang="en-US" b="1" u="sng" dirty="0" smtClean="0"/>
              <a:t>:</a:t>
            </a:r>
            <a:r>
              <a:rPr lang="en-US" dirty="0"/>
              <a:t> </a:t>
            </a:r>
            <a:endParaRPr lang="en-GB" dirty="0"/>
          </a:p>
          <a:p>
            <a:pPr lvl="0"/>
            <a:r>
              <a:rPr lang="en-GB" dirty="0"/>
              <a:t>To understand and evaluate key concepts associated with functionalist, New Right and Marxist sociologists’ views of education.</a:t>
            </a:r>
          </a:p>
          <a:p>
            <a:pPr lvl="0"/>
            <a:r>
              <a:rPr lang="en-GB" dirty="0"/>
              <a:t>To understand how these approaches explain the function of education and examine the link between education and work wider society</a:t>
            </a:r>
            <a:r>
              <a:rPr lang="en-GB" dirty="0" smtClean="0"/>
              <a:t>.</a:t>
            </a:r>
            <a:endParaRPr lang="en-GB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en-GB" dirty="0"/>
          </a:p>
          <a:p>
            <a:pPr marL="68580" indent="0">
              <a:buNone/>
            </a:pPr>
            <a:r>
              <a:rPr lang="en-GB" b="1" dirty="0"/>
              <a:t>After studying this Topic, you should: </a:t>
            </a:r>
            <a:endParaRPr lang="en-GB" dirty="0"/>
          </a:p>
          <a:p>
            <a:pPr lvl="0"/>
            <a:r>
              <a:rPr lang="en-GB" dirty="0" smtClean="0"/>
              <a:t>Have a good knowledge of the history of the British education system since 1945</a:t>
            </a:r>
          </a:p>
          <a:p>
            <a:pPr lvl="0"/>
            <a:r>
              <a:rPr lang="en-GB" dirty="0" smtClean="0"/>
              <a:t>Know </a:t>
            </a:r>
            <a:r>
              <a:rPr lang="en-GB" dirty="0"/>
              <a:t>the functions of education that functionalists identify. </a:t>
            </a:r>
          </a:p>
          <a:p>
            <a:pPr lvl="0"/>
            <a:r>
              <a:rPr lang="en-GB" dirty="0"/>
              <a:t>Understand the neoliberal and New Right views of the role of the market in education. </a:t>
            </a:r>
            <a:endParaRPr lang="en-GB" dirty="0" smtClean="0"/>
          </a:p>
          <a:p>
            <a:pPr lvl="0"/>
            <a:r>
              <a:rPr lang="en-GB" dirty="0" smtClean="0"/>
              <a:t>Understand the social democratic view of the role of the education system and their criticisms of New Right arguments.</a:t>
            </a:r>
            <a:endParaRPr lang="en-GB" dirty="0"/>
          </a:p>
          <a:p>
            <a:pPr lvl="0"/>
            <a:r>
              <a:rPr lang="en-GB" dirty="0"/>
              <a:t>Understand different Marxist views of the role of education, particularly the reproduction and legitimation of class inequality. </a:t>
            </a:r>
          </a:p>
          <a:p>
            <a:pPr lvl="0"/>
            <a:r>
              <a:rPr lang="en-GB" dirty="0"/>
              <a:t>Be able to evaluate the functionalist, neoliberal and New Right, and Marxist views of education. </a:t>
            </a:r>
          </a:p>
          <a:p>
            <a:endParaRPr lang="en-GB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8120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0497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Types of School and Education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43492" y="1628800"/>
            <a:ext cx="7344932" cy="482453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It is important that you are aware of the different types of schools and how these link to the theories, differential educational achievement, meritocracy and social mobility. Types of school include:</a:t>
            </a:r>
          </a:p>
          <a:p>
            <a:r>
              <a:rPr lang="en-GB" dirty="0" smtClean="0"/>
              <a:t>In groups research a particular school. Include the following details:</a:t>
            </a:r>
          </a:p>
          <a:p>
            <a:r>
              <a:rPr lang="en-GB" dirty="0" smtClean="0"/>
              <a:t>Purpose of the school, numbers of them in the country</a:t>
            </a:r>
          </a:p>
          <a:p>
            <a:r>
              <a:rPr lang="en-GB" dirty="0" smtClean="0"/>
              <a:t>Admission policy- is it meritocratic?</a:t>
            </a:r>
          </a:p>
          <a:p>
            <a:r>
              <a:rPr lang="en-GB" dirty="0" smtClean="0"/>
              <a:t>Sources of funding and who it is governed by.</a:t>
            </a:r>
          </a:p>
          <a:p>
            <a:pPr marL="68580" indent="0">
              <a:buNone/>
            </a:pPr>
            <a:r>
              <a:rPr lang="en-GB" dirty="0" smtClean="0"/>
              <a:t>Use the sources on Godalming Online to help you</a:t>
            </a:r>
          </a:p>
        </p:txBody>
      </p:sp>
    </p:spTree>
    <p:extLst>
      <p:ext uri="{BB962C8B-B14F-4D97-AF65-F5344CB8AC3E}">
        <p14:creationId xmlns:p14="http://schemas.microsoft.com/office/powerpoint/2010/main" val="55045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332656"/>
            <a:ext cx="7560958" cy="1143000"/>
          </a:xfrm>
        </p:spPr>
        <p:txBody>
          <a:bodyPr>
            <a:normAutofit fontScale="90000"/>
          </a:bodyPr>
          <a:lstStyle/>
          <a:p>
            <a:r>
              <a:rPr lang="en-US" sz="4000" b="1" u="sng" dirty="0"/>
              <a:t>Formal and Informal Education:</a:t>
            </a:r>
            <a:r>
              <a:rPr lang="en-US" sz="4000" dirty="0"/>
              <a:t> </a:t>
            </a:r>
            <a:endParaRPr lang="en-GB" sz="40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3528" y="1556792"/>
            <a:ext cx="7848990" cy="480600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When we think of education we think of sitting in a school or college and being taught by teachers. However this is not the only way of being educated. Sociologists make distinction between</a:t>
            </a:r>
            <a:r>
              <a:rPr lang="en-US" sz="2800" dirty="0" smtClean="0"/>
              <a:t>;</a:t>
            </a:r>
          </a:p>
          <a:p>
            <a:pPr>
              <a:lnSpc>
                <a:spcPct val="80000"/>
              </a:lnSpc>
              <a:buNone/>
            </a:pPr>
            <a:endParaRPr lang="en-US" sz="2800" dirty="0"/>
          </a:p>
          <a:p>
            <a:pPr marL="68580" indent="0">
              <a:lnSpc>
                <a:spcPct val="80000"/>
              </a:lnSpc>
              <a:buNone/>
            </a:pPr>
            <a:r>
              <a:rPr lang="en-US" sz="2800" b="1" dirty="0"/>
              <a:t>Formal Education</a:t>
            </a:r>
            <a:r>
              <a:rPr lang="en-US" sz="2800" dirty="0"/>
              <a:t> = Delivered by agencies specifically designed for teaching and learning – for instance, schools, colleges, </a:t>
            </a:r>
            <a:r>
              <a:rPr lang="en-US" sz="2800" dirty="0" smtClean="0"/>
              <a:t>universities – or through virtual institutions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Relies on formal </a:t>
            </a:r>
            <a:r>
              <a:rPr lang="en-US" sz="2800" dirty="0" err="1" smtClean="0"/>
              <a:t>programme</a:t>
            </a:r>
            <a:r>
              <a:rPr lang="en-US" sz="2800" dirty="0" smtClean="0"/>
              <a:t>, syllabus, curriculum </a:t>
            </a:r>
            <a:r>
              <a:rPr lang="en-US" sz="2800" dirty="0" smtClean="0"/>
              <a:t>etc.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 marL="68580" indent="0">
              <a:lnSpc>
                <a:spcPct val="80000"/>
              </a:lnSpc>
              <a:buNone/>
            </a:pPr>
            <a:r>
              <a:rPr lang="en-US" sz="2800" b="1" dirty="0"/>
              <a:t>Informal Education</a:t>
            </a:r>
            <a:r>
              <a:rPr lang="en-US" sz="2800" dirty="0"/>
              <a:t> = Used to refer to all of the agencies and institutions, which, although not explicitly existing to encourage learning, nevertheless play an important educational role</a:t>
            </a:r>
            <a:r>
              <a:rPr lang="en-US" sz="28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Learning may occur </a:t>
            </a:r>
            <a:r>
              <a:rPr lang="en-US" sz="2800" i="1" dirty="0" smtClean="0"/>
              <a:t>ad hoc</a:t>
            </a:r>
            <a:r>
              <a:rPr lang="en-US" sz="2800" dirty="0" smtClean="0"/>
              <a:t>, </a:t>
            </a:r>
            <a:r>
              <a:rPr lang="en-US" sz="2800" dirty="0" err="1" smtClean="0"/>
              <a:t>i.e</a:t>
            </a:r>
            <a:r>
              <a:rPr lang="en-US" sz="2800" dirty="0" smtClean="0"/>
              <a:t>, randomly</a:t>
            </a:r>
            <a:endParaRPr lang="en-GB" sz="28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5076056" y="188640"/>
            <a:ext cx="2177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Page 2 of booklet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669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u="sng"/>
              <a:t>Activity</a:t>
            </a:r>
            <a:r>
              <a:rPr lang="en-GB" sz="4000"/>
              <a:t> </a:t>
            </a:r>
            <a:r>
              <a:rPr lang="en-US" sz="4000"/>
              <a:t/>
            </a:r>
            <a:br>
              <a:rPr lang="en-US" sz="4000"/>
            </a:br>
            <a:endParaRPr lang="en-GB" sz="40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/>
              <a:t>Outline in the box </a:t>
            </a:r>
            <a:r>
              <a:rPr lang="en-US" sz="4000" dirty="0" smtClean="0"/>
              <a:t>the </a:t>
            </a:r>
            <a:r>
              <a:rPr lang="en-US" sz="4000" dirty="0"/>
              <a:t>things you learn directly through the formal curriculum and then the things you learn indirectly through the hidden </a:t>
            </a:r>
            <a:r>
              <a:rPr lang="en-US" sz="4000" dirty="0" smtClean="0"/>
              <a:t>curriculum (</a:t>
            </a:r>
            <a:r>
              <a:rPr lang="en-US" sz="4000" dirty="0" smtClean="0"/>
              <a:t>p</a:t>
            </a:r>
            <a:r>
              <a:rPr lang="en-US" sz="4000" dirty="0"/>
              <a:t>2</a:t>
            </a:r>
            <a:r>
              <a:rPr lang="en-US" sz="4000" dirty="0" smtClean="0"/>
              <a:t>).</a:t>
            </a:r>
            <a:endParaRPr lang="en-US" sz="4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5076056" y="188640"/>
            <a:ext cx="2177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Page 2 of booklet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23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Meritocracy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key argument in the sociology of education is whether the education system in the UK is </a:t>
            </a:r>
            <a:r>
              <a:rPr lang="en-GB" dirty="0" err="1"/>
              <a:t>meritocractic</a:t>
            </a:r>
            <a:r>
              <a:rPr lang="en-GB" dirty="0"/>
              <a:t>. Find out what this means and write </a:t>
            </a:r>
            <a:r>
              <a:rPr lang="en-GB" dirty="0" smtClean="0"/>
              <a:t>on p.3:</a:t>
            </a:r>
            <a:endParaRPr lang="en-GB" dirty="0"/>
          </a:p>
          <a:p>
            <a:pPr marL="68580" indent="0">
              <a:buNone/>
            </a:pPr>
            <a:endParaRPr lang="en-GB" dirty="0"/>
          </a:p>
          <a:p>
            <a:r>
              <a:rPr lang="en-GB" b="1" dirty="0"/>
              <a:t>Meritocracy:</a:t>
            </a:r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076056" y="188640"/>
            <a:ext cx="2177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Page 3 of booklet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284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Meritocracy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1366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Meritocracy is the idea of </a:t>
            </a:r>
            <a:r>
              <a:rPr lang="en-GB" dirty="0"/>
              <a:t>a society governed by people selected according to </a:t>
            </a:r>
            <a:r>
              <a:rPr lang="en-GB" dirty="0" smtClean="0"/>
              <a:t>merit (e.g. ability and skill).</a:t>
            </a:r>
            <a:endParaRPr lang="en-GB" dirty="0"/>
          </a:p>
          <a:p>
            <a:pPr marL="68580" indent="0">
              <a:buNone/>
            </a:pPr>
            <a:r>
              <a:rPr lang="en-GB" dirty="0" smtClean="0"/>
              <a:t>e.g.</a:t>
            </a:r>
            <a:endParaRPr lang="en-GB" dirty="0"/>
          </a:p>
          <a:p>
            <a:r>
              <a:rPr lang="en-GB" dirty="0"/>
              <a:t>"Britain is a meritocracy, and everyone with skill and imagination may aspire to reach the highest </a:t>
            </a:r>
            <a:r>
              <a:rPr lang="en-GB" dirty="0" smtClean="0"/>
              <a:t>level“</a:t>
            </a:r>
          </a:p>
          <a:p>
            <a:r>
              <a:rPr lang="en-GB" dirty="0" smtClean="0"/>
              <a:t>What types of society/aspects of society could be seen as not being meritocratic?</a:t>
            </a:r>
          </a:p>
          <a:p>
            <a:r>
              <a:rPr lang="en-GB" dirty="0" smtClean="0"/>
              <a:t>On p.3 provide some examples of how our education system is meritocratic and how it is not.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076056" y="188640"/>
            <a:ext cx="2177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Page 3 of booklet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341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History of the British Education system- p.4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/>
              <a:t>Intro to education: A History of the British Education System</a:t>
            </a:r>
            <a:endParaRPr lang="en-GB" dirty="0"/>
          </a:p>
          <a:p>
            <a:pPr marL="68580" indent="0">
              <a:buNone/>
            </a:pPr>
            <a:endParaRPr lang="en-GB" dirty="0"/>
          </a:p>
          <a:p>
            <a:pPr marL="68580" indent="0">
              <a:buNone/>
            </a:pPr>
            <a:r>
              <a:rPr lang="en-GB" dirty="0"/>
              <a:t>Educational policy in Britain before 1988 (pages 77-78 Webb</a:t>
            </a:r>
            <a:r>
              <a:rPr lang="en-GB" dirty="0" smtClean="0"/>
              <a:t>). </a:t>
            </a:r>
            <a:endParaRPr lang="en-GB" dirty="0"/>
          </a:p>
          <a:p>
            <a:pPr marL="68580" indent="0">
              <a:buNone/>
            </a:pPr>
            <a:r>
              <a:rPr lang="en-GB" b="1" dirty="0" smtClean="0"/>
              <a:t>￼￼￼</a:t>
            </a:r>
            <a:endParaRPr lang="en-GB" dirty="0"/>
          </a:p>
          <a:p>
            <a:pPr lvl="0"/>
            <a:r>
              <a:rPr lang="en-GB" dirty="0" smtClean="0"/>
              <a:t>1. Briefly </a:t>
            </a:r>
            <a:r>
              <a:rPr lang="en-GB" dirty="0"/>
              <a:t>describe the main features of the tripartite system.</a:t>
            </a:r>
          </a:p>
          <a:p>
            <a:pPr marL="68580" indent="0">
              <a:buNone/>
            </a:pPr>
            <a:r>
              <a:rPr lang="en-GB" dirty="0"/>
              <a:t> </a:t>
            </a:r>
          </a:p>
          <a:p>
            <a:r>
              <a:rPr lang="en-GB" dirty="0"/>
              <a:t>2. Briefly describe the main features of the comprehensive school system.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0802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/>
          <a:lstStyle/>
          <a:p>
            <a:r>
              <a:rPr lang="en-GB" dirty="0" smtClean="0"/>
              <a:t>Timeline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424847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Using the key dates and issues provided, as a starting point, create a timeline for changes to the British education system since 1945. Bare in mind that a lot of changes occur since 1988, and the exam board expect exam answers to focus on changes from this point.</a:t>
            </a:r>
          </a:p>
          <a:p>
            <a:r>
              <a:rPr lang="en-GB" dirty="0" smtClean="0"/>
              <a:t>You could cut and stick the dates/issues onto a timeline, or write the points on the timeline instead.</a:t>
            </a:r>
          </a:p>
          <a:p>
            <a:r>
              <a:rPr lang="en-GB" dirty="0" smtClean="0"/>
              <a:t>Aim to include other changes that have occurred.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0844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1065</TotalTime>
  <Words>590</Words>
  <Application>Microsoft Office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2</vt:lpstr>
      <vt:lpstr>Austin</vt:lpstr>
      <vt:lpstr>Topic 1: the structure and organisation of the education system</vt:lpstr>
      <vt:lpstr>Learning objectives of this booklet</vt:lpstr>
      <vt:lpstr>Types of School and Education</vt:lpstr>
      <vt:lpstr>Formal and Informal Education: </vt:lpstr>
      <vt:lpstr>Activity  </vt:lpstr>
      <vt:lpstr>Meritocracy</vt:lpstr>
      <vt:lpstr>Meritocracy</vt:lpstr>
      <vt:lpstr>History of the British Education system- p.4</vt:lpstr>
      <vt:lpstr>Timeline</vt:lpstr>
      <vt:lpstr>Types of school</vt:lpstr>
      <vt:lpstr>Sociological Perspective</vt:lpstr>
      <vt:lpstr>Purpose of Education p.7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2: the structure and organisation of the education system</dc:title>
  <dc:creator>Hannah Roberts</dc:creator>
  <cp:lastModifiedBy>Hannah Roberts</cp:lastModifiedBy>
  <cp:revision>22</cp:revision>
  <dcterms:created xsi:type="dcterms:W3CDTF">2014-06-16T08:41:27Z</dcterms:created>
  <dcterms:modified xsi:type="dcterms:W3CDTF">2015-12-21T14:59:26Z</dcterms:modified>
</cp:coreProperties>
</file>