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9"/>
  </p:notesMasterIdLst>
  <p:handoutMasterIdLst>
    <p:handoutMasterId r:id="rId40"/>
  </p:handoutMasterIdLst>
  <p:sldIdLst>
    <p:sldId id="256" r:id="rId3"/>
    <p:sldId id="258" r:id="rId4"/>
    <p:sldId id="283" r:id="rId5"/>
    <p:sldId id="257" r:id="rId6"/>
    <p:sldId id="264" r:id="rId7"/>
    <p:sldId id="259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81" r:id="rId17"/>
    <p:sldId id="269" r:id="rId18"/>
    <p:sldId id="272" r:id="rId19"/>
    <p:sldId id="271" r:id="rId20"/>
    <p:sldId id="274" r:id="rId21"/>
    <p:sldId id="275" r:id="rId22"/>
    <p:sldId id="284" r:id="rId23"/>
    <p:sldId id="285" r:id="rId24"/>
    <p:sldId id="286" r:id="rId25"/>
    <p:sldId id="287" r:id="rId26"/>
    <p:sldId id="288" r:id="rId27"/>
    <p:sldId id="276" r:id="rId28"/>
    <p:sldId id="278" r:id="rId29"/>
    <p:sldId id="279" r:id="rId30"/>
    <p:sldId id="280" r:id="rId31"/>
    <p:sldId id="282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28E6-84E1-4CF4-8329-541EE38B40FF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9251E-4819-496E-9C22-F8D68DFDEB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0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F370-57FD-494E-A4D4-4DC94321F7AB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AD181-39B0-43D8-B198-BFFD8D88D0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9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D1 </a:t>
            </a:r>
            <a:r>
              <a:rPr lang="en-GB" smtClean="0"/>
              <a:t>start 21/11</a:t>
            </a:r>
            <a:r>
              <a:rPr lang="en-GB" baseline="0" smtClean="0"/>
              <a:t> &amp; </a:t>
            </a:r>
            <a:r>
              <a:rPr lang="en-GB" smtClean="0"/>
              <a:t>A1 start 21/11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D181-39B0-43D8-B198-BFFD8D88D0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1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D2</a:t>
            </a:r>
            <a:r>
              <a:rPr lang="en-GB" baseline="0" dirty="0" smtClean="0"/>
              <a:t> </a:t>
            </a:r>
            <a:r>
              <a:rPr lang="en-GB" baseline="0" smtClean="0"/>
              <a:t>group Thurs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D181-39B0-43D8-B198-BFFD8D88D02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D2 B1 Thurs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D181-39B0-43D8-B198-BFFD8D88D0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873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D1 to finish Monday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D181-39B0-43D8-B198-BFFD8D88D02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1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5D2BC-2EEF-4DF6-982A-C5DF44AAC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2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7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3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0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89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8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17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6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01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20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41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BBB47-AC35-4CD0-9E1B-786C65762D84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A776-AC28-4750-B794-AE728818C42A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BDE83F2-03CD-4685-80C7-44B686D4594E}" type="datetimeFigureOut">
              <a:rPr lang="en-GB" smtClean="0"/>
              <a:t>05/12/2016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479EF55-7083-4538-B298-ECE23CE0E723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BBB47-AC35-4CD0-9E1B-786C65762D8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05/12/2016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A776-AC28-4750-B794-AE728818C42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tream.godalming.ac.uk/view2.aspx?id=11138~5b~ssonmxL8R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974176"/>
            <a:ext cx="8136904" cy="1975104"/>
          </a:xfrm>
        </p:spPr>
        <p:txBody>
          <a:bodyPr/>
          <a:lstStyle/>
          <a:p>
            <a:r>
              <a:rPr lang="en-GB" sz="5400" dirty="0" smtClean="0"/>
              <a:t>Marxism and education</a:t>
            </a:r>
            <a:endParaRPr lang="en-GB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45283"/>
            <a:ext cx="1838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42477"/>
            <a:ext cx="1849562" cy="24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7" t="3257"/>
          <a:stretch/>
        </p:blipFill>
        <p:spPr bwMode="auto">
          <a:xfrm>
            <a:off x="4890945" y="942477"/>
            <a:ext cx="1758182" cy="24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902" y="908720"/>
            <a:ext cx="1855519" cy="244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Education and Ideology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Louis </a:t>
            </a:r>
            <a:r>
              <a:rPr lang="en-GB" b="1" dirty="0" err="1" smtClean="0">
                <a:latin typeface="+mn-lt"/>
              </a:rPr>
              <a:t>Althusser</a:t>
            </a:r>
            <a:endParaRPr lang="en-GB" b="1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396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Key figure in the revival of Marxist sociology in the 1960s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Regarded the education system as an </a:t>
            </a:r>
            <a:r>
              <a:rPr lang="en-GB" sz="2800" b="1" dirty="0" smtClean="0">
                <a:solidFill>
                  <a:srgbClr val="FF6600"/>
                </a:solidFill>
              </a:rPr>
              <a:t>ideological state apparatus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Basis for Bowles and </a:t>
            </a:r>
            <a:r>
              <a:rPr lang="en-GB" sz="2800" dirty="0" err="1" smtClean="0"/>
              <a:t>Gintis</a:t>
            </a:r>
            <a:r>
              <a:rPr lang="en-GB" sz="2800" dirty="0" smtClean="0"/>
              <a:t>’ work</a:t>
            </a:r>
          </a:p>
        </p:txBody>
      </p:sp>
      <p:pic>
        <p:nvPicPr>
          <p:cNvPr id="5126" name="Picture 6" descr="althusser(160x220)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70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8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33263"/>
            <a:ext cx="7772400" cy="976161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Education and Ideology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Louis </a:t>
            </a:r>
            <a:r>
              <a:rPr lang="en-GB" b="1" dirty="0" err="1" smtClean="0">
                <a:latin typeface="+mn-lt"/>
              </a:rPr>
              <a:t>Althusser</a:t>
            </a:r>
            <a:endParaRPr lang="en-GB" b="1" dirty="0" smtClean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7414592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Schools act as an ideological state apparatus in 2 ways:</a:t>
            </a:r>
          </a:p>
          <a:p>
            <a:pPr marL="582930" indent="-514350" eaLnBrk="1" hangingPunct="1">
              <a:lnSpc>
                <a:spcPct val="90000"/>
              </a:lnSpc>
              <a:buAutoNum type="arabicParenR"/>
            </a:pPr>
            <a:r>
              <a:rPr lang="en-GB" sz="2800" dirty="0" smtClean="0"/>
              <a:t>Schools transmit an ideology which states that capitalism is just and reasonable.</a:t>
            </a:r>
          </a:p>
          <a:p>
            <a:pPr marL="582930" indent="-514350" eaLnBrk="1" hangingPunct="1">
              <a:lnSpc>
                <a:spcPct val="90000"/>
              </a:lnSpc>
              <a:buAutoNum type="arabicParenR"/>
            </a:pPr>
            <a:r>
              <a:rPr lang="en-GB" sz="2800" dirty="0" smtClean="0"/>
              <a:t>Schools prepare pupils for their roles in the workforce by training people to accept authority. 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Ideology in capitalist society is fundamental for social control. </a:t>
            </a:r>
          </a:p>
          <a:p>
            <a:pPr marL="68580" indent="0">
              <a:lnSpc>
                <a:spcPct val="90000"/>
              </a:lnSpc>
              <a:buNone/>
            </a:pPr>
            <a:r>
              <a:rPr lang="en-GB" sz="2800" dirty="0" smtClean="0"/>
              <a:t>Complete the activities on p.14</a:t>
            </a:r>
          </a:p>
        </p:txBody>
      </p:sp>
    </p:spTree>
    <p:extLst>
      <p:ext uri="{BB962C8B-B14F-4D97-AF65-F5344CB8AC3E}">
        <p14:creationId xmlns:p14="http://schemas.microsoft.com/office/powerpoint/2010/main" val="1981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121" y="30294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Correspondence Theory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Samuel Bowles and Herbert </a:t>
            </a:r>
            <a:r>
              <a:rPr lang="en-GB" b="1" dirty="0" err="1" smtClean="0">
                <a:latin typeface="+mn-lt"/>
              </a:rPr>
              <a:t>Gintis</a:t>
            </a:r>
            <a:endParaRPr lang="en-GB" b="1" dirty="0" smtClean="0">
              <a:latin typeface="+mn-lt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766780"/>
            <a:ext cx="39624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American Marxist economists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Writing on an </a:t>
            </a:r>
            <a:r>
              <a:rPr lang="en-GB" sz="2600" b="1" dirty="0" smtClean="0"/>
              <a:t>AMERICAN</a:t>
            </a:r>
            <a:r>
              <a:rPr lang="en-GB" sz="2600" dirty="0" smtClean="0"/>
              <a:t> Junior High School (1976)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Claim there is a close correspondence between the social relationships in the school and those in the workplace.</a:t>
            </a:r>
            <a:endParaRPr lang="en-GB" sz="2600" b="1" dirty="0" smtClean="0"/>
          </a:p>
        </p:txBody>
      </p:sp>
      <p:pic>
        <p:nvPicPr>
          <p:cNvPr id="27654" name="Picture 6" descr="herb_and_s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8518"/>
          <a:stretch>
            <a:fillRect/>
          </a:stretch>
        </p:blipFill>
        <p:spPr bwMode="auto">
          <a:xfrm>
            <a:off x="683568" y="1772816"/>
            <a:ext cx="3622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14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5121" y="302940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Correspondence Theory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The Hidden Curriculum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66780"/>
            <a:ext cx="8066856" cy="4876800"/>
          </a:xfrm>
        </p:spPr>
        <p:txBody>
          <a:bodyPr>
            <a:normAutofit/>
          </a:bodyPr>
          <a:lstStyle/>
          <a:p>
            <a:r>
              <a:rPr lang="en-GB" sz="2800" dirty="0"/>
              <a:t>Schools teach a </a:t>
            </a:r>
            <a:r>
              <a:rPr lang="en-GB" sz="2800" b="1" dirty="0">
                <a:solidFill>
                  <a:srgbClr val="FFC000"/>
                </a:solidFill>
              </a:rPr>
              <a:t>formal curriculum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/>
              <a:t>intentionally</a:t>
            </a:r>
          </a:p>
          <a:p>
            <a:r>
              <a:rPr lang="en-GB" sz="2800" dirty="0"/>
              <a:t>They also attempt to foster a </a:t>
            </a:r>
            <a:r>
              <a:rPr lang="en-GB" sz="2800" b="1" dirty="0"/>
              <a:t>school ethos</a:t>
            </a:r>
            <a:r>
              <a:rPr lang="en-GB" sz="2800" dirty="0"/>
              <a:t>, rules, </a:t>
            </a:r>
            <a:r>
              <a:rPr lang="en-GB" sz="2800" dirty="0" smtClean="0"/>
              <a:t>etc.</a:t>
            </a:r>
            <a:endParaRPr lang="en-GB" sz="2800" dirty="0"/>
          </a:p>
          <a:p>
            <a:pPr algn="ctr">
              <a:buNone/>
            </a:pPr>
            <a:r>
              <a:rPr lang="en-GB" sz="2800" b="1" dirty="0"/>
              <a:t>BUT</a:t>
            </a:r>
          </a:p>
          <a:p>
            <a:r>
              <a:rPr lang="en-GB" sz="2800" dirty="0"/>
              <a:t>A </a:t>
            </a:r>
            <a:r>
              <a:rPr lang="en-GB" sz="2800" b="1" dirty="0">
                <a:solidFill>
                  <a:srgbClr val="FFC000"/>
                </a:solidFill>
              </a:rPr>
              <a:t>Hidden Curriculum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/>
              <a:t>also operates </a:t>
            </a:r>
            <a:r>
              <a:rPr lang="en-GB" sz="2800" dirty="0" smtClean="0"/>
              <a:t>in a similar way to the world of work- there is a hierarchy of authority and particular norms and values which should be followed.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423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Correspondence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511256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Schools mirror the nature of the working world</a:t>
            </a:r>
          </a:p>
          <a:p>
            <a:pPr marL="68580" indent="0">
              <a:buNone/>
            </a:pPr>
            <a:r>
              <a:rPr lang="en-GB" dirty="0"/>
              <a:t>Acceptance of Hierarchy (</a:t>
            </a:r>
            <a:r>
              <a:rPr lang="en-GB" dirty="0">
                <a:solidFill>
                  <a:prstClr val="white"/>
                </a:solidFill>
              </a:rPr>
              <a:t>obeying those in authority)</a:t>
            </a:r>
            <a:endParaRPr lang="en-GB" dirty="0"/>
          </a:p>
          <a:p>
            <a:pPr marL="68580" indent="0">
              <a:buNone/>
            </a:pPr>
            <a:r>
              <a:rPr lang="en-GB" dirty="0" smtClean="0"/>
              <a:t>Subservience (conformity</a:t>
            </a:r>
            <a:r>
              <a:rPr lang="en-GB" sz="2800" dirty="0">
                <a:solidFill>
                  <a:prstClr val="white"/>
                </a:solidFill>
              </a:rPr>
              <a:t> ,</a:t>
            </a:r>
            <a:r>
              <a:rPr lang="en-GB" dirty="0">
                <a:solidFill>
                  <a:prstClr val="white"/>
                </a:solidFill>
              </a:rPr>
              <a:t> following instructions without challenging them</a:t>
            </a:r>
            <a:r>
              <a:rPr lang="en-GB" dirty="0" smtClean="0"/>
              <a:t>)</a:t>
            </a:r>
            <a:endParaRPr lang="en-GB" dirty="0"/>
          </a:p>
          <a:p>
            <a:pPr marL="68580" indent="0">
              <a:buNone/>
            </a:pPr>
            <a:r>
              <a:rPr lang="en-GB" dirty="0"/>
              <a:t>Fragmentation (knowledge is separated)</a:t>
            </a:r>
          </a:p>
          <a:p>
            <a:pPr marL="68580" indent="0">
              <a:buNone/>
            </a:pPr>
            <a:r>
              <a:rPr lang="en-GB" dirty="0" smtClean="0"/>
              <a:t>Extrinsic Rewards (e.g. commendations, exam results)</a:t>
            </a:r>
            <a:endParaRPr lang="en-GB" dirty="0"/>
          </a:p>
          <a:p>
            <a:r>
              <a:rPr lang="en-GB" dirty="0" smtClean="0"/>
              <a:t>Schools allocate people to their later roles by sorting and sifting people based on their ability to conform to the education system.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The Correspondence Theory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Social Inequality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16832"/>
            <a:ext cx="7342584" cy="4988024"/>
          </a:xfrm>
        </p:spPr>
        <p:txBody>
          <a:bodyPr>
            <a:normAutofit/>
          </a:bodyPr>
          <a:lstStyle/>
          <a:p>
            <a:r>
              <a:rPr lang="en-GB" dirty="0" smtClean="0"/>
              <a:t>Bowles and </a:t>
            </a:r>
            <a:r>
              <a:rPr lang="en-GB" dirty="0" err="1" smtClean="0"/>
              <a:t>Gintis</a:t>
            </a:r>
            <a:r>
              <a:rPr lang="en-GB" dirty="0" smtClean="0"/>
              <a:t> argue meritocracy is a myth, what do you think they mean by this?- Write your answer on p.16</a:t>
            </a: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24224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The Correspondence Theory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Social Inequality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16832"/>
            <a:ext cx="7342584" cy="4988024"/>
          </a:xfrm>
        </p:spPr>
        <p:txBody>
          <a:bodyPr>
            <a:normAutofit/>
          </a:bodyPr>
          <a:lstStyle/>
          <a:p>
            <a:r>
              <a:rPr lang="en-GB" dirty="0" smtClean="0"/>
              <a:t>The myth of meritocracy allows students to believe that if they work hard they have an equal chance of succeeding. However, Bowles and </a:t>
            </a:r>
            <a:r>
              <a:rPr lang="en-GB" dirty="0" err="1" smtClean="0"/>
              <a:t>Gintis</a:t>
            </a:r>
            <a:r>
              <a:rPr lang="en-GB" dirty="0" smtClean="0"/>
              <a:t> argue success in education and occupation is not based on ability but on social background. </a:t>
            </a:r>
          </a:p>
          <a:p>
            <a:r>
              <a:rPr lang="en-GB" sz="3000" dirty="0" smtClean="0"/>
              <a:t>From examples we have already looked at, what evidence could we use to support this argument? </a:t>
            </a:r>
          </a:p>
        </p:txBody>
      </p:sp>
    </p:spTree>
    <p:extLst>
      <p:ext uri="{BB962C8B-B14F-4D97-AF65-F5344CB8AC3E}">
        <p14:creationId xmlns:p14="http://schemas.microsoft.com/office/powerpoint/2010/main" val="278575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60648"/>
            <a:ext cx="7772400" cy="9144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Correspondence Theory</a:t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Education Serves Capitalism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1905000"/>
            <a:ext cx="4318000" cy="317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Over education – creating a surplus of skills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Legitimation of inequality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Illusion of equality of opportunity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– making the unfair seem fair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6600"/>
              </a:solidFill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endParaRPr lang="en-GB" sz="2400" b="1" smtClean="0">
              <a:solidFill>
                <a:srgbClr val="FF6600"/>
              </a:solidFill>
            </a:endParaRPr>
          </a:p>
        </p:txBody>
      </p:sp>
      <p:pic>
        <p:nvPicPr>
          <p:cNvPr id="29702" name="Picture 6" descr="arb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0749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140200" y="5013325"/>
            <a:ext cx="46085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dirty="0">
                <a:solidFill>
                  <a:srgbClr val="FF6600"/>
                </a:solidFill>
                <a:latin typeface="+mn-lt"/>
              </a:rPr>
              <a:t>Schools are myth making machines</a:t>
            </a:r>
          </a:p>
        </p:txBody>
      </p:sp>
    </p:spTree>
    <p:extLst>
      <p:ext uri="{BB962C8B-B14F-4D97-AF65-F5344CB8AC3E}">
        <p14:creationId xmlns:p14="http://schemas.microsoft.com/office/powerpoint/2010/main" val="47932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  <p:bldP spid="297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Imagine completing a day in the life of one job. (It may be a part-time job you have or an imaginary one) and note down how this corresponds to school/ college life. </a:t>
            </a:r>
          </a:p>
          <a:p>
            <a:pPr lvl="0"/>
            <a:r>
              <a:rPr lang="en-GB" dirty="0"/>
              <a:t>Fill in the grid </a:t>
            </a:r>
            <a:r>
              <a:rPr lang="en-GB" dirty="0" smtClean="0"/>
              <a:t>on p.16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latin typeface="+mn-lt"/>
              </a:rPr>
              <a:t>Paul Willis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340768"/>
            <a:ext cx="4174232" cy="5256584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600" dirty="0" smtClean="0"/>
              <a:t>Neo-Marxist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Attempted to </a:t>
            </a:r>
            <a:r>
              <a:rPr lang="en-GB" sz="2400" dirty="0"/>
              <a:t>take a different approach to the study of the education system from a Marxist point of view. 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Whilst </a:t>
            </a:r>
            <a:r>
              <a:rPr lang="en-GB" sz="2400" dirty="0"/>
              <a:t>he substantially agreed with the basic outlook of the Marxist approach, as outlined above, he also tried to combine a Marxist approach with an understanding of the culture of the school, using ethnographic research to look at the process of schooling </a:t>
            </a:r>
            <a:endParaRPr lang="en-GB" sz="2600" dirty="0" smtClean="0"/>
          </a:p>
        </p:txBody>
      </p:sp>
      <p:pic>
        <p:nvPicPr>
          <p:cNvPr id="23559" name="Picture 7" descr="Paul_Willis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778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618530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estream.godalming.ac.uk/view2.aspx?id=11138~5b~ssonmxL8R6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latin typeface="Comic Sans MS" pitchFamily="66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dirty="0" smtClean="0">
                <a:latin typeface="Comic Sans MS" pitchFamily="66" charset="0"/>
              </a:rPr>
              <a:t>To </a:t>
            </a:r>
            <a:r>
              <a:rPr lang="en-GB" b="1" dirty="0" smtClean="0">
                <a:latin typeface="Comic Sans MS" pitchFamily="66" charset="0"/>
              </a:rPr>
              <a:t>review</a:t>
            </a:r>
            <a:r>
              <a:rPr lang="en-GB" dirty="0" smtClean="0">
                <a:latin typeface="Comic Sans MS" pitchFamily="66" charset="0"/>
              </a:rPr>
              <a:t> the Marxist account of education and its problems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dirty="0" smtClean="0">
                <a:latin typeface="Comic Sans MS" pitchFamily="66" charset="0"/>
              </a:rPr>
              <a:t>To relate Marxist accounts of education to the </a:t>
            </a:r>
            <a:r>
              <a:rPr lang="en-GB" b="1" dirty="0" smtClean="0">
                <a:latin typeface="Comic Sans MS" pitchFamily="66" charset="0"/>
              </a:rPr>
              <a:t>wider concerns</a:t>
            </a:r>
            <a:r>
              <a:rPr lang="en-GB" dirty="0" smtClean="0">
                <a:latin typeface="Comic Sans MS" pitchFamily="66" charset="0"/>
              </a:rPr>
              <a:t> of Marxist theory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GB" dirty="0" smtClean="0">
                <a:latin typeface="Comic Sans MS" pitchFamily="66" charset="0"/>
              </a:rPr>
              <a:t>To assess the </a:t>
            </a:r>
            <a:r>
              <a:rPr lang="en-GB" b="1" dirty="0" smtClean="0">
                <a:latin typeface="Comic Sans MS" pitchFamily="66" charset="0"/>
              </a:rPr>
              <a:t>usefulness</a:t>
            </a:r>
            <a:r>
              <a:rPr lang="en-GB" dirty="0" smtClean="0">
                <a:latin typeface="Comic Sans MS" pitchFamily="66" charset="0"/>
              </a:rPr>
              <a:t> of Marxist theory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6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Calibri" pitchFamily="34" charset="0"/>
                <a:cs typeface="Calibri" pitchFamily="34" charset="0"/>
              </a:rPr>
              <a:t>Pierre Bourdieu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7904" y="908720"/>
            <a:ext cx="5112568" cy="590465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Bourdieu focused on the relationship between education and privilege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Education, rather than challenging privilege helps to reinforce it e.g.?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Meritocracy is difficult to justify given the differing levels of capital individuals hold.</a:t>
            </a:r>
          </a:p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His principal focus was on the relationship between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Economic capital- wealth and ownership</a:t>
            </a:r>
          </a:p>
          <a:p>
            <a:pPr lvl="1"/>
            <a:r>
              <a:rPr lang="en-GB" b="1" dirty="0" smtClean="0">
                <a:latin typeface="Calibri" pitchFamily="34" charset="0"/>
                <a:cs typeface="Calibri" pitchFamily="34" charset="0"/>
              </a:rPr>
              <a:t>Social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capital- who you know, and</a:t>
            </a:r>
          </a:p>
          <a:p>
            <a:pPr lvl="1"/>
            <a:r>
              <a:rPr lang="en-GB" b="1" dirty="0" smtClean="0">
                <a:latin typeface="Calibri" pitchFamily="34" charset="0"/>
                <a:cs typeface="Calibri" pitchFamily="34" charset="0"/>
              </a:rPr>
              <a:t>Cultural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 capital- what you know</a:t>
            </a:r>
          </a:p>
          <a:p>
            <a:pPr lvl="1"/>
            <a:r>
              <a:rPr lang="en-GB" dirty="0" smtClean="0">
                <a:latin typeface="Calibri" pitchFamily="34" charset="0"/>
                <a:cs typeface="Calibri" pitchFamily="34" charset="0"/>
              </a:rPr>
              <a:t>On p.19 add more detail to these descriptions using </a:t>
            </a:r>
            <a:r>
              <a:rPr lang="en-GB" dirty="0" smtClean="0"/>
              <a:t>(</a:t>
            </a:r>
            <a:r>
              <a:rPr lang="en-GB" i="1" dirty="0"/>
              <a:t>p.23-24 Webb</a:t>
            </a:r>
            <a:r>
              <a:rPr lang="en-GB" dirty="0"/>
              <a:t>):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454914" lvl="1" indent="0">
              <a:buNone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8" name="Picture 2" descr="http://www.wikigender.org/images/7/7f/Pierre_bourdieu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65325"/>
            <a:ext cx="2667000" cy="3744913"/>
          </a:xfrm>
          <a:noFill/>
        </p:spPr>
      </p:pic>
    </p:spTree>
    <p:extLst>
      <p:ext uri="{BB962C8B-B14F-4D97-AF65-F5344CB8AC3E}">
        <p14:creationId xmlns:p14="http://schemas.microsoft.com/office/powerpoint/2010/main" val="42525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Bourdieu</a:t>
            </a:r>
            <a:r>
              <a:rPr lang="en-GB" dirty="0" smtClean="0"/>
              <a:t> and THREE types of Capital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Capital is usually seen as wealth that is invested to secure a living</a:t>
            </a:r>
          </a:p>
          <a:p>
            <a:r>
              <a:rPr lang="en-GB" dirty="0" smtClean="0"/>
              <a:t>However, Bourdieu identifies THREE types of capital in the class pyramid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b="1" dirty="0" smtClean="0"/>
              <a:t>Economic Capital - </a:t>
            </a:r>
            <a:r>
              <a:rPr lang="en-GB" dirty="0" smtClean="0"/>
              <a:t>command over economic resources (cash, assets). These are invested to make more wealth.</a:t>
            </a:r>
            <a:endParaRPr lang="en-GB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b="1" dirty="0" smtClean="0"/>
              <a:t>Cultural Capital - </a:t>
            </a:r>
            <a:r>
              <a:rPr lang="en-GB" dirty="0" smtClean="0"/>
              <a:t>forms of knowledge, skills, education, and advantages that give a person a higher status in society.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Parents provide their children with cultural capital by transmitting the attitudes and knowledge needed to succeed in the current educational system.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b="1" dirty="0" smtClean="0"/>
              <a:t>Social Capital - </a:t>
            </a:r>
            <a:r>
              <a:rPr lang="en-GB" dirty="0" smtClean="0"/>
              <a:t>resources based on group membership, relationships, networks of influence and support.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For example the “Old Boy Network” through public schools and Oxbridge.</a:t>
            </a:r>
            <a:endParaRPr lang="en-GB" b="1" dirty="0" smtClean="0"/>
          </a:p>
          <a:p>
            <a:pPr algn="r">
              <a:buNone/>
            </a:pPr>
            <a:r>
              <a:rPr lang="en-GB" dirty="0" smtClean="0"/>
              <a:t>How are each of these “invested”?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1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folHlink"/>
                </a:solidFill>
              </a:rPr>
              <a:t>Cultural Capital </a:t>
            </a:r>
            <a:r>
              <a:rPr lang="en-GB" b="1" u="sng" dirty="0" smtClean="0">
                <a:solidFill>
                  <a:schemeClr val="folHlink"/>
                </a:solidFill>
              </a:rPr>
              <a:t>not</a:t>
            </a:r>
            <a:r>
              <a:rPr lang="en-GB" dirty="0" smtClean="0">
                <a:solidFill>
                  <a:schemeClr val="folHlink"/>
                </a:solidFill>
              </a:rPr>
              <a:t> in action</a:t>
            </a:r>
          </a:p>
        </p:txBody>
      </p:sp>
      <p:pic>
        <p:nvPicPr>
          <p:cNvPr id="41987" name="Picture 3" descr="par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284538"/>
            <a:ext cx="2400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 flipH="1">
            <a:off x="827088" y="3284538"/>
            <a:ext cx="1655762" cy="1223962"/>
          </a:xfrm>
          <a:prstGeom prst="wedgeRoundRectCallout">
            <a:avLst>
              <a:gd name="adj1" fmla="val -66875"/>
              <a:gd name="adj2" fmla="val 49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I’ve failed my maths exam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771775" y="1916113"/>
            <a:ext cx="1728788" cy="863600"/>
          </a:xfrm>
          <a:prstGeom prst="wedgeRoundRectCallout">
            <a:avLst>
              <a:gd name="adj1" fmla="val 29431"/>
              <a:gd name="adj2" fmla="val 8860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 smtClean="0"/>
              <a:t>You should have worked harder.</a:t>
            </a:r>
            <a:endParaRPr lang="en-GB" sz="1600" dirty="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787900" y="1989138"/>
            <a:ext cx="1584325" cy="863600"/>
          </a:xfrm>
          <a:prstGeom prst="wedgeRoundRectCallout">
            <a:avLst>
              <a:gd name="adj1" fmla="val -51000"/>
              <a:gd name="adj2" fmla="val 90991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/>
              <a:t>We’ll </a:t>
            </a:r>
            <a:r>
              <a:rPr lang="en-GB" sz="1600" dirty="0" smtClean="0"/>
              <a:t>help you find a job</a:t>
            </a:r>
            <a:endParaRPr lang="en-GB" sz="1600" dirty="0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084888" y="4076700"/>
            <a:ext cx="2016125" cy="1081088"/>
          </a:xfrm>
          <a:prstGeom prst="wedgeRoundRectCallout">
            <a:avLst>
              <a:gd name="adj1" fmla="val -79921"/>
              <a:gd name="adj2" fmla="val 110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 smtClean="0"/>
              <a:t>The teachers know what they’re doing, why don’t you?</a:t>
            </a:r>
            <a:endParaRPr lang="en-GB" sz="1600" dirty="0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5795963" y="5300663"/>
            <a:ext cx="2087562" cy="1079500"/>
          </a:xfrm>
          <a:prstGeom prst="wedgeRoundRectCallout">
            <a:avLst>
              <a:gd name="adj1" fmla="val -76843"/>
              <a:gd name="adj2" fmla="val -56028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 smtClean="0"/>
              <a:t>We’re all a bit dim in our family, aren’t we? Never mind.</a:t>
            </a:r>
            <a:endParaRPr lang="en-GB" sz="1600" dirty="0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443663" y="2492375"/>
            <a:ext cx="2016125" cy="1223963"/>
          </a:xfrm>
          <a:prstGeom prst="wedgeRoundRectCallout">
            <a:avLst>
              <a:gd name="adj1" fmla="val -77639"/>
              <a:gd name="adj2" fmla="val 4416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1600" dirty="0" smtClean="0"/>
          </a:p>
          <a:p>
            <a:pPr algn="ctr"/>
            <a:r>
              <a:rPr lang="en-GB" sz="1600" dirty="0" smtClean="0"/>
              <a:t>Just not very good at Maths, are you?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4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nimBg="1"/>
      <p:bldP spid="419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folHlink"/>
                </a:solidFill>
              </a:rPr>
              <a:t>Cultural Capital in action</a:t>
            </a:r>
          </a:p>
        </p:txBody>
      </p:sp>
      <p:pic>
        <p:nvPicPr>
          <p:cNvPr id="41987" name="Picture 3" descr="par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3284538"/>
            <a:ext cx="24003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4"/>
          <p:cNvSpPr>
            <a:spLocks noChangeArrowheads="1"/>
          </p:cNvSpPr>
          <p:nvPr/>
        </p:nvSpPr>
        <p:spPr bwMode="auto">
          <a:xfrm flipH="1">
            <a:off x="827088" y="3284538"/>
            <a:ext cx="1655762" cy="1223962"/>
          </a:xfrm>
          <a:prstGeom prst="wedgeRoundRectCallout">
            <a:avLst>
              <a:gd name="adj1" fmla="val -66875"/>
              <a:gd name="adj2" fmla="val 49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/>
              <a:t>I’ve failed my maths exam</a:t>
            </a: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2771775" y="1916113"/>
            <a:ext cx="1728788" cy="863600"/>
          </a:xfrm>
          <a:prstGeom prst="wedgeRoundRectCallout">
            <a:avLst>
              <a:gd name="adj1" fmla="val 29431"/>
              <a:gd name="adj2" fmla="val 8860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/>
              <a:t>We’ll hire a private tutor</a:t>
            </a:r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4787900" y="1989138"/>
            <a:ext cx="1584325" cy="863600"/>
          </a:xfrm>
          <a:prstGeom prst="wedgeRoundRectCallout">
            <a:avLst>
              <a:gd name="adj1" fmla="val -51000"/>
              <a:gd name="adj2" fmla="val 90991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/>
              <a:t>We’ll buy you a revision guide</a:t>
            </a: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084888" y="4076700"/>
            <a:ext cx="2016125" cy="1081088"/>
          </a:xfrm>
          <a:prstGeom prst="wedgeRoundRectCallout">
            <a:avLst>
              <a:gd name="adj1" fmla="val -79921"/>
              <a:gd name="adj2" fmla="val 110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/>
              <a:t>We’ll complain to the headmaster – he’s a personal friend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5795963" y="5300663"/>
            <a:ext cx="2087562" cy="1079500"/>
          </a:xfrm>
          <a:prstGeom prst="wedgeRoundRectCallout">
            <a:avLst>
              <a:gd name="adj1" fmla="val -76843"/>
              <a:gd name="adj2" fmla="val -56028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/>
              <a:t>Let’s go through every question together – I was good at maths.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6443663" y="2492375"/>
            <a:ext cx="2016125" cy="1223963"/>
          </a:xfrm>
          <a:prstGeom prst="wedgeRoundRectCallout">
            <a:avLst>
              <a:gd name="adj1" fmla="val -77639"/>
              <a:gd name="adj2" fmla="val 44162"/>
              <a:gd name="adj3" fmla="val 16667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1600" dirty="0"/>
              <a:t>We’ll write and ask to change groups so you get the best teacher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04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 animBg="1"/>
      <p:bldP spid="41991" grpId="0" animBg="1"/>
      <p:bldP spid="41992" grpId="0" animBg="1"/>
      <p:bldP spid="419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Cloud"/>
          <p:cNvSpPr>
            <a:spLocks noChangeAspect="1" noEditPoints="1" noChangeArrowheads="1"/>
          </p:cNvSpPr>
          <p:nvPr/>
        </p:nvSpPr>
        <p:spPr bwMode="auto">
          <a:xfrm>
            <a:off x="6254295" y="2492896"/>
            <a:ext cx="2566177" cy="156723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1" name="Cloud"/>
          <p:cNvSpPr>
            <a:spLocks noChangeAspect="1" noEditPoints="1" noChangeArrowheads="1"/>
          </p:cNvSpPr>
          <p:nvPr/>
        </p:nvSpPr>
        <p:spPr bwMode="auto">
          <a:xfrm>
            <a:off x="5652120" y="692696"/>
            <a:ext cx="2880320" cy="176631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2" name="Cloud"/>
          <p:cNvSpPr>
            <a:spLocks noChangeAspect="1" noEditPoints="1" noChangeArrowheads="1"/>
          </p:cNvSpPr>
          <p:nvPr/>
        </p:nvSpPr>
        <p:spPr bwMode="auto">
          <a:xfrm>
            <a:off x="3059832" y="116632"/>
            <a:ext cx="2478299" cy="166080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socialist.net/images/stories/cambridge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2982580" cy="2016224"/>
          </a:xfrm>
          <a:prstGeom prst="rect">
            <a:avLst/>
          </a:prstGeom>
          <a:noFill/>
        </p:spPr>
      </p:pic>
      <p:pic>
        <p:nvPicPr>
          <p:cNvPr id="2055" name="Picture 7" descr="C:\Documents and Settings\dak\Local Settings\Temporary Internet Files\Content.IE5\O0TIUTWB\MC9004398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46202">
            <a:off x="3189510" y="3971491"/>
            <a:ext cx="2252066" cy="2670281"/>
          </a:xfrm>
          <a:prstGeom prst="rect">
            <a:avLst/>
          </a:prstGeom>
          <a:noFill/>
        </p:spPr>
      </p:pic>
      <p:pic>
        <p:nvPicPr>
          <p:cNvPr id="2056" name="Picture 8" descr="C:\Documents and Settings\dak\Local Settings\Temporary Internet Files\Content.IE5\O0TIUTWB\MC900439806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50642">
            <a:off x="145826" y="2134665"/>
            <a:ext cx="2394292" cy="23942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872" y="47667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Economic Capital</a:t>
            </a:r>
            <a:r>
              <a:rPr lang="en-GB" dirty="0" smtClean="0"/>
              <a:t> invested in School Fees, etc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980728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Cultural Capital </a:t>
            </a:r>
            <a:r>
              <a:rPr lang="en-GB" dirty="0" smtClean="0"/>
              <a:t>developed through schooling and education generally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9249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Social Capital </a:t>
            </a:r>
            <a:r>
              <a:rPr lang="en-GB" dirty="0" smtClean="0"/>
              <a:t>found in “Old Boy” networks</a:t>
            </a:r>
            <a:endParaRPr lang="en-GB" dirty="0"/>
          </a:p>
        </p:txBody>
      </p:sp>
      <p:pic>
        <p:nvPicPr>
          <p:cNvPr id="2058" name="Picture 10" descr="http://i.dailymail.co.uk/i/pix/2009/04/10/article-1169133-0464C5DF000005DC-604_468x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2699978" cy="1944216"/>
          </a:xfrm>
          <a:prstGeom prst="rect">
            <a:avLst/>
          </a:prstGeom>
          <a:noFill/>
        </p:spPr>
      </p:pic>
      <p:pic>
        <p:nvPicPr>
          <p:cNvPr id="2060" name="Picture 12" descr="http://www.number10.gov.uk/tour/images/front_do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365104"/>
            <a:ext cx="3086870" cy="17603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560" y="494116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From Eton to Government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195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stakeholdermedia.com/wp-content/uploads/2009/11/blog-bullingdon-came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556" y="1124744"/>
            <a:ext cx="7115836" cy="4824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Economic Capital + Social Capital + Cultural Capital =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6093295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Dave &amp; Boris at University [the boys who brought you Brexit]</a:t>
            </a:r>
            <a:endParaRPr lang="en-GB" sz="2400" b="1" dirty="0"/>
          </a:p>
        </p:txBody>
      </p:sp>
      <p:sp>
        <p:nvSpPr>
          <p:cNvPr id="2" name="Down Arrow 1"/>
          <p:cNvSpPr/>
          <p:nvPr/>
        </p:nvSpPr>
        <p:spPr>
          <a:xfrm>
            <a:off x="5148064" y="1124744"/>
            <a:ext cx="504056" cy="2412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10800000">
            <a:off x="2863270" y="2276872"/>
            <a:ext cx="504056" cy="36575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2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Calibri" pitchFamily="34" charset="0"/>
                <a:cs typeface="Calibri" pitchFamily="34" charset="0"/>
              </a:rPr>
              <a:t>Glenn Rikowski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5375" y="1981200"/>
            <a:ext cx="4822825" cy="4114800"/>
          </a:xfrm>
        </p:spPr>
        <p:txBody>
          <a:bodyPr>
            <a:normAutofit lnSpcReduction="10000"/>
          </a:bodyPr>
          <a:lstStyle/>
          <a:p>
            <a:r>
              <a:rPr lang="en-GB" smtClean="0">
                <a:latin typeface="Calibri" pitchFamily="34" charset="0"/>
                <a:cs typeface="Calibri" pitchFamily="34" charset="0"/>
              </a:rPr>
              <a:t>Rikowski has focused on recent developments in Education both nationally and internationally</a:t>
            </a:r>
          </a:p>
          <a:p>
            <a:r>
              <a:rPr lang="en-GB" smtClean="0">
                <a:latin typeface="Calibri" pitchFamily="34" charset="0"/>
                <a:cs typeface="Calibri" pitchFamily="34" charset="0"/>
              </a:rPr>
              <a:t>Concerned with</a:t>
            </a:r>
          </a:p>
          <a:p>
            <a:pPr lvl="1"/>
            <a:r>
              <a:rPr lang="en-GB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b="1" smtClean="0">
                <a:latin typeface="Calibri" pitchFamily="34" charset="0"/>
                <a:cs typeface="Calibri" pitchFamily="34" charset="0"/>
              </a:rPr>
              <a:t>business takeover </a:t>
            </a:r>
            <a:r>
              <a:rPr lang="en-GB" smtClean="0">
                <a:latin typeface="Calibri" pitchFamily="34" charset="0"/>
                <a:cs typeface="Calibri" pitchFamily="34" charset="0"/>
              </a:rPr>
              <a:t>of schools and </a:t>
            </a:r>
          </a:p>
          <a:p>
            <a:pPr lvl="1"/>
            <a:r>
              <a:rPr lang="en-GB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GB" b="1" smtClean="0">
                <a:latin typeface="Calibri" pitchFamily="34" charset="0"/>
                <a:cs typeface="Calibri" pitchFamily="34" charset="0"/>
              </a:rPr>
              <a:t>globalisation</a:t>
            </a:r>
            <a:r>
              <a:rPr lang="en-GB" smtClean="0">
                <a:latin typeface="Calibri" pitchFamily="34" charset="0"/>
                <a:cs typeface="Calibri" pitchFamily="34" charset="0"/>
              </a:rPr>
              <a:t> of education</a:t>
            </a:r>
          </a:p>
        </p:txBody>
      </p:sp>
      <p:pic>
        <p:nvPicPr>
          <p:cNvPr id="17412" name="Picture 2" descr="http://rikowski.files.wordpress.com/2011/01/glenn-rikowski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60575"/>
            <a:ext cx="2724150" cy="3633788"/>
          </a:xfrm>
          <a:noFill/>
        </p:spPr>
      </p:pic>
    </p:spTree>
    <p:extLst>
      <p:ext uri="{BB962C8B-B14F-4D97-AF65-F5344CB8AC3E}">
        <p14:creationId xmlns:p14="http://schemas.microsoft.com/office/powerpoint/2010/main" val="413311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Who is he?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Glenn Rikowski is a </a:t>
            </a:r>
            <a:r>
              <a:rPr lang="en-GB" dirty="0">
                <a:latin typeface="Calibri" panose="020F0502020204030204" pitchFamily="34" charset="0"/>
              </a:rPr>
              <a:t>contemporary British </a:t>
            </a:r>
            <a:r>
              <a:rPr lang="en-GB" dirty="0" smtClean="0">
                <a:latin typeface="Calibri" panose="020F0502020204030204" pitchFamily="34" charset="0"/>
              </a:rPr>
              <a:t>Marxist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He adopts a Marxist framework to review recent developments in the educational system such as marketization in response to postmodernist theory.</a:t>
            </a:r>
          </a:p>
        </p:txBody>
      </p:sp>
    </p:spTree>
    <p:extLst>
      <p:ext uri="{BB962C8B-B14F-4D97-AF65-F5344CB8AC3E}">
        <p14:creationId xmlns:p14="http://schemas.microsoft.com/office/powerpoint/2010/main" val="14282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What are his main arguments about how education system has now changed? 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7419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Modern day education has moved away from learning and has evolved into a means of profit.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This has been achieved by: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- the privatisation of schools’ functions for example school dinners will be made by a private company which will run for less than the contract price resulting in profit. 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- Schools themselves will operate as commercial enterprises; selling education as a product e.g. making profit out of school uniforms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 - There are greater links between schools and businesses, for example academies are sponsored by businesses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What he thinks of Willis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Rikowski thought that Willis’s observation of working class children rebelling against the education system within the classroom was a redundant act.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This did not alter their situation as they would still remain working class once leaving education.</a:t>
            </a: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To this extent he returns to traditional Marxism rather than neo-Marxism – ideas here are less important than  economic forces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Calibri" panose="020F0502020204030204" pitchFamily="34" charset="0"/>
              </a:rPr>
              <a:t>On p.20 write a summary of how Rikowski views the impact of marketization on education.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98202" y="2721012"/>
            <a:ext cx="2549563" cy="13635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8603" y="3160403"/>
            <a:ext cx="1508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prstClr val="black"/>
                </a:solidFill>
              </a:rPr>
              <a:t>WHAT I KNOW ABOUT MARXISM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08046" y="2331972"/>
            <a:ext cx="879437" cy="5567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58484" y="2551579"/>
            <a:ext cx="787325" cy="4137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78824" y="3815058"/>
            <a:ext cx="1008530" cy="5389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791148" y="3843005"/>
            <a:ext cx="1575995" cy="12984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0456" y="1091229"/>
            <a:ext cx="1428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Family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8304" y="1099297"/>
            <a:ext cx="16003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Society/Capitalism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80598" y="5288056"/>
            <a:ext cx="14280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prstClr val="black"/>
                </a:solidFill>
              </a:rPr>
              <a:t>Education?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68" y="5288056"/>
            <a:ext cx="24251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solidFill>
                  <a:prstClr val="black"/>
                </a:solidFill>
              </a:rPr>
              <a:t>On whose side are the Marxists?</a:t>
            </a:r>
          </a:p>
        </p:txBody>
      </p:sp>
    </p:spTree>
    <p:extLst>
      <p:ext uri="{BB962C8B-B14F-4D97-AF65-F5344CB8AC3E}">
        <p14:creationId xmlns:p14="http://schemas.microsoft.com/office/powerpoint/2010/main" val="36815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textbook and your own knowledge come up with 4 detailed evaluation points for the Marxist view of education. </a:t>
            </a:r>
            <a:r>
              <a:rPr lang="en-GB" smtClean="0"/>
              <a:t>Complete p.20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Problems with Marxist Theory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Reductionist</a:t>
            </a: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is social order only a product of the economic system?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Neglects degree of </a:t>
            </a:r>
            <a:r>
              <a:rPr lang="en-GB" altLang="en-US" sz="28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agreement and consensus</a:t>
            </a: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society?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cause to all </a:t>
            </a:r>
            <a:r>
              <a:rPr lang="en-GB" altLang="en-US" sz="28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change</a:t>
            </a: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11274" name="Picture 10" descr="mcl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75297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Image Placeholder 2"/>
          <p:cNvPicPr>
            <a:picLocks noGrp="1" noChangeAspect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81" y="1905000"/>
            <a:ext cx="3597038" cy="4894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067" y="445406"/>
            <a:ext cx="8278688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 for Marxists and the Education System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92567" y="1745148"/>
            <a:ext cx="3810000" cy="4038600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Does the education system merely prepare us for work or for more?</a:t>
            </a:r>
          </a:p>
          <a:p>
            <a:pPr eaLnBrk="1" hangingPunct="1"/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alternative can we offer to the existing system?</a:t>
            </a:r>
          </a:p>
        </p:txBody>
      </p:sp>
      <p:pic>
        <p:nvPicPr>
          <p:cNvPr id="12297" name="Picture 9" descr="bd1009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67" y="3529750"/>
            <a:ext cx="117620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pe0237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20" y="5100810"/>
            <a:ext cx="1570267" cy="157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 descr="bd1005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59" y="4173722"/>
            <a:ext cx="1151288" cy="11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 descr="bd10107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72" y="5708374"/>
            <a:ext cx="1124667" cy="96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d1005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7" y="2087861"/>
            <a:ext cx="1301168" cy="120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bd10049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67" y="5762632"/>
            <a:ext cx="1223101" cy="9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pe02376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0848"/>
            <a:ext cx="1263213" cy="125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pe02365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762" y="2894940"/>
            <a:ext cx="960912" cy="106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bd09810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98" y="3639959"/>
            <a:ext cx="1333931" cy="1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3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of Marxism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coherent alternative to consensus approaches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critical view of the everyday world looking beyond official views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focus on the material conditions of schooling</a:t>
            </a:r>
          </a:p>
        </p:txBody>
      </p:sp>
      <p:pic>
        <p:nvPicPr>
          <p:cNvPr id="13322" name="Picture 10" descr="3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3" y="2204864"/>
            <a:ext cx="4294577" cy="255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6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of Marxism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620688"/>
            <a:ext cx="3598168" cy="5856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influence on other theories regarding the importance of social class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Critique of meritocracy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concepts: hidden curriculum,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Encouraged other conflict/critical approaches, e.g., </a:t>
            </a:r>
            <a:r>
              <a:rPr lang="en-GB" altLang="en-US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feminism</a:t>
            </a: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Little direct impact on education policy</a:t>
            </a:r>
          </a:p>
        </p:txBody>
      </p:sp>
      <p:pic>
        <p:nvPicPr>
          <p:cNvPr id="25608" name="Picture 8" descr="ma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6" y="1700808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7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Illich vs the Marxists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2663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altLang="en-US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see the school as a means of ideological control and as an institution which crushes the individuality out of the young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en-GB" altLang="en-US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see it as an institution which supports a system of inequality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GB" altLang="en-US" sz="24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disagree as to how to change the situation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850" y="4221163"/>
            <a:ext cx="41036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ILLICH SAYS</a:t>
            </a:r>
            <a:r>
              <a:rPr lang="en-GB" dirty="0">
                <a:latin typeface="Calibri" pitchFamily="34" charset="0"/>
                <a:cs typeface="Calibri" pitchFamily="34" charset="0"/>
              </a:rPr>
              <a:t>: Abolish the school and allow individuals to create a better world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DESCHOOLING = REVOLUTION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43438" y="4149725"/>
            <a:ext cx="41767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b="1" dirty="0">
                <a:latin typeface="Calibri" pitchFamily="34" charset="0"/>
                <a:cs typeface="Calibri" pitchFamily="34" charset="0"/>
              </a:rPr>
              <a:t>MARXISTS SAY</a:t>
            </a:r>
            <a:r>
              <a:rPr lang="en-GB" dirty="0">
                <a:latin typeface="Calibri" pitchFamily="34" charset="0"/>
                <a:cs typeface="Calibri" pitchFamily="34" charset="0"/>
              </a:rPr>
              <a:t>:</a:t>
            </a:r>
            <a:br>
              <a:rPr lang="en-GB" dirty="0">
                <a:latin typeface="Calibri" pitchFamily="34" charset="0"/>
                <a:cs typeface="Calibri" pitchFamily="34" charset="0"/>
              </a:rPr>
            </a:br>
            <a:r>
              <a:rPr lang="en-GB" dirty="0">
                <a:latin typeface="Calibri" pitchFamily="34" charset="0"/>
                <a:cs typeface="Calibri" pitchFamily="34" charset="0"/>
              </a:rPr>
              <a:t>Before you can change the school you must first change society through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b="1" dirty="0">
                <a:solidFill>
                  <a:srgbClr val="CC0000"/>
                </a:solidFill>
                <a:latin typeface="Calibri" pitchFamily="34" charset="0"/>
                <a:cs typeface="Calibri" pitchFamily="34" charset="0"/>
              </a:rPr>
              <a:t>SOCIALIST REVOLUTION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4643438" y="4076700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5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b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Work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7772400" cy="2133600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</a:t>
            </a:r>
            <a:r>
              <a:rPr lang="en-GB" altLang="en-US" b="1" u="sng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Marxist terms</a:t>
            </a:r>
            <a:r>
              <a:rPr lang="en-GB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how and why the system of mass schooling developed at the end of the 19</a:t>
            </a:r>
            <a:r>
              <a:rPr lang="en-GB" altLang="en-US" baseline="3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century in Britain.</a:t>
            </a:r>
          </a:p>
          <a:p>
            <a:pPr eaLnBrk="1" hangingPunct="1">
              <a:buFontTx/>
              <a:buNone/>
            </a:pPr>
            <a:endParaRPr lang="en-GB" altLang="en-US" smtClean="0">
              <a:latin typeface="Comic Sans MS" panose="030F0702030302020204" pitchFamily="6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995738" y="3141663"/>
            <a:ext cx="46482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 b="1" u="sng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necessary terms: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 reproduction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Capitalism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Hierarchy/Control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Ideological State Apparatus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Hidden Curriculum</a:t>
            </a:r>
          </a:p>
          <a:p>
            <a:pPr eaLnBrk="1" hangingPunct="1"/>
            <a:r>
              <a:rPr lang="en-GB" altLang="en-US" sz="20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Over-education</a:t>
            </a:r>
          </a:p>
          <a:p>
            <a:pPr eaLnBrk="1" hangingPunct="1"/>
            <a:endParaRPr lang="en-GB" altLang="en-US" sz="200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00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1600">
              <a:solidFill>
                <a:srgbClr val="FF6600"/>
              </a:solidFill>
              <a:latin typeface="Comic Sans MS" panose="030F0702030302020204" pitchFamily="66" charset="0"/>
            </a:endParaRPr>
          </a:p>
          <a:p>
            <a:pPr eaLnBrk="1" hangingPunct="1"/>
            <a:endParaRPr lang="en-GB" altLang="en-US" sz="240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0" name="Picture 6" descr="BD0501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22098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  <p:bldP spid="2662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en-GB" dirty="0" smtClean="0"/>
              <a:t>Re-cap of main ideas of Marxism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Starts from the idea that the economic system largely shapes the rest of society.</a:t>
            </a:r>
          </a:p>
          <a:p>
            <a:r>
              <a:rPr lang="en-GB" dirty="0" smtClean="0"/>
              <a:t>Marxists argue there are two main classes in society- the ruling class and the working class.</a:t>
            </a:r>
          </a:p>
          <a:p>
            <a:r>
              <a:rPr lang="en-GB" dirty="0" smtClean="0"/>
              <a:t>Capitalists- those who own private industry- form the ruling class. They have power over the working class who work for them. </a:t>
            </a:r>
          </a:p>
          <a:p>
            <a:r>
              <a:rPr lang="en-GB" dirty="0" smtClean="0"/>
              <a:t>According to Marx the ruling class exploit the working class.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en-GB" dirty="0"/>
              <a:t>Re-cap of main ideas of Marxism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390127" cy="491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en-GB" dirty="0" smtClean="0"/>
              <a:t>Re-cap of main ideas of Marxism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According to Marx the ruling class ‘rule also as thinkers, as producers of ideas’.</a:t>
            </a:r>
          </a:p>
          <a:p>
            <a:r>
              <a:rPr lang="en-GB" dirty="0" smtClean="0"/>
              <a:t>What do you think he meant by this?</a:t>
            </a:r>
          </a:p>
          <a:p>
            <a:r>
              <a:rPr lang="en-GB" dirty="0" smtClean="0"/>
              <a:t>How could we apply this idea to how education works?</a:t>
            </a:r>
          </a:p>
          <a:p>
            <a:r>
              <a:rPr lang="en-GB" dirty="0" smtClean="0"/>
              <a:t>Page 13- what do you think Marxists would see as the main role of education?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9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latin typeface="Corbel" pitchFamily="34" charset="0"/>
              </a:rPr>
              <a:t>Marxism and Education</a:t>
            </a:r>
            <a:r>
              <a:rPr lang="en-GB" b="1" dirty="0">
                <a:latin typeface="Corbel" pitchFamily="34" charset="0"/>
              </a:rPr>
              <a:t/>
            </a:r>
            <a:br>
              <a:rPr lang="en-GB" b="1" dirty="0">
                <a:latin typeface="Corbel" pitchFamily="34" charset="0"/>
              </a:rPr>
            </a:br>
            <a:r>
              <a:rPr lang="en-GB" b="1" dirty="0" smtClean="0">
                <a:latin typeface="Corbel" pitchFamily="34" charset="0"/>
              </a:rPr>
              <a:t>Ideological Control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3810000" cy="4572000"/>
          </a:xfrm>
        </p:spPr>
        <p:txBody>
          <a:bodyPr/>
          <a:lstStyle/>
          <a:p>
            <a:pPr eaLnBrk="1" hangingPunct="1"/>
            <a:r>
              <a:rPr lang="en-GB" sz="2600" dirty="0" smtClean="0">
                <a:latin typeface="Corbel" pitchFamily="34" charset="0"/>
              </a:rPr>
              <a:t>Students learn to accept the authority of others as natural</a:t>
            </a:r>
          </a:p>
          <a:p>
            <a:pPr eaLnBrk="1" hangingPunct="1"/>
            <a:r>
              <a:rPr lang="en-GB" sz="2600" dirty="0" smtClean="0">
                <a:latin typeface="Corbel" pitchFamily="34" charset="0"/>
              </a:rPr>
              <a:t>They learn their place for work and life</a:t>
            </a:r>
          </a:p>
          <a:p>
            <a:pPr eaLnBrk="1" hangingPunct="1"/>
            <a:r>
              <a:rPr lang="en-GB" sz="2600" dirty="0" smtClean="0">
                <a:latin typeface="Corbel" pitchFamily="34" charset="0"/>
              </a:rPr>
              <a:t>This is an efficient means of</a:t>
            </a:r>
            <a:r>
              <a:rPr lang="en-GB" sz="2600" b="1" dirty="0" smtClean="0">
                <a:latin typeface="Corbel" pitchFamily="34" charset="0"/>
              </a:rPr>
              <a:t> </a:t>
            </a:r>
            <a:r>
              <a:rPr lang="en-GB" sz="2600" b="1" dirty="0" smtClean="0">
                <a:solidFill>
                  <a:srgbClr val="FF6600"/>
                </a:solidFill>
                <a:latin typeface="Corbel" pitchFamily="34" charset="0"/>
              </a:rPr>
              <a:t>SOCIAL CONTROL</a:t>
            </a:r>
            <a:r>
              <a:rPr lang="en-GB" sz="2600" b="1" dirty="0" smtClean="0">
                <a:latin typeface="Corbel" pitchFamily="34" charset="0"/>
              </a:rPr>
              <a:t> </a:t>
            </a:r>
            <a:r>
              <a:rPr lang="en-GB" sz="2600" dirty="0" smtClean="0">
                <a:latin typeface="Corbel" pitchFamily="34" charset="0"/>
              </a:rPr>
              <a:t>through</a:t>
            </a:r>
            <a:r>
              <a:rPr lang="en-GB" sz="2600" b="1" dirty="0" smtClean="0">
                <a:latin typeface="Corbel" pitchFamily="34" charset="0"/>
              </a:rPr>
              <a:t> </a:t>
            </a:r>
            <a:r>
              <a:rPr lang="en-GB" sz="2600" b="1" dirty="0" smtClean="0">
                <a:solidFill>
                  <a:srgbClr val="FF6600"/>
                </a:solidFill>
                <a:latin typeface="Corbel" pitchFamily="34" charset="0"/>
              </a:rPr>
              <a:t>IDEOLOGY</a:t>
            </a:r>
          </a:p>
        </p:txBody>
      </p:sp>
      <p:pic>
        <p:nvPicPr>
          <p:cNvPr id="19463" name="Picture 7" descr="tv_pup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6195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1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2400" cy="11430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Marxism and Education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Support for Capitalism and the Ruling Class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endParaRPr lang="en-GB" dirty="0" smtClean="0">
              <a:latin typeface="+mn-lt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648200"/>
          </a:xfrm>
        </p:spPr>
        <p:txBody>
          <a:bodyPr/>
          <a:lstStyle/>
          <a:p>
            <a:pPr eaLnBrk="1" hangingPunct="1"/>
            <a:r>
              <a:rPr lang="en-GB" sz="2600" smtClean="0"/>
              <a:t>Students learn necessary skills for work </a:t>
            </a:r>
            <a:r>
              <a:rPr lang="en-GB" sz="2600" i="1" smtClean="0"/>
              <a:t>“on the cheap”</a:t>
            </a:r>
          </a:p>
          <a:p>
            <a:pPr eaLnBrk="1" hangingPunct="1"/>
            <a:r>
              <a:rPr lang="en-GB" sz="2600" smtClean="0"/>
              <a:t>Workers learn place in the workplace hierarchy – passively obeying orders</a:t>
            </a:r>
          </a:p>
          <a:p>
            <a:pPr eaLnBrk="1" hangingPunct="1"/>
            <a:r>
              <a:rPr lang="en-GB" sz="2600" smtClean="0"/>
              <a:t>Ruling Class benefits – it creates more </a:t>
            </a:r>
            <a:r>
              <a:rPr lang="en-GB" sz="2600" b="1" smtClean="0">
                <a:solidFill>
                  <a:srgbClr val="FF6600"/>
                </a:solidFill>
              </a:rPr>
              <a:t>PROFIT</a:t>
            </a:r>
          </a:p>
        </p:txBody>
      </p:sp>
      <p:pic>
        <p:nvPicPr>
          <p:cNvPr id="20490" name="Picture 10" descr="moneyschool_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24038"/>
            <a:ext cx="3298775" cy="38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Marxism and Education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Cultural Reproduction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3810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Meritocracy seems to be there but untrue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Meritocracy is a </a:t>
            </a:r>
            <a:r>
              <a:rPr lang="en-GB" sz="2400" smtClean="0">
                <a:solidFill>
                  <a:srgbClr val="FF6600"/>
                </a:solidFill>
              </a:rPr>
              <a:t>useful myth</a:t>
            </a:r>
            <a:r>
              <a:rPr lang="en-GB" sz="2400" smtClean="0"/>
              <a:t> - the system seems fair and this placates the workers</a:t>
            </a:r>
            <a:endParaRPr lang="en-GB" sz="2400" b="1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Dice remain loaded against lower classes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The education system </a:t>
            </a:r>
            <a:r>
              <a:rPr lang="en-GB" sz="2400" b="1" smtClean="0">
                <a:solidFill>
                  <a:srgbClr val="FF6600"/>
                </a:solidFill>
              </a:rPr>
              <a:t>LEGITIMATES INEQUALITY</a:t>
            </a:r>
            <a:r>
              <a:rPr lang="en-GB" sz="2400" b="1" smtClean="0"/>
              <a:t> </a:t>
            </a:r>
            <a:r>
              <a:rPr lang="en-GB" sz="2400" smtClean="0"/>
              <a:t>to the benefit of the capitalist class</a:t>
            </a:r>
          </a:p>
        </p:txBody>
      </p:sp>
      <p:pic>
        <p:nvPicPr>
          <p:cNvPr id="21512" name="Picture 8" descr="BS00484_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6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8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1613</Words>
  <Application>Microsoft Office PowerPoint</Application>
  <PresentationFormat>On-screen Show (4:3)</PresentationFormat>
  <Paragraphs>189</Paragraphs>
  <Slides>36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Consolas</vt:lpstr>
      <vt:lpstr>Corbel</vt:lpstr>
      <vt:lpstr>Wingdings</vt:lpstr>
      <vt:lpstr>Wingdings 2</vt:lpstr>
      <vt:lpstr>Wingdings 3</vt:lpstr>
      <vt:lpstr>Metro</vt:lpstr>
      <vt:lpstr>Office Theme</vt:lpstr>
      <vt:lpstr>Marxism and education</vt:lpstr>
      <vt:lpstr>Objectives</vt:lpstr>
      <vt:lpstr>PowerPoint Presentation</vt:lpstr>
      <vt:lpstr>Re-cap of main ideas of Marxism</vt:lpstr>
      <vt:lpstr>Re-cap of main ideas of Marxism</vt:lpstr>
      <vt:lpstr>Re-cap of main ideas of Marxism</vt:lpstr>
      <vt:lpstr>Marxism and Education Ideological Control</vt:lpstr>
      <vt:lpstr>Marxism and Education Support for Capitalism and the Ruling Class </vt:lpstr>
      <vt:lpstr>Marxism and Education Cultural Reproduction</vt:lpstr>
      <vt:lpstr>Education and Ideology Louis Althusser</vt:lpstr>
      <vt:lpstr>Education and Ideology Louis Althusser</vt:lpstr>
      <vt:lpstr>Correspondence Theory Samuel Bowles and Herbert Gintis</vt:lpstr>
      <vt:lpstr>Correspondence Theory The Hidden Curriculum</vt:lpstr>
      <vt:lpstr>The Correspondence Theory</vt:lpstr>
      <vt:lpstr>The Correspondence Theory Social Inequality </vt:lpstr>
      <vt:lpstr>The Correspondence Theory Social Inequality </vt:lpstr>
      <vt:lpstr>Correspondence Theory Education Serves Capitalism</vt:lpstr>
      <vt:lpstr>Activity</vt:lpstr>
      <vt:lpstr>Paul Willis</vt:lpstr>
      <vt:lpstr>Pierre Bourdieu</vt:lpstr>
      <vt:lpstr>Bourdieu and THREE types of Capital</vt:lpstr>
      <vt:lpstr>Cultural Capital not in action</vt:lpstr>
      <vt:lpstr>Cultural Capital in action</vt:lpstr>
      <vt:lpstr>PowerPoint Presentation</vt:lpstr>
      <vt:lpstr>PowerPoint Presentation</vt:lpstr>
      <vt:lpstr>Glenn Rikowski</vt:lpstr>
      <vt:lpstr>Who is he?</vt:lpstr>
      <vt:lpstr>What are his main arguments about how education system has now changed? </vt:lpstr>
      <vt:lpstr>What he thinks of Willis</vt:lpstr>
      <vt:lpstr>Evaluation</vt:lpstr>
      <vt:lpstr>Some Problems with Marxist Theory</vt:lpstr>
      <vt:lpstr>Problems for Marxists and the Education System</vt:lpstr>
      <vt:lpstr>Uses of Marxism</vt:lpstr>
      <vt:lpstr>Impact of Marxism</vt:lpstr>
      <vt:lpstr>Illich vs the Marxists</vt:lpstr>
      <vt:lpstr>Further Work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Marxism and education</dc:title>
  <dc:creator>Hannah Roberts</dc:creator>
  <cp:lastModifiedBy>Dave King</cp:lastModifiedBy>
  <cp:revision>39</cp:revision>
  <cp:lastPrinted>2016-02-09T10:21:29Z</cp:lastPrinted>
  <dcterms:created xsi:type="dcterms:W3CDTF">2012-08-31T15:00:49Z</dcterms:created>
  <dcterms:modified xsi:type="dcterms:W3CDTF">2016-12-05T17:12:11Z</dcterms:modified>
</cp:coreProperties>
</file>