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6.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9" r:id="rId2"/>
    <p:sldMasterId id="2147483681" r:id="rId3"/>
    <p:sldMasterId id="2147483693" r:id="rId4"/>
    <p:sldMasterId id="2147483705" r:id="rId5"/>
    <p:sldMasterId id="2147483722" r:id="rId6"/>
    <p:sldMasterId id="2147483734" r:id="rId7"/>
  </p:sldMasterIdLst>
  <p:sldIdLst>
    <p:sldId id="256" r:id="rId8"/>
    <p:sldId id="257" r:id="rId9"/>
    <p:sldId id="258" r:id="rId10"/>
    <p:sldId id="259" r:id="rId11"/>
    <p:sldId id="265" r:id="rId12"/>
    <p:sldId id="266" r:id="rId13"/>
    <p:sldId id="267" r:id="rId14"/>
    <p:sldId id="268" r:id="rId15"/>
    <p:sldId id="263" r:id="rId16"/>
    <p:sldId id="264" r:id="rId17"/>
    <p:sldId id="260" r:id="rId18"/>
    <p:sldId id="261" r:id="rId19"/>
    <p:sldId id="262"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89" d="100"/>
          <a:sy n="89" d="100"/>
        </p:scale>
        <p:origin x="120"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1/11/2017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1/11/2017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1/11/2017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1/11/2017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1/11/2017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1/11/2017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1/11/2017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1/11/2017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1/11/2017</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solidFill>
                  <a:prstClr val="black">
                    <a:lumMod val="95000"/>
                    <a:lumOff val="5000"/>
                  </a:prstClr>
                </a:solidFill>
              </a:rPr>
              <a:pPr/>
              <a:t>1/11/2017</a:t>
            </a:fld>
            <a:endParaRPr 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prstClr val="black">
                    <a:lumMod val="95000"/>
                    <a:lumOff val="5000"/>
                  </a:prstClr>
                </a:solidFill>
              </a:rPr>
              <a:pPr/>
              <a:t>‹#›</a:t>
            </a:fld>
            <a:endParaRPr lang="en-US" dirty="0">
              <a:solidFill>
                <a:prstClr val="black">
                  <a:lumMod val="95000"/>
                  <a:lumOff val="5000"/>
                </a:prstClr>
              </a:solidFill>
            </a:endParaRPr>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31371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solidFill>
                  <a:prstClr val="black">
                    <a:lumMod val="95000"/>
                    <a:lumOff val="5000"/>
                  </a:prstClr>
                </a:solidFill>
              </a:rPr>
              <a:pPr/>
              <a:t>1/11/2017</a:t>
            </a:fld>
            <a:endParaRPr 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955370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1/11/2017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solidFill>
                  <a:prstClr val="black">
                    <a:lumMod val="95000"/>
                    <a:lumOff val="5000"/>
                  </a:prstClr>
                </a:solidFill>
              </a:rPr>
              <a:pPr/>
              <a:t>1/11/2017</a:t>
            </a:fld>
            <a:endParaRPr 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prstClr val="black">
                    <a:lumMod val="95000"/>
                    <a:lumOff val="5000"/>
                  </a:prstClr>
                </a:solidFill>
              </a:rPr>
              <a:pPr/>
              <a:t>‹#›</a:t>
            </a:fld>
            <a:endParaRPr lang="en-US" dirty="0">
              <a:solidFill>
                <a:prstClr val="black">
                  <a:lumMod val="95000"/>
                  <a:lumOff val="5000"/>
                </a:prstClr>
              </a:solidFill>
            </a:endParaRPr>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45636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solidFill>
                  <a:prstClr val="black">
                    <a:lumMod val="95000"/>
                    <a:lumOff val="5000"/>
                  </a:prstClr>
                </a:solidFill>
              </a:rPr>
              <a:pPr/>
              <a:t>1/11/2017</a:t>
            </a:fld>
            <a:endParaRPr lang="en-US" dirty="0">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dirty="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37947465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solidFill>
                  <a:prstClr val="black">
                    <a:lumMod val="95000"/>
                    <a:lumOff val="5000"/>
                  </a:prstClr>
                </a:solidFill>
              </a:rPr>
              <a:pPr/>
              <a:t>1/11/2017</a:t>
            </a:fld>
            <a:endParaRPr lang="en-US" dirty="0">
              <a:solidFill>
                <a:prstClr val="black">
                  <a:lumMod val="95000"/>
                  <a:lumOff val="5000"/>
                </a:prstClr>
              </a:solidFill>
            </a:endParaRPr>
          </a:p>
        </p:txBody>
      </p:sp>
      <p:sp>
        <p:nvSpPr>
          <p:cNvPr id="8" name="Footer Placeholder 7"/>
          <p:cNvSpPr>
            <a:spLocks noGrp="1"/>
          </p:cNvSpPr>
          <p:nvPr>
            <p:ph type="ftr" sz="quarter" idx="11"/>
          </p:nvPr>
        </p:nvSpPr>
        <p:spPr/>
        <p:txBody>
          <a:bodyPr/>
          <a:lstStyle/>
          <a:p>
            <a:endParaRPr lang="en-US" dirty="0">
              <a:solidFill>
                <a:prstClr val="black">
                  <a:lumMod val="95000"/>
                  <a:lumOff val="5000"/>
                </a:prstClr>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dirty="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38297070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solidFill>
                  <a:prstClr val="black">
                    <a:lumMod val="95000"/>
                    <a:lumOff val="5000"/>
                  </a:prstClr>
                </a:solidFill>
              </a:rPr>
              <a:pPr/>
              <a:t>1/11/2017</a:t>
            </a:fld>
            <a:endParaRPr lang="en-US" dirty="0">
              <a:solidFill>
                <a:prstClr val="black">
                  <a:lumMod val="95000"/>
                  <a:lumOff val="5000"/>
                </a:prstClr>
              </a:solidFill>
            </a:endParaRPr>
          </a:p>
        </p:txBody>
      </p:sp>
      <p:sp>
        <p:nvSpPr>
          <p:cNvPr id="4" name="Footer Placeholder 3"/>
          <p:cNvSpPr>
            <a:spLocks noGrp="1"/>
          </p:cNvSpPr>
          <p:nvPr>
            <p:ph type="ftr" sz="quarter" idx="11"/>
          </p:nvPr>
        </p:nvSpPr>
        <p:spPr/>
        <p:txBody>
          <a:bodyPr/>
          <a:lstStyle/>
          <a:p>
            <a:endParaRPr lang="en-US" dirty="0">
              <a:solidFill>
                <a:prstClr val="black">
                  <a:lumMod val="95000"/>
                  <a:lumOff val="5000"/>
                </a:prstClr>
              </a:solidFill>
            </a:endParaRPr>
          </a:p>
        </p:txBody>
      </p:sp>
      <p:sp>
        <p:nvSpPr>
          <p:cNvPr id="5" name="Slide Number Placeholder 4"/>
          <p:cNvSpPr>
            <a:spLocks noGrp="1"/>
          </p:cNvSpPr>
          <p:nvPr>
            <p:ph type="sldNum" sz="quarter" idx="12"/>
          </p:nvPr>
        </p:nvSpPr>
        <p:spPr/>
        <p:txBody>
          <a:bodyPr/>
          <a:lstStyle/>
          <a:p>
            <a:fld id="{4FAB73BC-B049-4115-A692-8D63A059BFB8}" type="slidenum">
              <a:rPr lang="en-US" dirty="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39532136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solidFill>
                  <a:prstClr val="black">
                    <a:lumMod val="95000"/>
                    <a:lumOff val="5000"/>
                  </a:prstClr>
                </a:solidFill>
              </a:rPr>
              <a:pPr/>
              <a:t>1/11/2017</a:t>
            </a:fld>
            <a:endParaRPr lang="en-US" dirty="0">
              <a:solidFill>
                <a:prstClr val="black">
                  <a:lumMod val="95000"/>
                  <a:lumOff val="5000"/>
                </a:prstClr>
              </a:solidFill>
            </a:endParaRPr>
          </a:p>
        </p:txBody>
      </p:sp>
      <p:sp>
        <p:nvSpPr>
          <p:cNvPr id="3" name="Footer Placeholder 2"/>
          <p:cNvSpPr>
            <a:spLocks noGrp="1"/>
          </p:cNvSpPr>
          <p:nvPr>
            <p:ph type="ftr" sz="quarter" idx="11"/>
          </p:nvPr>
        </p:nvSpPr>
        <p:spPr/>
        <p:txBody>
          <a:bodyPr/>
          <a:lstStyle/>
          <a:p>
            <a:endParaRPr lang="en-US" dirty="0">
              <a:solidFill>
                <a:prstClr val="black">
                  <a:lumMod val="95000"/>
                  <a:lumOff val="5000"/>
                </a:prstClr>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dirty="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25843111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solidFill>
                  <a:prstClr val="black">
                    <a:lumMod val="95000"/>
                    <a:lumOff val="5000"/>
                  </a:prstClr>
                </a:solidFill>
              </a:rPr>
              <a:pPr/>
              <a:t>1/11/2017</a:t>
            </a:fld>
            <a:endParaRPr lang="en-US" dirty="0">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dirty="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36534743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solidFill>
                  <a:prstClr val="black">
                    <a:lumMod val="95000"/>
                    <a:lumOff val="5000"/>
                  </a:prstClr>
                </a:solidFill>
              </a:rPr>
              <a:pPr/>
              <a:t>1/11/2017</a:t>
            </a:fld>
            <a:endParaRPr lang="en-US" dirty="0">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867E5644-1E61-4311-A31E-84CB9C7AA8A9}" type="slidenum">
              <a:rPr lang="en-US" dirty="0">
                <a:solidFill>
                  <a:prstClr val="black">
                    <a:lumMod val="95000"/>
                    <a:lumOff val="5000"/>
                  </a:prstClr>
                </a:solidFill>
              </a:rPr>
              <a:pPr/>
              <a:t>‹#›</a:t>
            </a:fld>
            <a:endParaRPr lang="en-US" dirty="0">
              <a:solidFill>
                <a:prstClr val="black">
                  <a:lumMod val="95000"/>
                  <a:lumOff val="5000"/>
                </a:prstClr>
              </a:solidFill>
            </a:endParaRPr>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90740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solidFill>
                  <a:prstClr val="black">
                    <a:lumMod val="95000"/>
                    <a:lumOff val="5000"/>
                  </a:prstClr>
                </a:solidFill>
              </a:rPr>
              <a:pPr/>
              <a:t>1/11/2017</a:t>
            </a:fld>
            <a:endParaRPr 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36221849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solidFill>
                  <a:prstClr val="black">
                    <a:lumMod val="95000"/>
                    <a:lumOff val="5000"/>
                  </a:prstClr>
                </a:solidFill>
              </a:rPr>
              <a:pPr/>
              <a:t>1/11/2017</a:t>
            </a:fld>
            <a:endParaRPr 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prstClr val="black">
                    <a:lumMod val="95000"/>
                    <a:lumOff val="5000"/>
                  </a:prstClr>
                </a:solidFill>
              </a:rPr>
              <a:pPr/>
              <a:t>‹#›</a:t>
            </a:fld>
            <a:endParaRPr lang="en-US" dirty="0">
              <a:solidFill>
                <a:prstClr val="black">
                  <a:lumMod val="95000"/>
                  <a:lumOff val="5000"/>
                </a:prstClr>
              </a:solidFill>
            </a:endParaRPr>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29330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B5080EA-6D65-4FE5-91A0-D6E38DCC316C}" type="datetimeFigureOut">
              <a:rPr lang="en-GB" smtClean="0">
                <a:solidFill>
                  <a:prstClr val="black">
                    <a:tint val="75000"/>
                  </a:prstClr>
                </a:solidFill>
              </a:rPr>
              <a:pPr/>
              <a:t>11/01/2017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A1B5577-08B5-4363-93DA-A3A6E055950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47530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1/11/2017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B5080EA-6D65-4FE5-91A0-D6E38DCC316C}" type="datetimeFigureOut">
              <a:rPr lang="en-GB" smtClean="0">
                <a:solidFill>
                  <a:prstClr val="black">
                    <a:tint val="75000"/>
                  </a:prstClr>
                </a:solidFill>
              </a:rPr>
              <a:pPr/>
              <a:t>11/01/2017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A1B5577-08B5-4363-93DA-A3A6E055950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202617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5080EA-6D65-4FE5-91A0-D6E38DCC316C}" type="datetimeFigureOut">
              <a:rPr lang="en-GB" smtClean="0">
                <a:solidFill>
                  <a:prstClr val="black">
                    <a:tint val="75000"/>
                  </a:prstClr>
                </a:solidFill>
              </a:rPr>
              <a:pPr/>
              <a:t>11/01/2017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A1B5577-08B5-4363-93DA-A3A6E055950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164386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B5080EA-6D65-4FE5-91A0-D6E38DCC316C}" type="datetimeFigureOut">
              <a:rPr lang="en-GB" smtClean="0">
                <a:solidFill>
                  <a:prstClr val="black">
                    <a:tint val="75000"/>
                  </a:prstClr>
                </a:solidFill>
              </a:rPr>
              <a:pPr/>
              <a:t>11/01/2017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A1B5577-08B5-4363-93DA-A3A6E055950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094124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B5080EA-6D65-4FE5-91A0-D6E38DCC316C}" type="datetimeFigureOut">
              <a:rPr lang="en-GB" smtClean="0">
                <a:solidFill>
                  <a:prstClr val="black">
                    <a:tint val="75000"/>
                  </a:prstClr>
                </a:solidFill>
              </a:rPr>
              <a:pPr/>
              <a:t>11/01/2017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0A1B5577-08B5-4363-93DA-A3A6E055950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27814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B5080EA-6D65-4FE5-91A0-D6E38DCC316C}" type="datetimeFigureOut">
              <a:rPr lang="en-GB" smtClean="0">
                <a:solidFill>
                  <a:prstClr val="black">
                    <a:tint val="75000"/>
                  </a:prstClr>
                </a:solidFill>
              </a:rPr>
              <a:pPr/>
              <a:t>11/01/2017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0A1B5577-08B5-4363-93DA-A3A6E055950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489485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5080EA-6D65-4FE5-91A0-D6E38DCC316C}" type="datetimeFigureOut">
              <a:rPr lang="en-GB" smtClean="0">
                <a:solidFill>
                  <a:prstClr val="black">
                    <a:tint val="75000"/>
                  </a:prstClr>
                </a:solidFill>
              </a:rPr>
              <a:pPr/>
              <a:t>11/01/2017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0A1B5577-08B5-4363-93DA-A3A6E055950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587430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5080EA-6D65-4FE5-91A0-D6E38DCC316C}" type="datetimeFigureOut">
              <a:rPr lang="en-GB" smtClean="0">
                <a:solidFill>
                  <a:prstClr val="black">
                    <a:tint val="75000"/>
                  </a:prstClr>
                </a:solidFill>
              </a:rPr>
              <a:pPr/>
              <a:t>11/01/2017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A1B5577-08B5-4363-93DA-A3A6E055950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59848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5080EA-6D65-4FE5-91A0-D6E38DCC316C}" type="datetimeFigureOut">
              <a:rPr lang="en-GB" smtClean="0">
                <a:solidFill>
                  <a:prstClr val="black">
                    <a:tint val="75000"/>
                  </a:prstClr>
                </a:solidFill>
              </a:rPr>
              <a:pPr/>
              <a:t>11/01/2017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A1B5577-08B5-4363-93DA-A3A6E055950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056072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B5080EA-6D65-4FE5-91A0-D6E38DCC316C}" type="datetimeFigureOut">
              <a:rPr lang="en-GB" smtClean="0">
                <a:solidFill>
                  <a:prstClr val="black">
                    <a:tint val="75000"/>
                  </a:prstClr>
                </a:solidFill>
              </a:rPr>
              <a:pPr/>
              <a:t>11/01/2017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A1B5577-08B5-4363-93DA-A3A6E055950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961145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B5080EA-6D65-4FE5-91A0-D6E38DCC316C}" type="datetimeFigureOut">
              <a:rPr lang="en-GB" smtClean="0">
                <a:solidFill>
                  <a:prstClr val="black">
                    <a:tint val="75000"/>
                  </a:prstClr>
                </a:solidFill>
              </a:rPr>
              <a:pPr/>
              <a:t>11/01/2017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A1B5577-08B5-4363-93DA-A3A6E055950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33510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1/11/2017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28538DA-68B8-E347-B187-6961E0E4ADB5}" type="datetimeFigureOut">
              <a:rPr lang="en-US" smtClean="0">
                <a:solidFill>
                  <a:prstClr val="black">
                    <a:tint val="75000"/>
                  </a:prstClr>
                </a:solidFill>
              </a:rPr>
              <a:pPr/>
              <a:t>1/11/2017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151FE89-47D6-5E42-8A30-77CA47912E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23074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8538DA-68B8-E347-B187-6961E0E4ADB5}" type="datetimeFigureOut">
              <a:rPr lang="en-US" smtClean="0">
                <a:solidFill>
                  <a:prstClr val="black">
                    <a:tint val="75000"/>
                  </a:prstClr>
                </a:solidFill>
              </a:rPr>
              <a:pPr/>
              <a:t>1/11/2017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151FE89-47D6-5E42-8A30-77CA47912E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53258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8538DA-68B8-E347-B187-6961E0E4ADB5}" type="datetimeFigureOut">
              <a:rPr lang="en-US" smtClean="0">
                <a:solidFill>
                  <a:prstClr val="black">
                    <a:tint val="75000"/>
                  </a:prstClr>
                </a:solidFill>
              </a:rPr>
              <a:pPr/>
              <a:t>1/11/2017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151FE89-47D6-5E42-8A30-77CA47912E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63975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28538DA-68B8-E347-B187-6961E0E4ADB5}" type="datetimeFigureOut">
              <a:rPr lang="en-US" smtClean="0">
                <a:solidFill>
                  <a:prstClr val="black">
                    <a:tint val="75000"/>
                  </a:prstClr>
                </a:solidFill>
              </a:rPr>
              <a:pPr/>
              <a:t>1/11/2017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151FE89-47D6-5E42-8A30-77CA47912E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42880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28538DA-68B8-E347-B187-6961E0E4ADB5}" type="datetimeFigureOut">
              <a:rPr lang="en-US" smtClean="0">
                <a:solidFill>
                  <a:prstClr val="black">
                    <a:tint val="75000"/>
                  </a:prstClr>
                </a:solidFill>
              </a:rPr>
              <a:pPr/>
              <a:t>1/11/2017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151FE89-47D6-5E42-8A30-77CA47912E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15658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8538DA-68B8-E347-B187-6961E0E4ADB5}" type="datetimeFigureOut">
              <a:rPr lang="en-US" smtClean="0">
                <a:solidFill>
                  <a:prstClr val="black">
                    <a:tint val="75000"/>
                  </a:prstClr>
                </a:solidFill>
              </a:rPr>
              <a:pPr/>
              <a:t>1/11/2017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151FE89-47D6-5E42-8A30-77CA47912E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2644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8538DA-68B8-E347-B187-6961E0E4ADB5}" type="datetimeFigureOut">
              <a:rPr lang="en-US" smtClean="0">
                <a:solidFill>
                  <a:prstClr val="black">
                    <a:tint val="75000"/>
                  </a:prstClr>
                </a:solidFill>
              </a:rPr>
              <a:pPr/>
              <a:t>1/11/2017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151FE89-47D6-5E42-8A30-77CA47912E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82210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8538DA-68B8-E347-B187-6961E0E4ADB5}" type="datetimeFigureOut">
              <a:rPr lang="en-US" smtClean="0">
                <a:solidFill>
                  <a:prstClr val="black">
                    <a:tint val="75000"/>
                  </a:prstClr>
                </a:solidFill>
              </a:rPr>
              <a:pPr/>
              <a:t>1/11/2017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151FE89-47D6-5E42-8A30-77CA47912E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56439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8538DA-68B8-E347-B187-6961E0E4ADB5}" type="datetimeFigureOut">
              <a:rPr lang="en-US" smtClean="0">
                <a:solidFill>
                  <a:prstClr val="black">
                    <a:tint val="75000"/>
                  </a:prstClr>
                </a:solidFill>
              </a:rPr>
              <a:pPr/>
              <a:t>1/11/2017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151FE89-47D6-5E42-8A30-77CA47912E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15380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8538DA-68B8-E347-B187-6961E0E4ADB5}" type="datetimeFigureOut">
              <a:rPr lang="en-US" smtClean="0">
                <a:solidFill>
                  <a:prstClr val="black">
                    <a:tint val="75000"/>
                  </a:prstClr>
                </a:solidFill>
              </a:rPr>
              <a:pPr/>
              <a:t>1/11/2017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151FE89-47D6-5E42-8A30-77CA47912E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6658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1/11/2017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8538DA-68B8-E347-B187-6961E0E4ADB5}" type="datetimeFigureOut">
              <a:rPr lang="en-US" smtClean="0">
                <a:solidFill>
                  <a:prstClr val="black">
                    <a:tint val="75000"/>
                  </a:prstClr>
                </a:solidFill>
              </a:rPr>
              <a:pPr/>
              <a:t>1/11/2017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151FE89-47D6-5E42-8A30-77CA47912E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07411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95DECF9-B14B-46B1-8051-82FFEE6594DF}" type="datetimeFigureOut">
              <a:rPr lang="en-GB" smtClean="0">
                <a:solidFill>
                  <a:prstClr val="black">
                    <a:tint val="75000"/>
                  </a:prstClr>
                </a:solidFill>
              </a:rPr>
              <a:pPr/>
              <a:t>11/01/2017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946F643-3583-426B-88BC-02E2FA0E58BE}"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26847388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5DECF9-B14B-46B1-8051-82FFEE6594DF}" type="datetimeFigureOut">
              <a:rPr lang="en-GB" smtClean="0">
                <a:solidFill>
                  <a:prstClr val="black">
                    <a:tint val="75000"/>
                  </a:prstClr>
                </a:solidFill>
              </a:rPr>
              <a:pPr/>
              <a:t>11/01/2017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946F643-3583-426B-88BC-02E2FA0E58BE}"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14015972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5DECF9-B14B-46B1-8051-82FFEE6594DF}" type="datetimeFigureOut">
              <a:rPr lang="en-GB" smtClean="0">
                <a:solidFill>
                  <a:prstClr val="black">
                    <a:tint val="75000"/>
                  </a:prstClr>
                </a:solidFill>
              </a:rPr>
              <a:pPr/>
              <a:t>11/01/2017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946F643-3583-426B-88BC-02E2FA0E58BE}"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13912633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95DECF9-B14B-46B1-8051-82FFEE6594DF}" type="datetimeFigureOut">
              <a:rPr lang="en-GB" smtClean="0">
                <a:solidFill>
                  <a:prstClr val="black">
                    <a:tint val="75000"/>
                  </a:prstClr>
                </a:solidFill>
              </a:rPr>
              <a:pPr/>
              <a:t>11/01/2017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946F643-3583-426B-88BC-02E2FA0E58BE}"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30067619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95DECF9-B14B-46B1-8051-82FFEE6594DF}" type="datetimeFigureOut">
              <a:rPr lang="en-GB" smtClean="0">
                <a:solidFill>
                  <a:prstClr val="black">
                    <a:tint val="75000"/>
                  </a:prstClr>
                </a:solidFill>
              </a:rPr>
              <a:pPr/>
              <a:t>11/01/2017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2946F643-3583-426B-88BC-02E2FA0E58BE}"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38849975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95DECF9-B14B-46B1-8051-82FFEE6594DF}" type="datetimeFigureOut">
              <a:rPr lang="en-GB" smtClean="0">
                <a:solidFill>
                  <a:prstClr val="black">
                    <a:tint val="75000"/>
                  </a:prstClr>
                </a:solidFill>
              </a:rPr>
              <a:pPr/>
              <a:t>11/01/2017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2946F643-3583-426B-88BC-02E2FA0E58BE}"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424252660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5DECF9-B14B-46B1-8051-82FFEE6594DF}" type="datetimeFigureOut">
              <a:rPr lang="en-GB" smtClean="0">
                <a:solidFill>
                  <a:prstClr val="black">
                    <a:tint val="75000"/>
                  </a:prstClr>
                </a:solidFill>
              </a:rPr>
              <a:pPr/>
              <a:t>11/01/2017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2946F643-3583-426B-88BC-02E2FA0E58BE}"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45320785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5DECF9-B14B-46B1-8051-82FFEE6594DF}" type="datetimeFigureOut">
              <a:rPr lang="en-GB" smtClean="0">
                <a:solidFill>
                  <a:prstClr val="black">
                    <a:tint val="75000"/>
                  </a:prstClr>
                </a:solidFill>
              </a:rPr>
              <a:pPr/>
              <a:t>11/01/2017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946F643-3583-426B-88BC-02E2FA0E58BE}"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421416045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5DECF9-B14B-46B1-8051-82FFEE6594DF}" type="datetimeFigureOut">
              <a:rPr lang="en-GB" smtClean="0">
                <a:solidFill>
                  <a:prstClr val="black">
                    <a:tint val="75000"/>
                  </a:prstClr>
                </a:solidFill>
              </a:rPr>
              <a:pPr/>
              <a:t>11/01/2017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946F643-3583-426B-88BC-02E2FA0E58BE}"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4122073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1/11/2017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5DECF9-B14B-46B1-8051-82FFEE6594DF}" type="datetimeFigureOut">
              <a:rPr lang="en-GB" smtClean="0">
                <a:solidFill>
                  <a:prstClr val="black">
                    <a:tint val="75000"/>
                  </a:prstClr>
                </a:solidFill>
              </a:rPr>
              <a:pPr/>
              <a:t>11/01/2017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946F643-3583-426B-88BC-02E2FA0E58BE}"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99712185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5DECF9-B14B-46B1-8051-82FFEE6594DF}" type="datetimeFigureOut">
              <a:rPr lang="en-GB" smtClean="0">
                <a:solidFill>
                  <a:prstClr val="black">
                    <a:tint val="75000"/>
                  </a:prstClr>
                </a:solidFill>
              </a:rPr>
              <a:pPr/>
              <a:t>11/01/2017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946F643-3583-426B-88BC-02E2FA0E58BE}" type="slidenum">
              <a:rPr lang="en-GB" smtClean="0">
                <a:solidFill>
                  <a:srgbClr val="90C226"/>
                </a:solidFill>
              </a:rPr>
              <a:pPr/>
              <a:t>‹#›</a:t>
            </a:fld>
            <a:endParaRPr lang="en-GB">
              <a:solidFill>
                <a:srgbClr val="90C226"/>
              </a:solidFill>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defTabSz="914400"/>
            <a:r>
              <a:rPr lang="en-US" sz="8000" dirty="0">
                <a:ln w="3175" cmpd="sng">
                  <a:noFill/>
                </a:ln>
                <a:solidFill>
                  <a:srgbClr val="90C226">
                    <a:lumMod val="60000"/>
                    <a:lumOff val="40000"/>
                  </a:srgbClr>
                </a:solidFill>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defTabSz="914400"/>
            <a:r>
              <a:rPr lang="en-US" sz="8000" dirty="0">
                <a:ln w="3175" cmpd="sng">
                  <a:noFill/>
                </a:ln>
                <a:solidFill>
                  <a:srgbClr val="90C226">
                    <a:lumMod val="60000"/>
                    <a:lumOff val="40000"/>
                  </a:srgbClr>
                </a:solidFill>
                <a:latin typeface="Arial"/>
              </a:rPr>
              <a:t>”</a:t>
            </a:r>
            <a:endParaRPr lang="en-US" dirty="0">
              <a:solidFill>
                <a:srgbClr val="90C226">
                  <a:lumMod val="60000"/>
                  <a:lumOff val="40000"/>
                </a:srgbClr>
              </a:solidFill>
              <a:latin typeface="Arial"/>
            </a:endParaRPr>
          </a:p>
        </p:txBody>
      </p:sp>
    </p:spTree>
    <p:extLst>
      <p:ext uri="{BB962C8B-B14F-4D97-AF65-F5344CB8AC3E}">
        <p14:creationId xmlns:p14="http://schemas.microsoft.com/office/powerpoint/2010/main" val="263569591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5DECF9-B14B-46B1-8051-82FFEE6594DF}" type="datetimeFigureOut">
              <a:rPr lang="en-GB" smtClean="0">
                <a:solidFill>
                  <a:prstClr val="black">
                    <a:tint val="75000"/>
                  </a:prstClr>
                </a:solidFill>
              </a:rPr>
              <a:pPr/>
              <a:t>11/01/2017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946F643-3583-426B-88BC-02E2FA0E58BE}"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112767823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5DECF9-B14B-46B1-8051-82FFEE6594DF}" type="datetimeFigureOut">
              <a:rPr lang="en-GB" smtClean="0">
                <a:solidFill>
                  <a:prstClr val="black">
                    <a:tint val="75000"/>
                  </a:prstClr>
                </a:solidFill>
              </a:rPr>
              <a:pPr/>
              <a:t>11/01/2017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946F643-3583-426B-88BC-02E2FA0E58BE}" type="slidenum">
              <a:rPr lang="en-GB" smtClean="0">
                <a:solidFill>
                  <a:srgbClr val="90C226"/>
                </a:solidFill>
              </a:rPr>
              <a:pPr/>
              <a:t>‹#›</a:t>
            </a:fld>
            <a:endParaRPr lang="en-GB">
              <a:solidFill>
                <a:srgbClr val="90C226"/>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defTabSz="914400"/>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defTabSz="914400"/>
            <a:r>
              <a:rPr lang="en-US" sz="8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304541723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5DECF9-B14B-46B1-8051-82FFEE6594DF}" type="datetimeFigureOut">
              <a:rPr lang="en-GB" smtClean="0">
                <a:solidFill>
                  <a:prstClr val="black">
                    <a:tint val="75000"/>
                  </a:prstClr>
                </a:solidFill>
              </a:rPr>
              <a:pPr/>
              <a:t>11/01/2017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946F643-3583-426B-88BC-02E2FA0E58BE}"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191469197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5DECF9-B14B-46B1-8051-82FFEE6594DF}" type="datetimeFigureOut">
              <a:rPr lang="en-GB" smtClean="0">
                <a:solidFill>
                  <a:prstClr val="black">
                    <a:tint val="75000"/>
                  </a:prstClr>
                </a:solidFill>
              </a:rPr>
              <a:pPr/>
              <a:t>11/01/2017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946F643-3583-426B-88BC-02E2FA0E58BE}"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281376627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5DECF9-B14B-46B1-8051-82FFEE6594DF}" type="datetimeFigureOut">
              <a:rPr lang="en-GB" smtClean="0">
                <a:solidFill>
                  <a:prstClr val="black">
                    <a:tint val="75000"/>
                  </a:prstClr>
                </a:solidFill>
              </a:rPr>
              <a:pPr/>
              <a:t>11/01/2017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946F643-3583-426B-88BC-02E2FA0E58BE}"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val="271208670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smtClean="0"/>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solidFill>
                  <a:srgbClr val="FFFFFF"/>
                </a:solidFill>
              </a:rPr>
              <a:pPr/>
              <a:t>1/11/2017</a:t>
            </a:fld>
            <a:endParaRPr lang="en-US" dirty="0">
              <a:solidFill>
                <a:srgbClr val="FFFFFF"/>
              </a:solidFill>
            </a:endParaRPr>
          </a:p>
        </p:txBody>
      </p:sp>
      <p:sp>
        <p:nvSpPr>
          <p:cNvPr id="5" name="Footer Placeholder 4"/>
          <p:cNvSpPr>
            <a:spLocks noGrp="1"/>
          </p:cNvSpPr>
          <p:nvPr>
            <p:ph type="ftr" sz="quarter" idx="11"/>
          </p:nvPr>
        </p:nvSpPr>
        <p:spPr/>
        <p:txBody>
          <a:body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64149142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solidFill>
                  <a:srgbClr val="FFFFFF"/>
                </a:solidFill>
              </a:rPr>
              <a:pPr/>
              <a:t>1/11/2017</a:t>
            </a:fld>
            <a:endParaRPr lang="en-US" dirty="0">
              <a:solidFill>
                <a:srgbClr val="FFFFFF"/>
              </a:solidFill>
            </a:endParaRPr>
          </a:p>
        </p:txBody>
      </p:sp>
      <p:sp>
        <p:nvSpPr>
          <p:cNvPr id="5" name="Footer Placeholder 4"/>
          <p:cNvSpPr>
            <a:spLocks noGrp="1"/>
          </p:cNvSpPr>
          <p:nvPr>
            <p:ph type="ftr" sz="quarter" idx="11"/>
          </p:nvPr>
        </p:nvSpPr>
        <p:spPr/>
        <p:txBody>
          <a:body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02542892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96DFF08F-DC6B-4601-B491-B0F83F6DD2DA}" type="datetimeFigureOut">
              <a:rPr lang="en-US" dirty="0">
                <a:solidFill>
                  <a:srgbClr val="099BDD"/>
                </a:solidFill>
              </a:rPr>
              <a:pPr/>
              <a:t>1/11/2017</a:t>
            </a:fld>
            <a:endParaRPr lang="en-US" dirty="0">
              <a:solidFill>
                <a:srgbClr val="099BDD"/>
              </a:solidFill>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solidFill>
                <a:srgbClr val="099BDD"/>
              </a:solidFill>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solidFill>
                  <a:srgbClr val="099BDD"/>
                </a:solidFill>
              </a:rPr>
              <a:pPr/>
              <a:t>‹#›</a:t>
            </a:fld>
            <a:endParaRPr lang="en-US" dirty="0">
              <a:solidFill>
                <a:srgbClr val="099BDD"/>
              </a:solidFill>
            </a:endParaRPr>
          </a:p>
        </p:txBody>
      </p:sp>
    </p:spTree>
    <p:extLst>
      <p:ext uri="{BB962C8B-B14F-4D97-AF65-F5344CB8AC3E}">
        <p14:creationId xmlns:p14="http://schemas.microsoft.com/office/powerpoint/2010/main" val="1121595012"/>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1/11/2017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solidFill>
                  <a:srgbClr val="FFFFFF"/>
                </a:solidFill>
              </a:rPr>
              <a:pPr/>
              <a:t>1/11/2017</a:t>
            </a:fld>
            <a:endParaRPr lang="en-US" dirty="0">
              <a:solidFill>
                <a:srgbClr val="FFFFFF"/>
              </a:solidFill>
            </a:endParaRPr>
          </a:p>
        </p:txBody>
      </p:sp>
      <p:sp>
        <p:nvSpPr>
          <p:cNvPr id="6" name="Footer Placeholder 5"/>
          <p:cNvSpPr>
            <a:spLocks noGrp="1"/>
          </p:cNvSpPr>
          <p:nvPr>
            <p:ph type="ftr" sz="quarter" idx="11"/>
          </p:nvPr>
        </p:nvSpPr>
        <p:spPr/>
        <p:txBody>
          <a:bodyPr/>
          <a:lstStyle/>
          <a:p>
            <a:endParaRPr lang="en-US" dirty="0">
              <a:solidFill>
                <a:srgbClr val="FFFFFF"/>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dirty="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59739206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solidFill>
                  <a:srgbClr val="FFFFFF"/>
                </a:solidFill>
              </a:rPr>
              <a:pPr/>
              <a:t>1/11/2017</a:t>
            </a:fld>
            <a:endParaRPr lang="en-US" dirty="0">
              <a:solidFill>
                <a:srgbClr val="FFFFFF"/>
              </a:solidFill>
            </a:endParaRPr>
          </a:p>
        </p:txBody>
      </p:sp>
      <p:sp>
        <p:nvSpPr>
          <p:cNvPr id="8" name="Footer Placeholder 7"/>
          <p:cNvSpPr>
            <a:spLocks noGrp="1"/>
          </p:cNvSpPr>
          <p:nvPr>
            <p:ph type="ftr" sz="quarter" idx="11"/>
          </p:nvPr>
        </p:nvSpPr>
        <p:spPr/>
        <p:txBody>
          <a:bodyPr/>
          <a:lstStyle/>
          <a:p>
            <a:endParaRPr lang="en-US" dirty="0">
              <a:solidFill>
                <a:srgbClr val="FFFFFF"/>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dirty="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02735978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solidFill>
                  <a:srgbClr val="FFFFFF"/>
                </a:solidFill>
              </a:rPr>
              <a:pPr/>
              <a:t>1/11/2017</a:t>
            </a:fld>
            <a:endParaRPr lang="en-US" dirty="0">
              <a:solidFill>
                <a:srgbClr val="FFFFFF"/>
              </a:solidFill>
            </a:endParaRPr>
          </a:p>
        </p:txBody>
      </p:sp>
      <p:sp>
        <p:nvSpPr>
          <p:cNvPr id="4" name="Footer Placeholder 3"/>
          <p:cNvSpPr>
            <a:spLocks noGrp="1"/>
          </p:cNvSpPr>
          <p:nvPr>
            <p:ph type="ftr" sz="quarter" idx="11"/>
          </p:nvPr>
        </p:nvSpPr>
        <p:spPr/>
        <p:txBody>
          <a:bodyPr/>
          <a:lstStyle/>
          <a:p>
            <a:endParaRPr lang="en-US" dirty="0">
              <a:solidFill>
                <a:srgbClr val="FFFFFF"/>
              </a:solidFill>
            </a:endParaRPr>
          </a:p>
        </p:txBody>
      </p:sp>
      <p:sp>
        <p:nvSpPr>
          <p:cNvPr id="5" name="Slide Number Placeholder 4"/>
          <p:cNvSpPr>
            <a:spLocks noGrp="1"/>
          </p:cNvSpPr>
          <p:nvPr>
            <p:ph type="sldNum" sz="quarter" idx="12"/>
          </p:nvPr>
        </p:nvSpPr>
        <p:spPr/>
        <p:txBody>
          <a:bodyPr/>
          <a:lstStyle/>
          <a:p>
            <a:fld id="{4FAB73BC-B049-4115-A692-8D63A059BFB8}" type="slidenum">
              <a:rPr lang="en-US" dirty="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14441123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solidFill>
                  <a:srgbClr val="FFFFFF"/>
                </a:solidFill>
              </a:rPr>
              <a:pPr/>
              <a:t>1/11/2017</a:t>
            </a:fld>
            <a:endParaRPr lang="en-US" dirty="0">
              <a:solidFill>
                <a:srgbClr val="FFFFFF"/>
              </a:solidFill>
            </a:endParaRPr>
          </a:p>
        </p:txBody>
      </p:sp>
      <p:sp>
        <p:nvSpPr>
          <p:cNvPr id="3" name="Footer Placeholder 2"/>
          <p:cNvSpPr>
            <a:spLocks noGrp="1"/>
          </p:cNvSpPr>
          <p:nvPr>
            <p:ph type="ftr" sz="quarter" idx="11"/>
          </p:nvPr>
        </p:nvSpPr>
        <p:spPr/>
        <p:txBody>
          <a:bodyPr/>
          <a:lstStyle/>
          <a:p>
            <a:endParaRPr lang="en-US" dirty="0">
              <a:solidFill>
                <a:srgbClr val="FFFFFF"/>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dirty="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15004868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solidFill>
                  <a:srgbClr val="FFFFFF"/>
                </a:solidFill>
              </a:rPr>
              <a:pPr/>
              <a:t>1/11/2017</a:t>
            </a:fld>
            <a:endParaRPr lang="en-US" dirty="0">
              <a:solidFill>
                <a:srgbClr val="FFFFFF"/>
              </a:solidFill>
            </a:endParaRPr>
          </a:p>
        </p:txBody>
      </p:sp>
      <p:sp>
        <p:nvSpPr>
          <p:cNvPr id="6" name="Footer Placeholder 5"/>
          <p:cNvSpPr>
            <a:spLocks noGrp="1"/>
          </p:cNvSpPr>
          <p:nvPr>
            <p:ph type="ftr" sz="quarter" idx="11"/>
          </p:nvPr>
        </p:nvSpPr>
        <p:spPr/>
        <p:txBody>
          <a:bodyPr/>
          <a:lstStyle/>
          <a:p>
            <a:endParaRPr lang="en-US" dirty="0">
              <a:solidFill>
                <a:srgbClr val="FFFFFF"/>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dirty="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9532766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solidFill>
                  <a:srgbClr val="FFFFFF"/>
                </a:solidFill>
              </a:rPr>
              <a:pPr/>
              <a:t>1/11/2017</a:t>
            </a:fld>
            <a:endParaRPr lang="en-US" dirty="0">
              <a:solidFill>
                <a:srgbClr val="FFFFFF"/>
              </a:solidFill>
            </a:endParaRPr>
          </a:p>
        </p:txBody>
      </p:sp>
      <p:sp>
        <p:nvSpPr>
          <p:cNvPr id="6" name="Footer Placeholder 5"/>
          <p:cNvSpPr>
            <a:spLocks noGrp="1"/>
          </p:cNvSpPr>
          <p:nvPr>
            <p:ph type="ftr" sz="quarter" idx="11"/>
          </p:nvPr>
        </p:nvSpPr>
        <p:spPr/>
        <p:txBody>
          <a:bodyPr/>
          <a:lstStyle/>
          <a:p>
            <a:endParaRPr lang="en-US" dirty="0">
              <a:solidFill>
                <a:srgbClr val="FFFFFF"/>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dirty="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72493052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solidFill>
                  <a:srgbClr val="FFFFFF"/>
                </a:solidFill>
              </a:rPr>
              <a:pPr/>
              <a:t>1/11/2017</a:t>
            </a:fld>
            <a:endParaRPr lang="en-US" dirty="0">
              <a:solidFill>
                <a:srgbClr val="FFFFFF"/>
              </a:solidFill>
            </a:endParaRPr>
          </a:p>
        </p:txBody>
      </p:sp>
      <p:sp>
        <p:nvSpPr>
          <p:cNvPr id="5" name="Footer Placeholder 4"/>
          <p:cNvSpPr>
            <a:spLocks noGrp="1"/>
          </p:cNvSpPr>
          <p:nvPr>
            <p:ph type="ftr" sz="quarter" idx="11"/>
          </p:nvPr>
        </p:nvSpPr>
        <p:spPr/>
        <p:txBody>
          <a:body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02177638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96DFF08F-DC6B-4601-B491-B0F83F6DD2DA}" type="datetimeFigureOut">
              <a:rPr lang="en-US" dirty="0">
                <a:solidFill>
                  <a:srgbClr val="FFFFFF"/>
                </a:solidFill>
              </a:rPr>
              <a:pPr/>
              <a:t>1/11/2017</a:t>
            </a:fld>
            <a:endParaRPr lang="en-US" dirty="0">
              <a:solidFill>
                <a:srgbClr val="FFFFFF"/>
              </a:solidFill>
            </a:endParaRPr>
          </a:p>
        </p:txBody>
      </p:sp>
      <p:sp>
        <p:nvSpPr>
          <p:cNvPr id="5" name="Footer Placeholder 4"/>
          <p:cNvSpPr>
            <a:spLocks noGrp="1"/>
          </p:cNvSpPr>
          <p:nvPr>
            <p:ph type="ftr" sz="quarter" idx="11"/>
          </p:nvPr>
        </p:nvSpPr>
        <p:spPr>
          <a:xfrm>
            <a:off x="3776135" y="6422854"/>
            <a:ext cx="4279669" cy="365125"/>
          </a:xfrm>
        </p:spPr>
        <p:txBody>
          <a:bodyPr/>
          <a:lstStyle/>
          <a:p>
            <a:endParaRPr lang="en-US" dirty="0">
              <a:solidFill>
                <a:srgbClr val="FFFFFF"/>
              </a:solidFill>
            </a:endParaRPr>
          </a:p>
        </p:txBody>
      </p:sp>
      <p:sp>
        <p:nvSpPr>
          <p:cNvPr id="6" name="Slide Number Placeholder 5"/>
          <p:cNvSpPr>
            <a:spLocks noGrp="1"/>
          </p:cNvSpPr>
          <p:nvPr>
            <p:ph type="sldNum" sz="quarter" idx="12"/>
          </p:nvPr>
        </p:nvSpPr>
        <p:spPr>
          <a:xfrm>
            <a:off x="8073048" y="6422854"/>
            <a:ext cx="879759" cy="365125"/>
          </a:xfrm>
        </p:spPr>
        <p:txBody>
          <a:bodyPr/>
          <a:lstStyle/>
          <a:p>
            <a:fld id="{4FAB73BC-B049-4115-A692-8D63A059BFB8}" type="slidenum">
              <a:rPr lang="en-US" dirty="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9273817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solidFill>
                  <a:prstClr val="black">
                    <a:tint val="75000"/>
                  </a:prstClr>
                </a:solidFill>
              </a:rPr>
              <a:pPr/>
              <a:t>1/11/2017</a:t>
            </a:fld>
            <a:endParaRPr lang="en-US" dirty="0">
              <a:solidFill>
                <a:prstClr val="black">
                  <a:tint val="75000"/>
                </a:prstClr>
              </a:solidFill>
            </a:endParaRPr>
          </a:p>
        </p:txBody>
      </p:sp>
      <p:sp>
        <p:nvSpPr>
          <p:cNvPr id="5" name="Footer Placeholder 4"/>
          <p:cNvSpPr>
            <a:spLocks noGrp="1"/>
          </p:cNvSpPr>
          <p:nvPr>
            <p:ph type="ftr" sz="quarter" idx="11"/>
          </p:nvPr>
        </p:nvSpPr>
        <p:spPr>
          <a:xfrm>
            <a:off x="1371600" y="4323845"/>
            <a:ext cx="6400800" cy="36512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0166442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black">
                    <a:tint val="75000"/>
                  </a:prstClr>
                </a:solidFill>
              </a:rPr>
              <a:pPr/>
              <a:t>1/11/2017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12460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1/11/2017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solidFill>
                  <a:prstClr val="black">
                    <a:tint val="75000"/>
                  </a:prstClr>
                </a:solidFill>
              </a:rPr>
              <a:pPr/>
              <a:t>1/11/2017</a:t>
            </a:fld>
            <a:endParaRPr lang="en-US" dirty="0">
              <a:solidFill>
                <a:prstClr val="black">
                  <a:tint val="75000"/>
                </a:prstClr>
              </a:solidFill>
            </a:endParaRPr>
          </a:p>
        </p:txBody>
      </p:sp>
      <p:sp>
        <p:nvSpPr>
          <p:cNvPr id="5" name="Footer Placeholder 4"/>
          <p:cNvSpPr>
            <a:spLocks noGrp="1"/>
          </p:cNvSpPr>
          <p:nvPr>
            <p:ph type="ftr" sz="quarter" idx="11"/>
          </p:nvPr>
        </p:nvSpPr>
        <p:spPr>
          <a:xfrm>
            <a:off x="685800" y="381001"/>
            <a:ext cx="6991492" cy="36406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098474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black">
                    <a:tint val="75000"/>
                  </a:prstClr>
                </a:solidFill>
              </a:rPr>
              <a:pPr/>
              <a:t>1/11/2017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3876774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solidFill>
                  <a:prstClr val="black">
                    <a:tint val="75000"/>
                  </a:prstClr>
                </a:solidFill>
              </a:rPr>
              <a:pPr/>
              <a:t>1/11/2017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5890523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black">
                    <a:tint val="75000"/>
                  </a:prstClr>
                </a:solidFill>
              </a:rPr>
              <a:pPr/>
              <a:t>1/11/2017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3952777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solidFill>
                  <a:prstClr val="black">
                    <a:tint val="75000"/>
                  </a:prstClr>
                </a:solidFill>
              </a:rPr>
              <a:pPr/>
              <a:t>1/11/2017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3539949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black">
                    <a:tint val="75000"/>
                  </a:prstClr>
                </a:solidFill>
              </a:rPr>
              <a:pPr/>
              <a:t>1/11/2017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4021719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black">
                    <a:tint val="75000"/>
                  </a:prstClr>
                </a:solidFill>
              </a:rPr>
              <a:pPr/>
              <a:t>1/11/2017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180900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black">
                    <a:tint val="75000"/>
                  </a:prstClr>
                </a:solidFill>
              </a:rPr>
              <a:pPr/>
              <a:t>1/11/2017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2993625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solidFill>
                  <a:prstClr val="black">
                    <a:tint val="75000"/>
                  </a:prstClr>
                </a:solidFill>
              </a:rPr>
              <a:pPr/>
              <a:t>1/11/2017</a:t>
            </a:fld>
            <a:endParaRPr lang="en-US" dirty="0">
              <a:solidFill>
                <a:prstClr val="black">
                  <a:tint val="75000"/>
                </a:prstClr>
              </a:solidFill>
            </a:endParaRPr>
          </a:p>
        </p:txBody>
      </p:sp>
      <p:sp>
        <p:nvSpPr>
          <p:cNvPr id="6" name="Footer Placeholder 5"/>
          <p:cNvSpPr>
            <a:spLocks noGrp="1"/>
          </p:cNvSpPr>
          <p:nvPr>
            <p:ph type="ftr" sz="quarter" idx="11"/>
          </p:nvPr>
        </p:nvSpPr>
        <p:spPr>
          <a:xfrm>
            <a:off x="685800" y="379941"/>
            <a:ext cx="6991492" cy="365125"/>
          </a:xfr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8886882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solidFill>
                  <a:prstClr val="black">
                    <a:tint val="75000"/>
                  </a:prstClr>
                </a:solidFill>
              </a:rPr>
              <a:pPr/>
              <a:t>1/11/2017</a:t>
            </a:fld>
            <a:endParaRPr lang="en-US" dirty="0">
              <a:solidFill>
                <a:prstClr val="black">
                  <a:tint val="75000"/>
                </a:prstClr>
              </a:solidFill>
            </a:endParaRPr>
          </a:p>
        </p:txBody>
      </p:sp>
      <p:sp>
        <p:nvSpPr>
          <p:cNvPr id="6" name="Footer Placeholder 5"/>
          <p:cNvSpPr>
            <a:spLocks noGrp="1"/>
          </p:cNvSpPr>
          <p:nvPr>
            <p:ph type="ftr" sz="quarter" idx="11"/>
          </p:nvPr>
        </p:nvSpPr>
        <p:spPr>
          <a:xfrm>
            <a:off x="685800" y="379941"/>
            <a:ext cx="6991492" cy="365125"/>
          </a:xfr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black"/>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black"/>
                </a:solidFill>
                <a:effectLst/>
              </a:rPr>
              <a:t>”</a:t>
            </a:r>
          </a:p>
        </p:txBody>
      </p:sp>
    </p:spTree>
    <p:extLst>
      <p:ext uri="{BB962C8B-B14F-4D97-AF65-F5344CB8AC3E}">
        <p14:creationId xmlns:p14="http://schemas.microsoft.com/office/powerpoint/2010/main" val="2571507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1/11/2017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solidFill>
                  <a:prstClr val="black">
                    <a:tint val="75000"/>
                  </a:prstClr>
                </a:solidFill>
              </a:rPr>
              <a:pPr/>
              <a:t>1/11/2017</a:t>
            </a:fld>
            <a:endParaRPr lang="en-US" dirty="0">
              <a:solidFill>
                <a:prstClr val="black">
                  <a:tint val="75000"/>
                </a:prstClr>
              </a:solidFill>
            </a:endParaRPr>
          </a:p>
        </p:txBody>
      </p:sp>
      <p:sp>
        <p:nvSpPr>
          <p:cNvPr id="6" name="Footer Placeholder 5"/>
          <p:cNvSpPr>
            <a:spLocks noGrp="1"/>
          </p:cNvSpPr>
          <p:nvPr>
            <p:ph type="ftr" sz="quarter" idx="11"/>
          </p:nvPr>
        </p:nvSpPr>
        <p:spPr>
          <a:xfrm>
            <a:off x="685800" y="378883"/>
            <a:ext cx="6991492" cy="365125"/>
          </a:xfr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0627314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black">
                    <a:tint val="75000"/>
                  </a:prstClr>
                </a:solidFill>
              </a:rPr>
              <a:pPr/>
              <a:t>1/11/2017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986541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black">
                    <a:tint val="75000"/>
                  </a:prstClr>
                </a:solidFill>
              </a:rPr>
              <a:pPr/>
              <a:t>1/11/2017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7739344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black">
                    <a:tint val="75000"/>
                  </a:prstClr>
                </a:solidFill>
              </a:rPr>
              <a:pPr/>
              <a:t>1/11/2017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0285772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solidFill>
                  <a:prstClr val="black">
                    <a:tint val="75000"/>
                  </a:prstClr>
                </a:solidFill>
              </a:rPr>
              <a:pPr/>
              <a:t>1/11/2017</a:t>
            </a:fld>
            <a:endParaRPr lang="en-US" dirty="0">
              <a:solidFill>
                <a:prstClr val="black">
                  <a:tint val="75000"/>
                </a:prstClr>
              </a:solidFill>
            </a:endParaRPr>
          </a:p>
        </p:txBody>
      </p:sp>
      <p:sp>
        <p:nvSpPr>
          <p:cNvPr id="5" name="Footer Placeholder 4"/>
          <p:cNvSpPr>
            <a:spLocks noGrp="1"/>
          </p:cNvSpPr>
          <p:nvPr>
            <p:ph type="ftr" sz="quarter" idx="11"/>
          </p:nvPr>
        </p:nvSpPr>
        <p:spPr>
          <a:xfrm>
            <a:off x="685800" y="381000"/>
            <a:ext cx="6991492" cy="36512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50788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theme" Target="../theme/theme5.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6.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18" Type="http://schemas.openxmlformats.org/officeDocument/2006/relationships/theme" Target="../theme/theme7.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17" Type="http://schemas.openxmlformats.org/officeDocument/2006/relationships/slideLayout" Target="../slideLayouts/slideLayout94.xml"/><Relationship Id="rId2" Type="http://schemas.openxmlformats.org/officeDocument/2006/relationships/slideLayout" Target="../slideLayouts/slideLayout79.xml"/><Relationship Id="rId16" Type="http://schemas.openxmlformats.org/officeDocument/2006/relationships/slideLayout" Target="../slideLayouts/slideLayout93.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slideLayout" Target="../slideLayouts/slideLayout92.xml"/><Relationship Id="rId10" Type="http://schemas.openxmlformats.org/officeDocument/2006/relationships/slideLayout" Target="../slideLayouts/slideLayout87.xml"/><Relationship Id="rId19" Type="http://schemas.openxmlformats.org/officeDocument/2006/relationships/image" Target="../media/image6.png"/><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1/11/2017</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solidFill>
                  <a:prstClr val="black">
                    <a:lumMod val="95000"/>
                    <a:lumOff val="5000"/>
                  </a:prstClr>
                </a:solidFill>
              </a:rPr>
              <a:pPr/>
              <a:t>1/11/2017</a:t>
            </a:fld>
            <a:endParaRPr lang="en-US" dirty="0">
              <a:solidFill>
                <a:prstClr val="black">
                  <a:lumMod val="95000"/>
                  <a:lumOff val="5000"/>
                </a:prstClr>
              </a:solidFill>
            </a:endParaRPr>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solidFill>
                <a:prstClr val="black">
                  <a:lumMod val="95000"/>
                  <a:lumOff val="5000"/>
                </a:prstClr>
              </a:solidFill>
            </a:endParaRP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solidFill>
                  <a:prstClr val="black">
                    <a:lumMod val="95000"/>
                    <a:lumOff val="5000"/>
                  </a:prstClr>
                </a:solidFill>
              </a:rPr>
              <a:pPr/>
              <a:t>‹#›</a:t>
            </a:fld>
            <a:endParaRPr lang="en-US" dirty="0">
              <a:solidFill>
                <a:prstClr val="black">
                  <a:lumMod val="95000"/>
                  <a:lumOff val="5000"/>
                </a:prstClr>
              </a:solidFill>
            </a:endParaRPr>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0684543"/>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4B5080EA-6D65-4FE5-91A0-D6E38DCC316C}" type="datetimeFigureOut">
              <a:rPr lang="en-GB" smtClean="0">
                <a:solidFill>
                  <a:prstClr val="black">
                    <a:tint val="75000"/>
                  </a:prstClr>
                </a:solidFill>
              </a:rPr>
              <a:pPr defTabSz="914400"/>
              <a:t>11/01/2017</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0A1B5577-08B5-4363-93DA-A3A6E055950E}"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3725748635"/>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428538DA-68B8-E347-B187-6961E0E4ADB5}" type="datetimeFigureOut">
              <a:rPr lang="en-US" smtClean="0">
                <a:solidFill>
                  <a:prstClr val="black">
                    <a:tint val="75000"/>
                  </a:prstClr>
                </a:solidFill>
              </a:rPr>
              <a:pPr defTabSz="914400"/>
              <a:t>1/11/2017</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1151FE89-47D6-5E42-8A30-77CA47912E1F}"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77386984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914400"/>
            <a:fld id="{195DECF9-B14B-46B1-8051-82FFEE6594DF}" type="datetimeFigureOut">
              <a:rPr lang="en-GB" smtClean="0">
                <a:solidFill>
                  <a:prstClr val="black">
                    <a:tint val="75000"/>
                  </a:prstClr>
                </a:solidFill>
              </a:rPr>
              <a:pPr defTabSz="914400"/>
              <a:t>11/01/2017</a:t>
            </a:fld>
            <a:endParaRPr lang="en-GB">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914400"/>
            <a:endParaRPr lang="en-GB">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defTabSz="914400"/>
            <a:fld id="{2946F643-3583-426B-88BC-02E2FA0E58BE}" type="slidenum">
              <a:rPr lang="en-GB" smtClean="0">
                <a:solidFill>
                  <a:srgbClr val="90C226"/>
                </a:solidFill>
              </a:rPr>
              <a:pPr defTabSz="914400"/>
              <a:t>‹#›</a:t>
            </a:fld>
            <a:endParaRPr lang="en-GB">
              <a:solidFill>
                <a:srgbClr val="90C226"/>
              </a:solidFill>
            </a:endParaRPr>
          </a:p>
        </p:txBody>
      </p:sp>
    </p:spTree>
    <p:extLst>
      <p:ext uri="{BB962C8B-B14F-4D97-AF65-F5344CB8AC3E}">
        <p14:creationId xmlns:p14="http://schemas.microsoft.com/office/powerpoint/2010/main" val="2568513014"/>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96DFF08F-DC6B-4601-B491-B0F83F6DD2DA}" type="datetimeFigureOut">
              <a:rPr lang="en-US" dirty="0">
                <a:solidFill>
                  <a:srgbClr val="FFFFFF"/>
                </a:solidFill>
              </a:rPr>
              <a:pPr/>
              <a:t>1/11/2017</a:t>
            </a:fld>
            <a:endParaRPr lang="en-US" dirty="0">
              <a:solidFill>
                <a:srgbClr val="FFFFFF"/>
              </a:solidFill>
            </a:endParaRPr>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dirty="0">
              <a:solidFill>
                <a:srgbClr val="FFFFFF"/>
              </a:solidFill>
            </a:endParaRPr>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4FAB73BC-B049-4115-A692-8D63A059BFB8}" type="slidenum">
              <a:rPr lang="en-US" dirty="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410428539"/>
      </p:ext>
    </p:extLst>
  </p:cSld>
  <p:clrMap bg1="dk1" tx1="lt1" bg2="dk2"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solidFill>
                  <a:prstClr val="black">
                    <a:tint val="75000"/>
                  </a:prstClr>
                </a:solidFill>
              </a:rPr>
              <a:pPr/>
              <a:t>1/11/2017</a:t>
            </a:fld>
            <a:endParaRPr lang="en-US" dirty="0">
              <a:solidFill>
                <a:prstClr val="black">
                  <a:tint val="75000"/>
                </a:prstClr>
              </a:solidFill>
            </a:endParaRPr>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06603091"/>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 id="2147483750" r:id="rId16"/>
    <p:sldLayoutId id="2147483751"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D1 Group</a:t>
            </a:r>
            <a:endParaRPr lang="en-GB" dirty="0"/>
          </a:p>
        </p:txBody>
      </p:sp>
      <p:sp>
        <p:nvSpPr>
          <p:cNvPr id="3" name="Subtitle 2"/>
          <p:cNvSpPr>
            <a:spLocks noGrp="1"/>
          </p:cNvSpPr>
          <p:nvPr>
            <p:ph type="subTitle" idx="1"/>
          </p:nvPr>
        </p:nvSpPr>
        <p:spPr/>
        <p:txBody>
          <a:bodyPr/>
          <a:lstStyle/>
          <a:p>
            <a:r>
              <a:rPr lang="en-GB" dirty="0" smtClean="0"/>
              <a:t>New Right vs Social Democratic</a:t>
            </a:r>
            <a:endParaRPr lang="en-GB" dirty="0"/>
          </a:p>
        </p:txBody>
      </p:sp>
    </p:spTree>
    <p:extLst>
      <p:ext uri="{BB962C8B-B14F-4D97-AF65-F5344CB8AC3E}">
        <p14:creationId xmlns:p14="http://schemas.microsoft.com/office/powerpoint/2010/main" val="34841056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Main Arguments and Key Thinkers</a:t>
            </a:r>
            <a:endParaRPr lang="en-GB" dirty="0"/>
          </a:p>
        </p:txBody>
      </p:sp>
      <p:sp>
        <p:nvSpPr>
          <p:cNvPr id="3" name="Content Placeholder 2"/>
          <p:cNvSpPr>
            <a:spLocks noGrp="1"/>
          </p:cNvSpPr>
          <p:nvPr>
            <p:ph idx="1"/>
          </p:nvPr>
        </p:nvSpPr>
        <p:spPr/>
        <p:txBody>
          <a:bodyPr>
            <a:normAutofit fontScale="77500" lnSpcReduction="20000"/>
          </a:bodyPr>
          <a:lstStyle/>
          <a:p>
            <a:pPr algn="just"/>
            <a:r>
              <a:rPr lang="en-GB" sz="2000" dirty="0" smtClean="0"/>
              <a:t>Main Arguments:</a:t>
            </a:r>
          </a:p>
          <a:p>
            <a:pPr lvl="1" algn="just">
              <a:buFont typeface="Wingdings" panose="05000000000000000000" pitchFamily="2" charset="2"/>
              <a:buChar char="§"/>
            </a:pPr>
            <a:r>
              <a:rPr lang="en-GB" sz="1800" dirty="0" smtClean="0"/>
              <a:t>They believe the state can’t meet people’s needs.</a:t>
            </a:r>
          </a:p>
          <a:p>
            <a:pPr lvl="1" algn="just">
              <a:buFont typeface="Wingdings" panose="05000000000000000000" pitchFamily="2" charset="2"/>
              <a:buChar char="§"/>
            </a:pPr>
            <a:r>
              <a:rPr lang="en-GB" sz="1800" dirty="0" smtClean="0"/>
              <a:t>People are better off to meet their own needs through free market.</a:t>
            </a:r>
          </a:p>
          <a:p>
            <a:pPr lvl="1" algn="just">
              <a:buFont typeface="Wingdings" panose="05000000000000000000" pitchFamily="2" charset="2"/>
              <a:buChar char="§"/>
            </a:pPr>
            <a:r>
              <a:rPr lang="en-GB" sz="1800" dirty="0" smtClean="0"/>
              <a:t>Favour marketization of education</a:t>
            </a:r>
          </a:p>
          <a:p>
            <a:pPr lvl="1" algn="just">
              <a:buFont typeface="Wingdings" panose="05000000000000000000" pitchFamily="2" charset="2"/>
              <a:buChar char="§"/>
            </a:pPr>
            <a:r>
              <a:rPr lang="en-GB" sz="1800" dirty="0"/>
              <a:t>(</a:t>
            </a:r>
            <a:r>
              <a:rPr lang="en-GB" sz="1800" dirty="0" smtClean="0"/>
              <a:t>Like functionalist) Some people are more naturally talented than others</a:t>
            </a:r>
          </a:p>
          <a:p>
            <a:pPr lvl="1" algn="just">
              <a:buFont typeface="Wingdings" panose="05000000000000000000" pitchFamily="2" charset="2"/>
              <a:buChar char="§"/>
            </a:pPr>
            <a:r>
              <a:rPr lang="en-GB" sz="1800" dirty="0" smtClean="0"/>
              <a:t>Education system based on meritocratic  principles of open competition and an education system that serves the needs of the economy by preparing kids for employment.</a:t>
            </a:r>
            <a:endParaRPr lang="en-GB" sz="2200" dirty="0"/>
          </a:p>
          <a:p>
            <a:pPr lvl="1" algn="just">
              <a:buFont typeface="Wingdings" panose="05000000000000000000" pitchFamily="2" charset="2"/>
              <a:buChar char="§"/>
            </a:pPr>
            <a:r>
              <a:rPr lang="en-GB" sz="1800" dirty="0" smtClean="0"/>
              <a:t>They contrast from functionalists because they feel this system is failing by the run of the state.</a:t>
            </a:r>
          </a:p>
          <a:p>
            <a:pPr lvl="1" algn="just">
              <a:buFont typeface="Wingdings" panose="05000000000000000000" pitchFamily="2" charset="2"/>
              <a:buChar char="§"/>
            </a:pPr>
            <a:r>
              <a:rPr lang="en-GB" sz="1800" dirty="0"/>
              <a:t>They believe that the state education has a “one size fits all”, focusing on uniformity and disregarding local needs</a:t>
            </a:r>
            <a:r>
              <a:rPr lang="en-GB" sz="1800" dirty="0" smtClean="0"/>
              <a:t>.</a:t>
            </a:r>
          </a:p>
          <a:p>
            <a:pPr algn="just">
              <a:buFont typeface="Wingdings" panose="05000000000000000000" pitchFamily="2" charset="2"/>
              <a:buChar char="§"/>
            </a:pPr>
            <a:r>
              <a:rPr lang="en-GB" sz="2200" dirty="0" smtClean="0"/>
              <a:t>key Thinkers </a:t>
            </a:r>
            <a:endParaRPr lang="en-GB" sz="2200" dirty="0"/>
          </a:p>
          <a:p>
            <a:pPr algn="just"/>
            <a:r>
              <a:rPr lang="en-GB" sz="1800" dirty="0" smtClean="0"/>
              <a:t>Chubb and Moe- consumer choice</a:t>
            </a:r>
          </a:p>
          <a:p>
            <a:pPr algn="just"/>
            <a:r>
              <a:rPr lang="en-GB" sz="1800" dirty="0" err="1" smtClean="0"/>
              <a:t>Gewitz</a:t>
            </a:r>
            <a:r>
              <a:rPr lang="en-GB" sz="1800" dirty="0" smtClean="0"/>
              <a:t> and Ball</a:t>
            </a:r>
            <a:endParaRPr lang="en-GB" sz="1800" dirty="0"/>
          </a:p>
          <a:p>
            <a:pPr lvl="1" algn="just">
              <a:buFont typeface="Wingdings" panose="05000000000000000000" pitchFamily="2" charset="2"/>
              <a:buChar char="§"/>
            </a:pPr>
            <a:endParaRPr lang="en-GB" sz="2000" dirty="0"/>
          </a:p>
        </p:txBody>
      </p:sp>
    </p:spTree>
    <p:extLst>
      <p:ext uri="{BB962C8B-B14F-4D97-AF65-F5344CB8AC3E}">
        <p14:creationId xmlns:p14="http://schemas.microsoft.com/office/powerpoint/2010/main" val="18964607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49400" y="914400"/>
            <a:ext cx="9359900" cy="400110"/>
          </a:xfrm>
          <a:prstGeom prst="rect">
            <a:avLst/>
          </a:prstGeom>
          <a:noFill/>
        </p:spPr>
        <p:txBody>
          <a:bodyPr wrap="square" rtlCol="0">
            <a:spAutoFit/>
          </a:bodyPr>
          <a:lstStyle/>
          <a:p>
            <a:pPr defTabSz="914400"/>
            <a:r>
              <a:rPr lang="en-GB" sz="2000" b="1" u="sng" dirty="0" smtClean="0">
                <a:solidFill>
                  <a:prstClr val="black"/>
                </a:solidFill>
              </a:rPr>
              <a:t>What problems do they see with the education system – what solutions do they offer?</a:t>
            </a:r>
            <a:endParaRPr lang="en-GB" sz="2000" b="1" u="sng" dirty="0">
              <a:solidFill>
                <a:prstClr val="black"/>
              </a:solidFill>
            </a:endParaRPr>
          </a:p>
        </p:txBody>
      </p:sp>
      <p:sp>
        <p:nvSpPr>
          <p:cNvPr id="6" name="TextBox 5"/>
          <p:cNvSpPr txBox="1"/>
          <p:nvPr/>
        </p:nvSpPr>
        <p:spPr>
          <a:xfrm>
            <a:off x="838200" y="1651000"/>
            <a:ext cx="10439400" cy="1938992"/>
          </a:xfrm>
          <a:prstGeom prst="rect">
            <a:avLst/>
          </a:prstGeom>
          <a:noFill/>
        </p:spPr>
        <p:txBody>
          <a:bodyPr wrap="square" rtlCol="0">
            <a:spAutoFit/>
          </a:bodyPr>
          <a:lstStyle/>
          <a:p>
            <a:pPr marL="285750" indent="-285750" defTabSz="914400">
              <a:buFont typeface="Arial" panose="020B0604020202020204" pitchFamily="34" charset="0"/>
              <a:buChar char="•"/>
            </a:pPr>
            <a:r>
              <a:rPr lang="en-GB" sz="2000" dirty="0" smtClean="0">
                <a:solidFill>
                  <a:prstClr val="black"/>
                </a:solidFill>
              </a:rPr>
              <a:t>They think the education system needs to be more efficient and leaner, offering a safety net for those who really need it than a necessary service for all. Have more choice and diversity.</a:t>
            </a:r>
          </a:p>
          <a:p>
            <a:pPr marL="285750" indent="-285750" defTabSz="914400">
              <a:buFont typeface="Arial" panose="020B0604020202020204" pitchFamily="34" charset="0"/>
              <a:buChar char="•"/>
            </a:pPr>
            <a:r>
              <a:rPr lang="en-GB" sz="2000" dirty="0" smtClean="0">
                <a:solidFill>
                  <a:prstClr val="black"/>
                </a:solidFill>
              </a:rPr>
              <a:t>Don’t think education should be concerned with promoting equality of opportunity but with training for work force. </a:t>
            </a:r>
          </a:p>
          <a:p>
            <a:pPr marL="285750" indent="-285750" defTabSz="914400">
              <a:buFont typeface="Arial" panose="020B0604020202020204" pitchFamily="34" charset="0"/>
              <a:buChar char="•"/>
            </a:pPr>
            <a:r>
              <a:rPr lang="en-GB" sz="2000" dirty="0" smtClean="0">
                <a:solidFill>
                  <a:prstClr val="black"/>
                </a:solidFill>
              </a:rPr>
              <a:t>They believe it doesn’t achieve goals because it is run by the state. </a:t>
            </a:r>
          </a:p>
          <a:p>
            <a:pPr marL="285750" indent="-285750" defTabSz="914400">
              <a:buFont typeface="Arial" panose="020B0604020202020204" pitchFamily="34" charset="0"/>
              <a:buChar char="•"/>
            </a:pPr>
            <a:r>
              <a:rPr lang="en-GB" sz="2000" dirty="0" smtClean="0">
                <a:solidFill>
                  <a:prstClr val="black"/>
                </a:solidFill>
              </a:rPr>
              <a:t>Think the education system needs to be marketized. </a:t>
            </a:r>
            <a:endParaRPr lang="en-GB" sz="2000" dirty="0">
              <a:solidFill>
                <a:prstClr val="black"/>
              </a:solidFill>
            </a:endParaRPr>
          </a:p>
        </p:txBody>
      </p:sp>
      <p:sp>
        <p:nvSpPr>
          <p:cNvPr id="7" name="TextBox 6"/>
          <p:cNvSpPr txBox="1"/>
          <p:nvPr/>
        </p:nvSpPr>
        <p:spPr>
          <a:xfrm>
            <a:off x="3625850" y="3926482"/>
            <a:ext cx="4533900" cy="369332"/>
          </a:xfrm>
          <a:prstGeom prst="rect">
            <a:avLst/>
          </a:prstGeom>
          <a:noFill/>
        </p:spPr>
        <p:txBody>
          <a:bodyPr wrap="square" rtlCol="0">
            <a:spAutoFit/>
          </a:bodyPr>
          <a:lstStyle/>
          <a:p>
            <a:pPr defTabSz="914400"/>
            <a:r>
              <a:rPr lang="en-GB" b="1" u="sng" dirty="0" smtClean="0">
                <a:solidFill>
                  <a:prstClr val="black"/>
                </a:solidFill>
              </a:rPr>
              <a:t>Their solution- Chubb and Moe </a:t>
            </a:r>
            <a:endParaRPr lang="en-GB" b="1" u="sng" dirty="0">
              <a:solidFill>
                <a:prstClr val="black"/>
              </a:solidFill>
            </a:endParaRPr>
          </a:p>
        </p:txBody>
      </p:sp>
      <p:sp>
        <p:nvSpPr>
          <p:cNvPr id="8" name="TextBox 7"/>
          <p:cNvSpPr txBox="1"/>
          <p:nvPr/>
        </p:nvSpPr>
        <p:spPr>
          <a:xfrm>
            <a:off x="673100" y="4632304"/>
            <a:ext cx="10236200" cy="2031325"/>
          </a:xfrm>
          <a:prstGeom prst="rect">
            <a:avLst/>
          </a:prstGeom>
          <a:noFill/>
        </p:spPr>
        <p:txBody>
          <a:bodyPr wrap="square" rtlCol="0">
            <a:spAutoFit/>
          </a:bodyPr>
          <a:lstStyle/>
          <a:p>
            <a:pPr marL="285750" indent="-285750" defTabSz="914400">
              <a:buFont typeface="Arial" panose="020B0604020202020204" pitchFamily="34" charset="0"/>
              <a:buChar char="•"/>
            </a:pPr>
            <a:r>
              <a:rPr lang="en-GB" dirty="0" smtClean="0">
                <a:solidFill>
                  <a:prstClr val="black"/>
                </a:solidFill>
              </a:rPr>
              <a:t>Create </a:t>
            </a:r>
            <a:r>
              <a:rPr lang="en-GB" dirty="0">
                <a:solidFill>
                  <a:prstClr val="black"/>
                </a:solidFill>
              </a:rPr>
              <a:t>a</a:t>
            </a:r>
            <a:r>
              <a:rPr lang="en-GB" dirty="0" smtClean="0">
                <a:solidFill>
                  <a:prstClr val="black"/>
                </a:solidFill>
              </a:rPr>
              <a:t>n education market to provide more competition between schools to empower consumers; more diversity, efficiency and choice in the system. </a:t>
            </a:r>
          </a:p>
          <a:p>
            <a:pPr marL="285750" indent="-285750" defTabSz="914400">
              <a:buFont typeface="Arial" panose="020B0604020202020204" pitchFamily="34" charset="0"/>
              <a:buChar char="•"/>
            </a:pPr>
            <a:r>
              <a:rPr lang="en-GB" dirty="0" smtClean="0">
                <a:solidFill>
                  <a:prstClr val="black"/>
                </a:solidFill>
              </a:rPr>
              <a:t>They argue there should be a free market in education that provides parents and local communities with choice.</a:t>
            </a:r>
          </a:p>
          <a:p>
            <a:pPr marL="285750" indent="-285750" defTabSz="914400">
              <a:buFont typeface="Arial" panose="020B0604020202020204" pitchFamily="34" charset="0"/>
              <a:buChar char="•"/>
            </a:pPr>
            <a:r>
              <a:rPr lang="en-GB" dirty="0" smtClean="0">
                <a:solidFill>
                  <a:prstClr val="black"/>
                </a:solidFill>
              </a:rPr>
              <a:t>Range of schools that are independently managed like private businesses and accountable to the wishes and needs of local communities.</a:t>
            </a:r>
          </a:p>
          <a:p>
            <a:pPr marL="285750" indent="-285750" defTabSz="914400">
              <a:buFont typeface="Arial" panose="020B0604020202020204" pitchFamily="34" charset="0"/>
              <a:buChar char="•"/>
            </a:pPr>
            <a:r>
              <a:rPr lang="en-GB" dirty="0" smtClean="0">
                <a:solidFill>
                  <a:prstClr val="black"/>
                </a:solidFill>
              </a:rPr>
              <a:t>Marketization would lead to more competition which would drive up standards. </a:t>
            </a:r>
            <a:endParaRPr lang="en-GB" dirty="0">
              <a:solidFill>
                <a:prstClr val="black"/>
              </a:solidFill>
            </a:endParaRPr>
          </a:p>
        </p:txBody>
      </p:sp>
      <p:sp>
        <p:nvSpPr>
          <p:cNvPr id="2" name="TextBox 1"/>
          <p:cNvSpPr txBox="1"/>
          <p:nvPr/>
        </p:nvSpPr>
        <p:spPr>
          <a:xfrm>
            <a:off x="9219303" y="424022"/>
            <a:ext cx="1936377" cy="369332"/>
          </a:xfrm>
          <a:prstGeom prst="rect">
            <a:avLst/>
          </a:prstGeom>
          <a:noFill/>
        </p:spPr>
        <p:txBody>
          <a:bodyPr wrap="square" rtlCol="0">
            <a:spAutoFit/>
          </a:bodyPr>
          <a:lstStyle/>
          <a:p>
            <a:r>
              <a:rPr lang="en-GB" dirty="0" smtClean="0">
                <a:solidFill>
                  <a:srgbClr val="FF0000"/>
                </a:solidFill>
              </a:rPr>
              <a:t>Mimi, </a:t>
            </a:r>
            <a:r>
              <a:rPr lang="en-GB" dirty="0" err="1" smtClean="0">
                <a:solidFill>
                  <a:srgbClr val="FF0000"/>
                </a:solidFill>
              </a:rPr>
              <a:t>Carys</a:t>
            </a:r>
            <a:r>
              <a:rPr lang="en-GB" dirty="0" smtClean="0">
                <a:solidFill>
                  <a:srgbClr val="FF0000"/>
                </a:solidFill>
              </a:rPr>
              <a:t>, Lily</a:t>
            </a:r>
            <a:endParaRPr lang="en-GB" dirty="0">
              <a:solidFill>
                <a:srgbClr val="FF0000"/>
              </a:solidFill>
            </a:endParaRPr>
          </a:p>
        </p:txBody>
      </p:sp>
    </p:spTree>
    <p:extLst>
      <p:ext uri="{BB962C8B-B14F-4D97-AF65-F5344CB8AC3E}">
        <p14:creationId xmlns:p14="http://schemas.microsoft.com/office/powerpoint/2010/main" val="41195231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36819" y="0"/>
            <a:ext cx="8799095" cy="498642"/>
          </a:xfrm>
        </p:spPr>
        <p:txBody>
          <a:bodyPr>
            <a:normAutofit/>
          </a:bodyPr>
          <a:lstStyle/>
          <a:p>
            <a:r>
              <a:rPr lang="en-US" sz="2000" b="1" u="sng" dirty="0" smtClean="0"/>
              <a:t>Evaluation of the New Right theory</a:t>
            </a:r>
            <a:r>
              <a:rPr lang="mr-IN" sz="2000" b="1" u="sng" dirty="0" smtClean="0"/>
              <a:t>…</a:t>
            </a:r>
            <a:endParaRPr lang="en-US" sz="2000" b="1" u="sng" dirty="0"/>
          </a:p>
        </p:txBody>
      </p:sp>
      <p:sp>
        <p:nvSpPr>
          <p:cNvPr id="3" name="Subtitle 2"/>
          <p:cNvSpPr>
            <a:spLocks noGrp="1"/>
          </p:cNvSpPr>
          <p:nvPr>
            <p:ph type="subTitle" idx="1"/>
          </p:nvPr>
        </p:nvSpPr>
        <p:spPr>
          <a:xfrm>
            <a:off x="276726" y="866274"/>
            <a:ext cx="11550315" cy="5582652"/>
          </a:xfrm>
        </p:spPr>
        <p:txBody>
          <a:bodyPr>
            <a:normAutofit/>
          </a:bodyPr>
          <a:lstStyle/>
          <a:p>
            <a:pPr marL="342900" marR="0" lvl="0" indent="-342900" algn="l" defTabSz="914400" eaLnBrk="1" fontAlgn="auto" latinLnBrk="0" hangingPunct="1">
              <a:lnSpc>
                <a:spcPct val="100000"/>
              </a:lnSpc>
              <a:spcBef>
                <a:spcPts val="0"/>
              </a:spcBef>
              <a:spcAft>
                <a:spcPts val="0"/>
              </a:spcAft>
              <a:buClrTx/>
              <a:buSzTx/>
              <a:buFont typeface="Arial" charset="0"/>
              <a:buNone/>
              <a:tabLst/>
              <a:defRPr/>
            </a:pPr>
            <a:r>
              <a:rPr lang="en-US" dirty="0" smtClean="0"/>
              <a:t>4 criticisms of the new right</a:t>
            </a:r>
            <a:r>
              <a:rPr lang="mr-IN" dirty="0" smtClean="0"/>
              <a:t>…</a:t>
            </a:r>
            <a:endParaRPr lang="en-GB" dirty="0" smtClean="0"/>
          </a:p>
          <a:p>
            <a:pPr marL="342900" marR="0" lvl="0" indent="-342900" algn="l" defTabSz="914400" eaLnBrk="1" fontAlgn="auto" latinLnBrk="0" hangingPunct="1">
              <a:lnSpc>
                <a:spcPct val="100000"/>
              </a:lnSpc>
              <a:spcBef>
                <a:spcPts val="0"/>
              </a:spcBef>
              <a:spcAft>
                <a:spcPts val="0"/>
              </a:spcAft>
              <a:buClrTx/>
              <a:buSzTx/>
              <a:buFont typeface="Arial" charset="0"/>
              <a:buChar char="•"/>
              <a:tabLst/>
              <a:defRPr/>
            </a:pPr>
            <a:r>
              <a:rPr lang="en-GB" dirty="0" err="1" smtClean="0"/>
              <a:t>Gewritz</a:t>
            </a:r>
            <a:r>
              <a:rPr lang="en-GB" dirty="0" smtClean="0"/>
              <a:t> 1995 and ball 1994 both argued that competitions between school benefits the middle class, who can use their cultural and economic capital to gain access to more desirable schools.</a:t>
            </a:r>
          </a:p>
          <a:p>
            <a:pPr marL="342900" marR="0" lvl="0" indent="-342900" algn="l" defTabSz="914400" eaLnBrk="1" fontAlgn="auto" latinLnBrk="0" hangingPunct="1">
              <a:lnSpc>
                <a:spcPct val="100000"/>
              </a:lnSpc>
              <a:spcBef>
                <a:spcPts val="0"/>
              </a:spcBef>
              <a:spcAft>
                <a:spcPts val="0"/>
              </a:spcAft>
              <a:buClrTx/>
              <a:buSzTx/>
              <a:buFont typeface="Arial" charset="0"/>
              <a:buChar char="•"/>
              <a:tabLst/>
              <a:defRPr/>
            </a:pPr>
            <a:r>
              <a:rPr lang="en-GB" dirty="0" smtClean="0"/>
              <a:t>Critics argue that the real cause of low educational standards is not state control but social inequality and inadequate funding of state schools.</a:t>
            </a:r>
          </a:p>
          <a:p>
            <a:pPr marL="342900" marR="0" lvl="0" indent="-342900" algn="l" defTabSz="914400" eaLnBrk="1" fontAlgn="auto" latinLnBrk="0" hangingPunct="1">
              <a:lnSpc>
                <a:spcPct val="100000"/>
              </a:lnSpc>
              <a:spcBef>
                <a:spcPts val="0"/>
              </a:spcBef>
              <a:spcAft>
                <a:spcPts val="0"/>
              </a:spcAft>
              <a:buClrTx/>
              <a:buSzTx/>
              <a:buFont typeface="Arial" charset="0"/>
              <a:buChar char="•"/>
              <a:tabLst/>
              <a:defRPr/>
            </a:pPr>
            <a:r>
              <a:rPr lang="en-GB" dirty="0" smtClean="0"/>
              <a:t>There’s a contradiction between the new right support for parental choice on the one hand and the state imposing a compulsory national curriculum on all its schools on the other.</a:t>
            </a:r>
          </a:p>
          <a:p>
            <a:pPr marL="342900" marR="0" lvl="0" indent="-342900" algn="l" defTabSz="914400" eaLnBrk="1" fontAlgn="auto" latinLnBrk="0" hangingPunct="1">
              <a:lnSpc>
                <a:spcPct val="100000"/>
              </a:lnSpc>
              <a:spcBef>
                <a:spcPts val="0"/>
              </a:spcBef>
              <a:spcAft>
                <a:spcPts val="0"/>
              </a:spcAft>
              <a:buClrTx/>
              <a:buSzTx/>
              <a:buFont typeface="Arial" charset="0"/>
              <a:buChar char="•"/>
              <a:tabLst/>
              <a:defRPr/>
            </a:pPr>
            <a:r>
              <a:rPr lang="en-GB" dirty="0" smtClean="0"/>
              <a:t>Marxists argue that education does not impose a shared national culture as the new right claim but imposes the culture of a dominant minority of a ruling class and devalues the culture of the working class and ethnic minorities. </a:t>
            </a:r>
            <a:endParaRPr lang="en-US" dirty="0"/>
          </a:p>
        </p:txBody>
      </p:sp>
      <p:sp>
        <p:nvSpPr>
          <p:cNvPr id="4" name="TextBox 3"/>
          <p:cNvSpPr txBox="1"/>
          <p:nvPr/>
        </p:nvSpPr>
        <p:spPr>
          <a:xfrm rot="859734">
            <a:off x="7777779" y="5570485"/>
            <a:ext cx="3915784" cy="400110"/>
          </a:xfrm>
          <a:prstGeom prst="rect">
            <a:avLst/>
          </a:prstGeom>
          <a:noFill/>
        </p:spPr>
        <p:txBody>
          <a:bodyPr wrap="square" rtlCol="0">
            <a:spAutoFit/>
          </a:bodyPr>
          <a:lstStyle/>
          <a:p>
            <a:r>
              <a:rPr lang="en-GB" sz="2000" dirty="0" err="1" smtClean="0">
                <a:solidFill>
                  <a:srgbClr val="0070C0"/>
                </a:solidFill>
              </a:rPr>
              <a:t>Loredana</a:t>
            </a:r>
            <a:r>
              <a:rPr lang="en-GB" sz="2000" dirty="0" smtClean="0">
                <a:solidFill>
                  <a:srgbClr val="0070C0"/>
                </a:solidFill>
              </a:rPr>
              <a:t>, Caitlin, Ruby, Jasmine</a:t>
            </a:r>
            <a:endParaRPr lang="en-GB" sz="2000" dirty="0">
              <a:solidFill>
                <a:srgbClr val="0070C0"/>
              </a:solidFill>
            </a:endParaRPr>
          </a:p>
        </p:txBody>
      </p:sp>
    </p:spTree>
    <p:extLst>
      <p:ext uri="{BB962C8B-B14F-4D97-AF65-F5344CB8AC3E}">
        <p14:creationId xmlns:p14="http://schemas.microsoft.com/office/powerpoint/2010/main" val="42246746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democratic evaluation of new right views. </a:t>
            </a:r>
            <a:endParaRPr lang="en-US" dirty="0"/>
          </a:p>
        </p:txBody>
      </p:sp>
      <p:sp>
        <p:nvSpPr>
          <p:cNvPr id="3" name="Content Placeholder 2"/>
          <p:cNvSpPr>
            <a:spLocks noGrp="1"/>
          </p:cNvSpPr>
          <p:nvPr>
            <p:ph idx="1"/>
          </p:nvPr>
        </p:nvSpPr>
        <p:spPr/>
        <p:txBody>
          <a:bodyPr>
            <a:normAutofit fontScale="92500"/>
          </a:bodyPr>
          <a:lstStyle/>
          <a:p>
            <a:r>
              <a:rPr lang="en-US" dirty="0"/>
              <a:t>Can schools make up for the inequalities in the wider society? With good management and high quality teaching, can schools provide equality of opportunity for students from low-income backgrounds? Available evidence suggests that the answer is ‘no’ (Halsey et al. 1997</a:t>
            </a:r>
            <a:r>
              <a:rPr lang="en-US" dirty="0" smtClean="0"/>
              <a:t>)</a:t>
            </a:r>
          </a:p>
          <a:p>
            <a:r>
              <a:rPr lang="en-US" dirty="0" smtClean="0"/>
              <a:t>Does competition between schools raise standards? Measured in terms of </a:t>
            </a:r>
            <a:r>
              <a:rPr lang="en-US" dirty="0" err="1" smtClean="0"/>
              <a:t>gcse</a:t>
            </a:r>
            <a:r>
              <a:rPr lang="en-US" dirty="0" smtClean="0"/>
              <a:t> and a level results standards are improving however this may have little or nothing to do </a:t>
            </a:r>
            <a:r>
              <a:rPr lang="en-US" smtClean="0"/>
              <a:t>with competition </a:t>
            </a:r>
            <a:r>
              <a:rPr lang="en-US" dirty="0" smtClean="0"/>
              <a:t>between schools</a:t>
            </a:r>
          </a:p>
          <a:p>
            <a:r>
              <a:rPr lang="en-US" dirty="0" smtClean="0"/>
              <a:t>Is a choice of schools and colleges available? In some areas there is no alternative to the local comprehensive. In other areas where choice exists middle class parents are in a better position to get their children into the best schools.   </a:t>
            </a:r>
          </a:p>
        </p:txBody>
      </p:sp>
    </p:spTree>
    <p:extLst>
      <p:ext uri="{BB962C8B-B14F-4D97-AF65-F5344CB8AC3E}">
        <p14:creationId xmlns:p14="http://schemas.microsoft.com/office/powerpoint/2010/main" val="13883184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5024725"/>
            <a:ext cx="7772400" cy="1463040"/>
          </a:xfrm>
        </p:spPr>
        <p:txBody>
          <a:bodyPr/>
          <a:lstStyle/>
          <a:p>
            <a:r>
              <a:rPr lang="en-GB" dirty="0" smtClean="0"/>
              <a:t>Social democratic </a:t>
            </a:r>
            <a:endParaRPr lang="en-GB" dirty="0"/>
          </a:p>
        </p:txBody>
      </p:sp>
      <p:sp>
        <p:nvSpPr>
          <p:cNvPr id="3" name="Subtitle 2"/>
          <p:cNvSpPr>
            <a:spLocks noGrp="1"/>
          </p:cNvSpPr>
          <p:nvPr>
            <p:ph type="subTitle" idx="1"/>
          </p:nvPr>
        </p:nvSpPr>
        <p:spPr>
          <a:xfrm>
            <a:off x="8343900" y="5002349"/>
            <a:ext cx="3200400" cy="1463040"/>
          </a:xfrm>
        </p:spPr>
        <p:txBody>
          <a:bodyPr/>
          <a:lstStyle/>
          <a:p>
            <a:r>
              <a:rPr lang="en-GB" dirty="0" smtClean="0"/>
              <a:t>By Emma + Phoebe</a:t>
            </a:r>
            <a:endParaRPr lang="en-GB" dirty="0"/>
          </a:p>
        </p:txBody>
      </p:sp>
      <p:pic>
        <p:nvPicPr>
          <p:cNvPr id="4" name="Picture 3"/>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193801" y="3671721"/>
            <a:ext cx="581788" cy="646279"/>
          </a:xfrm>
          <a:prstGeom prst="rect">
            <a:avLst/>
          </a:prstGeom>
        </p:spPr>
      </p:pic>
      <p:pic>
        <p:nvPicPr>
          <p:cNvPr id="5" name="Picture 4"/>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flipH="1">
            <a:off x="10642599" y="4960136"/>
            <a:ext cx="1168401" cy="1269699"/>
          </a:xfrm>
          <a:prstGeom prst="rect">
            <a:avLst/>
          </a:prstGeom>
        </p:spPr>
      </p:pic>
      <p:pic>
        <p:nvPicPr>
          <p:cNvPr id="6" name="Picture 5"/>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193801" y="1986990"/>
            <a:ext cx="581788" cy="646279"/>
          </a:xfrm>
          <a:prstGeom prst="rect">
            <a:avLst/>
          </a:prstGeom>
        </p:spPr>
      </p:pic>
      <p:pic>
        <p:nvPicPr>
          <p:cNvPr id="7" name="Picture 6"/>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3707196" y="2831236"/>
            <a:ext cx="581788" cy="646279"/>
          </a:xfrm>
          <a:prstGeom prst="rect">
            <a:avLst/>
          </a:prstGeom>
        </p:spPr>
      </p:pic>
      <p:pic>
        <p:nvPicPr>
          <p:cNvPr id="8" name="Picture 7"/>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2868996" y="3705857"/>
            <a:ext cx="581788" cy="646279"/>
          </a:xfrm>
          <a:prstGeom prst="rect">
            <a:avLst/>
          </a:prstGeom>
        </p:spPr>
      </p:pic>
      <p:pic>
        <p:nvPicPr>
          <p:cNvPr id="9" name="Picture 8"/>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3721101" y="1126081"/>
            <a:ext cx="581788" cy="646279"/>
          </a:xfrm>
          <a:prstGeom prst="rect">
            <a:avLst/>
          </a:prstGeom>
        </p:spPr>
      </p:pic>
      <p:pic>
        <p:nvPicPr>
          <p:cNvPr id="10" name="Picture 9"/>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4622800" y="268121"/>
            <a:ext cx="581788" cy="646279"/>
          </a:xfrm>
          <a:prstGeom prst="rect">
            <a:avLst/>
          </a:prstGeom>
        </p:spPr>
      </p:pic>
      <p:pic>
        <p:nvPicPr>
          <p:cNvPr id="11" name="Picture 10"/>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2895601" y="268121"/>
            <a:ext cx="581788" cy="646279"/>
          </a:xfrm>
          <a:prstGeom prst="rect">
            <a:avLst/>
          </a:prstGeom>
        </p:spPr>
      </p:pic>
      <p:pic>
        <p:nvPicPr>
          <p:cNvPr id="12" name="Picture 11"/>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2895601" y="1986989"/>
            <a:ext cx="581788" cy="646279"/>
          </a:xfrm>
          <a:prstGeom prst="rect">
            <a:avLst/>
          </a:prstGeom>
        </p:spPr>
      </p:pic>
      <p:pic>
        <p:nvPicPr>
          <p:cNvPr id="13" name="Picture 12"/>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2079184" y="2831237"/>
            <a:ext cx="581788" cy="646279"/>
          </a:xfrm>
          <a:prstGeom prst="rect">
            <a:avLst/>
          </a:prstGeom>
        </p:spPr>
      </p:pic>
      <p:pic>
        <p:nvPicPr>
          <p:cNvPr id="14" name="Picture 13"/>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365889" y="2859579"/>
            <a:ext cx="581788" cy="646279"/>
          </a:xfrm>
          <a:prstGeom prst="rect">
            <a:avLst/>
          </a:prstGeom>
        </p:spPr>
      </p:pic>
      <p:pic>
        <p:nvPicPr>
          <p:cNvPr id="15" name="Picture 14"/>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2079184" y="1119021"/>
            <a:ext cx="581788" cy="646279"/>
          </a:xfrm>
          <a:prstGeom prst="rect">
            <a:avLst/>
          </a:prstGeom>
        </p:spPr>
      </p:pic>
      <p:pic>
        <p:nvPicPr>
          <p:cNvPr id="16" name="Picture 15"/>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304800" y="1119021"/>
            <a:ext cx="581788" cy="646279"/>
          </a:xfrm>
          <a:prstGeom prst="rect">
            <a:avLst/>
          </a:prstGeom>
        </p:spPr>
      </p:pic>
      <p:pic>
        <p:nvPicPr>
          <p:cNvPr id="17" name="Picture 16"/>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168402" y="268121"/>
            <a:ext cx="581788" cy="646279"/>
          </a:xfrm>
          <a:prstGeom prst="rect">
            <a:avLst/>
          </a:prstGeom>
        </p:spPr>
      </p:pic>
      <p:pic>
        <p:nvPicPr>
          <p:cNvPr id="18" name="Picture 17"/>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6223001" y="1986988"/>
            <a:ext cx="581788" cy="646279"/>
          </a:xfrm>
          <a:prstGeom prst="rect">
            <a:avLst/>
          </a:prstGeom>
        </p:spPr>
      </p:pic>
      <p:pic>
        <p:nvPicPr>
          <p:cNvPr id="19" name="Picture 18"/>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6223001" y="268121"/>
            <a:ext cx="581788" cy="646279"/>
          </a:xfrm>
          <a:prstGeom prst="rect">
            <a:avLst/>
          </a:prstGeom>
        </p:spPr>
      </p:pic>
      <p:pic>
        <p:nvPicPr>
          <p:cNvPr id="20" name="Picture 19"/>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5363018" y="1133141"/>
            <a:ext cx="581788" cy="646279"/>
          </a:xfrm>
          <a:prstGeom prst="rect">
            <a:avLst/>
          </a:prstGeom>
        </p:spPr>
      </p:pic>
      <p:pic>
        <p:nvPicPr>
          <p:cNvPr id="21" name="Picture 20"/>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4596799" y="2007204"/>
            <a:ext cx="581788" cy="646279"/>
          </a:xfrm>
          <a:prstGeom prst="rect">
            <a:avLst/>
          </a:prstGeom>
        </p:spPr>
      </p:pic>
      <p:pic>
        <p:nvPicPr>
          <p:cNvPr id="22" name="Picture 21"/>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6242376" y="3668713"/>
            <a:ext cx="581788" cy="646279"/>
          </a:xfrm>
          <a:prstGeom prst="rect">
            <a:avLst/>
          </a:prstGeom>
        </p:spPr>
      </p:pic>
      <p:pic>
        <p:nvPicPr>
          <p:cNvPr id="23" name="Picture 22"/>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4567181" y="3671721"/>
            <a:ext cx="581788" cy="646279"/>
          </a:xfrm>
          <a:prstGeom prst="rect">
            <a:avLst/>
          </a:prstGeom>
        </p:spPr>
      </p:pic>
      <p:pic>
        <p:nvPicPr>
          <p:cNvPr id="24" name="Picture 23"/>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5416230" y="2831235"/>
            <a:ext cx="581788" cy="646279"/>
          </a:xfrm>
          <a:prstGeom prst="rect">
            <a:avLst/>
          </a:prstGeom>
        </p:spPr>
      </p:pic>
      <p:pic>
        <p:nvPicPr>
          <p:cNvPr id="25" name="Picture 24"/>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7119237" y="2831235"/>
            <a:ext cx="581788" cy="646279"/>
          </a:xfrm>
          <a:prstGeom prst="rect">
            <a:avLst/>
          </a:prstGeom>
        </p:spPr>
      </p:pic>
      <p:pic>
        <p:nvPicPr>
          <p:cNvPr id="26" name="Picture 25"/>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7974396" y="1977768"/>
            <a:ext cx="581788" cy="646279"/>
          </a:xfrm>
          <a:prstGeom prst="rect">
            <a:avLst/>
          </a:prstGeom>
        </p:spPr>
      </p:pic>
      <p:pic>
        <p:nvPicPr>
          <p:cNvPr id="27" name="Picture 26"/>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7937501" y="285644"/>
            <a:ext cx="581788" cy="646279"/>
          </a:xfrm>
          <a:prstGeom prst="rect">
            <a:avLst/>
          </a:prstGeom>
        </p:spPr>
      </p:pic>
      <p:pic>
        <p:nvPicPr>
          <p:cNvPr id="28" name="Picture 27"/>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7137402" y="1140201"/>
            <a:ext cx="581788" cy="646279"/>
          </a:xfrm>
          <a:prstGeom prst="rect">
            <a:avLst/>
          </a:prstGeom>
        </p:spPr>
      </p:pic>
      <p:pic>
        <p:nvPicPr>
          <p:cNvPr id="29" name="Picture 28"/>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9652001" y="285644"/>
            <a:ext cx="581788" cy="646279"/>
          </a:xfrm>
          <a:prstGeom prst="rect">
            <a:avLst/>
          </a:prstGeom>
        </p:spPr>
      </p:pic>
      <p:pic>
        <p:nvPicPr>
          <p:cNvPr id="30" name="Picture 29"/>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8762964" y="1119021"/>
            <a:ext cx="581788" cy="646279"/>
          </a:xfrm>
          <a:prstGeom prst="rect">
            <a:avLst/>
          </a:prstGeom>
        </p:spPr>
      </p:pic>
      <p:pic>
        <p:nvPicPr>
          <p:cNvPr id="31" name="Picture 30"/>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8752674" y="2826382"/>
            <a:ext cx="581788" cy="646279"/>
          </a:xfrm>
          <a:prstGeom prst="rect">
            <a:avLst/>
          </a:prstGeom>
        </p:spPr>
      </p:pic>
      <p:pic>
        <p:nvPicPr>
          <p:cNvPr id="32" name="Picture 31"/>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7917571" y="3653381"/>
            <a:ext cx="581788" cy="646279"/>
          </a:xfrm>
          <a:prstGeom prst="rect">
            <a:avLst/>
          </a:prstGeom>
        </p:spPr>
      </p:pic>
      <p:pic>
        <p:nvPicPr>
          <p:cNvPr id="33" name="Picture 32"/>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9652001" y="3668713"/>
            <a:ext cx="581788" cy="646279"/>
          </a:xfrm>
          <a:prstGeom prst="rect">
            <a:avLst/>
          </a:prstGeom>
        </p:spPr>
      </p:pic>
      <p:pic>
        <p:nvPicPr>
          <p:cNvPr id="34" name="Picture 33"/>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9652001" y="1977767"/>
            <a:ext cx="581788" cy="646279"/>
          </a:xfrm>
          <a:prstGeom prst="rect">
            <a:avLst/>
          </a:prstGeom>
        </p:spPr>
      </p:pic>
      <p:pic>
        <p:nvPicPr>
          <p:cNvPr id="35" name="Picture 34"/>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0511346" y="1133140"/>
            <a:ext cx="581788" cy="646279"/>
          </a:xfrm>
          <a:prstGeom prst="rect">
            <a:avLst/>
          </a:prstGeom>
        </p:spPr>
      </p:pic>
      <p:pic>
        <p:nvPicPr>
          <p:cNvPr id="36" name="Picture 35"/>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1314494" y="268121"/>
            <a:ext cx="581788" cy="646279"/>
          </a:xfrm>
          <a:prstGeom prst="rect">
            <a:avLst/>
          </a:prstGeom>
        </p:spPr>
      </p:pic>
      <p:pic>
        <p:nvPicPr>
          <p:cNvPr id="37" name="Picture 36"/>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0455681" y="2801566"/>
            <a:ext cx="581788" cy="646279"/>
          </a:xfrm>
          <a:prstGeom prst="rect">
            <a:avLst/>
          </a:prstGeom>
        </p:spPr>
      </p:pic>
      <p:pic>
        <p:nvPicPr>
          <p:cNvPr id="38" name="Picture 37"/>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1329606" y="1997718"/>
            <a:ext cx="581788" cy="646279"/>
          </a:xfrm>
          <a:prstGeom prst="rect">
            <a:avLst/>
          </a:prstGeom>
        </p:spPr>
      </p:pic>
      <p:pic>
        <p:nvPicPr>
          <p:cNvPr id="39" name="Picture 38"/>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1290951" y="3653381"/>
            <a:ext cx="581788" cy="646279"/>
          </a:xfrm>
          <a:prstGeom prst="rect">
            <a:avLst/>
          </a:prstGeom>
        </p:spPr>
      </p:pic>
      <p:pic>
        <p:nvPicPr>
          <p:cNvPr id="40" name="Picture 39"/>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365889" y="4960136"/>
            <a:ext cx="1187771" cy="1269699"/>
          </a:xfrm>
          <a:prstGeom prst="rect">
            <a:avLst/>
          </a:prstGeom>
        </p:spPr>
      </p:pic>
    </p:spTree>
    <p:extLst>
      <p:ext uri="{BB962C8B-B14F-4D97-AF65-F5344CB8AC3E}">
        <p14:creationId xmlns:p14="http://schemas.microsoft.com/office/powerpoint/2010/main" val="32568674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are their main arguments?</a:t>
            </a:r>
            <a:endParaRPr lang="en-GB" dirty="0"/>
          </a:p>
        </p:txBody>
      </p:sp>
      <p:sp>
        <p:nvSpPr>
          <p:cNvPr id="3" name="Content Placeholder 2"/>
          <p:cNvSpPr>
            <a:spLocks noGrp="1"/>
          </p:cNvSpPr>
          <p:nvPr>
            <p:ph idx="1"/>
          </p:nvPr>
        </p:nvSpPr>
        <p:spPr/>
        <p:txBody>
          <a:bodyPr/>
          <a:lstStyle/>
          <a:p>
            <a:pPr>
              <a:buFont typeface="Wingdings" panose="05000000000000000000" pitchFamily="2" charset="2"/>
              <a:buChar char="v"/>
            </a:pPr>
            <a:r>
              <a:rPr lang="en-GB" dirty="0"/>
              <a:t>View is associated with educational policies pre 1979 (when the Conservatives took their position in government). </a:t>
            </a:r>
          </a:p>
          <a:p>
            <a:pPr>
              <a:buFont typeface="Wingdings" panose="05000000000000000000" pitchFamily="2" charset="2"/>
              <a:buChar char="v"/>
            </a:pPr>
            <a:r>
              <a:rPr lang="en-GB" dirty="0"/>
              <a:t>Strong belief in the Welfare State.</a:t>
            </a:r>
          </a:p>
          <a:p>
            <a:pPr>
              <a:buFont typeface="Wingdings" panose="05000000000000000000" pitchFamily="2" charset="2"/>
              <a:buChar char="v"/>
            </a:pPr>
            <a:r>
              <a:rPr lang="en-GB" dirty="0"/>
              <a:t>Argue that it is necessary for government to intervene in order to assist those who are most in need of support, e.g.  Via tax-and-spend policies, redistributing wealth through services and benefits. </a:t>
            </a:r>
          </a:p>
          <a:p>
            <a:pPr>
              <a:buFont typeface="Wingdings" panose="05000000000000000000" pitchFamily="2" charset="2"/>
              <a:buChar char="v"/>
            </a:pPr>
            <a:r>
              <a:rPr lang="en-GB" dirty="0"/>
              <a:t>-&gt; so called “Robin Hood” policies. </a:t>
            </a:r>
          </a:p>
          <a:p>
            <a:pPr>
              <a:buFont typeface="Wingdings" panose="05000000000000000000" pitchFamily="2" charset="2"/>
              <a:buChar char="v"/>
            </a:pPr>
            <a:r>
              <a:rPr lang="en-GB" dirty="0"/>
              <a:t>The school system needs to be fairer by ensuring an equal chance for all. </a:t>
            </a:r>
          </a:p>
          <a:p>
            <a:pPr>
              <a:buFont typeface="Wingdings" panose="05000000000000000000" pitchFamily="2" charset="2"/>
              <a:buChar char="v"/>
            </a:pPr>
            <a:r>
              <a:rPr lang="en-GB" dirty="0"/>
              <a:t>Meritocracy is only possible with equality of opportunity. </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5321298" y="4591837"/>
            <a:ext cx="469901" cy="510640"/>
          </a:xfrm>
          <a:prstGeom prst="rect">
            <a:avLst/>
          </a:prstGeom>
        </p:spPr>
      </p:pic>
    </p:spTree>
    <p:extLst>
      <p:ext uri="{BB962C8B-B14F-4D97-AF65-F5344CB8AC3E}">
        <p14:creationId xmlns:p14="http://schemas.microsoft.com/office/powerpoint/2010/main" val="27130135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Who are their key thinkers?</a:t>
            </a:r>
            <a:endParaRPr lang="en-GB" dirty="0"/>
          </a:p>
        </p:txBody>
      </p:sp>
      <p:sp>
        <p:nvSpPr>
          <p:cNvPr id="3" name="Content Placeholder 2"/>
          <p:cNvSpPr>
            <a:spLocks noGrp="1"/>
          </p:cNvSpPr>
          <p:nvPr>
            <p:ph idx="1"/>
          </p:nvPr>
        </p:nvSpPr>
        <p:spPr/>
        <p:txBody>
          <a:bodyPr/>
          <a:lstStyle/>
          <a:p>
            <a:pPr>
              <a:buFont typeface="Wingdings" panose="05000000000000000000" pitchFamily="2" charset="2"/>
              <a:buChar char="v"/>
            </a:pPr>
            <a:r>
              <a:rPr lang="en-GB" b="1" dirty="0" smtClean="0"/>
              <a:t>Sharon Gerwirtz</a:t>
            </a:r>
            <a:r>
              <a:rPr lang="en-GB" b="1" dirty="0"/>
              <a:t> </a:t>
            </a:r>
            <a:r>
              <a:rPr lang="en-GB" b="1" dirty="0" smtClean="0"/>
              <a:t>(1995) </a:t>
            </a:r>
            <a:r>
              <a:rPr lang="en-GB" dirty="0" smtClean="0"/>
              <a:t>– the amount of choice involved in selecting a school was limited by the ability of schools and by the ability of parents to discriminate between them, because of this parents didn’t have equal choice.</a:t>
            </a:r>
          </a:p>
          <a:p>
            <a:endParaRPr lang="en-GB" dirty="0"/>
          </a:p>
          <a:p>
            <a:pPr>
              <a:buFont typeface="Wingdings" panose="05000000000000000000" pitchFamily="2" charset="2"/>
              <a:buChar char="v"/>
            </a:pPr>
            <a:r>
              <a:rPr lang="en-GB" b="1" dirty="0" smtClean="0"/>
              <a:t>Stephen Ball (1994) </a:t>
            </a:r>
            <a:r>
              <a:rPr lang="en-GB" dirty="0" smtClean="0"/>
              <a:t>– saw a shift in school attitudes, after the introduction of the 1988 Education Act: ‘there is a shift of emphasis from students needs to student performance: from what the school can do for the students to what the student can do for the school’. Competition between local schools to attract student, who are now regarded as commodities, creates winners and losers.</a:t>
            </a:r>
            <a:endParaRPr lang="en-GB" dirty="0"/>
          </a:p>
        </p:txBody>
      </p:sp>
    </p:spTree>
    <p:extLst>
      <p:ext uri="{BB962C8B-B14F-4D97-AF65-F5344CB8AC3E}">
        <p14:creationId xmlns:p14="http://schemas.microsoft.com/office/powerpoint/2010/main" val="20140907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Social Democratic</a:t>
            </a:r>
            <a:endParaRPr lang="en-GB" dirty="0"/>
          </a:p>
        </p:txBody>
      </p:sp>
      <p:sp>
        <p:nvSpPr>
          <p:cNvPr id="3" name="Subtitle 2"/>
          <p:cNvSpPr>
            <a:spLocks noGrp="1"/>
          </p:cNvSpPr>
          <p:nvPr>
            <p:ph type="subTitle" idx="1"/>
          </p:nvPr>
        </p:nvSpPr>
        <p:spPr/>
        <p:txBody>
          <a:bodyPr/>
          <a:lstStyle/>
          <a:p>
            <a:r>
              <a:rPr lang="en-GB" dirty="0" smtClean="0"/>
              <a:t>Alex, Euan</a:t>
            </a:r>
            <a:endParaRPr lang="en-GB" dirty="0"/>
          </a:p>
        </p:txBody>
      </p:sp>
    </p:spTree>
    <p:extLst>
      <p:ext uri="{BB962C8B-B14F-4D97-AF65-F5344CB8AC3E}">
        <p14:creationId xmlns:p14="http://schemas.microsoft.com/office/powerpoint/2010/main" val="17549793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Social democratic views </a:t>
            </a:r>
            <a:r>
              <a:rPr lang="en-GB" smtClean="0"/>
              <a:t>on education</a:t>
            </a:r>
            <a:endParaRPr lang="en-GB" dirty="0"/>
          </a:p>
        </p:txBody>
      </p:sp>
      <p:sp>
        <p:nvSpPr>
          <p:cNvPr id="3" name="Content Placeholder 2"/>
          <p:cNvSpPr>
            <a:spLocks noGrp="1"/>
          </p:cNvSpPr>
          <p:nvPr>
            <p:ph idx="1"/>
          </p:nvPr>
        </p:nvSpPr>
        <p:spPr>
          <a:xfrm>
            <a:off x="1202919" y="2072336"/>
            <a:ext cx="9784080" cy="4206240"/>
          </a:xfrm>
        </p:spPr>
        <p:txBody>
          <a:bodyPr/>
          <a:lstStyle/>
          <a:p>
            <a:r>
              <a:rPr lang="en-GB" dirty="0" smtClean="0"/>
              <a:t>Desire for meritocracy, which the system is unable to do</a:t>
            </a:r>
          </a:p>
          <a:p>
            <a:r>
              <a:rPr lang="en-GB" dirty="0" smtClean="0"/>
              <a:t>Halsey, grammar school system disadvantages working class children</a:t>
            </a:r>
          </a:p>
          <a:p>
            <a:r>
              <a:rPr lang="en-GB" dirty="0" smtClean="0"/>
              <a:t>11+ tested middle class, labelled working class as less able.</a:t>
            </a:r>
          </a:p>
          <a:p>
            <a:r>
              <a:rPr lang="en-GB" dirty="0" smtClean="0"/>
              <a:t>Believe tripartite system needs to be abolished and replaced by comprehensive system.</a:t>
            </a:r>
          </a:p>
          <a:p>
            <a:r>
              <a:rPr lang="en-GB" dirty="0" smtClean="0"/>
              <a:t>Overall social democrats believe, there is a close link between education and economic growth, however:</a:t>
            </a:r>
          </a:p>
          <a:p>
            <a:r>
              <a:rPr lang="en-GB" dirty="0" smtClean="0"/>
              <a:t>Randall Collins believes once mass literacy has been achieved education makes little difference to economic growth, he claims that when companies do require specific skills, they usually provide their own training courses. </a:t>
            </a:r>
          </a:p>
          <a:p>
            <a:endParaRPr lang="en-GB" dirty="0" smtClean="0"/>
          </a:p>
          <a:p>
            <a:endParaRPr lang="en-GB" dirty="0"/>
          </a:p>
        </p:txBody>
      </p:sp>
    </p:spTree>
    <p:extLst>
      <p:ext uri="{BB962C8B-B14F-4D97-AF65-F5344CB8AC3E}">
        <p14:creationId xmlns:p14="http://schemas.microsoft.com/office/powerpoint/2010/main" val="10496781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Social democratic view on education system</a:t>
            </a:r>
            <a:endParaRPr lang="en-GB" dirty="0"/>
          </a:p>
        </p:txBody>
      </p:sp>
      <p:sp>
        <p:nvSpPr>
          <p:cNvPr id="3" name="Subtitle 2"/>
          <p:cNvSpPr>
            <a:spLocks noGrp="1"/>
          </p:cNvSpPr>
          <p:nvPr>
            <p:ph type="subTitle" idx="1"/>
          </p:nvPr>
        </p:nvSpPr>
        <p:spPr/>
        <p:txBody>
          <a:bodyPr>
            <a:normAutofit fontScale="92500" lnSpcReduction="10000"/>
          </a:bodyPr>
          <a:lstStyle/>
          <a:p>
            <a:r>
              <a:rPr lang="en-GB" dirty="0" smtClean="0"/>
              <a:t>The problems!</a:t>
            </a:r>
          </a:p>
          <a:p>
            <a:r>
              <a:rPr lang="en-GB" dirty="0" smtClean="0"/>
              <a:t>By Niamh and Summer</a:t>
            </a:r>
            <a:r>
              <a:rPr lang="en-GB" dirty="0" smtClean="0">
                <a:sym typeface="Wingdings" panose="05000000000000000000" pitchFamily="2" charset="2"/>
              </a:rPr>
              <a:t></a:t>
            </a:r>
            <a:endParaRPr lang="en-GB" dirty="0"/>
          </a:p>
        </p:txBody>
      </p:sp>
    </p:spTree>
    <p:extLst>
      <p:ext uri="{BB962C8B-B14F-4D97-AF65-F5344CB8AC3E}">
        <p14:creationId xmlns:p14="http://schemas.microsoft.com/office/powerpoint/2010/main" val="11313873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1103" y="2081605"/>
            <a:ext cx="10820400" cy="3178885"/>
          </a:xfrm>
        </p:spPr>
        <p:txBody>
          <a:bodyPr/>
          <a:lstStyle/>
          <a:p>
            <a:r>
              <a:rPr lang="en-GB" dirty="0" smtClean="0"/>
              <a:t>The education system is far from meritocratic- Only a fifth of children qualify for free school meals.</a:t>
            </a:r>
          </a:p>
          <a:p>
            <a:r>
              <a:rPr lang="en-GB" dirty="0" smtClean="0"/>
              <a:t>Education in Britain discriminates- Black pupils (Caribbean descent) are 3 times as likely to be excluded.</a:t>
            </a:r>
          </a:p>
          <a:p>
            <a:r>
              <a:rPr lang="en-GB" dirty="0" smtClean="0"/>
              <a:t>It is restrictive for people who don’t have the money- The richest 1% (people with a pre-tax household income of at least £160000) dominate decision making in this country.</a:t>
            </a:r>
            <a:endParaRPr lang="en-GB" dirty="0"/>
          </a:p>
        </p:txBody>
      </p:sp>
    </p:spTree>
    <p:extLst>
      <p:ext uri="{BB962C8B-B14F-4D97-AF65-F5344CB8AC3E}">
        <p14:creationId xmlns:p14="http://schemas.microsoft.com/office/powerpoint/2010/main" val="23829128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New Right</a:t>
            </a:r>
            <a:endParaRPr lang="en-GB" dirty="0"/>
          </a:p>
        </p:txBody>
      </p:sp>
      <p:sp>
        <p:nvSpPr>
          <p:cNvPr id="3" name="Subtitle 2"/>
          <p:cNvSpPr>
            <a:spLocks noGrp="1"/>
          </p:cNvSpPr>
          <p:nvPr>
            <p:ph type="subTitle" idx="1"/>
          </p:nvPr>
        </p:nvSpPr>
        <p:spPr/>
        <p:txBody>
          <a:bodyPr/>
          <a:lstStyle/>
          <a:p>
            <a:r>
              <a:rPr lang="en-GB" dirty="0" smtClean="0"/>
              <a:t>Helen and Chloe</a:t>
            </a:r>
            <a:endParaRPr lang="en-GB" dirty="0"/>
          </a:p>
        </p:txBody>
      </p:sp>
    </p:spTree>
    <p:extLst>
      <p:ext uri="{BB962C8B-B14F-4D97-AF65-F5344CB8AC3E}">
        <p14:creationId xmlns:p14="http://schemas.microsoft.com/office/powerpoint/2010/main" val="2014585034"/>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_rels/theme6.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Integral">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6.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7.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docProps/app.xml><?xml version="1.0" encoding="utf-8"?>
<Properties xmlns="http://schemas.openxmlformats.org/officeDocument/2006/extended-properties" xmlns:vt="http://schemas.openxmlformats.org/officeDocument/2006/docPropsVTypes">
  <Template>Berlin</Template>
  <TotalTime>56</TotalTime>
  <Words>1016</Words>
  <Application>Microsoft Office PowerPoint</Application>
  <PresentationFormat>Widescreen</PresentationFormat>
  <Paragraphs>66</Paragraphs>
  <Slides>13</Slides>
  <Notes>0</Notes>
  <HiddenSlides>0</HiddenSlides>
  <MMClips>0</MMClips>
  <ScaleCrop>false</ScaleCrop>
  <HeadingPairs>
    <vt:vector size="6" baseType="variant">
      <vt:variant>
        <vt:lpstr>Fonts Used</vt:lpstr>
      </vt:variant>
      <vt:variant>
        <vt:i4>11</vt:i4>
      </vt:variant>
      <vt:variant>
        <vt:lpstr>Theme</vt:lpstr>
      </vt:variant>
      <vt:variant>
        <vt:i4>7</vt:i4>
      </vt:variant>
      <vt:variant>
        <vt:lpstr>Slide Titles</vt:lpstr>
      </vt:variant>
      <vt:variant>
        <vt:i4>13</vt:i4>
      </vt:variant>
    </vt:vector>
  </HeadingPairs>
  <TitlesOfParts>
    <vt:vector size="31" baseType="lpstr">
      <vt:lpstr>Arial</vt:lpstr>
      <vt:lpstr>Calibri</vt:lpstr>
      <vt:lpstr>Calibri Light</vt:lpstr>
      <vt:lpstr>Century Gothic</vt:lpstr>
      <vt:lpstr>Corbel</vt:lpstr>
      <vt:lpstr>Mangal</vt:lpstr>
      <vt:lpstr>Trebuchet MS</vt:lpstr>
      <vt:lpstr>Tw Cen MT</vt:lpstr>
      <vt:lpstr>Tw Cen MT Condensed</vt:lpstr>
      <vt:lpstr>Wingdings</vt:lpstr>
      <vt:lpstr>Wingdings 3</vt:lpstr>
      <vt:lpstr>Berlin</vt:lpstr>
      <vt:lpstr>Integral</vt:lpstr>
      <vt:lpstr>Office Theme</vt:lpstr>
      <vt:lpstr>1_Office Theme</vt:lpstr>
      <vt:lpstr>Facet</vt:lpstr>
      <vt:lpstr>Banded</vt:lpstr>
      <vt:lpstr>Vapor Trail</vt:lpstr>
      <vt:lpstr>D1 Group</vt:lpstr>
      <vt:lpstr>Social democratic </vt:lpstr>
      <vt:lpstr>What are their main arguments?</vt:lpstr>
      <vt:lpstr>Who are their key thinkers?</vt:lpstr>
      <vt:lpstr>Social Democratic</vt:lpstr>
      <vt:lpstr>Social democratic views on education</vt:lpstr>
      <vt:lpstr>Social democratic view on education system</vt:lpstr>
      <vt:lpstr>PowerPoint Presentation</vt:lpstr>
      <vt:lpstr>New Right</vt:lpstr>
      <vt:lpstr>Main Arguments and Key Thinkers</vt:lpstr>
      <vt:lpstr>PowerPoint Presentation</vt:lpstr>
      <vt:lpstr>Evaluation of the New Right theory…</vt:lpstr>
      <vt:lpstr>Social democratic evaluation of new right views. </vt:lpstr>
    </vt:vector>
  </TitlesOfParts>
  <Company>Godalming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D1 Group</dc:title>
  <dc:creator>Dave King</dc:creator>
  <cp:lastModifiedBy>Dave King</cp:lastModifiedBy>
  <cp:revision>4</cp:revision>
  <dcterms:created xsi:type="dcterms:W3CDTF">2017-01-11T09:20:52Z</dcterms:created>
  <dcterms:modified xsi:type="dcterms:W3CDTF">2017-01-11T10:17:47Z</dcterms:modified>
</cp:coreProperties>
</file>