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 id="2147483726" r:id="rId2"/>
    <p:sldMasterId id="2147483738" r:id="rId3"/>
    <p:sldMasterId id="2147483750" r:id="rId4"/>
    <p:sldMasterId id="2147483762" r:id="rId5"/>
    <p:sldMasterId id="2147483774" r:id="rId6"/>
  </p:sldMasterIdLst>
  <p:sldIdLst>
    <p:sldId id="256" r:id="rId7"/>
    <p:sldId id="258" r:id="rId8"/>
    <p:sldId id="265" r:id="rId9"/>
    <p:sldId id="267" r:id="rId10"/>
    <p:sldId id="266" r:id="rId11"/>
    <p:sldId id="268" r:id="rId12"/>
    <p:sldId id="269" r:id="rId13"/>
    <p:sldId id="270" r:id="rId14"/>
    <p:sldId id="257" r:id="rId15"/>
    <p:sldId id="259" r:id="rId16"/>
    <p:sldId id="260" r:id="rId17"/>
    <p:sldId id="271" r:id="rId18"/>
    <p:sldId id="272" r:id="rId19"/>
    <p:sldId id="261" r:id="rId20"/>
    <p:sldId id="262" r:id="rId21"/>
    <p:sldId id="263" r:id="rId22"/>
    <p:sldId id="264"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2" name="Freeform 6" title="Page Number Shape"/>
          <p:cNvSpPr/>
          <p:nvPr/>
        </p:nvSpPr>
        <p:spPr bwMode="auto">
          <a:xfrm>
            <a:off x="11784011" y="118920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1088913" y="1143293"/>
            <a:ext cx="7034362" cy="4268965"/>
          </a:xfrm>
        </p:spPr>
        <p:txBody>
          <a:bodyPr anchor="t">
            <a:normAutofit/>
          </a:bodyPr>
          <a:lstStyle>
            <a:lvl1pPr algn="l">
              <a:lnSpc>
                <a:spcPct val="85000"/>
              </a:lnSpc>
              <a:defRPr sz="77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088914" y="5537925"/>
            <a:ext cx="7034362" cy="706355"/>
          </a:xfrm>
        </p:spPr>
        <p:txBody>
          <a:bodyPr>
            <a:normAutofit/>
          </a:bodyPr>
          <a:lstStyle>
            <a:lvl1pPr marL="0" indent="0" algn="l">
              <a:lnSpc>
                <a:spcPct val="114000"/>
              </a:lnSpc>
              <a:spcBef>
                <a:spcPts val="0"/>
              </a:spcBef>
              <a:buNone/>
              <a:defRPr sz="20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88913" y="6314440"/>
            <a:ext cx="1596622" cy="365125"/>
          </a:xfrm>
        </p:spPr>
        <p:txBody>
          <a:bodyPr/>
          <a:lstStyle>
            <a:lvl1pPr algn="l">
              <a:defRPr sz="1200">
                <a:solidFill>
                  <a:schemeClr val="tx2"/>
                </a:solidFill>
              </a:defRPr>
            </a:lvl1pPr>
          </a:lstStyle>
          <a:p>
            <a:fld id="{6E2EE9CE-2367-4477-BCD0-686A150FE3F4}" type="datetimeFigureOut">
              <a:rPr lang="en-GB" smtClean="0"/>
              <a:t>12/01/2017</a:t>
            </a:fld>
            <a:endParaRPr lang="en-GB"/>
          </a:p>
        </p:txBody>
      </p:sp>
      <p:sp>
        <p:nvSpPr>
          <p:cNvPr id="5" name="Footer Placeholder 4"/>
          <p:cNvSpPr>
            <a:spLocks noGrp="1"/>
          </p:cNvSpPr>
          <p:nvPr>
            <p:ph type="ftr" sz="quarter" idx="11"/>
          </p:nvPr>
        </p:nvSpPr>
        <p:spPr>
          <a:xfrm>
            <a:off x="3000591" y="6314440"/>
            <a:ext cx="5122683" cy="365125"/>
          </a:xfrm>
        </p:spPr>
        <p:txBody>
          <a:bodyPr/>
          <a:lstStyle>
            <a:lvl1pPr algn="l">
              <a:defRPr b="0">
                <a:solidFill>
                  <a:schemeClr val="tx2"/>
                </a:solidFill>
              </a:defRPr>
            </a:lvl1pPr>
          </a:lstStyle>
          <a:p>
            <a:endParaRPr lang="en-GB"/>
          </a:p>
        </p:txBody>
      </p:sp>
      <p:sp>
        <p:nvSpPr>
          <p:cNvPr id="6" name="Slide Number Placeholder 5"/>
          <p:cNvSpPr>
            <a:spLocks noGrp="1"/>
          </p:cNvSpPr>
          <p:nvPr>
            <p:ph type="sldNum" sz="quarter" idx="12"/>
          </p:nvPr>
        </p:nvSpPr>
        <p:spPr>
          <a:xfrm>
            <a:off x="11784011" y="1416216"/>
            <a:ext cx="407988" cy="365125"/>
          </a:xfrm>
        </p:spPr>
        <p:txBody>
          <a:bodyPr/>
          <a:lstStyle>
            <a:lvl1pPr algn="r">
              <a:defRPr>
                <a:solidFill>
                  <a:schemeClr val="accent1"/>
                </a:solidFill>
              </a:defRPr>
            </a:lvl1pPr>
          </a:lstStyle>
          <a:p>
            <a:fld id="{742C37A0-5F7C-4B1D-8366-E339E2559F02}" type="slidenum">
              <a:rPr lang="en-GB" smtClean="0"/>
              <a:t>‹#›</a:t>
            </a:fld>
            <a:endParaRPr lang="en-GB"/>
          </a:p>
        </p:txBody>
      </p:sp>
      <p:cxnSp>
        <p:nvCxnSpPr>
          <p:cNvPr id="9" name="Straight Connector 8" title="Verticle Rule Line"/>
          <p:cNvCxnSpPr/>
          <p:nvPr/>
        </p:nvCxnSpPr>
        <p:spPr>
          <a:xfrm>
            <a:off x="773855"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3358863"/>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4294967295"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181600" y="640080"/>
            <a:ext cx="6248398" cy="558414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E2EE9CE-2367-4477-BCD0-686A150FE3F4}" type="datetimeFigureOut">
              <a:rPr lang="en-GB" smtClean="0"/>
              <a:t>12/01/2017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42C37A0-5F7C-4B1D-8366-E339E2559F02}" type="slidenum">
              <a:rPr lang="en-GB" smtClean="0"/>
              <a:t>‹#›</a:t>
            </a:fld>
            <a:endParaRPr lang="en-GB"/>
          </a:p>
        </p:txBody>
      </p:sp>
    </p:spTree>
    <p:extLst>
      <p:ext uri="{BB962C8B-B14F-4D97-AF65-F5344CB8AC3E}">
        <p14:creationId xmlns:p14="http://schemas.microsoft.com/office/powerpoint/2010/main" val="412468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2"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accent1"/>
          </a:solidFill>
          <a:ln w="0">
            <a:noFill/>
            <a:prstDash val="solid"/>
            <a:round/>
            <a:headEnd/>
            <a:tailEnd/>
          </a:ln>
        </p:spPr>
      </p:sp>
      <p:sp>
        <p:nvSpPr>
          <p:cNvPr id="2" name="Vertical Title 1"/>
          <p:cNvSpPr>
            <a:spLocks noGrp="1"/>
          </p:cNvSpPr>
          <p:nvPr>
            <p:ph type="title" orient="vert"/>
          </p:nvPr>
        </p:nvSpPr>
        <p:spPr>
          <a:xfrm>
            <a:off x="7990765" y="642931"/>
            <a:ext cx="2446670" cy="4678106"/>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642932"/>
            <a:ext cx="7070678" cy="467810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536187" y="5927131"/>
            <a:ext cx="3814856" cy="365125"/>
          </a:xfrm>
        </p:spPr>
        <p:txBody>
          <a:bodyPr/>
          <a:lstStyle/>
          <a:p>
            <a:fld id="{6E2EE9CE-2367-4477-BCD0-686A150FE3F4}" type="datetimeFigureOut">
              <a:rPr lang="en-GB" smtClean="0"/>
              <a:t>12/01/2017</a:t>
            </a:fld>
            <a:endParaRPr lang="en-GB"/>
          </a:p>
        </p:txBody>
      </p:sp>
      <p:sp>
        <p:nvSpPr>
          <p:cNvPr id="5" name="Footer Placeholder 4"/>
          <p:cNvSpPr>
            <a:spLocks noGrp="1"/>
          </p:cNvSpPr>
          <p:nvPr>
            <p:ph type="ftr" sz="quarter" idx="11"/>
          </p:nvPr>
        </p:nvSpPr>
        <p:spPr>
          <a:xfrm>
            <a:off x="6536187" y="6315949"/>
            <a:ext cx="3814856" cy="365125"/>
          </a:xfrm>
        </p:spPr>
        <p:txBody>
          <a:bodyPr/>
          <a:lstStyle/>
          <a:p>
            <a:endParaRPr lang="en-GB"/>
          </a:p>
        </p:txBody>
      </p:sp>
      <p:sp>
        <p:nvSpPr>
          <p:cNvPr id="6" name="Slide Number Placeholder 5"/>
          <p:cNvSpPr>
            <a:spLocks noGrp="1"/>
          </p:cNvSpPr>
          <p:nvPr>
            <p:ph type="sldNum" sz="quarter" idx="12"/>
          </p:nvPr>
        </p:nvSpPr>
        <p:spPr>
          <a:xfrm>
            <a:off x="11784011" y="5607592"/>
            <a:ext cx="407988" cy="365125"/>
          </a:xfrm>
        </p:spPr>
        <p:txBody>
          <a:bodyPr/>
          <a:lstStyle/>
          <a:p>
            <a:fld id="{742C37A0-5F7C-4B1D-8366-E339E2559F02}" type="slidenum">
              <a:rPr lang="en-GB" smtClean="0"/>
              <a:t>‹#›</a:t>
            </a:fld>
            <a:endParaRPr lang="en-GB"/>
          </a:p>
        </p:txBody>
      </p:sp>
      <p:cxnSp>
        <p:nvCxnSpPr>
          <p:cNvPr id="13" name="Straight Connector 12" title="Horizontal Rule Line"/>
          <p:cNvCxnSpPr/>
          <p:nvPr/>
        </p:nvCxnSpPr>
        <p:spPr>
          <a:xfrm>
            <a:off x="0" y="6199730"/>
            <a:ext cx="10260011"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6862455"/>
      </p:ext>
    </p:extLst>
  </p:cSld>
  <p:clrMapOvr>
    <a:masterClrMapping/>
  </p:clrMapOvr>
  <p:extLst mod="1">
    <p:ext uri="{DCECCB84-F9BA-43D5-87BE-67443E8EF086}">
      <p15:sldGuideLst xmlns:p15="http://schemas.microsoft.com/office/powerpoint/2012/main">
        <p15:guide id="4294967295" pos="6456">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CDDB5EB-045F-4268-AFD5-9D098E2250C8}" type="datetimeFigureOut">
              <a:rPr lang="en-GB" smtClean="0">
                <a:solidFill>
                  <a:prstClr val="black">
                    <a:tint val="75000"/>
                  </a:prstClr>
                </a:solidFill>
              </a:rPr>
              <a:pPr/>
              <a:t>12/01/2017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9099F8C3-5601-49C9-936F-31865FD1BFC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3074051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CDDB5EB-045F-4268-AFD5-9D098E2250C8}" type="datetimeFigureOut">
              <a:rPr lang="en-GB" smtClean="0">
                <a:solidFill>
                  <a:prstClr val="black">
                    <a:tint val="75000"/>
                  </a:prstClr>
                </a:solidFill>
              </a:rPr>
              <a:pPr/>
              <a:t>12/01/2017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9099F8C3-5601-49C9-936F-31865FD1BFC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3702476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DDB5EB-045F-4268-AFD5-9D098E2250C8}" type="datetimeFigureOut">
              <a:rPr lang="en-GB" smtClean="0">
                <a:solidFill>
                  <a:prstClr val="black">
                    <a:tint val="75000"/>
                  </a:prstClr>
                </a:solidFill>
              </a:rPr>
              <a:pPr/>
              <a:t>12/01/2017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9099F8C3-5601-49C9-936F-31865FD1BFC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7148685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CDDB5EB-045F-4268-AFD5-9D098E2250C8}" type="datetimeFigureOut">
              <a:rPr lang="en-GB" smtClean="0">
                <a:solidFill>
                  <a:prstClr val="black">
                    <a:tint val="75000"/>
                  </a:prstClr>
                </a:solidFill>
              </a:rPr>
              <a:pPr/>
              <a:t>12/01/2017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9099F8C3-5601-49C9-936F-31865FD1BFC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2683166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CDDB5EB-045F-4268-AFD5-9D098E2250C8}" type="datetimeFigureOut">
              <a:rPr lang="en-GB" smtClean="0">
                <a:solidFill>
                  <a:prstClr val="black">
                    <a:tint val="75000"/>
                  </a:prstClr>
                </a:solidFill>
              </a:rPr>
              <a:pPr/>
              <a:t>12/01/2017</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9099F8C3-5601-49C9-936F-31865FD1BFC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0423559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CDDB5EB-045F-4268-AFD5-9D098E2250C8}" type="datetimeFigureOut">
              <a:rPr lang="en-GB" smtClean="0">
                <a:solidFill>
                  <a:prstClr val="black">
                    <a:tint val="75000"/>
                  </a:prstClr>
                </a:solidFill>
              </a:rPr>
              <a:pPr/>
              <a:t>12/01/2017</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9099F8C3-5601-49C9-936F-31865FD1BFC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9617495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DDB5EB-045F-4268-AFD5-9D098E2250C8}" type="datetimeFigureOut">
              <a:rPr lang="en-GB" smtClean="0">
                <a:solidFill>
                  <a:prstClr val="black">
                    <a:tint val="75000"/>
                  </a:prstClr>
                </a:solidFill>
              </a:rPr>
              <a:pPr/>
              <a:t>12/01/2017</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9099F8C3-5601-49C9-936F-31865FD1BFC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0514192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DDB5EB-045F-4268-AFD5-9D098E2250C8}" type="datetimeFigureOut">
              <a:rPr lang="en-GB" smtClean="0">
                <a:solidFill>
                  <a:prstClr val="black">
                    <a:tint val="75000"/>
                  </a:prstClr>
                </a:solidFill>
              </a:rPr>
              <a:pPr/>
              <a:t>12/01/2017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9099F8C3-5601-49C9-936F-31865FD1BFC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866450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E2EE9CE-2367-4477-BCD0-686A150FE3F4}" type="datetimeFigureOut">
              <a:rPr lang="en-GB" smtClean="0"/>
              <a:t>12/01/2017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42C37A0-5F7C-4B1D-8366-E339E2559F02}" type="slidenum">
              <a:rPr lang="en-GB" smtClean="0"/>
              <a:t>‹#›</a:t>
            </a:fld>
            <a:endParaRPr lang="en-GB"/>
          </a:p>
        </p:txBody>
      </p:sp>
    </p:spTree>
    <p:extLst>
      <p:ext uri="{BB962C8B-B14F-4D97-AF65-F5344CB8AC3E}">
        <p14:creationId xmlns:p14="http://schemas.microsoft.com/office/powerpoint/2010/main" val="39642296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DDB5EB-045F-4268-AFD5-9D098E2250C8}" type="datetimeFigureOut">
              <a:rPr lang="en-GB" smtClean="0">
                <a:solidFill>
                  <a:prstClr val="black">
                    <a:tint val="75000"/>
                  </a:prstClr>
                </a:solidFill>
              </a:rPr>
              <a:pPr/>
              <a:t>12/01/2017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9099F8C3-5601-49C9-936F-31865FD1BFC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7051736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CDDB5EB-045F-4268-AFD5-9D098E2250C8}" type="datetimeFigureOut">
              <a:rPr lang="en-GB" smtClean="0">
                <a:solidFill>
                  <a:prstClr val="black">
                    <a:tint val="75000"/>
                  </a:prstClr>
                </a:solidFill>
              </a:rPr>
              <a:pPr/>
              <a:t>12/01/2017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9099F8C3-5601-49C9-936F-31865FD1BFC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9408838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CDDB5EB-045F-4268-AFD5-9D098E2250C8}" type="datetimeFigureOut">
              <a:rPr lang="en-GB" smtClean="0">
                <a:solidFill>
                  <a:prstClr val="black">
                    <a:tint val="75000"/>
                  </a:prstClr>
                </a:solidFill>
              </a:rPr>
              <a:pPr/>
              <a:t>12/01/2017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9099F8C3-5601-49C9-936F-31865FD1BFC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1355060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EEFE6B9-380A-4426-8692-12693A93853F}" type="datetimeFigureOut">
              <a:rPr lang="en-GB" smtClean="0">
                <a:solidFill>
                  <a:prstClr val="black">
                    <a:tint val="75000"/>
                  </a:prstClr>
                </a:solidFill>
              </a:rPr>
              <a:pPr/>
              <a:t>12/01/2017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048BFC74-9088-4859-ADB0-356E9F73446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2404933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EEFE6B9-380A-4426-8692-12693A93853F}" type="datetimeFigureOut">
              <a:rPr lang="en-GB" smtClean="0">
                <a:solidFill>
                  <a:prstClr val="black">
                    <a:tint val="75000"/>
                  </a:prstClr>
                </a:solidFill>
              </a:rPr>
              <a:pPr/>
              <a:t>12/01/2017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048BFC74-9088-4859-ADB0-356E9F73446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99410860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EFE6B9-380A-4426-8692-12693A93853F}" type="datetimeFigureOut">
              <a:rPr lang="en-GB" smtClean="0">
                <a:solidFill>
                  <a:prstClr val="black">
                    <a:tint val="75000"/>
                  </a:prstClr>
                </a:solidFill>
              </a:rPr>
              <a:pPr/>
              <a:t>12/01/2017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048BFC74-9088-4859-ADB0-356E9F73446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70176163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EEFE6B9-380A-4426-8692-12693A93853F}" type="datetimeFigureOut">
              <a:rPr lang="en-GB" smtClean="0">
                <a:solidFill>
                  <a:prstClr val="black">
                    <a:tint val="75000"/>
                  </a:prstClr>
                </a:solidFill>
              </a:rPr>
              <a:pPr/>
              <a:t>12/01/2017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048BFC74-9088-4859-ADB0-356E9F73446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32325090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EEFE6B9-380A-4426-8692-12693A93853F}" type="datetimeFigureOut">
              <a:rPr lang="en-GB" smtClean="0">
                <a:solidFill>
                  <a:prstClr val="black">
                    <a:tint val="75000"/>
                  </a:prstClr>
                </a:solidFill>
              </a:rPr>
              <a:pPr/>
              <a:t>12/01/2017</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048BFC74-9088-4859-ADB0-356E9F73446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59794863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EEFE6B9-380A-4426-8692-12693A93853F}" type="datetimeFigureOut">
              <a:rPr lang="en-GB" smtClean="0">
                <a:solidFill>
                  <a:prstClr val="black">
                    <a:tint val="75000"/>
                  </a:prstClr>
                </a:solidFill>
              </a:rPr>
              <a:pPr/>
              <a:t>12/01/2017</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048BFC74-9088-4859-ADB0-356E9F73446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7504317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EFE6B9-380A-4426-8692-12693A93853F}" type="datetimeFigureOut">
              <a:rPr lang="en-GB" smtClean="0">
                <a:solidFill>
                  <a:prstClr val="black">
                    <a:tint val="75000"/>
                  </a:prstClr>
                </a:solidFill>
              </a:rPr>
              <a:pPr/>
              <a:t>12/01/2017</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048BFC74-9088-4859-ADB0-356E9F73446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637989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7" name="Freeform 6" title="Page Number Shape"/>
          <p:cNvSpPr/>
          <p:nvPr/>
        </p:nvSpPr>
        <p:spPr bwMode="auto">
          <a:xfrm>
            <a:off x="11784011" y="1393748"/>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accent1"/>
          </a:solidFill>
          <a:ln w="0">
            <a:noFill/>
            <a:prstDash val="solid"/>
            <a:round/>
            <a:headEnd/>
            <a:tailEnd/>
          </a:ln>
        </p:spPr>
      </p:sp>
      <p:sp>
        <p:nvSpPr>
          <p:cNvPr id="2" name="Title 1"/>
          <p:cNvSpPr>
            <a:spLocks noGrp="1"/>
          </p:cNvSpPr>
          <p:nvPr>
            <p:ph type="title"/>
          </p:nvPr>
        </p:nvSpPr>
        <p:spPr>
          <a:xfrm>
            <a:off x="1947673" y="2571722"/>
            <a:ext cx="8296654" cy="3286153"/>
          </a:xfrm>
        </p:spPr>
        <p:txBody>
          <a:bodyPr anchor="t">
            <a:normAutofit/>
          </a:bodyPr>
          <a:lstStyle>
            <a:lvl1pPr>
              <a:lnSpc>
                <a:spcPct val="85000"/>
              </a:lnSpc>
              <a:defRPr sz="7700" cap="all"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947673" y="1393748"/>
            <a:ext cx="8401429" cy="819150"/>
          </a:xfrm>
        </p:spPr>
        <p:txBody>
          <a:bodyPr anchor="ctr">
            <a:normAutofit/>
          </a:bodyPr>
          <a:lstStyle>
            <a:lvl1pPr marL="0" indent="0" algn="r">
              <a:lnSpc>
                <a:spcPct val="113000"/>
              </a:lnSpc>
              <a:spcBef>
                <a:spcPts val="0"/>
              </a:spcBef>
              <a:buNone/>
              <a:defRPr sz="2000" b="0" i="1"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742955" y="6314439"/>
            <a:ext cx="1596622" cy="365125"/>
          </a:xfrm>
        </p:spPr>
        <p:txBody>
          <a:bodyPr/>
          <a:lstStyle>
            <a:lvl1pPr>
              <a:defRPr sz="1200">
                <a:solidFill>
                  <a:schemeClr val="accent1"/>
                </a:solidFill>
              </a:defRPr>
            </a:lvl1pPr>
          </a:lstStyle>
          <a:p>
            <a:fld id="{6E2EE9CE-2367-4477-BCD0-686A150FE3F4}" type="datetimeFigureOut">
              <a:rPr lang="en-GB" smtClean="0"/>
              <a:t>12/01/2017</a:t>
            </a:fld>
            <a:endParaRPr lang="en-GB"/>
          </a:p>
        </p:txBody>
      </p:sp>
      <p:sp>
        <p:nvSpPr>
          <p:cNvPr id="5" name="Footer Placeholder 4"/>
          <p:cNvSpPr>
            <a:spLocks noGrp="1"/>
          </p:cNvSpPr>
          <p:nvPr>
            <p:ph type="ftr" sz="quarter" idx="11"/>
          </p:nvPr>
        </p:nvSpPr>
        <p:spPr>
          <a:xfrm>
            <a:off x="1947673" y="6314440"/>
            <a:ext cx="6480226" cy="365125"/>
          </a:xfrm>
        </p:spPr>
        <p:txBody>
          <a:bodyPr/>
          <a:lstStyle>
            <a:lvl1pPr>
              <a:defRPr b="0">
                <a:solidFill>
                  <a:schemeClr val="accent1"/>
                </a:solidFill>
              </a:defRPr>
            </a:lvl1pPr>
          </a:lstStyle>
          <a:p>
            <a:endParaRPr lang="en-GB"/>
          </a:p>
        </p:txBody>
      </p:sp>
      <p:sp>
        <p:nvSpPr>
          <p:cNvPr id="6" name="Slide Number Placeholder 5"/>
          <p:cNvSpPr>
            <a:spLocks noGrp="1"/>
          </p:cNvSpPr>
          <p:nvPr>
            <p:ph type="sldNum" sz="quarter" idx="12"/>
          </p:nvPr>
        </p:nvSpPr>
        <p:spPr>
          <a:xfrm>
            <a:off x="11784011" y="1620760"/>
            <a:ext cx="407988" cy="365125"/>
          </a:xfrm>
        </p:spPr>
        <p:txBody>
          <a:bodyPr/>
          <a:lstStyle>
            <a:lvl1pPr>
              <a:defRPr>
                <a:solidFill>
                  <a:schemeClr val="bg2"/>
                </a:solidFill>
              </a:defRPr>
            </a:lvl1pPr>
          </a:lstStyle>
          <a:p>
            <a:fld id="{742C37A0-5F7C-4B1D-8366-E339E2559F02}" type="slidenum">
              <a:rPr lang="en-GB" smtClean="0"/>
              <a:t>‹#›</a:t>
            </a:fld>
            <a:endParaRPr lang="en-GB"/>
          </a:p>
        </p:txBody>
      </p:sp>
      <p:cxnSp>
        <p:nvCxnSpPr>
          <p:cNvPr id="10" name="Straight Connector 9" title="Horizontal Rule Line"/>
          <p:cNvCxnSpPr/>
          <p:nvPr/>
        </p:nvCxnSpPr>
        <p:spPr>
          <a:xfrm flipH="1">
            <a:off x="1" y="6178167"/>
            <a:ext cx="10244326"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2735683"/>
      </p:ext>
    </p:extLst>
  </p:cSld>
  <p:clrMapOvr>
    <a:masterClrMapping/>
  </p:clrMapOvr>
  <p:extLst mod="1">
    <p:ext uri="{DCECCB84-F9BA-43D5-87BE-67443E8EF086}">
      <p15:sldGuideLst xmlns:p15="http://schemas.microsoft.com/office/powerpoint/2012/main">
        <p15:guide id="4294967295" pos="6456">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EFE6B9-380A-4426-8692-12693A93853F}" type="datetimeFigureOut">
              <a:rPr lang="en-GB" smtClean="0">
                <a:solidFill>
                  <a:prstClr val="black">
                    <a:tint val="75000"/>
                  </a:prstClr>
                </a:solidFill>
              </a:rPr>
              <a:pPr/>
              <a:t>12/01/2017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048BFC74-9088-4859-ADB0-356E9F73446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45666997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EFE6B9-380A-4426-8692-12693A93853F}" type="datetimeFigureOut">
              <a:rPr lang="en-GB" smtClean="0">
                <a:solidFill>
                  <a:prstClr val="black">
                    <a:tint val="75000"/>
                  </a:prstClr>
                </a:solidFill>
              </a:rPr>
              <a:pPr/>
              <a:t>12/01/2017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048BFC74-9088-4859-ADB0-356E9F73446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01887031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EEFE6B9-380A-4426-8692-12693A93853F}" type="datetimeFigureOut">
              <a:rPr lang="en-GB" smtClean="0">
                <a:solidFill>
                  <a:prstClr val="black">
                    <a:tint val="75000"/>
                  </a:prstClr>
                </a:solidFill>
              </a:rPr>
              <a:pPr/>
              <a:t>12/01/2017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048BFC74-9088-4859-ADB0-356E9F73446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79186661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EEFE6B9-380A-4426-8692-12693A93853F}" type="datetimeFigureOut">
              <a:rPr lang="en-GB" smtClean="0">
                <a:solidFill>
                  <a:prstClr val="black">
                    <a:tint val="75000"/>
                  </a:prstClr>
                </a:solidFill>
              </a:rPr>
              <a:pPr/>
              <a:t>12/01/2017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048BFC74-9088-4859-ADB0-356E9F73446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68791641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46869F8-43C4-4B98-8A0E-89D12FB385FE}" type="datetimeFigureOut">
              <a:rPr lang="en-GB" smtClean="0">
                <a:solidFill>
                  <a:prstClr val="black">
                    <a:tint val="75000"/>
                  </a:prstClr>
                </a:solidFill>
              </a:rPr>
              <a:pPr/>
              <a:t>12/01/2017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D08D67C3-5C8E-4C95-8B16-358864DB248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25485670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46869F8-43C4-4B98-8A0E-89D12FB385FE}" type="datetimeFigureOut">
              <a:rPr lang="en-GB" smtClean="0">
                <a:solidFill>
                  <a:prstClr val="black">
                    <a:tint val="75000"/>
                  </a:prstClr>
                </a:solidFill>
              </a:rPr>
              <a:pPr/>
              <a:t>12/01/2017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D08D67C3-5C8E-4C95-8B16-358864DB248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35542321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6869F8-43C4-4B98-8A0E-89D12FB385FE}" type="datetimeFigureOut">
              <a:rPr lang="en-GB" smtClean="0">
                <a:solidFill>
                  <a:prstClr val="black">
                    <a:tint val="75000"/>
                  </a:prstClr>
                </a:solidFill>
              </a:rPr>
              <a:pPr/>
              <a:t>12/01/2017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D08D67C3-5C8E-4C95-8B16-358864DB248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8923440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46869F8-43C4-4B98-8A0E-89D12FB385FE}" type="datetimeFigureOut">
              <a:rPr lang="en-GB" smtClean="0">
                <a:solidFill>
                  <a:prstClr val="black">
                    <a:tint val="75000"/>
                  </a:prstClr>
                </a:solidFill>
              </a:rPr>
              <a:pPr/>
              <a:t>12/01/2017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D08D67C3-5C8E-4C95-8B16-358864DB248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22847497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46869F8-43C4-4B98-8A0E-89D12FB385FE}" type="datetimeFigureOut">
              <a:rPr lang="en-GB" smtClean="0">
                <a:solidFill>
                  <a:prstClr val="black">
                    <a:tint val="75000"/>
                  </a:prstClr>
                </a:solidFill>
              </a:rPr>
              <a:pPr/>
              <a:t>12/01/2017</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D08D67C3-5C8E-4C95-8B16-358864DB248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35108472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46869F8-43C4-4B98-8A0E-89D12FB385FE}" type="datetimeFigureOut">
              <a:rPr lang="en-GB" smtClean="0">
                <a:solidFill>
                  <a:prstClr val="black">
                    <a:tint val="75000"/>
                  </a:prstClr>
                </a:solidFill>
              </a:rPr>
              <a:pPr/>
              <a:t>12/01/2017</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D08D67C3-5C8E-4C95-8B16-358864DB248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155694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181600" y="540628"/>
            <a:ext cx="6248400" cy="248894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181600" y="3712467"/>
            <a:ext cx="6248400" cy="248222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E2EE9CE-2367-4477-BCD0-686A150FE3F4}" type="datetimeFigureOut">
              <a:rPr lang="en-GB" smtClean="0"/>
              <a:t>12/01/2017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42C37A0-5F7C-4B1D-8366-E339E2559F02}" type="slidenum">
              <a:rPr lang="en-GB" smtClean="0"/>
              <a:t>‹#›</a:t>
            </a:fld>
            <a:endParaRPr lang="en-GB"/>
          </a:p>
        </p:txBody>
      </p:sp>
    </p:spTree>
    <p:extLst>
      <p:ext uri="{BB962C8B-B14F-4D97-AF65-F5344CB8AC3E}">
        <p14:creationId xmlns:p14="http://schemas.microsoft.com/office/powerpoint/2010/main" val="168631475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6869F8-43C4-4B98-8A0E-89D12FB385FE}" type="datetimeFigureOut">
              <a:rPr lang="en-GB" smtClean="0">
                <a:solidFill>
                  <a:prstClr val="black">
                    <a:tint val="75000"/>
                  </a:prstClr>
                </a:solidFill>
              </a:rPr>
              <a:pPr/>
              <a:t>12/01/2017</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D08D67C3-5C8E-4C95-8B16-358864DB248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13637112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6869F8-43C4-4B98-8A0E-89D12FB385FE}" type="datetimeFigureOut">
              <a:rPr lang="en-GB" smtClean="0">
                <a:solidFill>
                  <a:prstClr val="black">
                    <a:tint val="75000"/>
                  </a:prstClr>
                </a:solidFill>
              </a:rPr>
              <a:pPr/>
              <a:t>12/01/2017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D08D67C3-5C8E-4C95-8B16-358864DB248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735897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6869F8-43C4-4B98-8A0E-89D12FB385FE}" type="datetimeFigureOut">
              <a:rPr lang="en-GB" smtClean="0">
                <a:solidFill>
                  <a:prstClr val="black">
                    <a:tint val="75000"/>
                  </a:prstClr>
                </a:solidFill>
              </a:rPr>
              <a:pPr/>
              <a:t>12/01/2017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D08D67C3-5C8E-4C95-8B16-358864DB248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31293435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46869F8-43C4-4B98-8A0E-89D12FB385FE}" type="datetimeFigureOut">
              <a:rPr lang="en-GB" smtClean="0">
                <a:solidFill>
                  <a:prstClr val="black">
                    <a:tint val="75000"/>
                  </a:prstClr>
                </a:solidFill>
              </a:rPr>
              <a:pPr/>
              <a:t>12/01/2017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D08D67C3-5C8E-4C95-8B16-358864DB248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76256767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46869F8-43C4-4B98-8A0E-89D12FB385FE}" type="datetimeFigureOut">
              <a:rPr lang="en-GB" smtClean="0">
                <a:solidFill>
                  <a:prstClr val="black">
                    <a:tint val="75000"/>
                  </a:prstClr>
                </a:solidFill>
              </a:rPr>
              <a:pPr/>
              <a:t>12/01/2017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D08D67C3-5C8E-4C95-8B16-358864DB248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67865860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F50BB7F-FD11-4ACB-9EF6-C6B7FF77A63E}" type="datetimeFigureOut">
              <a:rPr lang="en-GB" smtClean="0">
                <a:solidFill>
                  <a:prstClr val="black">
                    <a:tint val="75000"/>
                  </a:prstClr>
                </a:solidFill>
              </a:rPr>
              <a:pPr/>
              <a:t>12/01/2017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0581897-0ED8-4A12-B665-186B12720C2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61167424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F50BB7F-FD11-4ACB-9EF6-C6B7FF77A63E}" type="datetimeFigureOut">
              <a:rPr lang="en-GB" smtClean="0">
                <a:solidFill>
                  <a:prstClr val="black">
                    <a:tint val="75000"/>
                  </a:prstClr>
                </a:solidFill>
              </a:rPr>
              <a:pPr/>
              <a:t>12/01/2017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0581897-0ED8-4A12-B665-186B12720C2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62274877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50BB7F-FD11-4ACB-9EF6-C6B7FF77A63E}" type="datetimeFigureOut">
              <a:rPr lang="en-GB" smtClean="0">
                <a:solidFill>
                  <a:prstClr val="black">
                    <a:tint val="75000"/>
                  </a:prstClr>
                </a:solidFill>
              </a:rPr>
              <a:pPr/>
              <a:t>12/01/2017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0581897-0ED8-4A12-B665-186B12720C2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18038526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F50BB7F-FD11-4ACB-9EF6-C6B7FF77A63E}" type="datetimeFigureOut">
              <a:rPr lang="en-GB" smtClean="0">
                <a:solidFill>
                  <a:prstClr val="black">
                    <a:tint val="75000"/>
                  </a:prstClr>
                </a:solidFill>
              </a:rPr>
              <a:pPr/>
              <a:t>12/01/2017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A0581897-0ED8-4A12-B665-186B12720C2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62603781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F50BB7F-FD11-4ACB-9EF6-C6B7FF77A63E}" type="datetimeFigureOut">
              <a:rPr lang="en-GB" smtClean="0">
                <a:solidFill>
                  <a:prstClr val="black">
                    <a:tint val="75000"/>
                  </a:prstClr>
                </a:solidFill>
              </a:rPr>
              <a:pPr/>
              <a:t>12/01/2017</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A0581897-0ED8-4A12-B665-186B12720C2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648168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7784"/>
            <a:ext cx="3831336" cy="4956048"/>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5181600" y="558065"/>
            <a:ext cx="6245352"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181600" y="1526671"/>
            <a:ext cx="6245352" cy="1755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81600" y="3700826"/>
            <a:ext cx="62484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81600" y="4669432"/>
            <a:ext cx="6245352" cy="1755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E2EE9CE-2367-4477-BCD0-686A150FE3F4}" type="datetimeFigureOut">
              <a:rPr lang="en-GB" smtClean="0"/>
              <a:t>12/01/2017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42C37A0-5F7C-4B1D-8366-E339E2559F02}" type="slidenum">
              <a:rPr lang="en-GB" smtClean="0"/>
              <a:t>‹#›</a:t>
            </a:fld>
            <a:endParaRPr lang="en-GB"/>
          </a:p>
        </p:txBody>
      </p:sp>
    </p:spTree>
    <p:extLst>
      <p:ext uri="{BB962C8B-B14F-4D97-AF65-F5344CB8AC3E}">
        <p14:creationId xmlns:p14="http://schemas.microsoft.com/office/powerpoint/2010/main" val="43099315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F50BB7F-FD11-4ACB-9EF6-C6B7FF77A63E}" type="datetimeFigureOut">
              <a:rPr lang="en-GB" smtClean="0">
                <a:solidFill>
                  <a:prstClr val="black">
                    <a:tint val="75000"/>
                  </a:prstClr>
                </a:solidFill>
              </a:rPr>
              <a:pPr/>
              <a:t>12/01/2017</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A0581897-0ED8-4A12-B665-186B12720C2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68443159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50BB7F-FD11-4ACB-9EF6-C6B7FF77A63E}" type="datetimeFigureOut">
              <a:rPr lang="en-GB" smtClean="0">
                <a:solidFill>
                  <a:prstClr val="black">
                    <a:tint val="75000"/>
                  </a:prstClr>
                </a:solidFill>
              </a:rPr>
              <a:pPr/>
              <a:t>12/01/2017</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A0581897-0ED8-4A12-B665-186B12720C2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13331102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50BB7F-FD11-4ACB-9EF6-C6B7FF77A63E}" type="datetimeFigureOut">
              <a:rPr lang="en-GB" smtClean="0">
                <a:solidFill>
                  <a:prstClr val="black">
                    <a:tint val="75000"/>
                  </a:prstClr>
                </a:solidFill>
              </a:rPr>
              <a:pPr/>
              <a:t>12/01/2017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A0581897-0ED8-4A12-B665-186B12720C2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29102732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50BB7F-FD11-4ACB-9EF6-C6B7FF77A63E}" type="datetimeFigureOut">
              <a:rPr lang="en-GB" smtClean="0">
                <a:solidFill>
                  <a:prstClr val="black">
                    <a:tint val="75000"/>
                  </a:prstClr>
                </a:solidFill>
              </a:rPr>
              <a:pPr/>
              <a:t>12/01/2017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A0581897-0ED8-4A12-B665-186B12720C2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62715798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F50BB7F-FD11-4ACB-9EF6-C6B7FF77A63E}" type="datetimeFigureOut">
              <a:rPr lang="en-GB" smtClean="0">
                <a:solidFill>
                  <a:prstClr val="black">
                    <a:tint val="75000"/>
                  </a:prstClr>
                </a:solidFill>
              </a:rPr>
              <a:pPr/>
              <a:t>12/01/2017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0581897-0ED8-4A12-B665-186B12720C2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60220948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F50BB7F-FD11-4ACB-9EF6-C6B7FF77A63E}" type="datetimeFigureOut">
              <a:rPr lang="en-GB" smtClean="0">
                <a:solidFill>
                  <a:prstClr val="black">
                    <a:tint val="75000"/>
                  </a:prstClr>
                </a:solidFill>
              </a:rPr>
              <a:pPr/>
              <a:t>12/01/2017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0581897-0ED8-4A12-B665-186B12720C2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18500041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D1796C7-EAF8-4E9D-BE3F-33AD425A2346}" type="datetimeFigureOut">
              <a:rPr lang="en-GB" smtClean="0">
                <a:solidFill>
                  <a:prstClr val="black">
                    <a:tint val="75000"/>
                  </a:prstClr>
                </a:solidFill>
              </a:rPr>
              <a:pPr/>
              <a:t>12/01/2017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0023A52-C7A5-436E-9889-A2F8BA98592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86869247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D1796C7-EAF8-4E9D-BE3F-33AD425A2346}" type="datetimeFigureOut">
              <a:rPr lang="en-GB" smtClean="0">
                <a:solidFill>
                  <a:prstClr val="black">
                    <a:tint val="75000"/>
                  </a:prstClr>
                </a:solidFill>
              </a:rPr>
              <a:pPr/>
              <a:t>12/01/2017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0023A52-C7A5-436E-9889-A2F8BA98592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200813219"/>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1796C7-EAF8-4E9D-BE3F-33AD425A2346}" type="datetimeFigureOut">
              <a:rPr lang="en-GB" smtClean="0">
                <a:solidFill>
                  <a:prstClr val="black">
                    <a:tint val="75000"/>
                  </a:prstClr>
                </a:solidFill>
              </a:rPr>
              <a:pPr/>
              <a:t>12/01/2017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0023A52-C7A5-436E-9889-A2F8BA98592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73395745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D1796C7-EAF8-4E9D-BE3F-33AD425A2346}" type="datetimeFigureOut">
              <a:rPr lang="en-GB" smtClean="0">
                <a:solidFill>
                  <a:prstClr val="black">
                    <a:tint val="75000"/>
                  </a:prstClr>
                </a:solidFill>
              </a:rPr>
              <a:pPr/>
              <a:t>12/01/2017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80023A52-C7A5-436E-9889-A2F8BA98592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916723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E2EE9CE-2367-4477-BCD0-686A150FE3F4}" type="datetimeFigureOut">
              <a:rPr lang="en-GB" smtClean="0"/>
              <a:t>12/01/2017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42C37A0-5F7C-4B1D-8366-E339E2559F02}" type="slidenum">
              <a:rPr lang="en-GB" smtClean="0"/>
              <a:t>‹#›</a:t>
            </a:fld>
            <a:endParaRPr lang="en-GB"/>
          </a:p>
        </p:txBody>
      </p:sp>
    </p:spTree>
    <p:extLst>
      <p:ext uri="{BB962C8B-B14F-4D97-AF65-F5344CB8AC3E}">
        <p14:creationId xmlns:p14="http://schemas.microsoft.com/office/powerpoint/2010/main" val="245422834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D1796C7-EAF8-4E9D-BE3F-33AD425A2346}" type="datetimeFigureOut">
              <a:rPr lang="en-GB" smtClean="0">
                <a:solidFill>
                  <a:prstClr val="black">
                    <a:tint val="75000"/>
                  </a:prstClr>
                </a:solidFill>
              </a:rPr>
              <a:pPr/>
              <a:t>12/01/2017</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80023A52-C7A5-436E-9889-A2F8BA98592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08747410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D1796C7-EAF8-4E9D-BE3F-33AD425A2346}" type="datetimeFigureOut">
              <a:rPr lang="en-GB" smtClean="0">
                <a:solidFill>
                  <a:prstClr val="black">
                    <a:tint val="75000"/>
                  </a:prstClr>
                </a:solidFill>
              </a:rPr>
              <a:pPr/>
              <a:t>12/01/2017</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80023A52-C7A5-436E-9889-A2F8BA98592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56923185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1796C7-EAF8-4E9D-BE3F-33AD425A2346}" type="datetimeFigureOut">
              <a:rPr lang="en-GB" smtClean="0">
                <a:solidFill>
                  <a:prstClr val="black">
                    <a:tint val="75000"/>
                  </a:prstClr>
                </a:solidFill>
              </a:rPr>
              <a:pPr/>
              <a:t>12/01/2017</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80023A52-C7A5-436E-9889-A2F8BA98592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58721503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1796C7-EAF8-4E9D-BE3F-33AD425A2346}" type="datetimeFigureOut">
              <a:rPr lang="en-GB" smtClean="0">
                <a:solidFill>
                  <a:prstClr val="black">
                    <a:tint val="75000"/>
                  </a:prstClr>
                </a:solidFill>
              </a:rPr>
              <a:pPr/>
              <a:t>12/01/2017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80023A52-C7A5-436E-9889-A2F8BA98592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355188955"/>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1796C7-EAF8-4E9D-BE3F-33AD425A2346}" type="datetimeFigureOut">
              <a:rPr lang="en-GB" smtClean="0">
                <a:solidFill>
                  <a:prstClr val="black">
                    <a:tint val="75000"/>
                  </a:prstClr>
                </a:solidFill>
              </a:rPr>
              <a:pPr/>
              <a:t>12/01/2017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80023A52-C7A5-436E-9889-A2F8BA98592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87208370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D1796C7-EAF8-4E9D-BE3F-33AD425A2346}" type="datetimeFigureOut">
              <a:rPr lang="en-GB" smtClean="0">
                <a:solidFill>
                  <a:prstClr val="black">
                    <a:tint val="75000"/>
                  </a:prstClr>
                </a:solidFill>
              </a:rPr>
              <a:pPr/>
              <a:t>12/01/2017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0023A52-C7A5-436E-9889-A2F8BA98592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82708831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D1796C7-EAF8-4E9D-BE3F-33AD425A2346}" type="datetimeFigureOut">
              <a:rPr lang="en-GB" smtClean="0">
                <a:solidFill>
                  <a:prstClr val="black">
                    <a:tint val="75000"/>
                  </a:prstClr>
                </a:solidFill>
              </a:rPr>
              <a:pPr/>
              <a:t>12/01/2017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0023A52-C7A5-436E-9889-A2F8BA98592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187921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2EE9CE-2367-4477-BCD0-686A150FE3F4}" type="datetimeFigureOut">
              <a:rPr lang="en-GB" smtClean="0"/>
              <a:t>12/01/2017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42C37A0-5F7C-4B1D-8366-E339E2559F02}" type="slidenum">
              <a:rPr lang="en-GB" smtClean="0"/>
              <a:t>‹#›</a:t>
            </a:fld>
            <a:endParaRPr lang="en-GB"/>
          </a:p>
        </p:txBody>
      </p:sp>
    </p:spTree>
    <p:extLst>
      <p:ext uri="{BB962C8B-B14F-4D97-AF65-F5344CB8AC3E}">
        <p14:creationId xmlns:p14="http://schemas.microsoft.com/office/powerpoint/2010/main" val="1696411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5479"/>
            <a:ext cx="3838776" cy="1921022"/>
          </a:xfrm>
        </p:spPr>
        <p:txBody>
          <a:bodyPr anchor="t">
            <a:noAutofit/>
          </a:bodyPr>
          <a:lstStyle>
            <a:lvl1pPr>
              <a:lnSpc>
                <a:spcPct val="93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181600" y="564147"/>
            <a:ext cx="6248400" cy="5622644"/>
          </a:xfrm>
        </p:spPr>
        <p:txBody>
          <a:bodyPr/>
          <a:lstStyle>
            <a:lvl1pPr>
              <a:lnSpc>
                <a:spcPct val="112000"/>
              </a:lnSpc>
              <a:defRPr sz="2000"/>
            </a:lvl1pPr>
            <a:lvl2pPr>
              <a:lnSpc>
                <a:spcPct val="112000"/>
              </a:lnSpc>
              <a:defRPr sz="1800"/>
            </a:lvl2pPr>
            <a:lvl3pPr>
              <a:lnSpc>
                <a:spcPct val="112000"/>
              </a:lnSpc>
              <a:defRPr sz="1600"/>
            </a:lvl3pPr>
            <a:lvl4pPr>
              <a:lnSpc>
                <a:spcPct val="112000"/>
              </a:lnSpc>
              <a:defRPr sz="1400"/>
            </a:lvl4pPr>
            <a:lvl5pPr>
              <a:lnSpc>
                <a:spcPct val="112000"/>
              </a:lnSpc>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0" y="2621512"/>
            <a:ext cx="3838776" cy="3239537"/>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2EE9CE-2367-4477-BCD0-686A150FE3F4}" type="datetimeFigureOut">
              <a:rPr lang="en-GB" smtClean="0"/>
              <a:t>12/01/2017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42C37A0-5F7C-4B1D-8366-E339E2559F02}" type="slidenum">
              <a:rPr lang="en-GB" smtClean="0"/>
              <a:t>‹#›</a:t>
            </a:fld>
            <a:endParaRPr lang="en-GB"/>
          </a:p>
        </p:txBody>
      </p:sp>
    </p:spTree>
    <p:extLst>
      <p:ext uri="{BB962C8B-B14F-4D97-AF65-F5344CB8AC3E}">
        <p14:creationId xmlns:p14="http://schemas.microsoft.com/office/powerpoint/2010/main" val="3784684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557261"/>
            <a:ext cx="3840480" cy="1919239"/>
          </a:xfrm>
        </p:spPr>
        <p:txBody>
          <a:bodyPr anchor="t">
            <a:noAutofit/>
          </a:bodyPr>
          <a:lstStyle>
            <a:lvl1pPr>
              <a:lnSpc>
                <a:spcPct val="93000"/>
              </a:lnSpc>
              <a:defRPr sz="40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257800" y="0"/>
            <a:ext cx="6172200"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58952" y="2621512"/>
            <a:ext cx="3840480" cy="3236976"/>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2EE9CE-2367-4477-BCD0-686A150FE3F4}" type="datetimeFigureOut">
              <a:rPr lang="en-GB" smtClean="0"/>
              <a:t>12/01/2017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42C37A0-5F7C-4B1D-8366-E339E2559F02}" type="slidenum">
              <a:rPr lang="en-GB" smtClean="0"/>
              <a:t>‹#›</a:t>
            </a:fld>
            <a:endParaRPr lang="en-GB"/>
          </a:p>
        </p:txBody>
      </p:sp>
    </p:spTree>
    <p:extLst>
      <p:ext uri="{BB962C8B-B14F-4D97-AF65-F5344CB8AC3E}">
        <p14:creationId xmlns:p14="http://schemas.microsoft.com/office/powerpoint/2010/main" val="2425011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accent1"/>
          </a:solidFill>
          <a:ln w="0">
            <a:noFill/>
            <a:prstDash val="solid"/>
            <a:round/>
            <a:headEnd/>
            <a:tailEnd/>
          </a:ln>
        </p:spPr>
      </p:sp>
      <p:sp>
        <p:nvSpPr>
          <p:cNvPr id="2" name="Title Placeholder 1"/>
          <p:cNvSpPr>
            <a:spLocks noGrp="1"/>
          </p:cNvSpPr>
          <p:nvPr>
            <p:ph type="title"/>
          </p:nvPr>
        </p:nvSpPr>
        <p:spPr>
          <a:xfrm>
            <a:off x="762000" y="559678"/>
            <a:ext cx="3833906" cy="495249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181600" y="569066"/>
            <a:ext cx="6248398" cy="565515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2001" y="5930060"/>
            <a:ext cx="3814856" cy="365125"/>
          </a:xfrm>
          <a:prstGeom prst="rect">
            <a:avLst/>
          </a:prstGeom>
        </p:spPr>
        <p:txBody>
          <a:bodyPr vert="horz" lIns="91440" tIns="45720" rIns="91440" bIns="45720" rtlCol="0" anchor="t"/>
          <a:lstStyle>
            <a:lvl1pPr algn="r">
              <a:defRPr sz="1000" b="0" i="1" baseline="0">
                <a:solidFill>
                  <a:schemeClr val="accent1"/>
                </a:solidFill>
                <a:latin typeface="+mj-lt"/>
              </a:defRPr>
            </a:lvl1pPr>
          </a:lstStyle>
          <a:p>
            <a:fld id="{6E2EE9CE-2367-4477-BCD0-686A150FE3F4}" type="datetimeFigureOut">
              <a:rPr lang="en-GB" smtClean="0"/>
              <a:t>12/01/2017</a:t>
            </a:fld>
            <a:endParaRPr lang="en-GB"/>
          </a:p>
        </p:txBody>
      </p:sp>
      <p:sp>
        <p:nvSpPr>
          <p:cNvPr id="5" name="Footer Placeholder 4"/>
          <p:cNvSpPr>
            <a:spLocks noGrp="1"/>
          </p:cNvSpPr>
          <p:nvPr>
            <p:ph type="ftr" sz="quarter" idx="3"/>
          </p:nvPr>
        </p:nvSpPr>
        <p:spPr>
          <a:xfrm>
            <a:off x="762001" y="6314440"/>
            <a:ext cx="3814856" cy="365125"/>
          </a:xfrm>
          <a:prstGeom prst="rect">
            <a:avLst/>
          </a:prstGeom>
        </p:spPr>
        <p:txBody>
          <a:bodyPr vert="horz" lIns="91440" tIns="45720" rIns="91440" bIns="45720" rtlCol="0" anchor="t"/>
          <a:lstStyle>
            <a:lvl1pPr algn="r">
              <a:defRPr sz="1200" b="1" i="1" baseline="0">
                <a:solidFill>
                  <a:schemeClr val="accent1"/>
                </a:solidFill>
                <a:latin typeface="+mj-lt"/>
              </a:defRPr>
            </a:lvl1pPr>
          </a:lstStyle>
          <a:p>
            <a:endParaRPr lang="en-GB"/>
          </a:p>
        </p:txBody>
      </p:sp>
      <p:sp>
        <p:nvSpPr>
          <p:cNvPr id="6" name="Slide Number Placeholder 5"/>
          <p:cNvSpPr>
            <a:spLocks noGrp="1"/>
          </p:cNvSpPr>
          <p:nvPr>
            <p:ph type="sldNum" sz="quarter" idx="4"/>
          </p:nvPr>
        </p:nvSpPr>
        <p:spPr>
          <a:xfrm>
            <a:off x="11784011" y="5607592"/>
            <a:ext cx="407988"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fld id="{742C37A0-5F7C-4B1D-8366-E339E2559F02}" type="slidenum">
              <a:rPr lang="en-GB" smtClean="0"/>
              <a:t>‹#›</a:t>
            </a:fld>
            <a:endParaRPr lang="en-GB"/>
          </a:p>
        </p:txBody>
      </p:sp>
      <p:cxnSp>
        <p:nvCxnSpPr>
          <p:cNvPr id="10" name="Straight Connector 9" title="Horizontal Rule Line"/>
          <p:cNvCxnSpPr/>
          <p:nvPr/>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00348173"/>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r" defTabSz="914400" rtl="0" eaLnBrk="1" latinLnBrk="0" hangingPunct="1">
        <a:lnSpc>
          <a:spcPct val="90000"/>
        </a:lnSpc>
        <a:spcBef>
          <a:spcPct val="0"/>
        </a:spcBef>
        <a:buNone/>
        <a:defRPr sz="5000" b="0" i="1" kern="1200" baseline="0">
          <a:solidFill>
            <a:schemeClr val="accent1"/>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4294967295" pos="2832">
          <p15:clr>
            <a:srgbClr val="F26B43"/>
          </p15:clr>
        </p15:guide>
        <p15:guide id="4294967295" pos="480">
          <p15:clr>
            <a:srgbClr val="F26B43"/>
          </p15:clr>
        </p15:guide>
        <p15:guide id="4294967295" orient="horz" pos="432">
          <p15:clr>
            <a:srgbClr val="F26B43"/>
          </p15:clr>
        </p15:guide>
        <p15:guide id="4294967295" pos="7200">
          <p15:clr>
            <a:srgbClr val="F26B43"/>
          </p15:clr>
        </p15:guide>
        <p15:guide id="4294967295" pos="3264">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DDB5EB-045F-4268-AFD5-9D098E2250C8}" type="datetimeFigureOut">
              <a:rPr lang="en-GB" smtClean="0">
                <a:solidFill>
                  <a:prstClr val="black">
                    <a:tint val="75000"/>
                  </a:prstClr>
                </a:solidFill>
              </a:rPr>
              <a:pPr/>
              <a:t>12/01/2017</a:t>
            </a:fld>
            <a:endParaRPr lang="en-GB">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99F8C3-5601-49C9-936F-31865FD1BFC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137758535"/>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EFE6B9-380A-4426-8692-12693A93853F}" type="datetimeFigureOut">
              <a:rPr lang="en-GB" smtClean="0">
                <a:solidFill>
                  <a:prstClr val="black">
                    <a:tint val="75000"/>
                  </a:prstClr>
                </a:solidFill>
              </a:rPr>
              <a:pPr/>
              <a:t>12/01/2017</a:t>
            </a:fld>
            <a:endParaRPr lang="en-GB">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8BFC74-9088-4859-ADB0-356E9F73446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746200384"/>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6869F8-43C4-4B98-8A0E-89D12FB385FE}" type="datetimeFigureOut">
              <a:rPr lang="en-GB" smtClean="0">
                <a:solidFill>
                  <a:prstClr val="black">
                    <a:tint val="75000"/>
                  </a:prstClr>
                </a:solidFill>
              </a:rPr>
              <a:pPr/>
              <a:t>12/01/2017</a:t>
            </a:fld>
            <a:endParaRPr lang="en-GB">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8D67C3-5C8E-4C95-8B16-358864DB248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205400238"/>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50BB7F-FD11-4ACB-9EF6-C6B7FF77A63E}" type="datetimeFigureOut">
              <a:rPr lang="en-GB" smtClean="0">
                <a:solidFill>
                  <a:prstClr val="black">
                    <a:tint val="75000"/>
                  </a:prstClr>
                </a:solidFill>
              </a:rPr>
              <a:pPr/>
              <a:t>12/01/2017</a:t>
            </a:fld>
            <a:endParaRPr lang="en-GB">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581897-0ED8-4A12-B665-186B12720C2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205765314"/>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1796C7-EAF8-4E9D-BE3F-33AD425A2346}" type="datetimeFigureOut">
              <a:rPr lang="en-GB" smtClean="0">
                <a:solidFill>
                  <a:prstClr val="black">
                    <a:tint val="75000"/>
                  </a:prstClr>
                </a:solidFill>
              </a:rPr>
              <a:pPr/>
              <a:t>12/01/2017</a:t>
            </a:fld>
            <a:endParaRPr lang="en-GB">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023A52-C7A5-436E-9889-A2F8BA98592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626844794"/>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4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New Right vs Social Democracy</a:t>
            </a:r>
            <a:endParaRPr lang="en-GB" dirty="0"/>
          </a:p>
        </p:txBody>
      </p:sp>
      <p:sp>
        <p:nvSpPr>
          <p:cNvPr id="3" name="Subtitle 2"/>
          <p:cNvSpPr>
            <a:spLocks noGrp="1"/>
          </p:cNvSpPr>
          <p:nvPr>
            <p:ph type="subTitle" idx="1"/>
          </p:nvPr>
        </p:nvSpPr>
        <p:spPr/>
        <p:txBody>
          <a:bodyPr/>
          <a:lstStyle/>
          <a:p>
            <a:r>
              <a:rPr lang="en-GB" dirty="0" smtClean="0"/>
              <a:t>B1 Group</a:t>
            </a:r>
            <a:endParaRPr lang="en-GB" dirty="0"/>
          </a:p>
        </p:txBody>
      </p:sp>
    </p:spTree>
    <p:extLst>
      <p:ext uri="{BB962C8B-B14F-4D97-AF65-F5344CB8AC3E}">
        <p14:creationId xmlns:p14="http://schemas.microsoft.com/office/powerpoint/2010/main" val="25368284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New Right- Main Arguments</a:t>
            </a:r>
            <a:endParaRPr lang="en-GB" dirty="0"/>
          </a:p>
        </p:txBody>
      </p:sp>
      <p:sp>
        <p:nvSpPr>
          <p:cNvPr id="3" name="Content Placeholder 2"/>
          <p:cNvSpPr>
            <a:spLocks noGrp="1"/>
          </p:cNvSpPr>
          <p:nvPr>
            <p:ph idx="1"/>
          </p:nvPr>
        </p:nvSpPr>
        <p:spPr>
          <a:xfrm>
            <a:off x="838200" y="1690688"/>
            <a:ext cx="10515600" cy="4595811"/>
          </a:xfrm>
        </p:spPr>
        <p:txBody>
          <a:bodyPr>
            <a:normAutofit/>
          </a:bodyPr>
          <a:lstStyle/>
          <a:p>
            <a:pPr marL="0" indent="0">
              <a:buNone/>
            </a:pPr>
            <a:r>
              <a:rPr lang="en-GB" dirty="0" smtClean="0"/>
              <a:t>They critique Social Democratic views as they are beyond what the country can afford.</a:t>
            </a:r>
          </a:p>
          <a:p>
            <a:pPr marL="0" indent="0">
              <a:buNone/>
            </a:pPr>
            <a:r>
              <a:rPr lang="en-GB" dirty="0" smtClean="0"/>
              <a:t>Education should not be concerned with promoting equality of opportunity instead it should be about:</a:t>
            </a:r>
          </a:p>
          <a:p>
            <a:r>
              <a:rPr lang="en-GB" sz="2000" dirty="0" smtClean="0"/>
              <a:t>TRAINING THE WORKFORCE- Teaching vocational skills is important</a:t>
            </a:r>
          </a:p>
          <a:p>
            <a:r>
              <a:rPr lang="en-GB" sz="2000" dirty="0" smtClean="0"/>
              <a:t>ENSURING MOST SKILLED &amp; CAPABLE ARE RECRUITED- T. May &amp; the Grammar schools</a:t>
            </a:r>
          </a:p>
          <a:p>
            <a:r>
              <a:rPr lang="en-GB" sz="2000" dirty="0" smtClean="0"/>
              <a:t>PREPARING OTHERS FOR LOWER-LEVEL EMPLOYMENT</a:t>
            </a:r>
          </a:p>
          <a:p>
            <a:pPr marL="0" indent="0">
              <a:buNone/>
            </a:pPr>
            <a:r>
              <a:rPr lang="en-GB" sz="2000" dirty="0" smtClean="0"/>
              <a:t>(in other words being meritocratic)</a:t>
            </a:r>
            <a:endParaRPr lang="en-GB" dirty="0" smtClean="0"/>
          </a:p>
          <a:p>
            <a:pPr marL="0" indent="0">
              <a:buNone/>
            </a:pPr>
            <a:r>
              <a:rPr lang="en-GB" dirty="0" smtClean="0"/>
              <a:t>The state can not meet people’s needs they should be left to meet their own needs in the free market.</a:t>
            </a:r>
          </a:p>
        </p:txBody>
      </p:sp>
    </p:spTree>
    <p:extLst>
      <p:ext uri="{BB962C8B-B14F-4D97-AF65-F5344CB8AC3E}">
        <p14:creationId xmlns:p14="http://schemas.microsoft.com/office/powerpoint/2010/main" val="36497201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50900" y="225425"/>
            <a:ext cx="10515600" cy="1325563"/>
          </a:xfrm>
        </p:spPr>
        <p:txBody>
          <a:bodyPr/>
          <a:lstStyle/>
          <a:p>
            <a:pPr algn="ctr"/>
            <a:r>
              <a:rPr lang="en-GB" b="1" u="sng" dirty="0" smtClean="0">
                <a:solidFill>
                  <a:srgbClr val="0099FF"/>
                </a:solidFill>
              </a:rPr>
              <a:t>New Right key thinkers</a:t>
            </a:r>
            <a:endParaRPr lang="en-GB" b="1" u="sng" dirty="0">
              <a:solidFill>
                <a:srgbClr val="0099FF"/>
              </a:solidFill>
            </a:endParaRPr>
          </a:p>
        </p:txBody>
      </p:sp>
      <p:sp>
        <p:nvSpPr>
          <p:cNvPr id="5" name="Content Placeholder 4"/>
          <p:cNvSpPr>
            <a:spLocks noGrp="1"/>
          </p:cNvSpPr>
          <p:nvPr>
            <p:ph idx="1"/>
          </p:nvPr>
        </p:nvSpPr>
        <p:spPr>
          <a:xfrm>
            <a:off x="127000" y="1409700"/>
            <a:ext cx="11963400" cy="5295900"/>
          </a:xfrm>
        </p:spPr>
        <p:txBody>
          <a:bodyPr/>
          <a:lstStyle/>
          <a:p>
            <a:r>
              <a:rPr lang="en-GB" dirty="0" smtClean="0"/>
              <a:t>Chubb &amp; Moe 1997 – better school management and higher quality teachers are needed to raise educational standards.</a:t>
            </a:r>
          </a:p>
          <a:p>
            <a:r>
              <a:rPr lang="en-GB" dirty="0" smtClean="0"/>
              <a:t>Lauder 2006 – marketisation of schools.</a:t>
            </a:r>
          </a:p>
          <a:p>
            <a:pPr marL="0" indent="0">
              <a:buNone/>
            </a:pPr>
            <a:endParaRPr lang="en-GB" dirty="0"/>
          </a:p>
          <a:p>
            <a:pPr marL="0" indent="0">
              <a:buNone/>
            </a:pPr>
            <a:r>
              <a:rPr lang="en-GB" u="sng" dirty="0" smtClean="0"/>
              <a:t>Links to functionalisation</a:t>
            </a:r>
          </a:p>
          <a:p>
            <a:r>
              <a:rPr lang="en-GB" dirty="0" smtClean="0"/>
              <a:t>Davis &amp; Moore and Parsons – their belief in meritocracy and </a:t>
            </a:r>
            <a:r>
              <a:rPr lang="en-GB" dirty="0" smtClean="0">
                <a:solidFill>
                  <a:srgbClr val="FF0000"/>
                </a:solidFill>
              </a:rPr>
              <a:t>vocationalism</a:t>
            </a:r>
            <a:r>
              <a:rPr lang="en-GB" dirty="0" smtClean="0"/>
              <a:t>.    </a:t>
            </a:r>
          </a:p>
          <a:p>
            <a:pPr marL="0" indent="0">
              <a:buNone/>
            </a:pPr>
            <a:r>
              <a:rPr lang="en-GB" dirty="0" smtClean="0">
                <a:solidFill>
                  <a:srgbClr val="FF0000"/>
                </a:solidFill>
              </a:rPr>
              <a:t>Vocationalism is the training to go into a specific job.</a:t>
            </a:r>
            <a:r>
              <a:rPr lang="en-GB" dirty="0" smtClean="0"/>
              <a:t>                                                       </a:t>
            </a:r>
          </a:p>
          <a:p>
            <a:pPr marL="0" indent="0">
              <a:buNone/>
            </a:pPr>
            <a:endParaRPr lang="en-GB" dirty="0"/>
          </a:p>
        </p:txBody>
      </p:sp>
      <p:cxnSp>
        <p:nvCxnSpPr>
          <p:cNvPr id="9" name="Straight Arrow Connector 8"/>
          <p:cNvCxnSpPr/>
          <p:nvPr/>
        </p:nvCxnSpPr>
        <p:spPr>
          <a:xfrm flipH="1">
            <a:off x="7950200" y="4279900"/>
            <a:ext cx="1727200" cy="330200"/>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6801136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dirty="0" smtClean="0"/>
              <a:t>What problems do they see with the education system!</a:t>
            </a:r>
            <a:endParaRPr lang="en-GB" dirty="0"/>
          </a:p>
        </p:txBody>
      </p:sp>
      <p:sp>
        <p:nvSpPr>
          <p:cNvPr id="3" name="Content Placeholder 2"/>
          <p:cNvSpPr>
            <a:spLocks noGrp="1"/>
          </p:cNvSpPr>
          <p:nvPr>
            <p:ph idx="1"/>
          </p:nvPr>
        </p:nvSpPr>
        <p:spPr/>
        <p:txBody>
          <a:bodyPr>
            <a:normAutofit/>
          </a:bodyPr>
          <a:lstStyle/>
          <a:p>
            <a:r>
              <a:rPr lang="en-GB" sz="2400" dirty="0" smtClean="0"/>
              <a:t>The new rights believe that the role of education is to instil drive initiative and enterprise. They think this will come from competition between schools and colleges. They think that teachers are unmotivated without competition.</a:t>
            </a:r>
          </a:p>
          <a:p>
            <a:r>
              <a:rPr lang="en-GB" sz="2400" dirty="0" smtClean="0"/>
              <a:t> They want to reduce social inequality. </a:t>
            </a:r>
          </a:p>
          <a:p>
            <a:endParaRPr lang="en-GB" sz="2400" dirty="0" smtClean="0"/>
          </a:p>
        </p:txBody>
      </p:sp>
    </p:spTree>
    <p:extLst>
      <p:ext uri="{BB962C8B-B14F-4D97-AF65-F5344CB8AC3E}">
        <p14:creationId xmlns:p14="http://schemas.microsoft.com/office/powerpoint/2010/main" val="6865938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solutions do they offer?</a:t>
            </a:r>
            <a:endParaRPr lang="en-GB" dirty="0"/>
          </a:p>
        </p:txBody>
      </p:sp>
      <p:sp>
        <p:nvSpPr>
          <p:cNvPr id="3" name="Content Placeholder 2"/>
          <p:cNvSpPr>
            <a:spLocks noGrp="1"/>
          </p:cNvSpPr>
          <p:nvPr>
            <p:ph idx="1"/>
          </p:nvPr>
        </p:nvSpPr>
        <p:spPr/>
        <p:txBody>
          <a:bodyPr/>
          <a:lstStyle/>
          <a:p>
            <a:r>
              <a:rPr lang="en-GB" dirty="0" smtClean="0"/>
              <a:t>They believe that with good management and high quality teaching, schools can provide equality of opportunity for students from low – income backgrounds.</a:t>
            </a:r>
          </a:p>
          <a:p>
            <a:r>
              <a:rPr lang="en-GB" dirty="0" smtClean="0"/>
              <a:t>They want national prosperity and believes that a competitive economy </a:t>
            </a:r>
            <a:r>
              <a:rPr lang="en-GB" smtClean="0"/>
              <a:t>requires competitive </a:t>
            </a:r>
            <a:r>
              <a:rPr lang="en-GB" dirty="0" smtClean="0"/>
              <a:t>schools that seek to out perform each other.</a:t>
            </a:r>
            <a:endParaRPr lang="en-GB" dirty="0"/>
          </a:p>
        </p:txBody>
      </p:sp>
    </p:spTree>
    <p:extLst>
      <p:ext uri="{BB962C8B-B14F-4D97-AF65-F5344CB8AC3E}">
        <p14:creationId xmlns:p14="http://schemas.microsoft.com/office/powerpoint/2010/main" val="5137880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Evaluation of the approach</a:t>
            </a:r>
            <a:endParaRPr lang="en-GB" dirty="0"/>
          </a:p>
        </p:txBody>
      </p:sp>
      <p:sp>
        <p:nvSpPr>
          <p:cNvPr id="3" name="Subtitle 2"/>
          <p:cNvSpPr>
            <a:spLocks noGrp="1"/>
          </p:cNvSpPr>
          <p:nvPr>
            <p:ph type="subTitle" idx="1"/>
          </p:nvPr>
        </p:nvSpPr>
        <p:spPr/>
        <p:txBody>
          <a:bodyPr/>
          <a:lstStyle/>
          <a:p>
            <a:r>
              <a:rPr lang="en-GB" dirty="0" smtClean="0"/>
              <a:t>By Gene and Morgan</a:t>
            </a:r>
            <a:endParaRPr lang="en-GB" dirty="0"/>
          </a:p>
        </p:txBody>
      </p:sp>
    </p:spTree>
    <p:extLst>
      <p:ext uri="{BB962C8B-B14F-4D97-AF65-F5344CB8AC3E}">
        <p14:creationId xmlns:p14="http://schemas.microsoft.com/office/powerpoint/2010/main" val="25044960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New rights main approach  </a:t>
            </a:r>
            <a:endParaRPr lang="en-GB" dirty="0"/>
          </a:p>
        </p:txBody>
      </p:sp>
      <p:sp>
        <p:nvSpPr>
          <p:cNvPr id="3" name="Content Placeholder 2"/>
          <p:cNvSpPr>
            <a:spLocks noGrp="1"/>
          </p:cNvSpPr>
          <p:nvPr>
            <p:ph idx="1"/>
          </p:nvPr>
        </p:nvSpPr>
        <p:spPr/>
        <p:txBody>
          <a:bodyPr>
            <a:normAutofit/>
          </a:bodyPr>
          <a:lstStyle/>
          <a:p>
            <a:r>
              <a:rPr lang="en-GB" dirty="0" smtClean="0"/>
              <a:t>New right claim, but imposes the culture of a dominant minority </a:t>
            </a:r>
            <a:r>
              <a:rPr lang="en-GB" dirty="0" err="1" smtClean="0"/>
              <a:t>ruiling</a:t>
            </a:r>
            <a:r>
              <a:rPr lang="en-GB" dirty="0" smtClean="0"/>
              <a:t> class and devalues the culture of working class and ethnic minorities.</a:t>
            </a:r>
            <a:endParaRPr lang="en-GB" dirty="0"/>
          </a:p>
          <a:p>
            <a:endParaRPr lang="en-GB" dirty="0"/>
          </a:p>
        </p:txBody>
      </p:sp>
    </p:spTree>
    <p:extLst>
      <p:ext uri="{BB962C8B-B14F-4D97-AF65-F5344CB8AC3E}">
        <p14:creationId xmlns:p14="http://schemas.microsoft.com/office/powerpoint/2010/main" val="35679037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Gerwitz</a:t>
            </a:r>
            <a:endParaRPr lang="en-GB" dirty="0"/>
          </a:p>
        </p:txBody>
      </p:sp>
      <p:sp>
        <p:nvSpPr>
          <p:cNvPr id="3" name="Content Placeholder 2"/>
          <p:cNvSpPr>
            <a:spLocks noGrp="1"/>
          </p:cNvSpPr>
          <p:nvPr>
            <p:ph idx="1"/>
          </p:nvPr>
        </p:nvSpPr>
        <p:spPr/>
        <p:txBody>
          <a:bodyPr/>
          <a:lstStyle/>
          <a:p>
            <a:r>
              <a:rPr lang="en-GB" dirty="0" smtClean="0"/>
              <a:t>Gerwitz and ball both argue that competition between school benefits the middle class, who can use their culture and economic capital to gain access to more desirable schools. </a:t>
            </a:r>
          </a:p>
          <a:p>
            <a:endParaRPr lang="en-GB" dirty="0"/>
          </a:p>
        </p:txBody>
      </p:sp>
    </p:spTree>
    <p:extLst>
      <p:ext uri="{BB962C8B-B14F-4D97-AF65-F5344CB8AC3E}">
        <p14:creationId xmlns:p14="http://schemas.microsoft.com/office/powerpoint/2010/main" val="22832445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Tough and Brooks </a:t>
            </a:r>
            <a:endParaRPr lang="en-GB" dirty="0"/>
          </a:p>
        </p:txBody>
      </p:sp>
      <p:sp>
        <p:nvSpPr>
          <p:cNvPr id="3" name="Content Placeholder 2"/>
          <p:cNvSpPr>
            <a:spLocks noGrp="1"/>
          </p:cNvSpPr>
          <p:nvPr>
            <p:ph idx="1"/>
          </p:nvPr>
        </p:nvSpPr>
        <p:spPr/>
        <p:txBody>
          <a:bodyPr/>
          <a:lstStyle/>
          <a:p>
            <a:r>
              <a:rPr lang="en-GB" dirty="0" smtClean="0"/>
              <a:t>Tough and Brooks have identified a form of selection in admissions that they call covert selection, in which secondary schools, and sometimes primary schools,  use black door social selection to cherry pick their pupils of higher ability. </a:t>
            </a:r>
          </a:p>
          <a:p>
            <a:endParaRPr lang="en-GB" dirty="0"/>
          </a:p>
        </p:txBody>
      </p:sp>
    </p:spTree>
    <p:extLst>
      <p:ext uri="{BB962C8B-B14F-4D97-AF65-F5344CB8AC3E}">
        <p14:creationId xmlns:p14="http://schemas.microsoft.com/office/powerpoint/2010/main" val="31375469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Social Democracy</a:t>
            </a:r>
            <a:endParaRPr lang="en-GB" dirty="0"/>
          </a:p>
        </p:txBody>
      </p:sp>
      <p:sp>
        <p:nvSpPr>
          <p:cNvPr id="5" name="Text Placeholder 4"/>
          <p:cNvSpPr>
            <a:spLocks noGrp="1"/>
          </p:cNvSpPr>
          <p:nvPr>
            <p:ph type="body" idx="1"/>
          </p:nvPr>
        </p:nvSpPr>
        <p:spPr/>
        <p:txBody>
          <a:bodyPr/>
          <a:lstStyle/>
          <a:p>
            <a:r>
              <a:rPr lang="en-GB" dirty="0" smtClean="0"/>
              <a:t>Callum, Elliot, Cameron, Maddie, Becca, Varsha</a:t>
            </a:r>
            <a:endParaRPr lang="en-GB" dirty="0"/>
          </a:p>
        </p:txBody>
      </p:sp>
    </p:spTree>
    <p:extLst>
      <p:ext uri="{BB962C8B-B14F-4D97-AF65-F5344CB8AC3E}">
        <p14:creationId xmlns:p14="http://schemas.microsoft.com/office/powerpoint/2010/main" val="2656416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Social democratic arguments</a:t>
            </a:r>
            <a:endParaRPr lang="en-GB" dirty="0"/>
          </a:p>
        </p:txBody>
      </p:sp>
      <p:sp>
        <p:nvSpPr>
          <p:cNvPr id="3" name="Subtitle 2"/>
          <p:cNvSpPr>
            <a:spLocks noGrp="1"/>
          </p:cNvSpPr>
          <p:nvPr>
            <p:ph type="subTitle" idx="1"/>
          </p:nvPr>
        </p:nvSpPr>
        <p:spPr/>
        <p:txBody>
          <a:bodyPr/>
          <a:lstStyle/>
          <a:p>
            <a:r>
              <a:rPr lang="en-GB" dirty="0" smtClean="0"/>
              <a:t>By Elliot Coppola, Callum Marshall, Varsha dadachanji, Rebecca Monks, Madeline Clemons and Cameron street</a:t>
            </a:r>
            <a:endParaRPr lang="en-GB" dirty="0"/>
          </a:p>
        </p:txBody>
      </p:sp>
    </p:spTree>
    <p:extLst>
      <p:ext uri="{BB962C8B-B14F-4D97-AF65-F5344CB8AC3E}">
        <p14:creationId xmlns:p14="http://schemas.microsoft.com/office/powerpoint/2010/main" val="30825866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a:t>
            </a:r>
            <a:endParaRPr lang="en-GB" dirty="0"/>
          </a:p>
        </p:txBody>
      </p:sp>
      <p:sp>
        <p:nvSpPr>
          <p:cNvPr id="3" name="Content Placeholder 2"/>
          <p:cNvSpPr>
            <a:spLocks noGrp="1"/>
          </p:cNvSpPr>
          <p:nvPr>
            <p:ph idx="1"/>
          </p:nvPr>
        </p:nvSpPr>
        <p:spPr/>
        <p:txBody>
          <a:bodyPr/>
          <a:lstStyle/>
          <a:p>
            <a:r>
              <a:rPr lang="en-GB" dirty="0" smtClean="0"/>
              <a:t>Social Democrats believe that everyone has an equal </a:t>
            </a:r>
            <a:r>
              <a:rPr lang="en-GB" dirty="0" err="1" smtClean="0"/>
              <a:t>oppertunity</a:t>
            </a:r>
            <a:r>
              <a:rPr lang="en-GB" dirty="0" smtClean="0"/>
              <a:t> to succeed in the education system.</a:t>
            </a:r>
          </a:p>
          <a:p>
            <a:r>
              <a:rPr lang="en-GB" dirty="0" smtClean="0"/>
              <a:t>They believe there is a close connection between education and economic growth</a:t>
            </a:r>
          </a:p>
          <a:p>
            <a:r>
              <a:rPr lang="en-GB" dirty="0" smtClean="0"/>
              <a:t>They also argue that the higher your social class the higher education you receive.</a:t>
            </a:r>
          </a:p>
          <a:p>
            <a:r>
              <a:rPr lang="en-GB" dirty="0" smtClean="0"/>
              <a:t>They criticise functionalists views that claim that the education system in western industrial societies provide equality of </a:t>
            </a:r>
            <a:r>
              <a:rPr lang="en-GB" dirty="0" err="1" smtClean="0"/>
              <a:t>oppertunity</a:t>
            </a:r>
            <a:endParaRPr lang="en-GB" dirty="0"/>
          </a:p>
        </p:txBody>
      </p:sp>
      <p:pic>
        <p:nvPicPr>
          <p:cNvPr id="1026" name="Picture 2" descr="Image result for AH Halsey"/>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923984" y="0"/>
            <a:ext cx="1268016" cy="1690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70810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t>
            </a:r>
            <a:endParaRPr lang="en-GB" dirty="0"/>
          </a:p>
        </p:txBody>
      </p:sp>
      <p:sp>
        <p:nvSpPr>
          <p:cNvPr id="3" name="Content Placeholder 2"/>
          <p:cNvSpPr>
            <a:spLocks noGrp="1"/>
          </p:cNvSpPr>
          <p:nvPr>
            <p:ph idx="1"/>
          </p:nvPr>
        </p:nvSpPr>
        <p:spPr/>
        <p:txBody>
          <a:bodyPr>
            <a:normAutofit fontScale="92500" lnSpcReduction="20000"/>
          </a:bodyPr>
          <a:lstStyle/>
          <a:p>
            <a:pPr marL="0" indent="0">
              <a:buNone/>
            </a:pPr>
            <a:r>
              <a:rPr lang="en-GB" dirty="0" smtClean="0"/>
              <a:t>A.H. Halsey is one of the leading social democratic theorists.</a:t>
            </a:r>
          </a:p>
          <a:p>
            <a:pPr marL="0" indent="0">
              <a:buNone/>
            </a:pPr>
            <a:r>
              <a:rPr lang="en-GB" dirty="0" smtClean="0"/>
              <a:t>Halsey criticised functionalist views which claimed that the education system in Western industrial societies provided equality of opportunity.</a:t>
            </a:r>
          </a:p>
          <a:p>
            <a:pPr marL="0" indent="0">
              <a:buNone/>
            </a:pPr>
            <a:endParaRPr lang="en-GB" dirty="0" smtClean="0"/>
          </a:p>
          <a:p>
            <a:pPr marL="0" indent="0">
              <a:buNone/>
            </a:pPr>
            <a:r>
              <a:rPr lang="en-GB" dirty="0" smtClean="0"/>
              <a:t>1972 - Randall Collins points to studies which suggest that once mass literacy has been achieved, education makes less difference to economic growth. He claims that when companies do require specific skills, they usually provide their own training courses.</a:t>
            </a:r>
          </a:p>
          <a:p>
            <a:pPr marL="0" indent="0">
              <a:buNone/>
            </a:pPr>
            <a:endParaRPr lang="en-GB" dirty="0" smtClean="0"/>
          </a:p>
          <a:p>
            <a:pPr marL="0" indent="0">
              <a:buNone/>
            </a:pPr>
            <a:r>
              <a:rPr lang="en-GB" dirty="0" smtClean="0"/>
              <a:t>Other theorists include: </a:t>
            </a:r>
          </a:p>
          <a:p>
            <a:pPr marL="0" indent="0">
              <a:buNone/>
            </a:pPr>
            <a:r>
              <a:rPr lang="en-GB" dirty="0" smtClean="0"/>
              <a:t>Chubb &amp; Moe were Critics of the New Right movements.</a:t>
            </a:r>
          </a:p>
          <a:p>
            <a:pPr marL="0" indent="0">
              <a:buNone/>
            </a:pPr>
            <a:r>
              <a:rPr lang="en-GB" dirty="0" smtClean="0"/>
              <a:t>And many other theorists were involved in the Social Democratic ideology.</a:t>
            </a:r>
          </a:p>
          <a:p>
            <a:endParaRPr lang="en-GB" dirty="0"/>
          </a:p>
        </p:txBody>
      </p:sp>
      <p:pic>
        <p:nvPicPr>
          <p:cNvPr id="5" name="Picture 4"/>
          <p:cNvPicPr>
            <a:picLocks noChangeAspect="1"/>
          </p:cNvPicPr>
          <p:nvPr/>
        </p:nvPicPr>
        <p:blipFill>
          <a:blip r:embed="rId2"/>
          <a:stretch>
            <a:fillRect/>
          </a:stretch>
        </p:blipFill>
        <p:spPr>
          <a:xfrm>
            <a:off x="10629901" y="0"/>
            <a:ext cx="1562100" cy="2154834"/>
          </a:xfrm>
          <a:prstGeom prst="rect">
            <a:avLst/>
          </a:prstGeom>
        </p:spPr>
      </p:pic>
      <p:pic>
        <p:nvPicPr>
          <p:cNvPr id="6" name="Picture 5" descr="Image result for asi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882762" y="4336034"/>
            <a:ext cx="2258438" cy="10614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42521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t>
            </a:r>
            <a:endParaRPr lang="en-GB" dirty="0"/>
          </a:p>
        </p:txBody>
      </p:sp>
      <p:sp>
        <p:nvSpPr>
          <p:cNvPr id="3" name="Content Placeholder 2"/>
          <p:cNvSpPr>
            <a:spLocks noGrp="1"/>
          </p:cNvSpPr>
          <p:nvPr>
            <p:ph idx="1"/>
          </p:nvPr>
        </p:nvSpPr>
        <p:spPr/>
        <p:txBody>
          <a:bodyPr/>
          <a:lstStyle/>
          <a:p>
            <a:r>
              <a:rPr lang="en-GB" dirty="0"/>
              <a:t>Social democrats like Halsey argues that grammar school systems disadvantage working class children. He argues that the higher a person’s social class of origin – the class into which they were born – the higher their educational qualifications.</a:t>
            </a:r>
          </a:p>
          <a:p>
            <a:r>
              <a:rPr lang="en-GB" dirty="0"/>
              <a:t> </a:t>
            </a:r>
          </a:p>
          <a:p>
            <a:r>
              <a:rPr lang="en-GB" dirty="0"/>
              <a:t>Social democrats believed that the tripartite system of education needed to be abolished and replaced with the comprehensive system, where everyone would receive the same opportunities and working-class children and middle-class children could mix</a:t>
            </a:r>
          </a:p>
          <a:p>
            <a:endParaRPr lang="en-GB" dirty="0"/>
          </a:p>
        </p:txBody>
      </p:sp>
    </p:spTree>
    <p:extLst>
      <p:ext uri="{BB962C8B-B14F-4D97-AF65-F5344CB8AC3E}">
        <p14:creationId xmlns:p14="http://schemas.microsoft.com/office/powerpoint/2010/main" val="42916146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d1</a:t>
            </a:r>
            <a:endParaRPr lang="en-GB" dirty="0"/>
          </a:p>
        </p:txBody>
      </p:sp>
      <p:sp>
        <p:nvSpPr>
          <p:cNvPr id="3" name="Content Placeholder 2"/>
          <p:cNvSpPr>
            <a:spLocks noGrp="1"/>
          </p:cNvSpPr>
          <p:nvPr>
            <p:ph idx="1"/>
          </p:nvPr>
        </p:nvSpPr>
        <p:spPr/>
        <p:txBody>
          <a:bodyPr>
            <a:normAutofit lnSpcReduction="10000"/>
          </a:bodyPr>
          <a:lstStyle/>
          <a:p>
            <a:r>
              <a:rPr lang="en-GB" dirty="0" smtClean="0"/>
              <a:t>While the education system has been transformed, inequality of opportunity remains.</a:t>
            </a:r>
          </a:p>
          <a:p>
            <a:r>
              <a:rPr lang="en-GB" dirty="0" smtClean="0"/>
              <a:t> Many more students are gaining better and better results, but the pay gap between the attainment of the rich and the poor remains as fixed as it was in the 1960s. </a:t>
            </a:r>
          </a:p>
          <a:p>
            <a:r>
              <a:rPr lang="en-GB" dirty="0" smtClean="0"/>
              <a:t>Changing education has not created a meritocracy and the social democrats’ initial focus on the education system as the source of inequality seems misplaced. </a:t>
            </a:r>
          </a:p>
          <a:p>
            <a:r>
              <a:rPr lang="en-GB" dirty="0" smtClean="0"/>
              <a:t>Today, social democrats focus on modifying social and economic inequalities in the wider society rather than on changing the education system.</a:t>
            </a:r>
          </a:p>
          <a:p>
            <a:endParaRPr lang="en-GB" dirty="0"/>
          </a:p>
        </p:txBody>
      </p:sp>
    </p:spTree>
    <p:extLst>
      <p:ext uri="{BB962C8B-B14F-4D97-AF65-F5344CB8AC3E}">
        <p14:creationId xmlns:p14="http://schemas.microsoft.com/office/powerpoint/2010/main" val="6720849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d2</a:t>
            </a:r>
            <a:endParaRPr lang="en-GB" dirty="0"/>
          </a:p>
        </p:txBody>
      </p:sp>
      <p:sp>
        <p:nvSpPr>
          <p:cNvPr id="3" name="Content Placeholder 2"/>
          <p:cNvSpPr>
            <a:spLocks noGrp="1"/>
          </p:cNvSpPr>
          <p:nvPr>
            <p:ph idx="1"/>
          </p:nvPr>
        </p:nvSpPr>
        <p:spPr/>
        <p:txBody>
          <a:bodyPr/>
          <a:lstStyle/>
          <a:p>
            <a:pPr marL="0" indent="0">
              <a:buNone/>
            </a:pPr>
            <a:r>
              <a:rPr lang="en-GB" dirty="0" smtClean="0"/>
              <a:t>The need for vocational education shows a shift in the direction of education away from knowledge to work based skills. Many governments believe that education is the major route for maintaining the UK’s competitive edge in the world. However, there are concerns that we are over educating the population. For example Switzerland spends less money on education than other countries, yet it is one of the richest. The link between high levels of education and economic success is not inevitable one on either an individual or society-wide level. </a:t>
            </a:r>
          </a:p>
          <a:p>
            <a:endParaRPr lang="en-GB" dirty="0"/>
          </a:p>
        </p:txBody>
      </p:sp>
    </p:spTree>
    <p:extLst>
      <p:ext uri="{BB962C8B-B14F-4D97-AF65-F5344CB8AC3E}">
        <p14:creationId xmlns:p14="http://schemas.microsoft.com/office/powerpoint/2010/main" val="26536555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New Right</a:t>
            </a:r>
            <a:endParaRPr lang="en-GB" dirty="0"/>
          </a:p>
        </p:txBody>
      </p:sp>
      <p:sp>
        <p:nvSpPr>
          <p:cNvPr id="5" name="Text Placeholder 4"/>
          <p:cNvSpPr>
            <a:spLocks noGrp="1"/>
          </p:cNvSpPr>
          <p:nvPr>
            <p:ph type="body" idx="1"/>
          </p:nvPr>
        </p:nvSpPr>
        <p:spPr/>
        <p:txBody>
          <a:bodyPr/>
          <a:lstStyle/>
          <a:p>
            <a:r>
              <a:rPr lang="en-GB" dirty="0" smtClean="0"/>
              <a:t>Jacqueline, Crystal, </a:t>
            </a:r>
            <a:r>
              <a:rPr lang="en-GB" dirty="0" err="1" smtClean="0"/>
              <a:t>Cesca</a:t>
            </a:r>
            <a:r>
              <a:rPr lang="en-GB" dirty="0" smtClean="0"/>
              <a:t>, Eleanor, Olivia, Samantha, Izzie, Gene, Morgan</a:t>
            </a:r>
            <a:endParaRPr lang="en-GB" dirty="0"/>
          </a:p>
        </p:txBody>
      </p:sp>
    </p:spTree>
    <p:extLst>
      <p:ext uri="{BB962C8B-B14F-4D97-AF65-F5344CB8AC3E}">
        <p14:creationId xmlns:p14="http://schemas.microsoft.com/office/powerpoint/2010/main" val="1211182529"/>
      </p:ext>
    </p:extLst>
  </p:cSld>
  <p:clrMapOvr>
    <a:masterClrMapping/>
  </p:clrMapOvr>
  <p:timing>
    <p:tnLst>
      <p:par>
        <p:cTn id="1" dur="indefinite" restart="never" nodeType="tmRoot"/>
      </p:par>
    </p:tnLst>
  </p:timing>
</p:sld>
</file>

<file path=ppt/theme/theme1.xml><?xml version="1.0" encoding="utf-8"?>
<a:theme xmlns:a="http://schemas.openxmlformats.org/drawingml/2006/main" name="Headlines">
  <a:themeElements>
    <a:clrScheme name="Headlines">
      <a:dk1>
        <a:sysClr val="windowText" lastClr="000000"/>
      </a:dk1>
      <a:lt1>
        <a:sysClr val="window" lastClr="FFFFFF"/>
      </a:lt1>
      <a:dk2>
        <a:srgbClr val="1B2135"/>
      </a:dk2>
      <a:lt2>
        <a:srgbClr val="F4EFDF"/>
      </a:lt2>
      <a:accent1>
        <a:srgbClr val="33A485"/>
      </a:accent1>
      <a:accent2>
        <a:srgbClr val="EC6E39"/>
      </a:accent2>
      <a:accent3>
        <a:srgbClr val="D5A52C"/>
      </a:accent3>
      <a:accent4>
        <a:srgbClr val="909081"/>
      </a:accent4>
      <a:accent5>
        <a:srgbClr val="3BA1C1"/>
      </a:accent5>
      <a:accent6>
        <a:srgbClr val="916A8C"/>
      </a:accent6>
      <a:hlink>
        <a:srgbClr val="3BA1C1"/>
      </a:hlink>
      <a:folHlink>
        <a:srgbClr val="916A8C"/>
      </a:folHlink>
    </a:clrScheme>
    <a:fontScheme name="Headlines">
      <a:majorFont>
        <a:latin typeface="Century Schoolbook" panose="02040604050505020304"/>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 id="{3841520A-25F2-4EB8-BE4C-611DB5ABEED9}" vid="{0A845BBA-79DB-48B1-B20E-7DB1D922483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4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Headlines</Template>
  <TotalTime>220</TotalTime>
  <Words>825</Words>
  <Application>Microsoft Office PowerPoint</Application>
  <PresentationFormat>Widescreen</PresentationFormat>
  <Paragraphs>62</Paragraphs>
  <Slides>17</Slides>
  <Notes>0</Notes>
  <HiddenSlides>0</HiddenSlides>
  <MMClips>0</MMClips>
  <ScaleCrop>false</ScaleCrop>
  <HeadingPairs>
    <vt:vector size="6" baseType="variant">
      <vt:variant>
        <vt:lpstr>Fonts Used</vt:lpstr>
      </vt:variant>
      <vt:variant>
        <vt:i4>5</vt:i4>
      </vt:variant>
      <vt:variant>
        <vt:lpstr>Theme</vt:lpstr>
      </vt:variant>
      <vt:variant>
        <vt:i4>6</vt:i4>
      </vt:variant>
      <vt:variant>
        <vt:lpstr>Slide Titles</vt:lpstr>
      </vt:variant>
      <vt:variant>
        <vt:i4>17</vt:i4>
      </vt:variant>
    </vt:vector>
  </HeadingPairs>
  <TitlesOfParts>
    <vt:vector size="28" baseType="lpstr">
      <vt:lpstr>Arial</vt:lpstr>
      <vt:lpstr>Calibri</vt:lpstr>
      <vt:lpstr>Calibri Light</vt:lpstr>
      <vt:lpstr>Century Schoolbook</vt:lpstr>
      <vt:lpstr>Corbel</vt:lpstr>
      <vt:lpstr>Headlines</vt:lpstr>
      <vt:lpstr>Office Theme</vt:lpstr>
      <vt:lpstr>1_Office Theme</vt:lpstr>
      <vt:lpstr>2_Office Theme</vt:lpstr>
      <vt:lpstr>3_Office Theme</vt:lpstr>
      <vt:lpstr>4_Office Theme</vt:lpstr>
      <vt:lpstr>New Right vs Social Democracy</vt:lpstr>
      <vt:lpstr>Social Democracy</vt:lpstr>
      <vt:lpstr>Social democratic arguments</vt:lpstr>
      <vt:lpstr>A</vt:lpstr>
      <vt:lpstr>B</vt:lpstr>
      <vt:lpstr>C</vt:lpstr>
      <vt:lpstr>d1</vt:lpstr>
      <vt:lpstr>d2</vt:lpstr>
      <vt:lpstr>New Right</vt:lpstr>
      <vt:lpstr>New Right- Main Arguments</vt:lpstr>
      <vt:lpstr>New Right key thinkers</vt:lpstr>
      <vt:lpstr>What problems do they see with the education system!</vt:lpstr>
      <vt:lpstr>what solutions do they offer?</vt:lpstr>
      <vt:lpstr>Evaluation of the approach</vt:lpstr>
      <vt:lpstr>New rights main approach  </vt:lpstr>
      <vt:lpstr>Gerwitz</vt:lpstr>
      <vt:lpstr>Tough and Brooks </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Right vs Social Democracy</dc:title>
  <dc:creator>Dave King</dc:creator>
  <cp:lastModifiedBy>Dave King</cp:lastModifiedBy>
  <cp:revision>5</cp:revision>
  <dcterms:created xsi:type="dcterms:W3CDTF">2017-01-12T14:07:22Z</dcterms:created>
  <dcterms:modified xsi:type="dcterms:W3CDTF">2017-01-12T17:47:26Z</dcterms:modified>
</cp:coreProperties>
</file>