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20" r:id="rId5"/>
    <p:sldMasterId id="2147483732" r:id="rId6"/>
    <p:sldMasterId id="2147483744" r:id="rId7"/>
    <p:sldMasterId id="2147483762" r:id="rId8"/>
  </p:sldMasterIdLst>
  <p:sldIdLst>
    <p:sldId id="256" r:id="rId9"/>
    <p:sldId id="258" r:id="rId10"/>
    <p:sldId id="266" r:id="rId11"/>
    <p:sldId id="261" r:id="rId12"/>
    <p:sldId id="267" r:id="rId13"/>
    <p:sldId id="268" r:id="rId14"/>
    <p:sldId id="269" r:id="rId15"/>
    <p:sldId id="259" r:id="rId16"/>
    <p:sldId id="260" r:id="rId17"/>
    <p:sldId id="257" r:id="rId18"/>
    <p:sldId id="270" r:id="rId19"/>
    <p:sldId id="271" r:id="rId20"/>
    <p:sldId id="272" r:id="rId21"/>
    <p:sldId id="262" r:id="rId22"/>
    <p:sldId id="263" r:id="rId23"/>
    <p:sldId id="264" r:id="rId24"/>
    <p:sldId id="265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7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949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6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475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01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160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34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85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80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882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29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07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02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6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3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8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6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5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6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69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7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7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02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1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9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6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9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07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3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53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59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8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8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8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76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61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67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9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3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7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1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7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12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3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AD84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870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6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4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23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73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E785A8C-3634-47E8-87C5-FF1FB938CA0E}" type="datetimeFigureOut">
              <a:rPr lang="en-GB" smtClean="0">
                <a:solidFill>
                  <a:srgbClr val="F5F5F5"/>
                </a:solidFill>
              </a:rPr>
              <a:pPr/>
              <a:t>12/01/2017</a:t>
            </a:fld>
            <a:endParaRPr lang="en-GB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427586C-B147-498D-AE3A-4E04CDC91C31}" type="slidenum">
              <a:rPr lang="en-GB" smtClean="0">
                <a:solidFill>
                  <a:srgbClr val="1D1A1D"/>
                </a:solidFill>
              </a:rPr>
              <a:pPr/>
              <a:t>‹#›</a:t>
            </a:fld>
            <a:endParaRPr lang="en-GB">
              <a:solidFill>
                <a:srgbClr val="1D1A1D"/>
              </a:solidFill>
            </a:endParaRP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1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34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090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70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13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5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59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6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83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03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57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68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61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9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021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62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84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54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64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493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9AEE77-9D4F-4BC2-8E2E-AA3C36E1AA1A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88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292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31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70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2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10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46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78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37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033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8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56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085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8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9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0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063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9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88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093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70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17307A0-C4ED-4584-BF0C-39A31E9E20E6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5599E19-3A11-4484-BAE8-383132DC5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1/12/2017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76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A533-D8CE-4713-99A9-BAFD4D1F3B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1F50-3BEB-4F8B-BDC8-EA97DE6B01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8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C2FA07-422E-4D8A-8143-6A0BD9410D2C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12/01/2017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D99C-8CC5-425D-A77E-B139BD97ADFF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36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785A8C-3634-47E8-87C5-FF1FB938CA0E}" type="datetimeFigureOut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12/01/2017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427586C-B147-498D-AE3A-4E04CDC91C31}" type="slidenum">
              <a:rPr lang="en-GB" smtClean="0">
                <a:solidFill>
                  <a:srgbClr val="F5F5F5"/>
                </a:solidFill>
              </a:rPr>
              <a:pPr/>
              <a:t>‹#›</a:t>
            </a:fld>
            <a:endParaRPr lang="en-GB">
              <a:solidFill>
                <a:srgbClr val="F5F5F5"/>
              </a:solidFill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2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96DFF08F-DC6B-4601-B491-B0F83F6DD2DA}" type="datetimeFigureOut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1/12/2017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1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9AEE77-9D4F-4BC2-8E2E-AA3C36E1AA1A}" type="datetimeFigureOut">
              <a:rPr lang="en-GB" smtClean="0">
                <a:solidFill>
                  <a:srgbClr val="B31166"/>
                </a:solidFill>
              </a:rPr>
              <a:pPr/>
              <a:t>12/01/2017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867FF1F-3E00-4DA0-8F64-413FD1D6A9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78424-C08F-422C-9CBA-E003358F9377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12/01/2017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B06A02-D549-4413-8C4A-4F0B488E8B94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73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Right vs Social Democracy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D2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Right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Rosie, Tash, Jazmine, Megan, </a:t>
            </a:r>
            <a:r>
              <a:rPr lang="en-GB" dirty="0" err="1" smtClean="0"/>
              <a:t>Tabi</a:t>
            </a:r>
            <a:r>
              <a:rPr lang="en-GB" dirty="0" smtClean="0"/>
              <a:t>, Caitlin, Rory, Luke, Tallulah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400" y="2100263"/>
            <a:ext cx="9144000" cy="2387600"/>
          </a:xfrm>
        </p:spPr>
        <p:txBody>
          <a:bodyPr/>
          <a:lstStyle/>
          <a:p>
            <a:r>
              <a:rPr lang="en-GB" dirty="0" smtClean="0"/>
              <a:t>Main arguments for new right.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5568950" y="4826000"/>
            <a:ext cx="1104900" cy="1092200"/>
          </a:xfrm>
          <a:prstGeom prst="star5">
            <a:avLst/>
          </a:prstGeom>
          <a:solidFill>
            <a:srgbClr val="DD5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700" y="4330701"/>
            <a:ext cx="9385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Conservative, political view, that incorporates neoliberal economic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They have influenced government since 1979. with the belief that government, should encourage, competition, private businesses and not overly regulate the market.</a:t>
            </a:r>
          </a:p>
          <a:p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186"/>
            <a:ext cx="3037489" cy="39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54" y="3213100"/>
            <a:ext cx="8825659" cy="3416300"/>
          </a:xfrm>
        </p:spPr>
        <p:txBody>
          <a:bodyPr/>
          <a:lstStyle/>
          <a:p>
            <a:r>
              <a:rPr lang="en-GB" dirty="0" smtClean="0"/>
              <a:t>The education system, from the state needs to be leaner and more efficient offering, a safety net for those, who absolutely need it, rather than necessary service for all.</a:t>
            </a:r>
          </a:p>
          <a:p>
            <a:r>
              <a:rPr lang="en-GB" dirty="0" smtClean="0"/>
              <a:t>The 1988 education act, and several subsequent important pieces of legislation (policies) </a:t>
            </a:r>
          </a:p>
          <a:p>
            <a:r>
              <a:rPr lang="en-GB" dirty="0" smtClean="0"/>
              <a:t>Argue education should not be concerned with promoting equality of opportunity but with training the work force ( most skilled and capable for important jobs whilst other prepared for low level employment)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0"/>
            <a:ext cx="4578927" cy="29810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20900" y="889000"/>
            <a:ext cx="1651000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26364" y="596900"/>
            <a:ext cx="2053936" cy="12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91483" y="1744549"/>
            <a:ext cx="3258717" cy="78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42300" y="25273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rosie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300" y="45720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tash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4600" y="457200"/>
            <a:ext cx="150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jaz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981700" y="1069124"/>
            <a:ext cx="1498600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94600" y="115167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gabe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Right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Megan, </a:t>
            </a:r>
            <a:r>
              <a:rPr lang="en-GB" dirty="0" err="1" smtClean="0"/>
              <a:t>Tabi</a:t>
            </a:r>
            <a:r>
              <a:rPr lang="en-GB" dirty="0" smtClean="0"/>
              <a:t>, Caitlin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thinkers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53" y="2839453"/>
            <a:ext cx="5676994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Chubb and Moe – problems they see with the education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Chubb and Moe~ Believe an education system controlled by the state and local authorities is not the best means of achieving the aim of training an effective work force.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They argue there should be a free market in education that provides parents and local communities with choice.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They think there should be a range of schools that are independently managed, run like private businesses and accountable to the wishes and needs of local communities.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Parents should be affective choosers for choosing the best schools.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They think that marketization leads to competition which will drive up standards.</a:t>
            </a:r>
          </a:p>
        </p:txBody>
      </p:sp>
    </p:spTree>
    <p:extLst>
      <p:ext uri="{BB962C8B-B14F-4D97-AF65-F5344CB8AC3E}">
        <p14:creationId xmlns:p14="http://schemas.microsoft.com/office/powerpoint/2010/main" val="4608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Criticisms of the education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Randel Collins (1972) points to studies which suggest that once mass literacy has been achieved, education makes little difference to economic growth.</a:t>
            </a:r>
          </a:p>
          <a:p>
            <a:r>
              <a:rPr lang="en-GB" dirty="0" smtClean="0"/>
              <a:t>This shows that we only need basic education and we can learn as we go.</a:t>
            </a:r>
          </a:p>
          <a:p>
            <a:r>
              <a:rPr lang="en-GB" dirty="0" smtClean="0"/>
              <a:t>Once money goes into education, there is more of an effect on the economy.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Evaluation of the new right movement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Luke, Rory, </a:t>
            </a:r>
            <a:r>
              <a:rPr lang="en-GB" b="1" dirty="0" err="1" smtClean="0">
                <a:solidFill>
                  <a:schemeClr val="tx1"/>
                </a:solidFill>
              </a:rPr>
              <a:t>Talluah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5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01534">
            <a:off x="684212" y="4487332"/>
            <a:ext cx="8534400" cy="1507067"/>
          </a:xfrm>
        </p:spPr>
        <p:txBody>
          <a:bodyPr/>
          <a:lstStyle/>
          <a:p>
            <a:r>
              <a:rPr lang="en-GB" b="1" u="sng" dirty="0" smtClean="0"/>
              <a:t>The new right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chemeClr val="tx1"/>
                </a:solidFill>
              </a:rPr>
              <a:t>Gerwirtz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1995 and Ball 1995 – both argue that completion between schools benefits the middle class, who can use their cultural and economic capital to gain access to more desirable schools.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Critics argue that the real cause of low educational standards is not state control but social inequality and inadequate funding of state school.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There is a contradiction between the new right support for parental choice on the one hand the state imposing a compulsory national curriculum on all its schools.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Marxist argues that education does not impose a shared national culture as the new right claim but imposes the culture of a dominant minority ruling class and de values a culture of the working class and ethnic minorities. </a:t>
            </a:r>
          </a:p>
        </p:txBody>
      </p:sp>
    </p:spTree>
    <p:extLst>
      <p:ext uri="{BB962C8B-B14F-4D97-AF65-F5344CB8AC3E}">
        <p14:creationId xmlns:p14="http://schemas.microsoft.com/office/powerpoint/2010/main" val="2514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Democratic Views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Cam, Hannah, Mitch, Alicia, Florrie, Maddie, Nicole, Libby, Angelica, 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67578"/>
            <a:ext cx="3833906" cy="4952492"/>
          </a:xfrm>
        </p:spPr>
        <p:txBody>
          <a:bodyPr>
            <a:normAutofit/>
          </a:bodyPr>
          <a:lstStyle/>
          <a:p>
            <a:r>
              <a:rPr lang="en-GB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Social Democratic Main Arguments </a:t>
            </a:r>
            <a:endParaRPr lang="en-GB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0" y="267578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u="sng" dirty="0" smtClean="0">
                <a:latin typeface="SimSun" panose="02010600030101010101" pitchFamily="2" charset="-122"/>
                <a:ea typeface="SimSun" panose="02010600030101010101" pitchFamily="2" charset="-122"/>
              </a:rPr>
              <a:t>Equal opportunity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The higher a person’s social class of origin , the class in which they were born, the higher qualifications their educational qualifications. 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This suggests that schools aren’t providing equality of opportunity for all young people.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Social democratic theorists believe that everybody has a right to an equal opportunity.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If people don’t have the opportunity to develop their aptitudes and abilities, then their contribution to society as a whole will be reduced. </a:t>
            </a:r>
            <a:endParaRPr lang="en-GB" sz="1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GB" sz="1800" u="sng" dirty="0" smtClean="0">
                <a:latin typeface="SimSun" panose="02010600030101010101" pitchFamily="2" charset="-122"/>
                <a:ea typeface="SimSun" panose="02010600030101010101" pitchFamily="2" charset="-122"/>
              </a:rPr>
              <a:t> Education and the economy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There is a close link between education and economic growth.</a:t>
            </a:r>
          </a:p>
          <a:p>
            <a:r>
              <a:rPr lang="en-GB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Modern economies require an increasingly specialised and highly trained workforce, the educational system reflects this.</a:t>
            </a:r>
          </a:p>
          <a:p>
            <a:endParaRPr lang="en-GB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16510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165099"/>
            <a:ext cx="4635500" cy="754063"/>
          </a:xfrm>
        </p:spPr>
        <p:txBody>
          <a:bodyPr>
            <a:normAutofit/>
          </a:bodyPr>
          <a:lstStyle/>
          <a:p>
            <a:r>
              <a:rPr lang="en-GB" sz="4800" b="1" u="sng" dirty="0" smtClean="0"/>
              <a:t>Social Democratic</a:t>
            </a:r>
            <a:endParaRPr lang="en-GB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" y="1422400"/>
            <a:ext cx="9947088" cy="4967642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 smtClean="0"/>
              <a:t>Who are the key thinkers? </a:t>
            </a:r>
          </a:p>
          <a:p>
            <a:pPr algn="l"/>
            <a:endParaRPr lang="en-GB" b="1" dirty="0"/>
          </a:p>
          <a:p>
            <a:pPr algn="l"/>
            <a:r>
              <a:rPr lang="en-GB" b="1" dirty="0" err="1" smtClean="0"/>
              <a:t>Gerwirtz</a:t>
            </a:r>
            <a:r>
              <a:rPr lang="en-GB" b="1" dirty="0" smtClean="0"/>
              <a:t> </a:t>
            </a:r>
            <a:r>
              <a:rPr lang="en-GB" dirty="0" smtClean="0"/>
              <a:t>– found that the amount of choice involved in selecting a school was limited by the ability of schools and parents to discriminate between them because parents did not have an equal choice. </a:t>
            </a:r>
          </a:p>
          <a:p>
            <a:pPr algn="l"/>
            <a:endParaRPr lang="en-GB" b="1" dirty="0"/>
          </a:p>
          <a:p>
            <a:pPr algn="l"/>
            <a:r>
              <a:rPr lang="en-GB" b="1" dirty="0" smtClean="0"/>
              <a:t>Ball </a:t>
            </a:r>
            <a:r>
              <a:rPr lang="en-GB" dirty="0" smtClean="0"/>
              <a:t>– saw a shift in school attitudes after the introduction of the 1988 Education Act. Competition between local schools to attract students, who are now regarded as commodities, creates winners and losers. </a:t>
            </a:r>
            <a:endParaRPr lang="en-GB" dirty="0" smtClean="0"/>
          </a:p>
          <a:p>
            <a:pPr algn="l"/>
            <a:endParaRPr lang="en-GB" dirty="0"/>
          </a:p>
          <a:p>
            <a:pPr lvl="0" algn="l"/>
            <a:r>
              <a:rPr lang="en-GB" sz="2200" b="1" dirty="0">
                <a:solidFill>
                  <a:prstClr val="black"/>
                </a:solidFill>
              </a:rPr>
              <a:t>Chubb and Moe </a:t>
            </a:r>
            <a:r>
              <a:rPr lang="en-GB" sz="2200" b="1" dirty="0" smtClean="0">
                <a:solidFill>
                  <a:prstClr val="black"/>
                </a:solidFill>
              </a:rPr>
              <a:t>are New Right critics of this position – </a:t>
            </a:r>
            <a:r>
              <a:rPr lang="en-GB" sz="2200" b="1" dirty="0">
                <a:solidFill>
                  <a:prstClr val="black"/>
                </a:solidFill>
              </a:rPr>
              <a:t>they believe the education system controlled by  the state and local authorities is </a:t>
            </a:r>
            <a:r>
              <a:rPr lang="en-GB" sz="2200" b="1" u="sng" dirty="0">
                <a:solidFill>
                  <a:prstClr val="black"/>
                </a:solidFill>
              </a:rPr>
              <a:t>not</a:t>
            </a:r>
            <a:r>
              <a:rPr lang="en-GB" sz="2200" b="1" dirty="0">
                <a:solidFill>
                  <a:prstClr val="black"/>
                </a:solidFill>
              </a:rPr>
              <a:t> </a:t>
            </a:r>
            <a:r>
              <a:rPr lang="en-GB" sz="2200" b="1" dirty="0" smtClean="0">
                <a:solidFill>
                  <a:prstClr val="black"/>
                </a:solidFill>
              </a:rPr>
              <a:t>the </a:t>
            </a:r>
            <a:r>
              <a:rPr lang="en-GB" sz="2200" b="1" dirty="0">
                <a:solidFill>
                  <a:prstClr val="black"/>
                </a:solidFill>
              </a:rPr>
              <a:t>best means of achieving the aim of training an effective workforce.</a:t>
            </a:r>
          </a:p>
          <a:p>
            <a:pPr algn="l"/>
            <a:endParaRPr lang="en-GB" dirty="0" smtClean="0"/>
          </a:p>
          <a:p>
            <a:pPr algn="l"/>
            <a:endParaRPr lang="en-GB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515600" y="342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B</a:t>
            </a:r>
            <a:endParaRPr lang="en-GB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Social Democratic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 Problems in  the education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key themes of social democracy are a desire for meritocracy , but with recognition that the system as it stands is unable to deliver.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Inequality of opportunity - They believe that schools are unequal and inequality of education means everyone suffers.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There are concerns that we might be over educating the population. – the link between high levels of education and economic success is not inevitable.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7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believe they need to focus on modifying social and economic inequalities in wider society rather than on changing the educational system.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1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Social Democratic Approach.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Libby, Val and Angelica.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the social democratic.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Inequality of opportunity remains because of the gap between the rich and poor remains as it was in the 1960s.</a:t>
            </a:r>
          </a:p>
          <a:p>
            <a:r>
              <a:rPr lang="en-GB" dirty="0" smtClean="0"/>
              <a:t>Todays, social democrats work modifying social and economic inequality in society rather than changing the education system.</a:t>
            </a:r>
          </a:p>
          <a:p>
            <a:r>
              <a:rPr lang="en-GB" dirty="0" smtClean="0"/>
              <a:t>The link between the high levels of education and economic success is not an inevitable one on either an individual or society- wide level.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9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68</TotalTime>
  <Words>924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SimSun</vt:lpstr>
      <vt:lpstr>Arial</vt:lpstr>
      <vt:lpstr>Calibri</vt:lpstr>
      <vt:lpstr>Calibri Light</vt:lpstr>
      <vt:lpstr>Century Gothic</vt:lpstr>
      <vt:lpstr>Century Schoolbook</vt:lpstr>
      <vt:lpstr>Corbel</vt:lpstr>
      <vt:lpstr>Rockwell</vt:lpstr>
      <vt:lpstr>Rockwell Condensed</vt:lpstr>
      <vt:lpstr>Tw Cen MT</vt:lpstr>
      <vt:lpstr>Tw Cen MT Condensed</vt:lpstr>
      <vt:lpstr>Wingdings</vt:lpstr>
      <vt:lpstr>Wingdings 3</vt:lpstr>
      <vt:lpstr>Wood Type</vt:lpstr>
      <vt:lpstr>Celestial</vt:lpstr>
      <vt:lpstr>Office Theme</vt:lpstr>
      <vt:lpstr>Ion</vt:lpstr>
      <vt:lpstr>Headlines</vt:lpstr>
      <vt:lpstr>Integral</vt:lpstr>
      <vt:lpstr>Ion Boardroom</vt:lpstr>
      <vt:lpstr>Slice</vt:lpstr>
      <vt:lpstr>New Right vs Social Democracy</vt:lpstr>
      <vt:lpstr>Social Democratic Views</vt:lpstr>
      <vt:lpstr>Social Democratic Main Arguments </vt:lpstr>
      <vt:lpstr>Social Democratic</vt:lpstr>
      <vt:lpstr>Social Democratic</vt:lpstr>
      <vt:lpstr>c. Problems in  the education system</vt:lpstr>
      <vt:lpstr>Solutions</vt:lpstr>
      <vt:lpstr>Social Democratic Approach.</vt:lpstr>
      <vt:lpstr>Evaluation of the social democratic.</vt:lpstr>
      <vt:lpstr>New Right</vt:lpstr>
      <vt:lpstr>Main arguments for new right.</vt:lpstr>
      <vt:lpstr>PowerPoint Presentation</vt:lpstr>
      <vt:lpstr>PowerPoint Presentation</vt:lpstr>
      <vt:lpstr>New Right</vt:lpstr>
      <vt:lpstr>Key thinkers</vt:lpstr>
      <vt:lpstr>Chubb and Moe – problems they see with the education system</vt:lpstr>
      <vt:lpstr>Criticisms of the education system</vt:lpstr>
      <vt:lpstr>Evaluation of the new right movement </vt:lpstr>
      <vt:lpstr>The new right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Right vs Social Democracy</dc:title>
  <dc:creator>Dave King</dc:creator>
  <cp:lastModifiedBy>Dave King</cp:lastModifiedBy>
  <cp:revision>4</cp:revision>
  <dcterms:created xsi:type="dcterms:W3CDTF">2017-01-12T15:40:11Z</dcterms:created>
  <dcterms:modified xsi:type="dcterms:W3CDTF">2017-01-12T16:48:16Z</dcterms:modified>
</cp:coreProperties>
</file>