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5.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6.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7.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702" r:id="rId4"/>
    <p:sldMasterId id="2147483719" r:id="rId5"/>
    <p:sldMasterId id="2147483737" r:id="rId6"/>
    <p:sldMasterId id="2147483749" r:id="rId7"/>
    <p:sldMasterId id="2147483761" r:id="rId8"/>
  </p:sldMasterIdLst>
  <p:sldIdLst>
    <p:sldId id="256" r:id="rId9"/>
    <p:sldId id="261" r:id="rId10"/>
    <p:sldId id="263" r:id="rId11"/>
    <p:sldId id="258" r:id="rId12"/>
    <p:sldId id="259" r:id="rId13"/>
    <p:sldId id="266" r:id="rId14"/>
    <p:sldId id="262" r:id="rId15"/>
    <p:sldId id="267" r:id="rId16"/>
    <p:sldId id="260" r:id="rId17"/>
    <p:sldId id="265" r:id="rId18"/>
    <p:sldId id="25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EA8DC22-32A0-4A0F-AF2E-C762456479B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F07A7-6CF1-45AB-B155-29AACE8E119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147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8DC22-32A0-4A0F-AF2E-C762456479B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163684214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1782622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3635945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6686746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4963422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183006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140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8DC22-32A0-4A0F-AF2E-C762456479B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F07A7-6CF1-45AB-B155-29AACE8E119A}"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813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2152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38765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14900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1399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26751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69658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80097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7821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8DC22-32A0-4A0F-AF2E-C762456479B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270127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30888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57987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86784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a:xfrm>
            <a:off x="3962399" y="5870575"/>
            <a:ext cx="4893958" cy="377825"/>
          </a:xfrm>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14936374"/>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27724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192608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152099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696117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340302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2751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8DC22-32A0-4A0F-AF2E-C762456479B6}" type="datetimeFigureOut">
              <a:rPr lang="en-GB" smtClean="0"/>
              <a:t>18/01/2017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BF07A7-6CF1-45AB-B155-29AACE8E119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6919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025566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679892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1725350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632114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840600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219204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080376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639241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5511538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009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A8DC22-32A0-4A0F-AF2E-C762456479B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5478961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433858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326886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5412569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solidFill>
                  <a:prstClr val="black">
                    <a:tint val="75000"/>
                  </a:prstClr>
                </a:solidFill>
              </a:rPr>
              <a:pPr/>
              <a:t>1/18/2017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2249382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8731875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9643016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214117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solidFill>
                  <a:prstClr val="black">
                    <a:tint val="75000"/>
                  </a:prstClr>
                </a:solidFill>
              </a:rPr>
              <a:pPr/>
              <a:t>1/18/2017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430388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5309731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040507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A8DC22-32A0-4A0F-AF2E-C762456479B6}" type="datetimeFigureOut">
              <a:rPr lang="en-GB" smtClean="0"/>
              <a:t>18/01/2017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33345041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28751396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1446704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25782938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054069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90099884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81796994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a:xfrm>
            <a:off x="3962399" y="5870575"/>
            <a:ext cx="4893958" cy="377825"/>
          </a:xfrm>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6799863"/>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698292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752553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556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A8DC22-32A0-4A0F-AF2E-C762456479B6}" type="datetimeFigureOut">
              <a:rPr lang="en-GB" smtClean="0"/>
              <a:t>18/01/2017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7484127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6244312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09206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0747502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0985869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189231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076888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281733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478877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4609810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24481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8DC22-32A0-4A0F-AF2E-C762456479B6}" type="datetimeFigureOut">
              <a:rPr lang="en-GB" smtClean="0"/>
              <a:t>18/01/2017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23177363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3674907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0914070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1/18/2017</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9310714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390775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819452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6251404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8457485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96858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9329666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8553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8DC22-32A0-4A0F-AF2E-C762456479B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BF07A7-6CF1-45AB-B155-29AACE8E119A}" type="slidenum">
              <a:rPr lang="en-GB" smtClean="0"/>
              <a:t>‹#›</a:t>
            </a:fld>
            <a:endParaRPr lang="en-GB"/>
          </a:p>
        </p:txBody>
      </p:sp>
    </p:spTree>
    <p:extLst>
      <p:ext uri="{BB962C8B-B14F-4D97-AF65-F5344CB8AC3E}">
        <p14:creationId xmlns:p14="http://schemas.microsoft.com/office/powerpoint/2010/main" val="1788123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8710770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3741211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435600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119274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868489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276896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343227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74879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338061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565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8DC22-32A0-4A0F-AF2E-C762456479B6}" type="datetimeFigureOut">
              <a:rPr lang="en-GB" smtClean="0"/>
              <a:t>18/01/2017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BF07A7-6CF1-45AB-B155-29AACE8E119A}"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45803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545545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613285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19246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620799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529503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111998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6794949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9579392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7205370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2925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theme" Target="../theme/theme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18" Type="http://schemas.openxmlformats.org/officeDocument/2006/relationships/theme" Target="../theme/theme5.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17" Type="http://schemas.openxmlformats.org/officeDocument/2006/relationships/slideLayout" Target="../slideLayouts/slideLayout72.xml"/><Relationship Id="rId2" Type="http://schemas.openxmlformats.org/officeDocument/2006/relationships/slideLayout" Target="../slideLayouts/slideLayout57.xml"/><Relationship Id="rId16" Type="http://schemas.openxmlformats.org/officeDocument/2006/relationships/slideLayout" Target="../slideLayouts/slideLayout71.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slideLayout" Target="../slideLayouts/slideLayout7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slideLayout" Target="../slideLayouts/slideLayout6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6.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1.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theme" Target="../theme/theme7.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8.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EA8DC22-32A0-4A0F-AF2E-C762456479B6}" type="datetimeFigureOut">
              <a:rPr lang="en-GB" smtClean="0"/>
              <a:t>18/01/2017</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3BF07A7-6CF1-45AB-B155-29AACE8E119A}"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121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D16845-6A24-47B2-ADF1-0048438D834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064DA-5B31-4F98-80B5-F298D061BBFD}"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18797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B61BEF0D-F0BB-DE4B-95CE-6DB70DBA9567}" type="datetimeFigureOut">
              <a:rPr lang="en-US" dirty="0">
                <a:solidFill>
                  <a:prstClr val="white"/>
                </a:solidFill>
              </a:rPr>
              <a:pPr defTabSz="457200"/>
              <a:t>1/18/2017</a:t>
            </a:fld>
            <a:endParaRPr lang="en-US" dirty="0">
              <a:solidFill>
                <a:prstClr val="white"/>
              </a:solidFill>
            </a:endParaRP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defTabSz="457200"/>
            <a:endParaRPr lang="en-US" dirty="0">
              <a:solidFill>
                <a:prstClr val="white"/>
              </a:solidFill>
            </a:endParaRP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D57F1E4F-1CFF-5643-939E-217C01CDF565}" type="slidenum">
              <a:rPr lang="en-US" dirty="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185972005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1/18/2017</a:t>
            </a:fld>
            <a:endParaRPr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lang="en-US" dirty="0">
                <a:solidFill>
                  <a:srgbClr val="90C226"/>
                </a:solidFill>
              </a:rPr>
              <a:pPr defTabSz="457200"/>
              <a:t>‹#›</a:t>
            </a:fld>
            <a:endParaRPr lang="en-US" dirty="0">
              <a:solidFill>
                <a:srgbClr val="90C226"/>
              </a:solidFill>
            </a:endParaRPr>
          </a:p>
        </p:txBody>
      </p:sp>
    </p:spTree>
    <p:extLst>
      <p:ext uri="{BB962C8B-B14F-4D97-AF65-F5344CB8AC3E}">
        <p14:creationId xmlns:p14="http://schemas.microsoft.com/office/powerpoint/2010/main" val="1591845596"/>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B61BEF0D-F0BB-DE4B-95CE-6DB70DBA9567}" type="datetimeFigureOut">
              <a:rPr lang="en-US" dirty="0">
                <a:solidFill>
                  <a:prstClr val="white"/>
                </a:solidFill>
              </a:rPr>
              <a:pPr defTabSz="457200"/>
              <a:t>1/18/2017</a:t>
            </a:fld>
            <a:endParaRPr lang="en-US" dirty="0">
              <a:solidFill>
                <a:prstClr val="white"/>
              </a:solidFill>
            </a:endParaRPr>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defTabSz="457200"/>
            <a:endParaRPr lang="en-US" dirty="0">
              <a:solidFill>
                <a:prstClr val="white"/>
              </a:solidFill>
            </a:endParaRPr>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D57F1E4F-1CFF-5643-939E-217C01CDF565}" type="slidenum">
              <a:rPr lang="en-US" dirty="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61693377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03F9-121C-4F92-AF72-2F1EC64DABBD}"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D8652-F80F-42CD-83DF-9FA912EF6BD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7084824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04294-CC12-1842-8C80-B97D09109074}" type="datetimeFigureOut">
              <a:rPr lang="en-US" smtClean="0">
                <a:solidFill>
                  <a:prstClr val="black">
                    <a:tint val="75000"/>
                  </a:prstClr>
                </a:solidFill>
              </a:rPr>
              <a:pPr/>
              <a:t>1/18/2017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FA13A-7815-154E-B2A9-4C039196175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2791956"/>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EF0E80-8530-41E2-B277-6C1A82AD547C}" type="datetimeFigureOut">
              <a:rPr lang="en-GB" smtClean="0">
                <a:solidFill>
                  <a:prstClr val="black">
                    <a:tint val="75000"/>
                  </a:prstClr>
                </a:solidFill>
              </a:rPr>
              <a:pPr/>
              <a:t>18/01/2017</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E9889-E46F-45C3-9E18-3AF314B3862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0703817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Education Policies – New Right and Social Democratic Approaches</a:t>
            </a:r>
            <a:endParaRPr lang="en-GB" dirty="0"/>
          </a:p>
        </p:txBody>
      </p:sp>
      <p:sp>
        <p:nvSpPr>
          <p:cNvPr id="3" name="Subtitle 2"/>
          <p:cNvSpPr>
            <a:spLocks noGrp="1"/>
          </p:cNvSpPr>
          <p:nvPr>
            <p:ph type="subTitle" idx="1"/>
          </p:nvPr>
        </p:nvSpPr>
        <p:spPr/>
        <p:txBody>
          <a:bodyPr/>
          <a:lstStyle/>
          <a:p>
            <a:r>
              <a:rPr lang="en-GB" dirty="0" smtClean="0"/>
              <a:t>D1 Group</a:t>
            </a:r>
            <a:endParaRPr lang="en-GB" dirty="0"/>
          </a:p>
        </p:txBody>
      </p:sp>
    </p:spTree>
    <p:extLst>
      <p:ext uri="{BB962C8B-B14F-4D97-AF65-F5344CB8AC3E}">
        <p14:creationId xmlns:p14="http://schemas.microsoft.com/office/powerpoint/2010/main" val="1952913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prstClr val="black"/>
                </a:solidFill>
              </a:rPr>
              <a:t>Students meeting cost of their own education</a:t>
            </a:r>
            <a:br>
              <a:rPr lang="en-GB" dirty="0">
                <a:solidFill>
                  <a:prstClr val="black"/>
                </a:solidFill>
              </a:rPr>
            </a:br>
            <a:endParaRPr lang="en-GB" dirty="0"/>
          </a:p>
        </p:txBody>
      </p:sp>
      <p:sp>
        <p:nvSpPr>
          <p:cNvPr id="4" name="Content Placeholder 3"/>
          <p:cNvSpPr txBox="1">
            <a:spLocks noGrp="1"/>
          </p:cNvSpPr>
          <p:nvPr>
            <p:ph idx="1"/>
          </p:nvPr>
        </p:nvSpPr>
        <p:spPr>
          <a:xfrm>
            <a:off x="838200" y="1825625"/>
            <a:ext cx="10515600" cy="4746428"/>
          </a:xfrm>
          <a:prstGeom prst="rect">
            <a:avLst/>
          </a:prstGeom>
          <a:noFill/>
        </p:spPr>
        <p:txBody>
          <a:bodyPr wrap="square" rtlCol="0">
            <a:spAutoFit/>
          </a:bodyPr>
          <a:lstStyle/>
          <a:p>
            <a:pPr marL="742950" lvl="1" indent="-285750"/>
            <a:r>
              <a:rPr lang="en-GB" dirty="0" err="1" smtClean="0">
                <a:solidFill>
                  <a:prstClr val="black"/>
                </a:solidFill>
              </a:rPr>
              <a:t>Uni</a:t>
            </a:r>
            <a:r>
              <a:rPr lang="en-GB" dirty="0" smtClean="0">
                <a:solidFill>
                  <a:prstClr val="black"/>
                </a:solidFill>
              </a:rPr>
              <a:t> </a:t>
            </a:r>
            <a:r>
              <a:rPr lang="en-GB" dirty="0">
                <a:solidFill>
                  <a:prstClr val="black"/>
                </a:solidFill>
              </a:rPr>
              <a:t>fees- maximum £9000 per year. </a:t>
            </a:r>
          </a:p>
          <a:p>
            <a:pPr marL="742950" lvl="1" indent="-285750"/>
            <a:r>
              <a:rPr lang="en-GB" dirty="0">
                <a:solidFill>
                  <a:prstClr val="black"/>
                </a:solidFill>
              </a:rPr>
              <a:t>Nursery fees- £6000 a year part time.</a:t>
            </a:r>
          </a:p>
          <a:p>
            <a:pPr marL="742950" lvl="1" indent="-285750"/>
            <a:r>
              <a:rPr lang="en-GB" dirty="0">
                <a:solidFill>
                  <a:prstClr val="black"/>
                </a:solidFill>
              </a:rPr>
              <a:t>There is free education </a:t>
            </a:r>
            <a:r>
              <a:rPr lang="en-GB" u="sng" dirty="0">
                <a:solidFill>
                  <a:prstClr val="black"/>
                </a:solidFill>
              </a:rPr>
              <a:t>for 3-4 year olds. </a:t>
            </a:r>
          </a:p>
          <a:p>
            <a:pPr marL="285750" indent="-285750">
              <a:buFont typeface="Arial" panose="020B0604020202020204" pitchFamily="34" charset="0"/>
              <a:buChar char="•"/>
            </a:pPr>
            <a:r>
              <a:rPr lang="en-GB" sz="2400" u="sng" dirty="0">
                <a:solidFill>
                  <a:prstClr val="black"/>
                </a:solidFill>
              </a:rPr>
              <a:t>Social democrats-</a:t>
            </a:r>
            <a:r>
              <a:rPr lang="en-GB" sz="2400" dirty="0">
                <a:solidFill>
                  <a:prstClr val="black"/>
                </a:solidFill>
              </a:rPr>
              <a:t> criticise it as there are no equal opportunities. Higher education helps the economy grow however education exceeds the needs of the economy. Modern economy requires specialised and highly trained workforce. School leaving ages risen leading to more and higher education. Vocational education focusing on work place skills is vital for economic development. </a:t>
            </a:r>
          </a:p>
          <a:p>
            <a:pPr marL="285750" indent="-285750">
              <a:buFont typeface="Arial" panose="020B0604020202020204" pitchFamily="34" charset="0"/>
              <a:buChar char="•"/>
            </a:pPr>
            <a:r>
              <a:rPr lang="en-GB" sz="2400" u="sng" dirty="0">
                <a:solidFill>
                  <a:prstClr val="black"/>
                </a:solidFill>
              </a:rPr>
              <a:t>New Right- </a:t>
            </a:r>
            <a:r>
              <a:rPr lang="en-GB" sz="2400" dirty="0">
                <a:solidFill>
                  <a:prstClr val="black"/>
                </a:solidFill>
              </a:rPr>
              <a:t>competition encourages improving standards. Higher standards means higher education which gives them in the bottom more chance of escaping welfare dependency. </a:t>
            </a:r>
            <a:r>
              <a:rPr lang="en-GB" sz="2400" dirty="0">
                <a:solidFill>
                  <a:prstClr val="black"/>
                </a:solidFill>
              </a:rPr>
              <a:t>More investment in education leads to more growth </a:t>
            </a:r>
            <a:r>
              <a:rPr lang="en-GB" sz="2400" dirty="0" smtClean="0">
                <a:solidFill>
                  <a:prstClr val="black"/>
                </a:solidFill>
              </a:rPr>
              <a:t>in the economy</a:t>
            </a:r>
            <a:r>
              <a:rPr lang="en-GB" sz="2400" dirty="0">
                <a:solidFill>
                  <a:prstClr val="black"/>
                </a:solidFill>
              </a:rPr>
              <a:t>. </a:t>
            </a:r>
            <a:endParaRPr lang="en-GB" sz="2400" dirty="0">
              <a:solidFill>
                <a:prstClr val="black"/>
              </a:solidFill>
            </a:endParaRPr>
          </a:p>
          <a:p>
            <a:pPr algn="ctr"/>
            <a:endParaRPr lang="en-GB" sz="1100" u="sng" dirty="0">
              <a:solidFill>
                <a:prstClr val="black"/>
              </a:solidFill>
            </a:endParaRPr>
          </a:p>
        </p:txBody>
      </p:sp>
    </p:spTree>
    <p:extLst>
      <p:ext uri="{BB962C8B-B14F-4D97-AF65-F5344CB8AC3E}">
        <p14:creationId xmlns:p14="http://schemas.microsoft.com/office/powerpoint/2010/main" val="129582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err="1" smtClean="0"/>
              <a:t>Marketisation</a:t>
            </a:r>
            <a:endParaRPr lang="en-GB" dirty="0"/>
          </a:p>
        </p:txBody>
      </p:sp>
      <p:sp>
        <p:nvSpPr>
          <p:cNvPr id="5" name="Content Placeholder 4"/>
          <p:cNvSpPr>
            <a:spLocks noGrp="1"/>
          </p:cNvSpPr>
          <p:nvPr>
            <p:ph idx="1"/>
          </p:nvPr>
        </p:nvSpPr>
        <p:spPr/>
        <p:txBody>
          <a:bodyPr/>
          <a:lstStyle/>
          <a:p>
            <a:r>
              <a:rPr lang="en-GB" dirty="0" smtClean="0"/>
              <a:t>Ofsted inspections</a:t>
            </a:r>
          </a:p>
          <a:p>
            <a:r>
              <a:rPr lang="en-GB" dirty="0" smtClean="0"/>
              <a:t>League tables</a:t>
            </a:r>
          </a:p>
          <a:p>
            <a:r>
              <a:rPr lang="en-GB" dirty="0" smtClean="0"/>
              <a:t>Formula funding</a:t>
            </a:r>
          </a:p>
          <a:p>
            <a:r>
              <a:rPr lang="en-GB" dirty="0" smtClean="0"/>
              <a:t>Business sponsorship of schools</a:t>
            </a:r>
          </a:p>
          <a:p>
            <a:pPr marL="0" indent="0">
              <a:buNone/>
            </a:pPr>
            <a:r>
              <a:rPr lang="en-GB" dirty="0"/>
              <a:t> </a:t>
            </a:r>
            <a:r>
              <a:rPr lang="en-GB" dirty="0" smtClean="0"/>
              <a:t>This is both social democratic and the new right because it is trying to provide equal opportunities but they are also trying to create a market within the education system.</a:t>
            </a:r>
          </a:p>
          <a:p>
            <a:pPr marL="0" indent="0">
              <a:buNone/>
            </a:pPr>
            <a:r>
              <a:rPr lang="en-GB" dirty="0" smtClean="0"/>
              <a:t>They should be more concerned about the individual student progress and how they can improve </a:t>
            </a:r>
            <a:r>
              <a:rPr lang="en-GB" smtClean="0"/>
              <a:t>their future.   </a:t>
            </a:r>
            <a:endParaRPr lang="en-GB" dirty="0" smtClean="0"/>
          </a:p>
        </p:txBody>
      </p:sp>
    </p:spTree>
    <p:extLst>
      <p:ext uri="{BB962C8B-B14F-4D97-AF65-F5344CB8AC3E}">
        <p14:creationId xmlns:p14="http://schemas.microsoft.com/office/powerpoint/2010/main" val="268662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Social democratic policy approaches</a:t>
            </a:r>
            <a:endParaRPr lang="en-GB" dirty="0"/>
          </a:p>
        </p:txBody>
      </p:sp>
      <p:sp>
        <p:nvSpPr>
          <p:cNvPr id="5" name="Text Placeholder 4"/>
          <p:cNvSpPr>
            <a:spLocks noGrp="1"/>
          </p:cNvSpPr>
          <p:nvPr>
            <p:ph type="body" idx="1"/>
          </p:nvPr>
        </p:nvSpPr>
        <p:spPr/>
        <p:txBody>
          <a:bodyPr/>
          <a:lstStyle/>
          <a:p>
            <a:r>
              <a:rPr lang="en-GB" dirty="0" smtClean="0"/>
              <a:t>D1</a:t>
            </a:r>
            <a:endParaRPr lang="en-GB" dirty="0"/>
          </a:p>
        </p:txBody>
      </p:sp>
    </p:spTree>
    <p:extLst>
      <p:ext uri="{BB962C8B-B14F-4D97-AF65-F5344CB8AC3E}">
        <p14:creationId xmlns:p14="http://schemas.microsoft.com/office/powerpoint/2010/main" val="339107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191768"/>
            <a:ext cx="9720072" cy="1094232"/>
          </a:xfrm>
        </p:spPr>
        <p:txBody>
          <a:bodyPr>
            <a:normAutofit fontScale="90000"/>
          </a:bodyPr>
          <a:lstStyle/>
          <a:p>
            <a:r>
              <a:rPr lang="en-GB" dirty="0" smtClean="0"/>
              <a:t>Positive Discrimination/ Affirmative Action </a:t>
            </a:r>
            <a:br>
              <a:rPr lang="en-GB" dirty="0" smtClean="0"/>
            </a:br>
            <a:endParaRPr lang="en-GB" dirty="0"/>
          </a:p>
        </p:txBody>
      </p:sp>
      <p:sp>
        <p:nvSpPr>
          <p:cNvPr id="3" name="Content Placeholder 2"/>
          <p:cNvSpPr>
            <a:spLocks noGrp="1"/>
          </p:cNvSpPr>
          <p:nvPr>
            <p:ph idx="1"/>
          </p:nvPr>
        </p:nvSpPr>
        <p:spPr/>
        <p:txBody>
          <a:bodyPr/>
          <a:lstStyle/>
          <a:p>
            <a:r>
              <a:rPr lang="en-GB" dirty="0"/>
              <a:t>The equality act 2010 established the principals of equality and their implementation in the UK. </a:t>
            </a:r>
          </a:p>
          <a:p>
            <a:r>
              <a:rPr lang="en-GB" dirty="0"/>
              <a:t>It is a social democratic policy.</a:t>
            </a:r>
          </a:p>
          <a:p>
            <a:pPr lvl="0"/>
            <a:r>
              <a:rPr lang="en-US" dirty="0"/>
              <a:t>These policies may increase racial or ethnic tensions. The members of a group may develop a negative attitude towards a minority if they perceive that due to positive discrimination they are being excluded or see their chances of getting some jobs or positions limited.</a:t>
            </a:r>
            <a:endParaRPr lang="en-GB" dirty="0"/>
          </a:p>
          <a:p>
            <a:pPr lvl="0"/>
            <a:r>
              <a:rPr lang="en-US" dirty="0"/>
              <a:t>Positive discrimination can be very difficult to apply in societies where ethnic divides are not very clear and people often have mixed backgrounds.</a:t>
            </a:r>
            <a:endParaRPr lang="en-GB" dirty="0"/>
          </a:p>
          <a:p>
            <a:endParaRPr lang="en-GB" dirty="0"/>
          </a:p>
        </p:txBody>
      </p:sp>
    </p:spTree>
    <p:extLst>
      <p:ext uri="{BB962C8B-B14F-4D97-AF65-F5344CB8AC3E}">
        <p14:creationId xmlns:p14="http://schemas.microsoft.com/office/powerpoint/2010/main" val="425649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Financial support for learners </a:t>
            </a:r>
            <a:endParaRPr lang="en-GB" dirty="0"/>
          </a:p>
        </p:txBody>
      </p:sp>
      <p:sp>
        <p:nvSpPr>
          <p:cNvPr id="3" name="Content Placeholder 2"/>
          <p:cNvSpPr>
            <a:spLocks noGrp="1"/>
          </p:cNvSpPr>
          <p:nvPr>
            <p:ph idx="1"/>
          </p:nvPr>
        </p:nvSpPr>
        <p:spPr/>
        <p:txBody>
          <a:bodyPr/>
          <a:lstStyle/>
          <a:p>
            <a:pPr marL="0" indent="0">
              <a:buNone/>
            </a:pPr>
            <a:r>
              <a:rPr lang="en-GB" dirty="0" smtClean="0"/>
              <a:t>Free school meal= 1904</a:t>
            </a:r>
          </a:p>
          <a:p>
            <a:pPr marL="0" indent="0">
              <a:buNone/>
            </a:pPr>
            <a:r>
              <a:rPr lang="en-GB" dirty="0" smtClean="0"/>
              <a:t>Grants and bursaries= 44 act</a:t>
            </a:r>
          </a:p>
          <a:p>
            <a:pPr marL="0" indent="0">
              <a:buNone/>
            </a:pPr>
            <a:r>
              <a:rPr lang="en-GB" dirty="0" smtClean="0"/>
              <a:t>Extra curriculum</a:t>
            </a:r>
          </a:p>
          <a:p>
            <a:pPr marL="0" indent="0">
              <a:buNone/>
            </a:pPr>
            <a:r>
              <a:rPr lang="en-GB" dirty="0" err="1" smtClean="0"/>
              <a:t>Ema</a:t>
            </a:r>
            <a:r>
              <a:rPr lang="en-GB" dirty="0" smtClean="0"/>
              <a:t> for 16 to 19 in education </a:t>
            </a:r>
          </a:p>
          <a:p>
            <a:pPr marL="0" indent="0">
              <a:buNone/>
            </a:pPr>
            <a:r>
              <a:rPr lang="en-GB" dirty="0" smtClean="0"/>
              <a:t>Families should have to pay and be responsible for paying for their child's fees at school. That’s what new right think.</a:t>
            </a:r>
          </a:p>
          <a:p>
            <a:pPr marL="0" indent="0">
              <a:buNone/>
            </a:pPr>
            <a:r>
              <a:rPr lang="en-GB" dirty="0" smtClean="0"/>
              <a:t>Bourdieu argues that children with lower income should get more support from the government due to there status in society.</a:t>
            </a:r>
          </a:p>
          <a:p>
            <a:pPr marL="0" indent="0">
              <a:buNone/>
            </a:pPr>
            <a:r>
              <a:rPr lang="en-GB" dirty="0" smtClean="0"/>
              <a:t>Top lib </a:t>
            </a:r>
            <a:r>
              <a:rPr lang="en-GB" dirty="0" err="1" smtClean="0"/>
              <a:t>dem</a:t>
            </a:r>
            <a:r>
              <a:rPr lang="en-GB" dirty="0" smtClean="0"/>
              <a:t> have defended free school meals and </a:t>
            </a:r>
            <a:r>
              <a:rPr lang="en-GB" smtClean="0"/>
              <a:t>other things. </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35849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Compensatory Education</a:t>
            </a:r>
            <a:endParaRPr lang="en-GB" dirty="0"/>
          </a:p>
        </p:txBody>
      </p:sp>
      <p:sp>
        <p:nvSpPr>
          <p:cNvPr id="3" name="Content Placeholder 2"/>
          <p:cNvSpPr>
            <a:spLocks noGrp="1"/>
          </p:cNvSpPr>
          <p:nvPr>
            <p:ph idx="1"/>
          </p:nvPr>
        </p:nvSpPr>
        <p:spPr/>
        <p:txBody>
          <a:bodyPr/>
          <a:lstStyle/>
          <a:p>
            <a:r>
              <a:rPr lang="en-GB" dirty="0" smtClean="0"/>
              <a:t>Sure start (1998) – Government based, Aim of giving children the best possible start in life, using childcare, schooling and health support. </a:t>
            </a:r>
          </a:p>
          <a:p>
            <a:r>
              <a:rPr lang="en-GB" dirty="0" smtClean="0"/>
              <a:t>Social democratic</a:t>
            </a:r>
          </a:p>
          <a:p>
            <a:r>
              <a:rPr lang="en-GB" dirty="0" smtClean="0"/>
              <a:t>Criticism’s of this approach is:</a:t>
            </a:r>
            <a:br>
              <a:rPr lang="en-GB" dirty="0" smtClean="0"/>
            </a:br>
            <a:r>
              <a:rPr lang="en-GB" dirty="0" smtClean="0"/>
              <a:t>Nell Keddie says that social </a:t>
            </a:r>
            <a:r>
              <a:rPr lang="en-GB" dirty="0" err="1" smtClean="0"/>
              <a:t>depriviation</a:t>
            </a:r>
            <a:r>
              <a:rPr lang="en-GB" dirty="0" smtClean="0"/>
              <a:t> is a myth and it is a victim-blaming explanation.</a:t>
            </a:r>
            <a:br>
              <a:rPr lang="en-GB" dirty="0" smtClean="0"/>
            </a:br>
            <a:r>
              <a:rPr lang="en-GB" dirty="0" smtClean="0"/>
              <a:t>New right are against this as it costs more to the government as they also believe in the marketization </a:t>
            </a:r>
            <a:r>
              <a:rPr lang="en-GB" smtClean="0"/>
              <a:t>of education. </a:t>
            </a:r>
          </a:p>
        </p:txBody>
      </p:sp>
    </p:spTree>
    <p:extLst>
      <p:ext uri="{BB962C8B-B14F-4D97-AF65-F5344CB8AC3E}">
        <p14:creationId xmlns:p14="http://schemas.microsoft.com/office/powerpoint/2010/main" val="1738118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9559" y="441064"/>
            <a:ext cx="9144000" cy="619694"/>
          </a:xfrm>
        </p:spPr>
        <p:txBody>
          <a:bodyPr>
            <a:noAutofit/>
          </a:bodyPr>
          <a:lstStyle/>
          <a:p>
            <a:pPr algn="l"/>
            <a:r>
              <a:rPr lang="en-GB" sz="3200" b="1" dirty="0" smtClean="0">
                <a:solidFill>
                  <a:srgbClr val="FF0000"/>
                </a:solidFill>
              </a:rPr>
              <a:t>Raising the School Leaving Age</a:t>
            </a:r>
            <a:endParaRPr lang="en-US" sz="3200" b="1" dirty="0">
              <a:solidFill>
                <a:srgbClr val="FF0000"/>
              </a:solidFill>
            </a:endParaRPr>
          </a:p>
        </p:txBody>
      </p:sp>
      <p:sp>
        <p:nvSpPr>
          <p:cNvPr id="3" name="Subtitle 2"/>
          <p:cNvSpPr>
            <a:spLocks noGrp="1"/>
          </p:cNvSpPr>
          <p:nvPr>
            <p:ph type="subTitle" idx="1"/>
          </p:nvPr>
        </p:nvSpPr>
        <p:spPr>
          <a:xfrm>
            <a:off x="849854" y="1376979"/>
            <a:ext cx="10671586" cy="5195943"/>
          </a:xfrm>
        </p:spPr>
        <p:txBody>
          <a:bodyPr>
            <a:normAutofit fontScale="70000" lnSpcReduction="20000"/>
          </a:bodyPr>
          <a:lstStyle/>
          <a:p>
            <a:pPr marL="342900" indent="-342900" algn="l">
              <a:buFont typeface="Arial" panose="020B0604020202020204" pitchFamily="34" charset="0"/>
              <a:buChar char="•"/>
            </a:pPr>
            <a:r>
              <a:rPr lang="en-US" sz="2300" b="1" dirty="0" smtClean="0">
                <a:solidFill>
                  <a:srgbClr val="FF0000"/>
                </a:solidFill>
              </a:rPr>
              <a:t>England - </a:t>
            </a:r>
            <a:endParaRPr lang="en-US" sz="2300" dirty="0">
              <a:solidFill>
                <a:srgbClr val="FF0000"/>
              </a:solidFill>
            </a:endParaRPr>
          </a:p>
          <a:p>
            <a:pPr marL="800100" lvl="1" indent="-342900" algn="l">
              <a:buFont typeface="Arial" panose="020B0604020202020204" pitchFamily="34" charset="0"/>
              <a:buChar char="•"/>
            </a:pPr>
            <a:r>
              <a:rPr lang="en-US" dirty="0"/>
              <a:t>You can leave school on the last Friday in June if you’ll be 16 by the end of the summer holidays.</a:t>
            </a:r>
          </a:p>
          <a:p>
            <a:pPr marL="800100" lvl="1" indent="-342900" algn="l">
              <a:buFont typeface="Arial" panose="020B0604020202020204" pitchFamily="34" charset="0"/>
              <a:buChar char="•"/>
            </a:pPr>
            <a:r>
              <a:rPr lang="en-US" dirty="0"/>
              <a:t>You must then do one of the following until you’re 18:</a:t>
            </a:r>
          </a:p>
          <a:p>
            <a:pPr marL="800100" lvl="1" indent="-342900" algn="l">
              <a:buFont typeface="Arial" panose="020B0604020202020204" pitchFamily="34" charset="0"/>
              <a:buChar char="•"/>
            </a:pPr>
            <a:r>
              <a:rPr lang="en-US" dirty="0"/>
              <a:t>stay in full-time education, for example at a college</a:t>
            </a:r>
          </a:p>
          <a:p>
            <a:pPr marL="800100" lvl="1" indent="-342900" algn="l">
              <a:buFont typeface="Arial" panose="020B0604020202020204" pitchFamily="34" charset="0"/>
              <a:buChar char="•"/>
            </a:pPr>
            <a:r>
              <a:rPr lang="en-US" dirty="0"/>
              <a:t>start an </a:t>
            </a:r>
            <a:r>
              <a:rPr lang="en-US" dirty="0" smtClean="0"/>
              <a:t>apprenticeship or traineeship. </a:t>
            </a:r>
            <a:endParaRPr lang="en-US" dirty="0"/>
          </a:p>
          <a:p>
            <a:pPr marL="800100" lvl="1" indent="-342900" algn="l">
              <a:buFont typeface="Arial" panose="020B0604020202020204" pitchFamily="34" charset="0"/>
              <a:buChar char="•"/>
            </a:pPr>
            <a:r>
              <a:rPr lang="en-US" dirty="0"/>
              <a:t>spend 20 hours or more a week working or volunteering, while in part-time education or training</a:t>
            </a:r>
          </a:p>
          <a:p>
            <a:pPr marL="342900" indent="-342900" algn="l">
              <a:buFont typeface="Arial" panose="020B0604020202020204" pitchFamily="34" charset="0"/>
              <a:buChar char="•"/>
            </a:pPr>
            <a:r>
              <a:rPr lang="en-US" sz="2300" b="1" dirty="0">
                <a:solidFill>
                  <a:srgbClr val="FF0000"/>
                </a:solidFill>
              </a:rPr>
              <a:t>Scotland</a:t>
            </a:r>
            <a:endParaRPr lang="en-US" sz="2300" dirty="0">
              <a:solidFill>
                <a:srgbClr val="FF0000"/>
              </a:solidFill>
            </a:endParaRPr>
          </a:p>
          <a:p>
            <a:pPr marL="800100" lvl="1" indent="-342900" algn="l">
              <a:buFont typeface="Arial" panose="020B0604020202020204" pitchFamily="34" charset="0"/>
              <a:buChar char="•"/>
            </a:pPr>
            <a:r>
              <a:rPr lang="en-US" dirty="0"/>
              <a:t>If you turn 16 between 1 March and 30 September you can leave school after 31 May of that year.</a:t>
            </a:r>
          </a:p>
          <a:p>
            <a:pPr marL="800100" lvl="1" indent="-342900" algn="l">
              <a:buFont typeface="Arial" panose="020B0604020202020204" pitchFamily="34" charset="0"/>
              <a:buChar char="•"/>
            </a:pPr>
            <a:r>
              <a:rPr lang="en-US" dirty="0"/>
              <a:t>If you turn 16 between 1 October and the end of February you can leave at the start of the Christmas holidays in that school year.</a:t>
            </a:r>
          </a:p>
          <a:p>
            <a:pPr marL="342900" indent="-342900" algn="l">
              <a:buFont typeface="Arial" panose="020B0604020202020204" pitchFamily="34" charset="0"/>
              <a:buChar char="•"/>
            </a:pPr>
            <a:r>
              <a:rPr lang="en-US" sz="2300" b="1" dirty="0">
                <a:solidFill>
                  <a:srgbClr val="FF0000"/>
                </a:solidFill>
              </a:rPr>
              <a:t>Wales</a:t>
            </a:r>
            <a:endParaRPr lang="en-US" sz="2300" dirty="0">
              <a:solidFill>
                <a:srgbClr val="FF0000"/>
              </a:solidFill>
            </a:endParaRPr>
          </a:p>
          <a:p>
            <a:pPr marL="800100" lvl="1" indent="-342900" algn="l">
              <a:buFont typeface="Arial" panose="020B0604020202020204" pitchFamily="34" charset="0"/>
              <a:buChar char="•"/>
            </a:pPr>
            <a:r>
              <a:rPr lang="en-US" dirty="0"/>
              <a:t>You can leave school on the last Friday in June, as long as you’ll be 16 by the end of that school year’s summer holidays.</a:t>
            </a:r>
          </a:p>
          <a:p>
            <a:pPr marL="342900" indent="-342900" algn="l">
              <a:buFont typeface="Arial" panose="020B0604020202020204" pitchFamily="34" charset="0"/>
              <a:buChar char="•"/>
            </a:pPr>
            <a:r>
              <a:rPr lang="en-US" sz="2300" b="1" dirty="0">
                <a:solidFill>
                  <a:srgbClr val="FF0000"/>
                </a:solidFill>
              </a:rPr>
              <a:t>Northern Ireland</a:t>
            </a:r>
            <a:endParaRPr lang="en-US" sz="2300" dirty="0">
              <a:solidFill>
                <a:srgbClr val="FF0000"/>
              </a:solidFill>
            </a:endParaRPr>
          </a:p>
          <a:p>
            <a:pPr marL="800100" lvl="1" indent="-342900" algn="l">
              <a:buFont typeface="Arial" panose="020B0604020202020204" pitchFamily="34" charset="0"/>
              <a:buChar char="•"/>
            </a:pPr>
            <a:r>
              <a:rPr lang="en-US" dirty="0"/>
              <a:t>If you turn 16 during the school year (between 1 September and 1 July) you can leave school after 30 June.</a:t>
            </a:r>
          </a:p>
          <a:p>
            <a:pPr marL="800100" lvl="1" indent="-342900" algn="l">
              <a:buFont typeface="Arial" panose="020B0604020202020204" pitchFamily="34" charset="0"/>
              <a:buChar char="•"/>
            </a:pPr>
            <a:r>
              <a:rPr lang="en-US" dirty="0"/>
              <a:t>If you turn 16 between 2 July and 31 August you can’t leave school until 30 June the following year</a:t>
            </a:r>
            <a:r>
              <a:rPr lang="en-US" dirty="0" smtClean="0"/>
              <a:t>.</a:t>
            </a:r>
          </a:p>
          <a:p>
            <a:pPr lvl="1"/>
            <a:endParaRPr lang="en-US" dirty="0"/>
          </a:p>
          <a:p>
            <a:pPr algn="l"/>
            <a:r>
              <a:rPr lang="en-US" sz="2900" dirty="0" smtClean="0"/>
              <a:t>This is a social democratic policy, as the raising of the school leaving age gives children a wider access to education and gives them an equality of opportunity as they are allowed to go into higher education. More education for all raises human capital and means that all of society benefits. </a:t>
            </a:r>
            <a:endParaRPr lang="en-US" sz="2900" dirty="0" smtClean="0"/>
          </a:p>
          <a:p>
            <a:pPr algn="l"/>
            <a:endParaRPr lang="en-US" sz="2900" dirty="0"/>
          </a:p>
          <a:p>
            <a:pPr algn="l"/>
            <a:r>
              <a:rPr lang="en-US" sz="2900" dirty="0" smtClean="0"/>
              <a:t>Criticisms </a:t>
            </a:r>
            <a:r>
              <a:rPr lang="en-US" sz="2900" dirty="0" smtClean="0"/>
              <a:t>made would be that the new right perspective believe that some are naturally talented than others. </a:t>
            </a:r>
            <a:endParaRPr lang="en-US" sz="2900" dirty="0"/>
          </a:p>
          <a:p>
            <a:endParaRPr lang="en-US" sz="2900" dirty="0"/>
          </a:p>
        </p:txBody>
      </p:sp>
    </p:spTree>
    <p:extLst>
      <p:ext uri="{BB962C8B-B14F-4D97-AF65-F5344CB8AC3E}">
        <p14:creationId xmlns:p14="http://schemas.microsoft.com/office/powerpoint/2010/main" val="3666332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NEW RIGHT policy approaches</a:t>
            </a:r>
            <a:endParaRPr lang="en-GB" dirty="0"/>
          </a:p>
        </p:txBody>
      </p:sp>
      <p:sp>
        <p:nvSpPr>
          <p:cNvPr id="5" name="Text Placeholder 4"/>
          <p:cNvSpPr>
            <a:spLocks noGrp="1"/>
          </p:cNvSpPr>
          <p:nvPr>
            <p:ph type="body" idx="1"/>
          </p:nvPr>
        </p:nvSpPr>
        <p:spPr/>
        <p:txBody>
          <a:bodyPr/>
          <a:lstStyle/>
          <a:p>
            <a:r>
              <a:rPr lang="en-GB" dirty="0" smtClean="0"/>
              <a:t>D1</a:t>
            </a:r>
            <a:endParaRPr lang="en-GB" dirty="0"/>
          </a:p>
        </p:txBody>
      </p:sp>
    </p:spTree>
    <p:extLst>
      <p:ext uri="{BB962C8B-B14F-4D97-AF65-F5344CB8AC3E}">
        <p14:creationId xmlns:p14="http://schemas.microsoft.com/office/powerpoint/2010/main" val="3836114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207963"/>
            <a:ext cx="11480800" cy="973137"/>
          </a:xfrm>
        </p:spPr>
        <p:txBody>
          <a:bodyPr>
            <a:normAutofit fontScale="90000"/>
          </a:bodyPr>
          <a:lstStyle/>
          <a:p>
            <a:r>
              <a:rPr lang="en-GB" dirty="0" smtClean="0"/>
              <a:t>Business investment in state education</a:t>
            </a:r>
            <a:endParaRPr lang="en-GB" dirty="0"/>
          </a:p>
        </p:txBody>
      </p:sp>
      <p:sp>
        <p:nvSpPr>
          <p:cNvPr id="3" name="Subtitle 2"/>
          <p:cNvSpPr>
            <a:spLocks noGrp="1"/>
          </p:cNvSpPr>
          <p:nvPr>
            <p:ph type="subTitle" idx="1"/>
          </p:nvPr>
        </p:nvSpPr>
        <p:spPr>
          <a:xfrm>
            <a:off x="342900" y="1181100"/>
            <a:ext cx="11480800" cy="5295900"/>
          </a:xfrm>
        </p:spPr>
        <p:txBody>
          <a:bodyPr>
            <a:normAutofit fontScale="92500"/>
          </a:bodyPr>
          <a:lstStyle/>
          <a:p>
            <a:r>
              <a:rPr lang="en-GB" sz="2600" b="1" dirty="0" smtClean="0">
                <a:solidFill>
                  <a:srgbClr val="FF0000"/>
                </a:solidFill>
              </a:rPr>
              <a:t>Privatisation</a:t>
            </a:r>
            <a:r>
              <a:rPr lang="en-GB" sz="2600" dirty="0" smtClean="0">
                <a:solidFill>
                  <a:srgbClr val="FF0000"/>
                </a:solidFill>
              </a:rPr>
              <a:t> </a:t>
            </a:r>
            <a:r>
              <a:rPr lang="en-GB" dirty="0" smtClean="0"/>
              <a:t>– development of public to private partnerships. The unmonitored and unregulated expansion of private sector provision of education for example a profit school or low fee private school may have a privatising affect if students have no other choice of schools. This could be done through sponsorship, fees or catering </a:t>
            </a:r>
          </a:p>
          <a:p>
            <a:pPr algn="l"/>
            <a:r>
              <a:rPr lang="en-GB" b="1" dirty="0" smtClean="0"/>
              <a:t>New </a:t>
            </a:r>
            <a:r>
              <a:rPr lang="en-GB" b="1" dirty="0" smtClean="0"/>
              <a:t>Right </a:t>
            </a:r>
            <a:r>
              <a:rPr lang="en-GB" b="1" dirty="0" smtClean="0"/>
              <a:t>perspective: </a:t>
            </a:r>
            <a:r>
              <a:rPr lang="en-GB" dirty="0" smtClean="0"/>
              <a:t>They believe that government encourage competition, private businesses and not overly regulate the market. They believe only the basic education should be provided instead we should learn as we go along.</a:t>
            </a:r>
          </a:p>
          <a:p>
            <a:pPr algn="l"/>
            <a:r>
              <a:rPr lang="en-GB" b="1" dirty="0" smtClean="0"/>
              <a:t>Chubb and Moe </a:t>
            </a:r>
            <a:r>
              <a:rPr lang="en-GB" dirty="0" smtClean="0"/>
              <a:t>solution: ‘to create and education market to provide more competition between schools to empower consumers with the aim being to introduce more choice, diversity and efficiency within the system. There should be a range of businesses independently managed, run like private businesses. This marketization would lead to more competition, to drive up standards.</a:t>
            </a:r>
            <a:endParaRPr lang="en-GB" dirty="0"/>
          </a:p>
          <a:p>
            <a:pPr algn="l"/>
            <a:r>
              <a:rPr lang="en-GB" b="1" dirty="0" smtClean="0"/>
              <a:t>Marxist perspective:</a:t>
            </a:r>
            <a:r>
              <a:rPr lang="en-GB" b="1" dirty="0"/>
              <a:t> </a:t>
            </a:r>
            <a:r>
              <a:rPr lang="en-GB" b="1" dirty="0" smtClean="0"/>
              <a:t>Rikowski</a:t>
            </a:r>
            <a:r>
              <a:rPr lang="en-GB" dirty="0" smtClean="0"/>
              <a:t> argues that business takeover of schools is still relevant. Education is becoming increasingly privatised as more aspects of education are being subcontracted to private industry. HE argues that education will become like any other private company – run ‘primarily for the benefit of shareholders’ with the main concern to produce profit </a:t>
            </a:r>
            <a:endParaRPr lang="en-GB" b="1" dirty="0" smtClean="0"/>
          </a:p>
        </p:txBody>
      </p:sp>
    </p:spTree>
    <p:extLst>
      <p:ext uri="{BB962C8B-B14F-4D97-AF65-F5344CB8AC3E}">
        <p14:creationId xmlns:p14="http://schemas.microsoft.com/office/powerpoint/2010/main" val="979570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a:solidFill>
                  <a:prstClr val="white"/>
                </a:solidFill>
              </a:rPr>
              <a:t>Selective education</a:t>
            </a:r>
            <a:endParaRPr lang="en-GB" dirty="0"/>
          </a:p>
        </p:txBody>
      </p:sp>
      <p:sp>
        <p:nvSpPr>
          <p:cNvPr id="3" name="Content Placeholder 2"/>
          <p:cNvSpPr>
            <a:spLocks noGrp="1"/>
          </p:cNvSpPr>
          <p:nvPr>
            <p:ph idx="1"/>
          </p:nvPr>
        </p:nvSpPr>
        <p:spPr/>
        <p:txBody>
          <a:bodyPr/>
          <a:lstStyle/>
          <a:p>
            <a:pPr marL="0" indent="0">
              <a:buNone/>
            </a:pPr>
            <a:r>
              <a:rPr lang="en-GB" dirty="0"/>
              <a:t>The New Right introduced the 1988 Education Reform Act and believe in </a:t>
            </a:r>
            <a:r>
              <a:rPr lang="en-GB" dirty="0" smtClean="0"/>
              <a:t>Marketization </a:t>
            </a:r>
            <a:r>
              <a:rPr lang="en-GB" dirty="0"/>
              <a:t>and Parentocracy </a:t>
            </a:r>
            <a:r>
              <a:rPr lang="en-GB" dirty="0" smtClean="0"/>
              <a:t>within </a:t>
            </a:r>
            <a:r>
              <a:rPr lang="en-GB" dirty="0"/>
              <a:t>the framework of a National Curriculum and with teaching and learning monitored by OFSTED</a:t>
            </a:r>
            <a:r>
              <a:rPr lang="en-GB" dirty="0" smtClean="0"/>
              <a:t>.</a:t>
            </a:r>
          </a:p>
          <a:p>
            <a:pPr marL="0" indent="0">
              <a:buNone/>
            </a:pPr>
            <a:endParaRPr lang="en-GB" dirty="0"/>
          </a:p>
          <a:p>
            <a:pPr marL="0" indent="0">
              <a:buNone/>
            </a:pPr>
            <a:r>
              <a:rPr lang="en-GB" dirty="0" smtClean="0"/>
              <a:t>Education is being too heavily monitored by the government and is also being used as grounds for making more profit rather than focusing on the </a:t>
            </a:r>
            <a:r>
              <a:rPr lang="en-GB" dirty="0" smtClean="0"/>
              <a:t>students’ </a:t>
            </a:r>
            <a:r>
              <a:rPr lang="en-GB" dirty="0" smtClean="0"/>
              <a:t>education more.</a:t>
            </a:r>
          </a:p>
          <a:p>
            <a:pPr marL="0" indent="0">
              <a:buNone/>
            </a:pPr>
            <a:endParaRPr lang="en-GB" dirty="0"/>
          </a:p>
        </p:txBody>
      </p:sp>
    </p:spTree>
    <p:extLst>
      <p:ext uri="{BB962C8B-B14F-4D97-AF65-F5344CB8AC3E}">
        <p14:creationId xmlns:p14="http://schemas.microsoft.com/office/powerpoint/2010/main" val="3392078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a="http://schemas.openxmlformats.org/drawingml/2006/main" name="1_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10</TotalTime>
  <Words>919</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11</vt:i4>
      </vt:variant>
    </vt:vector>
  </HeadingPairs>
  <TitlesOfParts>
    <vt:vector size="26" baseType="lpstr">
      <vt:lpstr>Arial</vt:lpstr>
      <vt:lpstr>Calibri</vt:lpstr>
      <vt:lpstr>Calibri Light</vt:lpstr>
      <vt:lpstr>Trebuchet MS</vt:lpstr>
      <vt:lpstr>Tw Cen MT</vt:lpstr>
      <vt:lpstr>Tw Cen MT Condensed</vt:lpstr>
      <vt:lpstr>Wingdings 3</vt:lpstr>
      <vt:lpstr>Integral</vt:lpstr>
      <vt:lpstr>Office Theme</vt:lpstr>
      <vt:lpstr>Celestial</vt:lpstr>
      <vt:lpstr>Facet</vt:lpstr>
      <vt:lpstr>1_Celestial</vt:lpstr>
      <vt:lpstr>1_Office Theme</vt:lpstr>
      <vt:lpstr>2_Office Theme</vt:lpstr>
      <vt:lpstr>3_Office Theme</vt:lpstr>
      <vt:lpstr>Education Policies – New Right and Social Democratic Approaches</vt:lpstr>
      <vt:lpstr>Social democratic policy approaches</vt:lpstr>
      <vt:lpstr>Positive Discrimination/ Affirmative Action  </vt:lpstr>
      <vt:lpstr>Financial support for learners </vt:lpstr>
      <vt:lpstr>Compensatory Education</vt:lpstr>
      <vt:lpstr>Raising the School Leaving Age</vt:lpstr>
      <vt:lpstr>NEW RIGHT policy approaches</vt:lpstr>
      <vt:lpstr>Business investment in state education</vt:lpstr>
      <vt:lpstr>Selective education</vt:lpstr>
      <vt:lpstr>Students meeting cost of their own education </vt:lpstr>
      <vt:lpstr>Marketisation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Policies – New Right and Social Democratic Approaches</dc:title>
  <dc:creator>Dave King</dc:creator>
  <cp:lastModifiedBy>Dave King</cp:lastModifiedBy>
  <cp:revision>3</cp:revision>
  <dcterms:created xsi:type="dcterms:W3CDTF">2017-01-18T10:43:17Z</dcterms:created>
  <dcterms:modified xsi:type="dcterms:W3CDTF">2017-01-18T10:53:57Z</dcterms:modified>
</cp:coreProperties>
</file>