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 id="2147483804" r:id="rId4"/>
    <p:sldMasterId id="2147483816" r:id="rId5"/>
    <p:sldMasterId id="2147483834" r:id="rId6"/>
    <p:sldMasterId id="2147483852" r:id="rId7"/>
    <p:sldMasterId id="2147483864" r:id="rId8"/>
  </p:sldMasterIdLst>
  <p:notesMasterIdLst>
    <p:notesMasterId r:id="rId19"/>
  </p:notesMasterIdLst>
  <p:sldIdLst>
    <p:sldId id="256" r:id="rId9"/>
    <p:sldId id="258" r:id="rId10"/>
    <p:sldId id="265" r:id="rId11"/>
    <p:sldId id="259" r:id="rId12"/>
    <p:sldId id="260" r:id="rId13"/>
    <p:sldId id="264" r:id="rId14"/>
    <p:sldId id="257" r:id="rId15"/>
    <p:sldId id="261" r:id="rId16"/>
    <p:sldId id="262"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9CDEA-FC15-4F04-AB0B-E1631F48A358}" type="datetimeFigureOut">
              <a:rPr lang="en-GB" smtClean="0"/>
              <a:t>19/01/2017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B9319-D21F-4722-AA2D-383F5321336C}" type="slidenum">
              <a:rPr lang="en-GB" smtClean="0"/>
              <a:t>‹#›</a:t>
            </a:fld>
            <a:endParaRPr lang="en-GB"/>
          </a:p>
        </p:txBody>
      </p:sp>
    </p:spTree>
    <p:extLst>
      <p:ext uri="{BB962C8B-B14F-4D97-AF65-F5344CB8AC3E}">
        <p14:creationId xmlns:p14="http://schemas.microsoft.com/office/powerpoint/2010/main" val="294490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61A9E5-0235-4808-A0D5-992C7F137EA6}"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434949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094D173-AB9D-4840-9268-7D1046F0A929}" type="datetimeFigureOut">
              <a:rPr lang="en-GB" smtClean="0"/>
              <a:t>19/01/2017</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EB75D8F2-4834-4188-BF90-E252DCD96C14}" type="slidenum">
              <a:rPr lang="en-GB" smtClean="0"/>
              <a:t>‹#›</a:t>
            </a:fld>
            <a:endParaRPr lang="en-GB"/>
          </a:p>
        </p:txBody>
      </p:sp>
    </p:spTree>
    <p:extLst>
      <p:ext uri="{BB962C8B-B14F-4D97-AF65-F5344CB8AC3E}">
        <p14:creationId xmlns:p14="http://schemas.microsoft.com/office/powerpoint/2010/main" val="40851520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94D173-AB9D-4840-9268-7D1046F0A929}"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75D8F2-4834-4188-BF90-E252DCD96C14}" type="slidenum">
              <a:rPr lang="en-GB" smtClean="0"/>
              <a:t>‹#›</a:t>
            </a:fld>
            <a:endParaRPr lang="en-GB"/>
          </a:p>
        </p:txBody>
      </p:sp>
    </p:spTree>
    <p:extLst>
      <p:ext uri="{BB962C8B-B14F-4D97-AF65-F5344CB8AC3E}">
        <p14:creationId xmlns:p14="http://schemas.microsoft.com/office/powerpoint/2010/main" val="25470252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230374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000000">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000000">
                    <a:lumMod val="40000"/>
                    <a:lumOff val="60000"/>
                  </a:srgbClr>
                </a:solidFill>
              </a:rPr>
              <a:t>”</a:t>
            </a:r>
          </a:p>
        </p:txBody>
      </p:sp>
    </p:spTree>
    <p:extLst>
      <p:ext uri="{BB962C8B-B14F-4D97-AF65-F5344CB8AC3E}">
        <p14:creationId xmlns:p14="http://schemas.microsoft.com/office/powerpoint/2010/main" val="24876758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924456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048807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022287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862216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66665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94D173-AB9D-4840-9268-7D1046F0A929}"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75D8F2-4834-4188-BF90-E252DCD96C14}" type="slidenum">
              <a:rPr lang="en-GB" smtClean="0"/>
              <a:t>‹#›</a:t>
            </a:fld>
            <a:endParaRPr lang="en-GB"/>
          </a:p>
        </p:txBody>
      </p:sp>
    </p:spTree>
    <p:extLst>
      <p:ext uri="{BB962C8B-B14F-4D97-AF65-F5344CB8AC3E}">
        <p14:creationId xmlns:p14="http://schemas.microsoft.com/office/powerpoint/2010/main" val="71308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9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09911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26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94719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32525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73771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91148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4964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94D173-AB9D-4840-9268-7D1046F0A929}" type="datetimeFigureOut">
              <a:rPr lang="en-GB" smtClean="0"/>
              <a:t>19/01/2017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75D8F2-4834-4188-BF90-E252DCD96C14}" type="slidenum">
              <a:rPr lang="en-GB" smtClean="0"/>
              <a:t>‹#›</a:t>
            </a:fld>
            <a:endParaRPr lang="en-GB"/>
          </a:p>
        </p:txBody>
      </p:sp>
    </p:spTree>
    <p:extLst>
      <p:ext uri="{BB962C8B-B14F-4D97-AF65-F5344CB8AC3E}">
        <p14:creationId xmlns:p14="http://schemas.microsoft.com/office/powerpoint/2010/main" val="3220435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19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762701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867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1516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1080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5134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2244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5030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1118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524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094D173-AB9D-4840-9268-7D1046F0A929}" type="datetimeFigureOut">
              <a:rPr lang="en-GB" smtClean="0"/>
              <a:t>19/01/2017</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EB75D8F2-4834-4188-BF90-E252DCD96C14}" type="slidenum">
              <a:rPr lang="en-GB" smtClean="0"/>
              <a:t>‹#›</a:t>
            </a:fld>
            <a:endParaRPr lang="en-GB"/>
          </a:p>
        </p:txBody>
      </p:sp>
    </p:spTree>
    <p:extLst>
      <p:ext uri="{BB962C8B-B14F-4D97-AF65-F5344CB8AC3E}">
        <p14:creationId xmlns:p14="http://schemas.microsoft.com/office/powerpoint/2010/main" val="358765182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9424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5559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0232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6199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034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673151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510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710056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2E2B21">
                  <a:lumMod val="90000"/>
                  <a:lumOff val="1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016259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2E2B21">
                  <a:lumMod val="90000"/>
                  <a:lumOff val="1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63098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94D173-AB9D-4840-9268-7D1046F0A929}"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75D8F2-4834-4188-BF90-E252DCD96C14}" type="slidenum">
              <a:rPr lang="en-GB" smtClean="0"/>
              <a:t>‹#›</a:t>
            </a:fld>
            <a:endParaRPr lang="en-GB"/>
          </a:p>
        </p:txBody>
      </p:sp>
    </p:spTree>
    <p:extLst>
      <p:ext uri="{BB962C8B-B14F-4D97-AF65-F5344CB8AC3E}">
        <p14:creationId xmlns:p14="http://schemas.microsoft.com/office/powerpoint/2010/main" val="2874200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622048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692007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srgbClr val="2E2B21">
                    <a:lumMod val="90000"/>
                    <a:lumOff val="10000"/>
                  </a:srgbClr>
                </a:solidFill>
              </a:rPr>
              <a:pPr/>
              <a:t>‹#›</a:t>
            </a:fld>
            <a:endParaRPr lang="en-US" dirty="0">
              <a:solidFill>
                <a:srgbClr val="2E2B21">
                  <a:lumMod val="90000"/>
                  <a:lumOff val="10000"/>
                </a:srgb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215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916905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1/19/2017</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a:t>
            </a:fld>
            <a:endParaRPr lang="en-US" dirty="0">
              <a:solidFill>
                <a:srgbClr val="2E2B21">
                  <a:lumMod val="90000"/>
                  <a:lumOff val="10000"/>
                </a:srgb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96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23483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40749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77067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33767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7662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94D173-AB9D-4840-9268-7D1046F0A929}" type="datetimeFigureOut">
              <a:rPr lang="en-GB" smtClean="0"/>
              <a:t>19/01/2017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75D8F2-4834-4188-BF90-E252DCD96C14}" type="slidenum">
              <a:rPr lang="en-GB" smtClean="0"/>
              <a:t>‹#›</a:t>
            </a:fld>
            <a:endParaRPr lang="en-GB"/>
          </a:p>
        </p:txBody>
      </p:sp>
    </p:spTree>
    <p:extLst>
      <p:ext uri="{BB962C8B-B14F-4D97-AF65-F5344CB8AC3E}">
        <p14:creationId xmlns:p14="http://schemas.microsoft.com/office/powerpoint/2010/main" val="2297813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32766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99960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43035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97904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777514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0587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985371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20728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824327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0439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94D173-AB9D-4840-9268-7D1046F0A929}" type="datetimeFigureOut">
              <a:rPr lang="en-GB" smtClean="0"/>
              <a:t>19/01/2017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75D8F2-4834-4188-BF90-E252DCD96C14}" type="slidenum">
              <a:rPr lang="en-GB" smtClean="0"/>
              <a:t>‹#›</a:t>
            </a:fld>
            <a:endParaRPr lang="en-GB"/>
          </a:p>
        </p:txBody>
      </p:sp>
    </p:spTree>
    <p:extLst>
      <p:ext uri="{BB962C8B-B14F-4D97-AF65-F5344CB8AC3E}">
        <p14:creationId xmlns:p14="http://schemas.microsoft.com/office/powerpoint/2010/main" val="3392049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92855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38839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7407918"/>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54870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88005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0207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6309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787229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39133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030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4D173-AB9D-4840-9268-7D1046F0A929}" type="datetimeFigureOut">
              <a:rPr lang="en-GB" smtClean="0"/>
              <a:t>19/01/2017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75D8F2-4834-4188-BF90-E252DCD96C14}" type="slidenum">
              <a:rPr lang="en-GB" smtClean="0"/>
              <a:t>‹#›</a:t>
            </a:fld>
            <a:endParaRPr lang="en-GB"/>
          </a:p>
        </p:txBody>
      </p:sp>
    </p:spTree>
    <p:extLst>
      <p:ext uri="{BB962C8B-B14F-4D97-AF65-F5344CB8AC3E}">
        <p14:creationId xmlns:p14="http://schemas.microsoft.com/office/powerpoint/2010/main" val="2108424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4419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8694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093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90013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88470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6355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82281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818673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1/19/2017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49382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273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094D173-AB9D-4840-9268-7D1046F0A929}" type="datetimeFigureOut">
              <a:rPr lang="en-GB" smtClean="0"/>
              <a:t>19/01/2017</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EB75D8F2-4834-4188-BF90-E252DCD96C14}"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19995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19577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26090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53469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9411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80737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5636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1996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3558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97223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62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094D173-AB9D-4840-9268-7D1046F0A929}" type="datetimeFigureOut">
              <a:rPr lang="en-GB" smtClean="0"/>
              <a:t>19/01/2017</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EB75D8F2-4834-4188-BF90-E252DCD96C14}"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37373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744691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4569173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8185152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798520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155400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136641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159073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327332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750917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3629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8.xml"/><Relationship Id="rId3" Type="http://schemas.openxmlformats.org/officeDocument/2006/relationships/slideLayout" Target="../slideLayouts/slideLayout92.xml"/><Relationship Id="rId21" Type="http://schemas.openxmlformats.org/officeDocument/2006/relationships/image" Target="../media/image15.png"/><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image" Target="../media/image14.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image" Target="../media/image13.png"/><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094D173-AB9D-4840-9268-7D1046F0A929}" type="datetimeFigureOut">
              <a:rPr lang="en-GB" smtClean="0"/>
              <a:t>19/01/2017</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B75D8F2-4834-4188-BF90-E252DCD96C14}" type="slidenum">
              <a:rPr lang="en-GB" smtClean="0"/>
              <a:t>‹#›</a:t>
            </a:fld>
            <a:endParaRPr lang="en-GB"/>
          </a:p>
        </p:txBody>
      </p:sp>
    </p:spTree>
    <p:extLst>
      <p:ext uri="{BB962C8B-B14F-4D97-AF65-F5344CB8AC3E}">
        <p14:creationId xmlns:p14="http://schemas.microsoft.com/office/powerpoint/2010/main" val="10584046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BFFD70-76AC-4EFF-8069-8093F89E8C6D}" type="datetimeFigureOut">
              <a:rPr lang="en-GB" smtClean="0">
                <a:solidFill>
                  <a:prstClr val="black">
                    <a:lumMod val="95000"/>
                    <a:lumOff val="5000"/>
                  </a:prstClr>
                </a:solidFill>
              </a:rPr>
              <a:pPr/>
              <a:t>19/01/2017</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D354-953A-4936-ABA8-66DA88931561}"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76490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68BC8-8F3E-4718-89A4-CF6BBB812F6D}"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94C5A-C51D-4431-AD71-9C7EDA543C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86174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96DFF08F-DC6B-4601-B491-B0F83F6DD2DA}" type="datetimeFigureOut">
              <a:rPr lang="en-US" dirty="0">
                <a:solidFill>
                  <a:srgbClr val="2E2B21">
                    <a:lumMod val="90000"/>
                    <a:lumOff val="10000"/>
                  </a:srgbClr>
                </a:solidFill>
              </a:rPr>
              <a:pPr defTabSz="457200"/>
              <a:t>1/19/2017</a:t>
            </a:fld>
            <a:endParaRPr lang="en-US" dirty="0">
              <a:solidFill>
                <a:srgbClr val="2E2B21">
                  <a:lumMod val="90000"/>
                  <a:lumOff val="10000"/>
                </a:srgb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4FAB73BC-B049-4115-A692-8D63A059BFB8}" type="slidenum">
              <a:rPr lang="en-US" dirty="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8555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6022DD-D6E3-4561-BEFD-2B126FCE39D1}" type="datetimeFigureOut">
              <a:rPr lang="en-GB" smtClean="0">
                <a:solidFill>
                  <a:prstClr val="white">
                    <a:tint val="75000"/>
                  </a:prstClr>
                </a:solidFill>
              </a:rPr>
              <a:pPr/>
              <a:t>19/01/2017</a:t>
            </a:fld>
            <a:endParaRPr lang="en-GB">
              <a:solidFill>
                <a:prstClr val="white">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635CCD-FA71-4974-9432-D5800EB5A50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98263071"/>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1/19/2017</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440738241"/>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738F6-1EA2-4153-96EE-3C69B6C608C6}" type="datetimeFigureOut">
              <a:rPr lang="en-GB" smtClean="0">
                <a:solidFill>
                  <a:prstClr val="black">
                    <a:tint val="75000"/>
                  </a:prstClr>
                </a:solidFill>
              </a:rPr>
              <a:pPr/>
              <a:t>19/01/2017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4114B-68D1-4D7D-B6A6-372324A2B6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880698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0CD019-3C5E-4C87-BA93-D57D04E118CC}" type="datetimeFigureOut">
              <a:rPr lang="en-GB" smtClean="0">
                <a:solidFill>
                  <a:prstClr val="white">
                    <a:tint val="75000"/>
                    <a:alpha val="60000"/>
                  </a:prstClr>
                </a:solidFill>
              </a:rPr>
              <a:pPr/>
              <a:t>19/01/2017</a:t>
            </a:fld>
            <a:endParaRPr lang="en-GB">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7BFDDDB-4171-427E-9B7C-A3444ACB8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821178839"/>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D2 Education Policies</a:t>
            </a:r>
            <a:endParaRPr lang="en-GB" dirty="0"/>
          </a:p>
        </p:txBody>
      </p:sp>
      <p:sp>
        <p:nvSpPr>
          <p:cNvPr id="3" name="Subtitle 2"/>
          <p:cNvSpPr>
            <a:spLocks noGrp="1"/>
          </p:cNvSpPr>
          <p:nvPr>
            <p:ph type="subTitle" idx="1"/>
          </p:nvPr>
        </p:nvSpPr>
        <p:spPr/>
        <p:txBody>
          <a:bodyPr/>
          <a:lstStyle/>
          <a:p>
            <a:r>
              <a:rPr lang="en-GB" dirty="0" smtClean="0"/>
              <a:t>D2 Group</a:t>
            </a:r>
            <a:endParaRPr lang="en-GB" dirty="0"/>
          </a:p>
        </p:txBody>
      </p:sp>
    </p:spTree>
    <p:extLst>
      <p:ext uri="{BB962C8B-B14F-4D97-AF65-F5344CB8AC3E}">
        <p14:creationId xmlns:p14="http://schemas.microsoft.com/office/powerpoint/2010/main" val="277032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Selective education.</a:t>
            </a:r>
            <a:endParaRPr lang="en-GB" dirty="0"/>
          </a:p>
        </p:txBody>
      </p:sp>
      <p:sp>
        <p:nvSpPr>
          <p:cNvPr id="3" name="Content Placeholder 2"/>
          <p:cNvSpPr>
            <a:spLocks noGrp="1"/>
          </p:cNvSpPr>
          <p:nvPr>
            <p:ph idx="1"/>
          </p:nvPr>
        </p:nvSpPr>
        <p:spPr/>
        <p:txBody>
          <a:bodyPr>
            <a:normAutofit fontScale="92500"/>
          </a:bodyPr>
          <a:lstStyle/>
          <a:p>
            <a:r>
              <a:rPr lang="en-GB" dirty="0" smtClean="0"/>
              <a:t>Examples </a:t>
            </a:r>
            <a:r>
              <a:rPr lang="en-GB" dirty="0" smtClean="0"/>
              <a:t>of </a:t>
            </a:r>
            <a:r>
              <a:rPr lang="en-GB" dirty="0" smtClean="0"/>
              <a:t>Selective Education </a:t>
            </a:r>
            <a:r>
              <a:rPr lang="en-GB" dirty="0" smtClean="0"/>
              <a:t>include separate gender school [single-sex schools], </a:t>
            </a:r>
            <a:r>
              <a:rPr lang="en-GB" dirty="0" smtClean="0"/>
              <a:t>Grammar Schools </a:t>
            </a:r>
            <a:r>
              <a:rPr lang="en-GB" dirty="0" smtClean="0"/>
              <a:t>and </a:t>
            </a:r>
            <a:r>
              <a:rPr lang="en-GB" dirty="0" smtClean="0"/>
              <a:t>Faith Schools. One </a:t>
            </a:r>
            <a:r>
              <a:rPr lang="en-GB" dirty="0" smtClean="0"/>
              <a:t>of the ways that they are selective is through the </a:t>
            </a:r>
            <a:r>
              <a:rPr lang="en-GB" dirty="0" smtClean="0"/>
              <a:t>11+, </a:t>
            </a:r>
            <a:r>
              <a:rPr lang="en-GB" dirty="0" smtClean="0"/>
              <a:t>although this isn't the only way</a:t>
            </a:r>
            <a:r>
              <a:rPr lang="en-GB" dirty="0" smtClean="0"/>
              <a:t>. When </a:t>
            </a:r>
            <a:r>
              <a:rPr lang="en-GB" dirty="0" smtClean="0"/>
              <a:t>a </a:t>
            </a:r>
            <a:r>
              <a:rPr lang="en-GB" dirty="0" smtClean="0"/>
              <a:t>Grammar School </a:t>
            </a:r>
            <a:r>
              <a:rPr lang="en-GB" dirty="0" smtClean="0"/>
              <a:t>has too many qualified applicants</a:t>
            </a:r>
            <a:r>
              <a:rPr lang="en-GB" dirty="0" smtClean="0"/>
              <a:t>, </a:t>
            </a:r>
            <a:r>
              <a:rPr lang="en-GB" dirty="0" smtClean="0"/>
              <a:t>other criteria are used to allocate places e.g., siblings</a:t>
            </a:r>
            <a:r>
              <a:rPr lang="en-GB" dirty="0" smtClean="0"/>
              <a:t>, </a:t>
            </a:r>
            <a:r>
              <a:rPr lang="en-GB" dirty="0" smtClean="0"/>
              <a:t>distance and </a:t>
            </a:r>
            <a:r>
              <a:rPr lang="en-GB" dirty="0" smtClean="0"/>
              <a:t>Faith.</a:t>
            </a:r>
          </a:p>
          <a:p>
            <a:r>
              <a:rPr lang="en-GB" dirty="0" smtClean="0"/>
              <a:t>These Local Education Authorities </a:t>
            </a:r>
            <a:r>
              <a:rPr lang="en-GB" dirty="0" smtClean="0"/>
              <a:t>continue to maintain a fully selective education system</a:t>
            </a:r>
            <a:r>
              <a:rPr lang="en-GB" dirty="0" smtClean="0"/>
              <a:t>: Bexley, Bournemouth, Buckinghamshire, Kent, Kingston, Lincolnshire, Medway, Poole And Reading</a:t>
            </a:r>
          </a:p>
          <a:p>
            <a:r>
              <a:rPr lang="en-GB" dirty="0" smtClean="0"/>
              <a:t>Halsey argued that the </a:t>
            </a:r>
            <a:r>
              <a:rPr lang="en-GB" dirty="0" smtClean="0"/>
              <a:t>Grammar School </a:t>
            </a:r>
            <a:r>
              <a:rPr lang="en-GB" dirty="0" smtClean="0"/>
              <a:t>system disadvantages </a:t>
            </a:r>
            <a:r>
              <a:rPr lang="en-GB" dirty="0" smtClean="0"/>
              <a:t>Working Class </a:t>
            </a:r>
            <a:r>
              <a:rPr lang="en-GB" dirty="0" smtClean="0"/>
              <a:t>children </a:t>
            </a:r>
            <a:r>
              <a:rPr lang="en-GB" dirty="0" smtClean="0"/>
              <a:t>The 11+ </a:t>
            </a:r>
            <a:r>
              <a:rPr lang="en-GB" dirty="0" smtClean="0"/>
              <a:t>exams tested </a:t>
            </a:r>
            <a:r>
              <a:rPr lang="en-GB" dirty="0" smtClean="0"/>
              <a:t>Middle Class </a:t>
            </a:r>
            <a:r>
              <a:rPr lang="en-GB" dirty="0" smtClean="0"/>
              <a:t>culture </a:t>
            </a:r>
            <a:r>
              <a:rPr lang="en-GB" dirty="0" smtClean="0"/>
              <a:t>And Falsely Labelled Working Class Children As Less Intelligent. There Is No Equality </a:t>
            </a:r>
            <a:r>
              <a:rPr lang="en-GB" dirty="0" smtClean="0"/>
              <a:t>of </a:t>
            </a:r>
            <a:r>
              <a:rPr lang="en-GB" dirty="0" smtClean="0"/>
              <a:t>Opportunity </a:t>
            </a:r>
            <a:r>
              <a:rPr lang="en-GB" dirty="0" smtClean="0"/>
              <a:t>as others get</a:t>
            </a:r>
            <a:r>
              <a:rPr lang="en-GB" dirty="0" smtClean="0"/>
              <a:t>. </a:t>
            </a:r>
          </a:p>
          <a:p>
            <a:r>
              <a:rPr lang="en-GB" dirty="0" smtClean="0"/>
              <a:t>All parents have the right to send their child to a successful school- hence their support of parental choice. They see the major roles of education in the development of skills and knowledge required to compete in the outside market. Schools should be managed in the same way as businesses. </a:t>
            </a:r>
            <a:r>
              <a:rPr lang="en-GB" i="1" dirty="0" smtClean="0"/>
              <a:t>[New Right View]</a:t>
            </a:r>
            <a:endParaRPr lang="en-GB" i="1" dirty="0"/>
          </a:p>
        </p:txBody>
      </p:sp>
    </p:spTree>
    <p:extLst>
      <p:ext uri="{BB962C8B-B14F-4D97-AF65-F5344CB8AC3E}">
        <p14:creationId xmlns:p14="http://schemas.microsoft.com/office/powerpoint/2010/main" val="175085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Social Democratic Policies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24707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500" y="114300"/>
            <a:ext cx="6654800" cy="487363"/>
          </a:xfrm>
        </p:spPr>
        <p:txBody>
          <a:bodyPr>
            <a:normAutofit fontScale="90000"/>
          </a:bodyPr>
          <a:lstStyle/>
          <a:p>
            <a:r>
              <a:rPr lang="en-GB" sz="2800" dirty="0" smtClean="0">
                <a:latin typeface="PMingLiU" panose="02020500000000000000" pitchFamily="18" charset="-120"/>
                <a:ea typeface="PMingLiU" panose="02020500000000000000" pitchFamily="18" charset="-120"/>
              </a:rPr>
              <a:t>Positive Discrimination/Affirmative Action</a:t>
            </a:r>
            <a:endParaRPr lang="en-GB" sz="2800" dirty="0">
              <a:latin typeface="PMingLiU" panose="02020500000000000000" pitchFamily="18" charset="-120"/>
              <a:ea typeface="PMingLiU" panose="02020500000000000000" pitchFamily="18" charset="-120"/>
            </a:endParaRPr>
          </a:p>
        </p:txBody>
      </p:sp>
      <p:sp>
        <p:nvSpPr>
          <p:cNvPr id="5" name="TextBox 4"/>
          <p:cNvSpPr txBox="1"/>
          <p:nvPr/>
        </p:nvSpPr>
        <p:spPr>
          <a:xfrm>
            <a:off x="527050" y="740292"/>
            <a:ext cx="3390900" cy="3046988"/>
          </a:xfrm>
          <a:prstGeom prst="rect">
            <a:avLst/>
          </a:prstGeom>
          <a:noFill/>
        </p:spPr>
        <p:txBody>
          <a:bodyPr wrap="square" rtlCol="0">
            <a:spAutoFit/>
          </a:bodyPr>
          <a:lstStyle/>
          <a:p>
            <a:r>
              <a:rPr lang="en-GB" sz="1600" dirty="0">
                <a:solidFill>
                  <a:prstClr val="white"/>
                </a:solidFill>
                <a:latin typeface="PMingLiU" panose="02020500000000000000" pitchFamily="18" charset="-120"/>
                <a:ea typeface="PMingLiU" panose="02020500000000000000" pitchFamily="18" charset="-120"/>
              </a:rPr>
              <a:t>Details/Examples of Policies;</a:t>
            </a:r>
          </a:p>
          <a:p>
            <a:r>
              <a:rPr lang="en-GB" sz="1600" dirty="0">
                <a:solidFill>
                  <a:prstClr val="white"/>
                </a:solidFill>
                <a:latin typeface="PMingLiU" panose="02020500000000000000" pitchFamily="18" charset="-120"/>
                <a:ea typeface="PMingLiU" panose="02020500000000000000" pitchFamily="18" charset="-120"/>
              </a:rPr>
              <a:t>-Learning Support</a:t>
            </a:r>
          </a:p>
          <a:p>
            <a:r>
              <a:rPr lang="en-GB" sz="1600" dirty="0">
                <a:solidFill>
                  <a:prstClr val="white"/>
                </a:solidFill>
                <a:latin typeface="PMingLiU" panose="02020500000000000000" pitchFamily="18" charset="-120"/>
                <a:ea typeface="PMingLiU" panose="02020500000000000000" pitchFamily="18" charset="-120"/>
              </a:rPr>
              <a:t>-OFFA(Office for fair Access)</a:t>
            </a:r>
          </a:p>
          <a:p>
            <a:r>
              <a:rPr lang="en-GB" sz="1600" dirty="0">
                <a:solidFill>
                  <a:prstClr val="white"/>
                </a:solidFill>
                <a:latin typeface="PMingLiU" panose="02020500000000000000" pitchFamily="18" charset="-120"/>
                <a:ea typeface="PMingLiU" panose="02020500000000000000" pitchFamily="18" charset="-120"/>
              </a:rPr>
              <a:t>-Comprehensive schools</a:t>
            </a:r>
          </a:p>
          <a:p>
            <a:r>
              <a:rPr lang="en-GB" sz="1600" dirty="0">
                <a:solidFill>
                  <a:prstClr val="white"/>
                </a:solidFill>
                <a:latin typeface="PMingLiU" panose="02020500000000000000" pitchFamily="18" charset="-120"/>
                <a:ea typeface="PMingLiU" panose="02020500000000000000" pitchFamily="18" charset="-120"/>
              </a:rPr>
              <a:t>-Quota, many </a:t>
            </a:r>
            <a:r>
              <a:rPr lang="en-GB" sz="1600" dirty="0" err="1">
                <a:solidFill>
                  <a:prstClr val="white"/>
                </a:solidFill>
                <a:latin typeface="PMingLiU" panose="02020500000000000000" pitchFamily="18" charset="-120"/>
                <a:ea typeface="PMingLiU" panose="02020500000000000000" pitchFamily="18" charset="-120"/>
              </a:rPr>
              <a:t>Uk</a:t>
            </a:r>
            <a:r>
              <a:rPr lang="en-GB" sz="1600" dirty="0">
                <a:solidFill>
                  <a:prstClr val="white"/>
                </a:solidFill>
                <a:latin typeface="PMingLiU" panose="02020500000000000000" pitchFamily="18" charset="-120"/>
                <a:ea typeface="PMingLiU" panose="02020500000000000000" pitchFamily="18" charset="-120"/>
              </a:rPr>
              <a:t> schools and mostly Universities </a:t>
            </a:r>
            <a:r>
              <a:rPr lang="en-GB" sz="1600" dirty="0" err="1">
                <a:solidFill>
                  <a:prstClr val="white"/>
                </a:solidFill>
                <a:latin typeface="PMingLiU" panose="02020500000000000000" pitchFamily="18" charset="-120"/>
                <a:ea typeface="PMingLiU" panose="02020500000000000000" pitchFamily="18" charset="-120"/>
              </a:rPr>
              <a:t>dont</a:t>
            </a:r>
            <a:r>
              <a:rPr lang="en-GB" sz="1600" dirty="0">
                <a:solidFill>
                  <a:prstClr val="white"/>
                </a:solidFill>
                <a:latin typeface="PMingLiU" panose="02020500000000000000" pitchFamily="18" charset="-120"/>
                <a:ea typeface="PMingLiU" panose="02020500000000000000" pitchFamily="18" charset="-120"/>
              </a:rPr>
              <a:t> fill quotas with the ethnic minorities however they do monitor the amount although </a:t>
            </a:r>
            <a:r>
              <a:rPr lang="en-GB" sz="1600" dirty="0" err="1">
                <a:solidFill>
                  <a:prstClr val="white"/>
                </a:solidFill>
                <a:latin typeface="PMingLiU" panose="02020500000000000000" pitchFamily="18" charset="-120"/>
                <a:ea typeface="PMingLiU" panose="02020500000000000000" pitchFamily="18" charset="-120"/>
              </a:rPr>
              <a:t>dont</a:t>
            </a:r>
            <a:r>
              <a:rPr lang="en-GB" sz="1600" dirty="0">
                <a:solidFill>
                  <a:prstClr val="white"/>
                </a:solidFill>
                <a:latin typeface="PMingLiU" panose="02020500000000000000" pitchFamily="18" charset="-120"/>
                <a:ea typeface="PMingLiU" panose="02020500000000000000" pitchFamily="18" charset="-120"/>
              </a:rPr>
              <a:t> take action on it.</a:t>
            </a:r>
          </a:p>
          <a:p>
            <a:r>
              <a:rPr lang="en-GB" sz="1600" dirty="0">
                <a:solidFill>
                  <a:prstClr val="white"/>
                </a:solidFill>
                <a:latin typeface="PMingLiU" panose="02020500000000000000" pitchFamily="18" charset="-120"/>
                <a:ea typeface="PMingLiU" panose="02020500000000000000" pitchFamily="18" charset="-120"/>
              </a:rPr>
              <a:t>- ‘Every Child Matters’ their main policies are; to keep children safe, healthy, happy </a:t>
            </a:r>
            <a:r>
              <a:rPr lang="en-GB" sz="1600" dirty="0" err="1">
                <a:solidFill>
                  <a:prstClr val="white"/>
                </a:solidFill>
                <a:latin typeface="PMingLiU" panose="02020500000000000000" pitchFamily="18" charset="-120"/>
                <a:ea typeface="PMingLiU" panose="02020500000000000000" pitchFamily="18" charset="-120"/>
              </a:rPr>
              <a:t>etc</a:t>
            </a:r>
            <a:r>
              <a:rPr lang="en-GB" sz="1600" dirty="0">
                <a:solidFill>
                  <a:prstClr val="white"/>
                </a:solidFill>
                <a:latin typeface="PMingLiU" panose="02020500000000000000" pitchFamily="18" charset="-120"/>
                <a:ea typeface="PMingLiU" panose="02020500000000000000" pitchFamily="18" charset="-120"/>
              </a:rPr>
              <a:t>,.</a:t>
            </a:r>
            <a:endParaRPr lang="en-GB" sz="1600" dirty="0">
              <a:solidFill>
                <a:prstClr val="white"/>
              </a:solidFill>
              <a:latin typeface="PMingLiU" panose="02020500000000000000" pitchFamily="18" charset="-120"/>
              <a:ea typeface="PMingLiU" panose="02020500000000000000" pitchFamily="18" charset="-120"/>
            </a:endParaRPr>
          </a:p>
        </p:txBody>
      </p:sp>
      <p:sp>
        <p:nvSpPr>
          <p:cNvPr id="7" name="TextBox 6"/>
          <p:cNvSpPr txBox="1"/>
          <p:nvPr/>
        </p:nvSpPr>
        <p:spPr>
          <a:xfrm>
            <a:off x="3917950" y="740292"/>
            <a:ext cx="3790950" cy="2862322"/>
          </a:xfrm>
          <a:prstGeom prst="rect">
            <a:avLst/>
          </a:prstGeom>
          <a:noFill/>
        </p:spPr>
        <p:txBody>
          <a:bodyPr wrap="square" rtlCol="0">
            <a:spAutoFit/>
          </a:bodyPr>
          <a:lstStyle/>
          <a:p>
            <a:r>
              <a:rPr lang="en-GB" dirty="0">
                <a:solidFill>
                  <a:prstClr val="white"/>
                </a:solidFill>
                <a:latin typeface="PMingLiU" panose="02020500000000000000" pitchFamily="18" charset="-120"/>
                <a:ea typeface="PMingLiU" panose="02020500000000000000" pitchFamily="18" charset="-120"/>
              </a:rPr>
              <a:t>This is a social democratic policy as they are in OFFA and other initiatives providing the affirmative action and positive discrimination policies to ensure the support of those less privileged. However, these policies have not been affective so far because higher education does not feel Quotas allowing minorities and lesser privileged children into education.</a:t>
            </a:r>
            <a:endParaRPr lang="en-GB" dirty="0">
              <a:solidFill>
                <a:prstClr val="white"/>
              </a:solidFill>
              <a:latin typeface="PMingLiU" panose="02020500000000000000" pitchFamily="18" charset="-120"/>
              <a:ea typeface="PMingLiU" panose="02020500000000000000" pitchFamily="18" charset="-120"/>
            </a:endParaRPr>
          </a:p>
        </p:txBody>
      </p:sp>
      <p:sp>
        <p:nvSpPr>
          <p:cNvPr id="11" name="TextBox 10"/>
          <p:cNvSpPr txBox="1"/>
          <p:nvPr/>
        </p:nvSpPr>
        <p:spPr>
          <a:xfrm>
            <a:off x="8255000" y="740292"/>
            <a:ext cx="3416300" cy="2585323"/>
          </a:xfrm>
          <a:prstGeom prst="rect">
            <a:avLst/>
          </a:prstGeom>
          <a:noFill/>
        </p:spPr>
        <p:txBody>
          <a:bodyPr wrap="square" rtlCol="0">
            <a:spAutoFit/>
          </a:bodyPr>
          <a:lstStyle/>
          <a:p>
            <a:r>
              <a:rPr lang="en-GB" dirty="0">
                <a:solidFill>
                  <a:prstClr val="white"/>
                </a:solidFill>
                <a:latin typeface="PMingLiU" panose="02020500000000000000" pitchFamily="18" charset="-120"/>
                <a:ea typeface="PMingLiU" panose="02020500000000000000" pitchFamily="18" charset="-120"/>
              </a:rPr>
              <a:t>The New Right perspective view is that there is no need for affirmative action as education should be  produce workers for society, ensuring that the most skilled and capable are recruited into the most important jobs therefore positive discrimination is unnecessary since hard work is achievable by all.</a:t>
            </a:r>
            <a:endParaRPr lang="en-GB" dirty="0">
              <a:solidFill>
                <a:prstClr val="white"/>
              </a:solidFill>
              <a:latin typeface="PMingLiU" panose="02020500000000000000" pitchFamily="18" charset="-120"/>
              <a:ea typeface="PMingLiU" panose="02020500000000000000" pitchFamily="18" charset="-120"/>
            </a:endParaRPr>
          </a:p>
        </p:txBody>
      </p:sp>
      <p:sp>
        <p:nvSpPr>
          <p:cNvPr id="12" name="TextBox 11"/>
          <p:cNvSpPr txBox="1"/>
          <p:nvPr/>
        </p:nvSpPr>
        <p:spPr>
          <a:xfrm>
            <a:off x="3917950" y="4356100"/>
            <a:ext cx="3644900" cy="1754326"/>
          </a:xfrm>
          <a:prstGeom prst="rect">
            <a:avLst/>
          </a:prstGeom>
          <a:noFill/>
        </p:spPr>
        <p:txBody>
          <a:bodyPr wrap="square" rtlCol="0">
            <a:spAutoFit/>
          </a:bodyPr>
          <a:lstStyle/>
          <a:p>
            <a:r>
              <a:rPr lang="en-GB" dirty="0">
                <a:solidFill>
                  <a:prstClr val="white"/>
                </a:solidFill>
                <a:latin typeface="PMingLiU" panose="02020500000000000000" pitchFamily="18" charset="-120"/>
                <a:ea typeface="PMingLiU" panose="02020500000000000000" pitchFamily="18" charset="-120"/>
              </a:rPr>
              <a:t>Feminists believe that the education system should provide equal opportunity for all and the education does provide this as they are making it fairer for both men and women to succeed through the curriculum.</a:t>
            </a:r>
            <a:endParaRPr lang="en-GB" dirty="0">
              <a:solidFill>
                <a:prstClr val="white"/>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221960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Compensatory Education</a:t>
            </a:r>
            <a:endParaRPr lang="en-GB" dirty="0"/>
          </a:p>
        </p:txBody>
      </p:sp>
      <p:sp>
        <p:nvSpPr>
          <p:cNvPr id="3" name="Content Placeholder 2"/>
          <p:cNvSpPr>
            <a:spLocks noGrp="1"/>
          </p:cNvSpPr>
          <p:nvPr>
            <p:ph idx="1"/>
          </p:nvPr>
        </p:nvSpPr>
        <p:spPr>
          <a:xfrm>
            <a:off x="749300" y="1752600"/>
            <a:ext cx="10896600" cy="4927599"/>
          </a:xfrm>
        </p:spPr>
        <p:txBody>
          <a:bodyPr>
            <a:normAutofit/>
          </a:bodyPr>
          <a:lstStyle/>
          <a:p>
            <a:r>
              <a:rPr lang="en-GB" sz="1600" b="1" dirty="0"/>
              <a:t>Compensatory education</a:t>
            </a:r>
            <a:r>
              <a:rPr lang="en-GB" sz="1600" dirty="0"/>
              <a:t> offers supplementary programs or services designed to help children at risk of cognitive impairment and low </a:t>
            </a:r>
            <a:r>
              <a:rPr lang="en-GB" sz="1600" b="1" dirty="0"/>
              <a:t>educational</a:t>
            </a:r>
            <a:r>
              <a:rPr lang="en-GB" sz="1600" dirty="0"/>
              <a:t> achievement succeed</a:t>
            </a:r>
            <a:r>
              <a:rPr lang="en-GB" sz="1600" dirty="0" smtClean="0"/>
              <a:t>. </a:t>
            </a:r>
          </a:p>
          <a:p>
            <a:pPr algn="ctr"/>
            <a:r>
              <a:rPr lang="en-GB" sz="1600" u="sng" dirty="0" smtClean="0">
                <a:solidFill>
                  <a:prstClr val="black"/>
                </a:solidFill>
              </a:rPr>
              <a:t>Social </a:t>
            </a:r>
            <a:r>
              <a:rPr lang="en-GB" sz="1600" u="sng" dirty="0">
                <a:solidFill>
                  <a:prstClr val="black"/>
                </a:solidFill>
              </a:rPr>
              <a:t>democrats: </a:t>
            </a:r>
          </a:p>
          <a:p>
            <a:pPr lvl="0"/>
            <a:r>
              <a:rPr lang="en-GB" sz="1600" dirty="0">
                <a:solidFill>
                  <a:prstClr val="black"/>
                </a:solidFill>
              </a:rPr>
              <a:t>They think that help should be given to vulnerable people. E.g. people with special </a:t>
            </a:r>
            <a:r>
              <a:rPr lang="en-GB" sz="1600" dirty="0" smtClean="0">
                <a:solidFill>
                  <a:prstClr val="black"/>
                </a:solidFill>
              </a:rPr>
              <a:t>needs. They </a:t>
            </a:r>
            <a:r>
              <a:rPr lang="en-GB" sz="1600" dirty="0">
                <a:solidFill>
                  <a:prstClr val="black"/>
                </a:solidFill>
              </a:rPr>
              <a:t>believe that offering compensatory education provides equality of </a:t>
            </a:r>
            <a:r>
              <a:rPr lang="en-GB" sz="1600" dirty="0" smtClean="0">
                <a:solidFill>
                  <a:prstClr val="black"/>
                </a:solidFill>
              </a:rPr>
              <a:t>opportunity. They </a:t>
            </a:r>
            <a:r>
              <a:rPr lang="en-GB" sz="1600" dirty="0">
                <a:solidFill>
                  <a:prstClr val="black"/>
                </a:solidFill>
              </a:rPr>
              <a:t>believe that compensatory education is important because there is social justice, so people will be treated more </a:t>
            </a:r>
            <a:r>
              <a:rPr lang="en-GB" sz="1600" dirty="0" smtClean="0">
                <a:solidFill>
                  <a:prstClr val="black"/>
                </a:solidFill>
              </a:rPr>
              <a:t>equal.</a:t>
            </a:r>
          </a:p>
          <a:p>
            <a:pPr lvl="0" algn="ctr"/>
            <a:r>
              <a:rPr lang="en-GB" sz="1600" u="sng" dirty="0" smtClean="0">
                <a:solidFill>
                  <a:prstClr val="black"/>
                </a:solidFill>
              </a:rPr>
              <a:t>Marxist:</a:t>
            </a:r>
          </a:p>
          <a:p>
            <a:pPr lvl="0" algn="ctr"/>
            <a:r>
              <a:rPr lang="en-GB" sz="1600" dirty="0" smtClean="0">
                <a:solidFill>
                  <a:prstClr val="black"/>
                </a:solidFill>
              </a:rPr>
              <a:t>Marxists </a:t>
            </a:r>
            <a:r>
              <a:rPr lang="en-GB" sz="1600" dirty="0">
                <a:solidFill>
                  <a:prstClr val="black"/>
                </a:solidFill>
              </a:rPr>
              <a:t>believe that compensatory education doesn’t work because they believe that meritocracy is a myth</a:t>
            </a:r>
            <a:r>
              <a:rPr lang="en-GB" sz="1600" dirty="0" smtClean="0">
                <a:solidFill>
                  <a:prstClr val="black"/>
                </a:solidFill>
              </a:rPr>
              <a:t>. The government are refusing to invest in more help for students. Marxists believe that Compensatory education helps to get a profit because the parents sometimes have to pay for their children to get extra help.</a:t>
            </a:r>
          </a:p>
          <a:p>
            <a:pPr lvl="0" algn="ctr"/>
            <a:r>
              <a:rPr lang="en-GB" sz="1600" u="sng" dirty="0" smtClean="0">
                <a:solidFill>
                  <a:prstClr val="black"/>
                </a:solidFill>
              </a:rPr>
              <a:t>New Right:</a:t>
            </a:r>
          </a:p>
          <a:p>
            <a:pPr lvl="0"/>
            <a:r>
              <a:rPr lang="en-GB" sz="1600" dirty="0" err="1" smtClean="0">
                <a:solidFill>
                  <a:prstClr val="black"/>
                </a:solidFill>
              </a:rPr>
              <a:t>Dependancy</a:t>
            </a:r>
            <a:r>
              <a:rPr lang="en-GB" sz="1600" dirty="0" smtClean="0">
                <a:solidFill>
                  <a:prstClr val="black"/>
                </a:solidFill>
              </a:rPr>
              <a:t> culture – Charles Murray says that welfare benefits are too high and create ‘culture of dependency’ (new right sociologists) fear that the CE too dependant on education and welfare state.  They believe that every child should benefit, but there’s not enough money from welfare state for this.</a:t>
            </a:r>
          </a:p>
          <a:p>
            <a:endParaRPr lang="en-GB" dirty="0"/>
          </a:p>
        </p:txBody>
      </p:sp>
    </p:spTree>
    <p:extLst>
      <p:ext uri="{BB962C8B-B14F-4D97-AF65-F5344CB8AC3E}">
        <p14:creationId xmlns:p14="http://schemas.microsoft.com/office/powerpoint/2010/main" val="345781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support for learners </a:t>
            </a:r>
            <a:endParaRPr lang="en-GB" dirty="0"/>
          </a:p>
        </p:txBody>
      </p:sp>
      <p:sp>
        <p:nvSpPr>
          <p:cNvPr id="3" name="Content Placeholder 2"/>
          <p:cNvSpPr>
            <a:spLocks noGrp="1"/>
          </p:cNvSpPr>
          <p:nvPr>
            <p:ph idx="1"/>
          </p:nvPr>
        </p:nvSpPr>
        <p:spPr/>
        <p:txBody>
          <a:bodyPr/>
          <a:lstStyle/>
          <a:p>
            <a:r>
              <a:rPr lang="en-GB" dirty="0" smtClean="0"/>
              <a:t>EMA (educational maintenance allowance)  -  bursary is money that you, or your education or training provider, can use to pay for things like clothing, books and other equipment for your course or transport and lunch on days you study or </a:t>
            </a:r>
            <a:r>
              <a:rPr lang="en-GB" dirty="0" smtClean="0"/>
              <a:t>train – aimed at students aged 16-19 and means-tested</a:t>
            </a:r>
            <a:endParaRPr lang="en-GB" dirty="0" smtClean="0"/>
          </a:p>
          <a:p>
            <a:r>
              <a:rPr lang="en-GB" dirty="0" smtClean="0"/>
              <a:t>This seems like a social democratic policy however it was brought in </a:t>
            </a:r>
            <a:r>
              <a:rPr lang="en-GB" dirty="0" smtClean="0"/>
              <a:t>by Gordon Brown under the New Labour government (1997-2010)</a:t>
            </a:r>
            <a:endParaRPr lang="en-GB" dirty="0" smtClean="0"/>
          </a:p>
          <a:p>
            <a:endParaRPr lang="en-GB" dirty="0"/>
          </a:p>
        </p:txBody>
      </p:sp>
    </p:spTree>
    <p:extLst>
      <p:ext uri="{BB962C8B-B14F-4D97-AF65-F5344CB8AC3E}">
        <p14:creationId xmlns:p14="http://schemas.microsoft.com/office/powerpoint/2010/main" val="223124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00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Different views on Raising the School Leaving Age (ROSLA)</a:t>
            </a:r>
            <a:endParaRPr lang="en-GB" b="1" u="sng" dirty="0"/>
          </a:p>
        </p:txBody>
      </p:sp>
      <p:sp>
        <p:nvSpPr>
          <p:cNvPr id="3" name="Content Placeholder 2"/>
          <p:cNvSpPr>
            <a:spLocks noGrp="1"/>
          </p:cNvSpPr>
          <p:nvPr>
            <p:ph idx="1"/>
          </p:nvPr>
        </p:nvSpPr>
        <p:spPr/>
        <p:txBody>
          <a:bodyPr>
            <a:normAutofit fontScale="55000" lnSpcReduction="20000"/>
          </a:bodyPr>
          <a:lstStyle/>
          <a:p>
            <a:r>
              <a:rPr lang="en-GB" dirty="0" smtClean="0"/>
              <a:t>Social Democratic Perspective</a:t>
            </a:r>
          </a:p>
          <a:p>
            <a:pPr lvl="1"/>
            <a:r>
              <a:rPr lang="en-GB" dirty="0" smtClean="0"/>
              <a:t>R.H </a:t>
            </a:r>
            <a:r>
              <a:rPr lang="en-GB" dirty="0" smtClean="0"/>
              <a:t>Tawney (1880-1962) </a:t>
            </a:r>
          </a:p>
          <a:p>
            <a:pPr lvl="1"/>
            <a:r>
              <a:rPr lang="en-GB" dirty="0" smtClean="0"/>
              <a:t>Educational reconstruction during world war 2</a:t>
            </a:r>
          </a:p>
          <a:p>
            <a:pPr lvl="1"/>
            <a:r>
              <a:rPr lang="en-GB" dirty="0" smtClean="0"/>
              <a:t>Social </a:t>
            </a:r>
            <a:r>
              <a:rPr lang="en-GB" dirty="0"/>
              <a:t>D</a:t>
            </a:r>
            <a:r>
              <a:rPr lang="en-GB" dirty="0" smtClean="0"/>
              <a:t>emocracy formed for independent schools reform and free secondary education</a:t>
            </a:r>
            <a:r>
              <a:rPr lang="en-GB" dirty="0" smtClean="0"/>
              <a:t>.</a:t>
            </a:r>
          </a:p>
          <a:p>
            <a:r>
              <a:rPr lang="en-GB" dirty="0" smtClean="0"/>
              <a:t>Marxist Perspective</a:t>
            </a:r>
          </a:p>
          <a:p>
            <a:pPr lvl="1"/>
            <a:r>
              <a:rPr lang="en-GB" dirty="0">
                <a:solidFill>
                  <a:prstClr val="black"/>
                </a:solidFill>
              </a:rPr>
              <a:t>Income control over working class = more schooling?/more control?</a:t>
            </a:r>
          </a:p>
          <a:p>
            <a:pPr lvl="1"/>
            <a:r>
              <a:rPr lang="en-GB" dirty="0">
                <a:solidFill>
                  <a:prstClr val="black"/>
                </a:solidFill>
              </a:rPr>
              <a:t>Raising skills “on the cheap”</a:t>
            </a:r>
          </a:p>
          <a:p>
            <a:pPr lvl="1"/>
            <a:r>
              <a:rPr lang="en-GB" dirty="0">
                <a:solidFill>
                  <a:prstClr val="black"/>
                </a:solidFill>
              </a:rPr>
              <a:t>Lack of investment reflects lack of school development</a:t>
            </a:r>
          </a:p>
          <a:p>
            <a:pPr lvl="1"/>
            <a:r>
              <a:rPr lang="en-GB" dirty="0">
                <a:solidFill>
                  <a:prstClr val="black"/>
                </a:solidFill>
              </a:rPr>
              <a:t>NEETS</a:t>
            </a:r>
          </a:p>
          <a:p>
            <a:pPr lvl="1"/>
            <a:r>
              <a:rPr lang="en-GB" dirty="0" smtClean="0">
                <a:solidFill>
                  <a:prstClr val="black"/>
                </a:solidFill>
              </a:rPr>
              <a:t>Anti-capitalism</a:t>
            </a:r>
            <a:endParaRPr lang="en-GB" dirty="0" smtClean="0"/>
          </a:p>
          <a:p>
            <a:r>
              <a:rPr lang="en-GB" dirty="0" smtClean="0"/>
              <a:t>New Right</a:t>
            </a:r>
          </a:p>
          <a:p>
            <a:pPr lvl="1"/>
            <a:r>
              <a:rPr lang="en-GB" dirty="0"/>
              <a:t>Cost and efficiency</a:t>
            </a:r>
          </a:p>
          <a:p>
            <a:pPr lvl="1"/>
            <a:r>
              <a:rPr lang="en-GB" dirty="0"/>
              <a:t>Pro-capitalism</a:t>
            </a:r>
          </a:p>
          <a:p>
            <a:r>
              <a:rPr lang="en-GB" dirty="0" smtClean="0"/>
              <a:t>Feminists</a:t>
            </a:r>
          </a:p>
          <a:p>
            <a:pPr lvl="1"/>
            <a:r>
              <a:rPr lang="en-GB" dirty="0">
                <a:solidFill>
                  <a:prstClr val="black"/>
                </a:solidFill>
              </a:rPr>
              <a:t>Both sexes have equal chances</a:t>
            </a:r>
          </a:p>
          <a:p>
            <a:pPr lvl="1"/>
            <a:r>
              <a:rPr lang="en-GB" dirty="0">
                <a:solidFill>
                  <a:prstClr val="black"/>
                </a:solidFill>
              </a:rPr>
              <a:t>Same exams </a:t>
            </a:r>
          </a:p>
          <a:p>
            <a:pPr lvl="1"/>
            <a:r>
              <a:rPr lang="en-GB" dirty="0">
                <a:solidFill>
                  <a:prstClr val="black"/>
                </a:solidFill>
              </a:rPr>
              <a:t>Same choice of options</a:t>
            </a:r>
          </a:p>
          <a:p>
            <a:pPr lvl="1"/>
            <a:r>
              <a:rPr lang="en-GB" dirty="0">
                <a:solidFill>
                  <a:prstClr val="black"/>
                </a:solidFill>
              </a:rPr>
              <a:t>Allowed girl and boy head teachers</a:t>
            </a:r>
          </a:p>
          <a:p>
            <a:endParaRPr lang="en-GB" dirty="0" smtClean="0"/>
          </a:p>
          <a:p>
            <a:endParaRPr lang="en-GB" dirty="0"/>
          </a:p>
        </p:txBody>
      </p:sp>
    </p:spTree>
    <p:extLst>
      <p:ext uri="{BB962C8B-B14F-4D97-AF65-F5344CB8AC3E}">
        <p14:creationId xmlns:p14="http://schemas.microsoft.com/office/powerpoint/2010/main" val="150394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New Right Policies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52128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pc="200" dirty="0">
                <a:solidFill>
                  <a:srgbClr val="2E2B21">
                    <a:lumMod val="90000"/>
                    <a:lumOff val="10000"/>
                  </a:srgbClr>
                </a:solidFill>
              </a:rPr>
              <a:t>Marketization and competition between educational providers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New Right Policy</a:t>
            </a:r>
          </a:p>
          <a:p>
            <a:pPr lvl="1">
              <a:buClr>
                <a:srgbClr val="9CBEBD"/>
              </a:buClr>
              <a:buFont typeface="Courier New" panose="02070309020205020404" pitchFamily="49" charset="0"/>
              <a:buChar char="o"/>
            </a:pPr>
            <a:r>
              <a:rPr lang="en-GB" dirty="0">
                <a:solidFill>
                  <a:srgbClr val="2E2B21"/>
                </a:solidFill>
              </a:rPr>
              <a:t>By introducing market forces schools will improve to attract more customers or go out of business.</a:t>
            </a:r>
          </a:p>
          <a:p>
            <a:endParaRPr lang="en-GB" dirty="0"/>
          </a:p>
          <a:p>
            <a:r>
              <a:rPr lang="en-GB" dirty="0" smtClean="0"/>
              <a:t>Social Democrat Response</a:t>
            </a:r>
          </a:p>
          <a:p>
            <a:pPr lvl="1"/>
            <a:r>
              <a:rPr lang="en-GB" dirty="0">
                <a:solidFill>
                  <a:srgbClr val="2E2B21"/>
                </a:solidFill>
              </a:rPr>
              <a:t>Some parents are stronger and making effective choices in an education market place then others.</a:t>
            </a:r>
          </a:p>
          <a:p>
            <a:pPr lvl="1"/>
            <a:r>
              <a:rPr lang="en-GB" dirty="0">
                <a:solidFill>
                  <a:srgbClr val="2E2B21"/>
                </a:solidFill>
              </a:rPr>
              <a:t>See </a:t>
            </a:r>
            <a:r>
              <a:rPr lang="en-GB" dirty="0" smtClean="0"/>
              <a:t>the work of Stephen Ball and Sharon </a:t>
            </a:r>
            <a:r>
              <a:rPr lang="en-GB" dirty="0" err="1" smtClean="0"/>
              <a:t>Gerwirtz</a:t>
            </a:r>
            <a:r>
              <a:rPr lang="en-GB" dirty="0" smtClean="0"/>
              <a:t> in the booklet</a:t>
            </a:r>
          </a:p>
          <a:p>
            <a:pPr lvl="1"/>
            <a:endParaRPr lang="en-GB" dirty="0"/>
          </a:p>
          <a:p>
            <a:r>
              <a:rPr lang="en-GB" dirty="0" smtClean="0"/>
              <a:t>Marxist Response</a:t>
            </a:r>
          </a:p>
          <a:p>
            <a:pPr lvl="1">
              <a:buFont typeface="Courier New" panose="02070309020205020404" pitchFamily="49" charset="0"/>
              <a:buChar char="o"/>
            </a:pPr>
            <a:r>
              <a:rPr lang="en-GB" dirty="0"/>
              <a:t>State control leads to…</a:t>
            </a:r>
          </a:p>
          <a:p>
            <a:pPr lvl="2">
              <a:buFont typeface="Courier New" panose="02070309020205020404" pitchFamily="49" charset="0"/>
              <a:buChar char="o"/>
            </a:pPr>
            <a:r>
              <a:rPr lang="en-GB" dirty="0" smtClean="0"/>
              <a:t>Lower </a:t>
            </a:r>
            <a:r>
              <a:rPr lang="en-GB" dirty="0"/>
              <a:t>Standards</a:t>
            </a:r>
          </a:p>
          <a:p>
            <a:pPr lvl="2">
              <a:buFont typeface="Courier New" panose="02070309020205020404" pitchFamily="49" charset="0"/>
              <a:buChar char="o"/>
            </a:pPr>
            <a:r>
              <a:rPr lang="en-GB" dirty="0"/>
              <a:t>Inefficiency</a:t>
            </a:r>
          </a:p>
          <a:p>
            <a:pPr lvl="2">
              <a:buFont typeface="Courier New" panose="02070309020205020404" pitchFamily="49" charset="0"/>
              <a:buChar char="o"/>
            </a:pPr>
            <a:r>
              <a:rPr lang="en-GB" dirty="0"/>
              <a:t>Lack of choice for </a:t>
            </a:r>
            <a:r>
              <a:rPr lang="en-GB" dirty="0" smtClean="0"/>
              <a:t>parents</a:t>
            </a:r>
          </a:p>
          <a:p>
            <a:pPr lvl="1">
              <a:buFont typeface="Courier New" panose="02070309020205020404" pitchFamily="49" charset="0"/>
              <a:buChar char="o"/>
            </a:pPr>
            <a:r>
              <a:rPr lang="en-GB" dirty="0" smtClean="0"/>
              <a:t>See </a:t>
            </a:r>
            <a:r>
              <a:rPr lang="en-GB" dirty="0"/>
              <a:t>the work of Glenn Rikowski</a:t>
            </a:r>
          </a:p>
          <a:p>
            <a:pPr lvl="1"/>
            <a:endParaRPr lang="en-GB" dirty="0" smtClean="0"/>
          </a:p>
          <a:p>
            <a:endParaRPr lang="en-GB" dirty="0"/>
          </a:p>
        </p:txBody>
      </p:sp>
    </p:spTree>
    <p:extLst>
      <p:ext uri="{BB962C8B-B14F-4D97-AF65-F5344CB8AC3E}">
        <p14:creationId xmlns:p14="http://schemas.microsoft.com/office/powerpoint/2010/main" val="68743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0497" y="427335"/>
            <a:ext cx="10620215" cy="769441"/>
          </a:xfrm>
          <a:prstGeom prst="rect">
            <a:avLst/>
          </a:prstGeom>
          <a:noFill/>
        </p:spPr>
        <p:txBody>
          <a:bodyPr wrap="none" lIns="91440" tIns="45720" rIns="91440" bIns="45720">
            <a:spAutoFit/>
          </a:bodyPr>
          <a:lstStyle/>
          <a:p>
            <a:pPr algn="ctr"/>
            <a:r>
              <a:rPr lang="en-US" sz="4400" dirty="0">
                <a:ln w="0"/>
                <a:solidFill>
                  <a:prstClr val="white"/>
                </a:solidFill>
                <a:effectLst>
                  <a:outerShdw blurRad="38100" dist="19050" dir="2700000" algn="tl" rotWithShape="0">
                    <a:prstClr val="black">
                      <a:alpha val="40000"/>
                    </a:prstClr>
                  </a:outerShdw>
                </a:effectLst>
              </a:rPr>
              <a:t>Business Investment in State Education</a:t>
            </a:r>
          </a:p>
        </p:txBody>
      </p:sp>
      <p:sp>
        <p:nvSpPr>
          <p:cNvPr id="5" name="TextBox 4"/>
          <p:cNvSpPr txBox="1"/>
          <p:nvPr/>
        </p:nvSpPr>
        <p:spPr>
          <a:xfrm>
            <a:off x="762000" y="1350665"/>
            <a:ext cx="10198100" cy="1815882"/>
          </a:xfrm>
          <a:prstGeom prst="rect">
            <a:avLst/>
          </a:prstGeom>
          <a:noFill/>
        </p:spPr>
        <p:txBody>
          <a:bodyPr wrap="square" rtlCol="0">
            <a:spAutoFit/>
          </a:bodyPr>
          <a:lstStyle/>
          <a:p>
            <a:r>
              <a:rPr lang="en-GB" sz="2800" dirty="0">
                <a:solidFill>
                  <a:prstClr val="white"/>
                </a:solidFill>
              </a:rPr>
              <a:t>Businesses to pay for new schools- using them back to the public out sourcing of series. Catering, cleaning, payroll links with companies-dell</a:t>
            </a:r>
          </a:p>
          <a:p>
            <a:r>
              <a:rPr lang="en-GB" sz="2800" dirty="0">
                <a:solidFill>
                  <a:prstClr val="white"/>
                </a:solidFill>
              </a:rPr>
              <a:t>Exams boards and approved teachers</a:t>
            </a:r>
            <a:endParaRPr lang="en-GB" sz="2800" dirty="0">
              <a:solidFill>
                <a:prstClr val="white"/>
              </a:solidFill>
            </a:endParaRPr>
          </a:p>
        </p:txBody>
      </p:sp>
      <p:sp>
        <p:nvSpPr>
          <p:cNvPr id="6" name="TextBox 5"/>
          <p:cNvSpPr txBox="1"/>
          <p:nvPr/>
        </p:nvSpPr>
        <p:spPr>
          <a:xfrm>
            <a:off x="863600" y="3467100"/>
            <a:ext cx="9029700" cy="2062103"/>
          </a:xfrm>
          <a:prstGeom prst="rect">
            <a:avLst/>
          </a:prstGeom>
          <a:noFill/>
        </p:spPr>
        <p:txBody>
          <a:bodyPr wrap="square" rtlCol="0">
            <a:spAutoFit/>
          </a:bodyPr>
          <a:lstStyle/>
          <a:p>
            <a:r>
              <a:rPr lang="en-GB" sz="3200" dirty="0">
                <a:solidFill>
                  <a:prstClr val="white"/>
                </a:solidFill>
              </a:rPr>
              <a:t>The state raises finance of schools. Subcontracted to private industries. Profit is made by running these functions for less than the contract price</a:t>
            </a:r>
            <a:endParaRPr lang="en-GB" sz="3200" dirty="0">
              <a:solidFill>
                <a:prstClr val="white"/>
              </a:solidFill>
            </a:endParaRPr>
          </a:p>
        </p:txBody>
      </p:sp>
    </p:spTree>
    <p:extLst>
      <p:ext uri="{BB962C8B-B14F-4D97-AF65-F5344CB8AC3E}">
        <p14:creationId xmlns:p14="http://schemas.microsoft.com/office/powerpoint/2010/main" val="247773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5.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6.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2">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89</TotalTime>
  <Words>917</Words>
  <Application>Microsoft Office PowerPoint</Application>
  <PresentationFormat>Widescreen</PresentationFormat>
  <Paragraphs>68</Paragraphs>
  <Slides>10</Slides>
  <Notes>1</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10</vt:i4>
      </vt:variant>
    </vt:vector>
  </HeadingPairs>
  <TitlesOfParts>
    <vt:vector size="28" baseType="lpstr">
      <vt:lpstr>PMingLiU</vt:lpstr>
      <vt:lpstr>Arial</vt:lpstr>
      <vt:lpstr>Calibri</vt:lpstr>
      <vt:lpstr>Calibri Light</vt:lpstr>
      <vt:lpstr>Century Gothic</vt:lpstr>
      <vt:lpstr>Courier New</vt:lpstr>
      <vt:lpstr>Garamond</vt:lpstr>
      <vt:lpstr>Tw Cen MT</vt:lpstr>
      <vt:lpstr>Tw Cen MT Condensed</vt:lpstr>
      <vt:lpstr>Wingdings 3</vt:lpstr>
      <vt:lpstr>Savon</vt:lpstr>
      <vt:lpstr>Integral</vt:lpstr>
      <vt:lpstr>Office Theme</vt:lpstr>
      <vt:lpstr>1_Integral</vt:lpstr>
      <vt:lpstr>Vapor Trail</vt:lpstr>
      <vt:lpstr>Celestial</vt:lpstr>
      <vt:lpstr>1_Office Theme</vt:lpstr>
      <vt:lpstr>Ion</vt:lpstr>
      <vt:lpstr>D2 Education Policies</vt:lpstr>
      <vt:lpstr>Social Democratic Policies</vt:lpstr>
      <vt:lpstr>Positive Discrimination/Affirmative Action</vt:lpstr>
      <vt:lpstr>Compensatory Education</vt:lpstr>
      <vt:lpstr>Financial support for learners </vt:lpstr>
      <vt:lpstr>Different views on Raising the School Leaving Age (ROSLA)</vt:lpstr>
      <vt:lpstr>New Right Policies</vt:lpstr>
      <vt:lpstr>Marketization and competition between educational providers</vt:lpstr>
      <vt:lpstr>PowerPoint Presentation</vt:lpstr>
      <vt:lpstr>Selective education.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D2 Education Policies</dc:title>
  <dc:creator>Dave King</dc:creator>
  <cp:lastModifiedBy>Dave King</cp:lastModifiedBy>
  <cp:revision>5</cp:revision>
  <dcterms:created xsi:type="dcterms:W3CDTF">2017-01-19T16:40:00Z</dcterms:created>
  <dcterms:modified xsi:type="dcterms:W3CDTF">2017-01-19T18:09:44Z</dcterms:modified>
</cp:coreProperties>
</file>