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  <p:sldMasterId id="2147483852" r:id="rId2"/>
    <p:sldMasterId id="2147483864" r:id="rId3"/>
    <p:sldMasterId id="2147483876" r:id="rId4"/>
    <p:sldMasterId id="2147483894" r:id="rId5"/>
    <p:sldMasterId id="2147483906" r:id="rId6"/>
  </p:sldMasterIdLst>
  <p:notesMasterIdLst>
    <p:notesMasterId r:id="rId21"/>
  </p:notesMasterIdLst>
  <p:sldIdLst>
    <p:sldId id="256" r:id="rId7"/>
    <p:sldId id="258" r:id="rId8"/>
    <p:sldId id="264" r:id="rId9"/>
    <p:sldId id="269" r:id="rId10"/>
    <p:sldId id="265" r:id="rId11"/>
    <p:sldId id="266" r:id="rId12"/>
    <p:sldId id="257" r:id="rId13"/>
    <p:sldId id="259" r:id="rId14"/>
    <p:sldId id="260" r:id="rId15"/>
    <p:sldId id="261" r:id="rId16"/>
    <p:sldId id="262" r:id="rId17"/>
    <p:sldId id="263" r:id="rId18"/>
    <p:sldId id="267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9CDEA-FC15-4F04-AB0B-E1631F48A358}" type="datetimeFigureOut">
              <a:rPr lang="en-GB" smtClean="0"/>
              <a:t>19/01/2017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B9319-D21F-4722-AA2D-383F53213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0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0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9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0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4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5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2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6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5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1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0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38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39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04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14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88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8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3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64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8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0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86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21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19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60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37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28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9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93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5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0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57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292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23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51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74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62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15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278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8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6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09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2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2477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595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04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3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647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73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06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214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1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22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19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401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113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00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70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330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71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080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133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551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24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133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179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00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86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5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8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0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1/19/2017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38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B507-F5FC-4007-804E-DA8E09D277D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8024-4643-4E1D-9F24-656BE0F8D7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D100-A9E5-434D-BD6D-096759817C9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9400-2474-431B-8099-49337A59CA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5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1/19/2017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03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8F329-3C8C-49DE-8852-96C85E607A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D884-B51A-41C8-A78C-E6EB82B609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4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E533-132F-4E7D-AAF7-85ADAB8F090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422A-4A04-4F7B-98D9-6C46D3F8F7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6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B1 Education Policies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B1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322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i="1" dirty="0" smtClean="0">
                <a:latin typeface="Bauhaus 93" panose="04030905020B02020C02" pitchFamily="82" charset="0"/>
              </a:rPr>
              <a:t>Social Democracy</a:t>
            </a:r>
            <a:endParaRPr lang="en-GB" i="1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Mixed Economy without capitalism.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Accountable to local communities. (LAs)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Social justice.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Equality of opportunity.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Help the vulnerable.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Meritocracy.</a:t>
            </a:r>
          </a:p>
          <a:p>
            <a:pPr marL="0" indent="0">
              <a:buNone/>
            </a:pPr>
            <a:endParaRPr lang="en-GB" i="1" dirty="0" smtClean="0">
              <a:latin typeface="Inkpen2 Script" panose="02000400000000000000" pitchFamily="2" charset="0"/>
            </a:endParaRPr>
          </a:p>
        </p:txBody>
      </p:sp>
      <p:pic>
        <p:nvPicPr>
          <p:cNvPr id="2050" name="Picture 2" descr="Image result for Social Democr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739" y="1825625"/>
            <a:ext cx="1041061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i="1" dirty="0" smtClean="0">
                <a:latin typeface="Bauhaus 93" panose="04030905020B02020C02" pitchFamily="82" charset="0"/>
              </a:rPr>
              <a:t>Marxist</a:t>
            </a:r>
            <a:endParaRPr lang="en-GB" i="1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Business Takeovers.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Preparing a workforce to benefit capitalists.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‘fit’ – system + capitalism.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Profit.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Ideological state apparatus.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Ideological control “capitalism good”.</a:t>
            </a:r>
          </a:p>
          <a:p>
            <a:pPr marL="0" indent="0">
              <a:buNone/>
            </a:pPr>
            <a:endParaRPr lang="en-GB" i="1" dirty="0">
              <a:latin typeface="Inkpen2 Script" panose="02000400000000000000" pitchFamily="2" charset="0"/>
            </a:endParaRPr>
          </a:p>
        </p:txBody>
      </p:sp>
      <p:pic>
        <p:nvPicPr>
          <p:cNvPr id="1026" name="Picture 2" descr="Image result for marx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693" y="1838325"/>
            <a:ext cx="1468107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i="1" dirty="0">
                <a:latin typeface="Bauhaus 93" panose="04030905020B02020C02" pitchFamily="82" charset="0"/>
              </a:rPr>
              <a:t>F</a:t>
            </a:r>
            <a:r>
              <a:rPr lang="en-GB" i="1" dirty="0" smtClean="0">
                <a:latin typeface="Bauhaus 93" panose="04030905020B02020C02" pitchFamily="82" charset="0"/>
              </a:rPr>
              <a:t>eminist</a:t>
            </a:r>
            <a:endParaRPr lang="en-GB" i="1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Patriarchal System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Gender Stereotype – Constraining both men and women.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Gender Regime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Feminised Curriculum</a:t>
            </a:r>
          </a:p>
          <a:p>
            <a:pPr marL="0" indent="0">
              <a:buNone/>
            </a:pPr>
            <a:r>
              <a:rPr lang="en-GB" i="1" dirty="0" smtClean="0">
                <a:latin typeface="Inkpen2 Script" panose="02000400000000000000" pitchFamily="2" charset="0"/>
              </a:rPr>
              <a:t>‘Jock’ culture</a:t>
            </a:r>
          </a:p>
        </p:txBody>
      </p:sp>
    </p:spTree>
    <p:extLst>
      <p:ext uri="{BB962C8B-B14F-4D97-AF65-F5344CB8AC3E}">
        <p14:creationId xmlns:p14="http://schemas.microsoft.com/office/powerpoint/2010/main" val="22326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Grammar </a:t>
            </a:r>
            <a:r>
              <a:rPr lang="en-GB" dirty="0" smtClean="0"/>
              <a:t>Schools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02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grammar schools?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Grammar schools are commonly the same sex schools </a:t>
            </a:r>
          </a:p>
          <a:p>
            <a:r>
              <a:rPr lang="en-GB" dirty="0" smtClean="0"/>
              <a:t>They are usually found in areas where the 11+ exams still exists.</a:t>
            </a:r>
          </a:p>
          <a:p>
            <a:r>
              <a:rPr lang="en-GB" dirty="0" smtClean="0"/>
              <a:t>Grammars schools are harder to be accepted into compared to normal state schools </a:t>
            </a:r>
          </a:p>
          <a:p>
            <a:r>
              <a:rPr lang="en-GB" smtClean="0"/>
              <a:t>Being grammar </a:t>
            </a:r>
            <a:r>
              <a:rPr lang="en-GB" dirty="0" smtClean="0"/>
              <a:t>schools is more about status rather then how the school works and what subjects are taught.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90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Democratic Policies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7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Financial Support for Learners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9824"/>
            <a:ext cx="10515600" cy="5718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/>
              <a:t>Policy:</a:t>
            </a:r>
          </a:p>
          <a:p>
            <a:pPr marL="0" indent="0">
              <a:buNone/>
            </a:pPr>
            <a:r>
              <a:rPr lang="en-GB" sz="2000" dirty="0" smtClean="0"/>
              <a:t>EMA (Education Maintenance Allowance) </a:t>
            </a:r>
          </a:p>
          <a:p>
            <a:r>
              <a:rPr lang="en-GB" sz="2000" dirty="0" smtClean="0"/>
              <a:t>Started in 2007 but no longer available in England since 2010</a:t>
            </a:r>
          </a:p>
          <a:p>
            <a:r>
              <a:rPr lang="en-GB" sz="2000" dirty="0" smtClean="0"/>
              <a:t>Still available in the rest of the UK</a:t>
            </a:r>
          </a:p>
          <a:p>
            <a:r>
              <a:rPr lang="en-GB" sz="2000" dirty="0" smtClean="0"/>
              <a:t>Bursary 16 to 19 replaced EMA in England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This is a Social Democratic policy as it attempts to help the vulnerable and offer equality of opportunity.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Criticisms:</a:t>
            </a:r>
          </a:p>
          <a:p>
            <a:r>
              <a:rPr lang="en-GB" sz="2000" dirty="0" smtClean="0"/>
              <a:t>Marxist- creates surplus of skills as more people are staying in education so more people are available for higher skilled jobs.</a:t>
            </a:r>
          </a:p>
          <a:p>
            <a:r>
              <a:rPr lang="en-GB" sz="2000" dirty="0" smtClean="0"/>
              <a:t>New Right- People become dependent on funding instead of individualism </a:t>
            </a:r>
          </a:p>
          <a:p>
            <a:r>
              <a:rPr lang="en-GB" sz="2000" dirty="0" smtClean="0"/>
              <a:t>Feminist- Tricks females into believing they will be successful instead of being oppressed</a:t>
            </a:r>
          </a:p>
          <a:p>
            <a:r>
              <a:rPr lang="en-GB" sz="2000" dirty="0" smtClean="0"/>
              <a:t>Social Democratic- Need resources to know of funding.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2459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Compensatory Education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2100" y="1397000"/>
            <a:ext cx="11468100" cy="52578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>
                <a:solidFill>
                  <a:srgbClr val="FF0000"/>
                </a:solidFill>
              </a:rPr>
              <a:t>Examples of policy: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-Educational priority          -Sure Start      funding and care for 0-4 year olds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-Action zones                      -E2L   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u="sng" dirty="0" smtClean="0"/>
              <a:t>New Right or Social Democratic? </a:t>
            </a:r>
            <a:r>
              <a:rPr lang="en-GB" dirty="0" smtClean="0"/>
              <a:t> Social Democratic</a:t>
            </a:r>
          </a:p>
          <a:p>
            <a:pPr marL="0" indent="0">
              <a:buNone/>
            </a:pPr>
            <a:r>
              <a:rPr lang="en-GB" u="sng" dirty="0" smtClean="0"/>
              <a:t>Criticisms:</a:t>
            </a:r>
          </a:p>
          <a:p>
            <a:r>
              <a:rPr lang="en-GB" dirty="0" smtClean="0"/>
              <a:t>Feminism – Sure start disadvantages single parent mothers as it had to be closed down.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53100" y="2133600"/>
            <a:ext cx="2667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866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ROSLA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smtClean="0"/>
              <a:t>callum Marshall and Elliot COPPOLA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476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ROSLA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1944- Post world war leaving age raised to 15</a:t>
            </a:r>
          </a:p>
          <a:p>
            <a:r>
              <a:rPr lang="en-GB" dirty="0" smtClean="0"/>
              <a:t>1971- school leaving age raised to 16</a:t>
            </a:r>
          </a:p>
          <a:p>
            <a:r>
              <a:rPr lang="en-GB" dirty="0" smtClean="0"/>
              <a:t>Education made compulsory up to 17 by 2013 and to 18 2014</a:t>
            </a:r>
          </a:p>
          <a:p>
            <a:r>
              <a:rPr lang="en-GB" dirty="0" smtClean="0"/>
              <a:t>This policy more supports the social democrats as they believe that making everyone have a higher education will decrease unemployment and further the education of young people </a:t>
            </a:r>
          </a:p>
          <a:p>
            <a:r>
              <a:rPr lang="en-GB" dirty="0" smtClean="0"/>
              <a:t>The New Right would disagree that this is a good policy as they believe only the most capable should further there education ( this is meritocracy) . They believe those that are not as academically  inclined should have a chance to go out and work rather than waste time in education.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89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Right Policies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8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 smtClean="0">
                <a:latin typeface="Bauhaus 93" panose="04030905020B02020C02" pitchFamily="82" charset="0"/>
              </a:rPr>
              <a:t>Sociology</a:t>
            </a:r>
            <a:endParaRPr lang="en-GB" i="1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/>
          <a:p>
            <a:r>
              <a:rPr lang="en-GB" i="1" dirty="0" smtClean="0">
                <a:latin typeface="Agency FB" panose="020B0503020202020204" pitchFamily="34" charset="0"/>
                <a:ea typeface="Adobe Song Std L" panose="02020300000000000000" pitchFamily="18" charset="-128"/>
              </a:rPr>
              <a:t>Students meeting cost of their own education</a:t>
            </a:r>
            <a:endParaRPr lang="en-GB" i="1" dirty="0">
              <a:latin typeface="Agency FB" panose="020B0503020202020204" pitchFamily="34" charset="0"/>
              <a:ea typeface="Adobe Song Std L" panose="02020300000000000000" pitchFamily="18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9500" y="3464244"/>
            <a:ext cx="7493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87 -0.01204 L -0.14687 -0.0118 C -0.14726 0.0044 -0.14739 0.0213 -0.14791 0.03773 C -0.14804 0.04213 -0.14869 0.04653 -0.14895 0.0507 C -0.14974 0.06088 -0.15065 0.07801 -0.15104 0.08773 C -0.15351 0.14491 -0.15 0.12431 -0.15416 0.14699 C -0.15364 0.17315 -0.15403 0.22199 -0.15104 0.25625 C -0.15078 0.25949 -0.15039 0.2625 -0.15 0.26551 C -0.14974 0.27546 -0.14948 0.28542 -0.14895 0.29514 C -0.14882 0.29908 -0.14817 0.30255 -0.14791 0.30625 C -0.14752 0.31435 -0.14726 0.32245 -0.14687 0.33033 C -0.13789 0.32986 -0.12877 0.33102 -0.11979 0.32847 C -0.11731 0.32801 -0.11562 0.32361 -0.11354 0.32107 L -0.11041 0.31736 C -0.10976 0.31551 -0.10937 0.31343 -0.10833 0.31181 C -0.10651 0.30903 -0.10208 0.3044 -0.10208 0.30463 C -0.10143 0.30255 -0.10065 0.30093 -0.1 0.29884 C -0.09961 0.29722 -0.09948 0.29514 -0.09895 0.29329 C -0.09843 0.29097 -0.09752 0.28843 -0.09687 0.28588 C -0.09427 0.27523 -0.09778 0.28565 -0.09375 0.27477 C -0.09349 0.27176 -0.09336 0.26852 -0.0927 0.26551 C -0.09205 0.26227 -0.08984 0.25995 -0.08958 0.25625 C -0.08776 0.21065 -0.08854 0.2287 -0.0927 0.20625 C -0.09388 0.2007 -0.09401 0.1956 -0.09479 0.18958 C -0.09505 0.18773 -0.09557 0.18588 -0.09583 0.18403 C -0.09635 0.17847 -0.097 0.16783 -0.09791 0.16181 C -0.09856 0.1581 -0.09948 0.15463 -0.1 0.1507 C -0.10156 0.13958 -0.10065 0.14583 -0.10312 0.13218 C -0.10351 0.13033 -0.10364 0.12847 -0.10416 0.12662 C -0.10494 0.12477 -0.10559 0.12315 -0.10625 0.12107 C -0.10742 0.11806 -0.10807 0.11458 -0.10937 0.11181 C -0.11028 0.11019 -0.11145 0.10949 -0.1125 0.1081 L -0.11458 0.09699 C -0.11497 0.09514 -0.11536 0.09352 -0.11562 0.09144 C -0.11601 0.08912 -0.11614 0.08658 -0.11666 0.08403 C -0.11718 0.08218 -0.11809 0.08033 -0.11875 0.07847 C -0.122 0.05533 -0.11783 0.08426 -0.12083 0.06551 C -0.12122 0.0632 -0.12135 0.06065 -0.12187 0.0581 C -0.12552 0.04352 -0.12278 0.06134 -0.125 0.04699 C -0.12578 0.04213 -0.12656 0.03727 -0.12708 0.03218 C -0.12799 0.02431 -0.12773 0.01458 -0.13125 0.0081 C -0.13216 0.00671 -0.13333 0.00579 -0.13437 0.0044 C -0.13515 0.00255 -0.13567 0.00046 -0.13645 -0.00116 C -0.13919 -0.00579 -0.14114 -0.00532 -0.14479 -0.00671 C -0.17695 0.0125 -0.14713 -0.00717 -0.14895 0.1581 C -0.14908 0.1662 -0.14948 0.17431 -0.15 0.18218 C -0.15013 0.18426 -0.15078 0.18588 -0.15104 0.18773 C -0.15143 0.19028 -0.15182 0.19283 -0.15208 0.19514 C -0.1539 0.23727 -0.15442 0.23681 -0.15208 0.29699 C -0.15208 0.29931 -0.15065 0.3007 -0.15 0.30255 C -0.14961 0.3044 -0.14948 0.30648 -0.14895 0.3081 C -0.147 0.31505 -0.14661 0.3132 -0.14375 0.31921 C -0.13945 0.32847 -0.14427 0.32176 -0.13854 0.32847 C -0.13828 0.33033 -0.13828 0.33264 -0.1375 0.33403 C -0.13294 0.34445 -0.11705 0.33611 -0.11562 0.33588 C -0.1125 0.33403 -0.11211 0.33449 -0.10937 0.33033 C -0.10833 0.3287 -0.10742 0.32662 -0.10625 0.32477 C -0.10494 0.32292 -0.10338 0.32153 -0.10208 0.31921 C -0.10091 0.31713 -0.1 0.31435 -0.09895 0.31181 C -0.0983 0.31019 -0.09778 0.30787 -0.09687 0.30625 C -0.09231 0.29815 -0.09492 0.30764 -0.09062 0.29699 C -0.08971 0.29491 -0.08945 0.29213 -0.08854 0.28958 C -0.08763 0.28704 -0.08632 0.28495 -0.08541 0.28218 C -0.08073 0.26875 -0.08554 0.28102 -0.08229 0.26736 C -0.0819 0.26551 -0.08099 0.26366 -0.0802 0.26181 C -0.07747 0.24213 -0.0819 0.26736 -0.075 0.24884 C -0.07382 0.2456 -0.07265 0.23495 -0.07187 0.23033 C -0.07057 0.22176 -0.07122 0.22732 -0.06875 0.21736 C -0.06836 0.21574 -0.06836 0.21366 -0.0677 0.21181 C -0.06692 0.20972 -0.06562 0.2081 -0.06458 0.20625 C -0.06328 0.19908 -0.06093 0.18796 -0.06041 0.18033 C -0.06015 0.17546 -0.06015 0.17037 -0.05937 0.16551 C -0.05898 0.16296 -0.05794 0.16065 -0.05729 0.1581 C -0.05481 0.14769 -0.05794 0.15787 -0.0552 0.14514 C -0.05468 0.14259 -0.05377 0.14051 -0.05312 0.13773 C -0.05273 0.13542 -0.05247 0.13287 -0.05208 0.13033 C -0.05182 0.12847 -0.0513 0.12685 -0.05104 0.12477 C -0.05065 0.1213 -0.05065 0.11736 -0.05 0.11366 C -0.04882 0.10602 -0.04804 0.10486 -0.04583 0.09884 C -0.04557 0.09653 -0.04518 0.09398 -0.04479 0.09144 C -0.04453 0.08958 -0.04492 0.08588 -0.04375 0.08588 C -0.0427 0.08588 -0.04323 0.08982 -0.0427 0.09144 C -0.04218 0.09398 -0.04127 0.09653 -0.04062 0.09884 C -0.04023 0.1007 -0.03997 0.10255 -0.03958 0.1044 C -0.03919 0.10695 -0.03919 0.10949 -0.03854 0.11181 C -0.03737 0.11713 -0.03541 0.12153 -0.03437 0.12662 L -0.03333 0.13218 C -0.03307 0.13866 -0.03242 0.15417 -0.03125 0.16181 C -0.03073 0.16574 -0.03046 0.16968 -0.02916 0.17292 C -0.02656 0.18033 -0.02747 0.17639 -0.02604 0.18403 C -0.02578 0.19653 -0.02565 0.2088 -0.025 0.22107 C -0.025 0.22315 -0.02421 0.22477 -0.02395 0.22662 C -0.02356 0.23033 -0.02343 0.23426 -0.02291 0.23773 C -0.02278 0.23982 -0.02213 0.24144 -0.02187 0.24329 C -0.02109 0.24954 -0.02109 0.25602 -0.01979 0.26181 C -0.01914 0.26505 -0.01836 0.26806 -0.0177 0.27107 C -0.01731 0.27361 -0.01718 0.27616 -0.01666 0.27847 C -0.01614 0.28125 -0.01523 0.28333 -0.01458 0.28588 C -0.01224 0.29653 -0.0125 0.29722 -0.01145 0.3081 C -0.01119 0.31875 -0.01093 0.32917 -0.01041 0.33958 C -0.00976 0.35509 -0.00989 0.35301 -0.00833 0.34514 C -0.00872 0.34213 -0.00885 0.33912 -0.00937 0.33588 C -0.01158 0.32338 -0.01106 0.33033 -0.01354 0.31921 C -0.01875 0.29653 -0.01289 0.31829 -0.0177 0.3007 C -0.01809 0.29283 -0.01823 0.28472 -0.01875 0.27662 C -0.01888 0.27477 -0.01953 0.27315 -0.01979 0.27107 C -0.02018 0.26875 -0.02044 0.2662 -0.02083 0.26366 C -0.02122 0.26181 -0.02161 0.26019 -0.02187 0.2581 C -0.02226 0.25579 -0.02252 0.25324 -0.02291 0.2507 C -0.02356 0.24653 -0.02265 0.23889 -0.025 0.23773 C -0.03554 0.23333 -0.04661 0.23658 -0.05729 0.23588 C -0.04453 0.23033 -0.04648 0.23033 -0.02291 0.23588 C -0.02187 0.23611 -0.02226 0.23958 -0.02187 0.24144 C -0.02005 0.26412 -0.02239 0.2463 -0.01875 0.26181 C -0.0151 0.27847 -0.01862 0.26783 -0.01458 0.27847 C -0.01419 0.28542 -0.01354 0.30648 -0.01041 0.31181 L -0.00729 0.31736 C -0.00481 0.33079 -0.00703 0.32639 -0.00208 0.33218 C -0.00104 0.33171 -0.00013 0.33033 0.00105 0.33033 C 0.01797 0.33033 0.0086 0.33519 0.01667 0.33033 C 0.02006 0.32107 0.01836 0.3287 0.01771 0.31551 C 0.0168 0.29954 0.01654 0.28357 0.01563 0.26736 C 0.0155 0.26505 0.01524 0.26227 0.01459 0.25995 C 0.01381 0.25741 0.0125 0.25509 0.01146 0.25255 C 0.01107 0.24954 0.01068 0.24653 0.01042 0.24329 C 0.01003 0.23912 0.01016 0.23449 0.00938 0.23033 C 0.00873 0.22755 0.00717 0.22546 0.00625 0.22292 C 0.00547 0.2213 0.00482 0.21921 0.00417 0.21736 C 0.00339 0.20695 0.00287 0.19653 0.00209 0.18588 C 0.00183 0.18287 0.00118 0.17986 0.00105 0.17662 C -0.00208 0.10255 0.00196 0.1338 -0.00208 0.1044 C -0.00117 0.13241 -0.00195 0.12824 -3.95833E-6 0.14699 C 0.00026 0.15023 0.00052 0.15324 0.00105 0.15625 C 0.00495 0.17963 0.00131 0.14908 0.00521 0.17847 C 0.00534 0.17963 0.00651 0.19445 0.0073 0.19699 C 0.00873 0.20185 0.01068 0.20579 0.0125 0.20995 C 0.01316 0.21366 0.01355 0.21759 0.01459 0.22107 C 0.01524 0.22361 0.01602 0.22593 0.01667 0.22847 C 0.01784 0.23449 0.0181 0.24329 0.01875 0.24884 C 0.01954 0.25695 0.01967 0.25486 0.02084 0.26181 C 0.02123 0.26435 0.02149 0.2669 0.02188 0.26921 C 0.02227 0.27245 0.0224 0.27546 0.02292 0.27847 C 0.02383 0.28426 0.025 0.28958 0.02605 0.29514 C 0.02631 0.29699 0.02657 0.29908 0.02709 0.3007 C 0.02774 0.30324 0.02852 0.30556 0.02917 0.3081 C 0.02956 0.31065 0.02969 0.3132 0.03021 0.31551 C 0.03099 0.31945 0.03243 0.32292 0.03334 0.32662 C 0.03412 0.33033 0.03542 0.33773 0.03542 0.33796 C 0.03672 0.33542 0.03842 0.33333 0.03959 0.33033 C 0.04024 0.32894 0.04011 0.32662 0.04063 0.32477 C 0.04154 0.32107 0.04245 0.31713 0.04375 0.31366 C 0.04519 0.30972 0.0474 0.30671 0.04896 0.30255 C 0.04974 0.30046 0.05013 0.29769 0.05105 0.29514 C 0.05222 0.29144 0.05378 0.28773 0.05521 0.28403 C 0.05547 0.28102 0.0556 0.27778 0.05625 0.27477 C 0.05664 0.27222 0.05795 0.27014 0.05834 0.26736 C 0.05912 0.26019 0.05834 0.25255 0.05938 0.24514 C 0.05977 0.24167 0.06133 0.23912 0.0625 0.23588 C 0.06316 0.23403 0.06394 0.23241 0.06459 0.23033 C 0.06537 0.22801 0.06589 0.22546 0.06667 0.22292 C 0.06758 0.21991 0.06875 0.2169 0.0698 0.21366 C 0.07045 0.2088 0.07019 0.20324 0.07188 0.19884 L 0.07813 0.18218 C 0.07878 0.18033 0.07982 0.17894 0.08021 0.17662 C 0.08047 0.17477 0.08073 0.17292 0.08125 0.17107 C 0.08243 0.16736 0.08438 0.16412 0.08542 0.15995 C 0.08607 0.15695 0.08672 0.15394 0.0875 0.1507 C 0.08802 0.14838 0.08894 0.14583 0.08959 0.14329 C 0.08998 0.14167 0.09011 0.13958 0.09063 0.13773 C 0.09115 0.13588 0.09206 0.13426 0.09271 0.13218 C 0.09349 0.12986 0.09401 0.12732 0.0948 0.12477 C 0.09506 0.12176 0.09519 0.11852 0.09584 0.11551 C 0.09623 0.11343 0.09792 0.10787 0.09792 0.10995 C 0.09792 0.11458 0.09636 0.11875 0.09584 0.12292 C 0.09532 0.12616 0.09558 0.12963 0.0948 0.13218 C 0.09375 0.13542 0.09193 0.13704 0.09063 0.13958 C 0.08946 0.14213 0.08855 0.14468 0.0875 0.14699 C 0.08711 0.14884 0.08698 0.15093 0.08646 0.15255 C 0.08125 0.16852 0.08503 0.15162 0.08125 0.16736 C 0.07852 0.1787 0.08243 0.1669 0.07813 0.18218 C 0.07748 0.18426 0.07657 0.18588 0.07605 0.18773 C 0.0737 0.19583 0.07644 0.1919 0.07292 0.2007 C 0.06433 0.22199 0.07552 0.18843 0.06667 0.21366 C 0.06172 0.22778 0.0681 0.21482 0.06042 0.22847 C 0.05847 0.23866 0.06042 0.22963 0.0573 0.23958 C 0.05651 0.24213 0.05612 0.24491 0.05521 0.24699 C 0.0543 0.24931 0.05313 0.2507 0.05209 0.25255 C 0.04714 0.27917 0.05209 0.25162 0.04896 0.27107 C 0.04857 0.27315 0.04818 0.27477 0.04792 0.27662 C 0.0474 0.27986 0.0474 0.2831 0.04688 0.28588 C 0.04636 0.28796 0.04532 0.28958 0.0448 0.29144 C 0.04323 0.29745 0.04245 0.30394 0.04167 0.30995 C 0.04232 0.31505 0.04206 0.3206 0.04375 0.32477 C 0.04454 0.32708 0.04649 0.32616 0.04792 0.32662 C 0.053 0.3287 0.05704 0.32986 0.0625 0.33033 C 0.07839 0.33195 0.11042 0.33403 0.11042 0.33426 C 0.11146 0.33218 0.11289 0.33102 0.11355 0.32847 C 0.11524 0.32153 0.11563 0.31042 0.11667 0.30255 C 0.11823 0.28958 0.11862 0.28843 0.12084 0.27662 C 0.12487 0.22593 0.11771 0.31945 0.12292 0.17107 C 0.12318 0.16227 0.12605 0.14514 0.12605 0.14537 C 0.12631 0.13033 0.12461 0.11505 0.12709 0.1007 C 0.12761 0.09722 0.13125 0.10185 0.13334 0.10255 C 0.13646 0.1037 0.13946 0.10533 0.14271 0.10625 C 0.14493 0.10718 0.1543 0.10972 0.15625 0.10995 C 0.17201 0.11273 0.18711 0.11296 0.20313 0.11366 C 0.20547 0.11505 0.21276 0.11597 0.21042 0.11736 C 0.20704 0.11945 0.20339 0.1162 0.2 0.11551 C 0.19688 0.11505 0.19362 0.11458 0.19063 0.11366 C 0.18972 0.11343 0.17982 0.10972 0.17709 0.1081 C 0.16654 0.10301 0.18282 0.11042 0.1698 0.1044 C 0.16524 0.10509 0.16055 0.1044 0.15625 0.10625 C 0.15495 0.10695 0.15495 0.11042 0.15417 0.11181 C 0.15326 0.11343 0.15209 0.11482 0.15105 0.11551 C 0.14961 0.11667 0.14818 0.11667 0.14688 0.11736 C 0.1362 0.12315 0.1448 0.11968 0.13542 0.12292 C 0.13438 0.12917 0.13321 0.13542 0.1323 0.14144 C 0.13138 0.14699 0.13125 0.15301 0.13021 0.1581 C 0.12891 0.16412 0.12657 0.16921 0.125 0.17477 C 0.12162 0.18704 0.11771 0.19884 0.11563 0.21181 C 0.11316 0.22685 0.11433 0.2206 0.1125 0.23033 C 0.11602 0.25602 0.11185 0.23611 0.1448 0.23958 C 0.14688 0.23982 0.14896 0.24097 0.15105 0.24144 C 0.15482 0.24097 0.15873 0.24097 0.1625 0.23958 C 0.16459 0.23912 0.17084 0.23681 0.16875 0.23588 C 0.16224 0.23333 0.15547 0.23472 0.14896 0.23403 C 0.14584 0.23357 0.14271 0.23218 0.13959 0.23218 C 0.13829 0.23218 0.13282 0.23449 0.13125 0.23588 C 0.13008 0.23704 0.12917 0.23843 0.12813 0.23958 C 0.12735 0.24398 0.12605 0.24815 0.12605 0.25255 C 0.12566 0.28218 0.12396 0.3125 0.12709 0.34144 C 0.12748 0.34653 0.13256 0.34329 0.13542 0.34329 C 0.15625 0.34445 0.17709 0.34468 0.19792 0.34514 C 0.20274 0.34583 0.20769 0.3456 0.2125 0.34699 C 0.22539 0.35116 0.21172 0.3507 0.21667 0.3507 L 0.21771 0.34884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i="1" dirty="0" smtClean="0">
                <a:latin typeface="Inkpen2 Script" panose="02000400000000000000" pitchFamily="2" charset="0"/>
              </a:rPr>
              <a:t>Examples of polices:</a:t>
            </a:r>
            <a:endParaRPr lang="en-GB" i="1" dirty="0">
              <a:latin typeface="Inkpen2 Script" panose="02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7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127</TotalTime>
  <Words>443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Adobe Song Std L</vt:lpstr>
      <vt:lpstr>Agency FB</vt:lpstr>
      <vt:lpstr>Arial</vt:lpstr>
      <vt:lpstr>Bauhaus 93</vt:lpstr>
      <vt:lpstr>Calibri</vt:lpstr>
      <vt:lpstr>Calibri Light</vt:lpstr>
      <vt:lpstr>Century Gothic</vt:lpstr>
      <vt:lpstr>Inkpen2 Script</vt:lpstr>
      <vt:lpstr>Wingdings 3</vt:lpstr>
      <vt:lpstr>Celestial</vt:lpstr>
      <vt:lpstr>Office Theme</vt:lpstr>
      <vt:lpstr>1_Office Theme</vt:lpstr>
      <vt:lpstr>Ion</vt:lpstr>
      <vt:lpstr>2_Office Theme</vt:lpstr>
      <vt:lpstr>3_Office Theme</vt:lpstr>
      <vt:lpstr>B1 Education Policies</vt:lpstr>
      <vt:lpstr>Social Democratic Policies</vt:lpstr>
      <vt:lpstr>Financial Support for Learners</vt:lpstr>
      <vt:lpstr>Compensatory Education</vt:lpstr>
      <vt:lpstr>ROSLA</vt:lpstr>
      <vt:lpstr>ROSLA </vt:lpstr>
      <vt:lpstr>New Right Policies</vt:lpstr>
      <vt:lpstr>Sociology</vt:lpstr>
      <vt:lpstr>Examples of polices:</vt:lpstr>
      <vt:lpstr>Social Democracy</vt:lpstr>
      <vt:lpstr>Marxist</vt:lpstr>
      <vt:lpstr>Feminist</vt:lpstr>
      <vt:lpstr>Grammar Schools </vt:lpstr>
      <vt:lpstr>What are grammar schools?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 Education Policies</dc:title>
  <dc:creator>Dave King</dc:creator>
  <cp:lastModifiedBy>Dave King</cp:lastModifiedBy>
  <cp:revision>7</cp:revision>
  <dcterms:created xsi:type="dcterms:W3CDTF">2017-01-19T16:40:00Z</dcterms:created>
  <dcterms:modified xsi:type="dcterms:W3CDTF">2017-01-19T18:47:06Z</dcterms:modified>
</cp:coreProperties>
</file>