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9" r:id="rId24"/>
    <p:sldId id="280" r:id="rId25"/>
    <p:sldId id="294" r:id="rId26"/>
    <p:sldId id="281" r:id="rId27"/>
    <p:sldId id="282" r:id="rId28"/>
    <p:sldId id="283" r:id="rId29"/>
    <p:sldId id="284" r:id="rId30"/>
    <p:sldId id="285" r:id="rId31"/>
    <p:sldId id="286" r:id="rId32"/>
    <p:sldId id="287" r:id="rId33"/>
    <p:sldId id="295" r:id="rId34"/>
    <p:sldId id="288" r:id="rId35"/>
    <p:sldId id="289" r:id="rId36"/>
    <p:sldId id="290" r:id="rId37"/>
    <p:sldId id="291" r:id="rId38"/>
    <p:sldId id="292" r:id="rId39"/>
    <p:sldId id="293"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9AD51A5-1B0A-4981-BF7C-68A3F7EB523F}" type="datetimeFigureOut">
              <a:rPr lang="en-GB" smtClean="0"/>
              <a:t>24/02/2016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CBBC6E-7AD9-4E39-81A5-8C0018E7B715}" type="slidenum">
              <a:rPr lang="en-GB" smtClean="0"/>
              <a:t>‹#›</a:t>
            </a:fld>
            <a:endParaRPr lang="en-GB"/>
          </a:p>
        </p:txBody>
      </p:sp>
    </p:spTree>
    <p:extLst>
      <p:ext uri="{BB962C8B-B14F-4D97-AF65-F5344CB8AC3E}">
        <p14:creationId xmlns:p14="http://schemas.microsoft.com/office/powerpoint/2010/main" val="608308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9AD51A5-1B0A-4981-BF7C-68A3F7EB523F}" type="datetimeFigureOut">
              <a:rPr lang="en-GB" smtClean="0"/>
              <a:t>24/02/2016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CBBC6E-7AD9-4E39-81A5-8C0018E7B715}" type="slidenum">
              <a:rPr lang="en-GB" smtClean="0"/>
              <a:t>‹#›</a:t>
            </a:fld>
            <a:endParaRPr lang="en-GB"/>
          </a:p>
        </p:txBody>
      </p:sp>
    </p:spTree>
    <p:extLst>
      <p:ext uri="{BB962C8B-B14F-4D97-AF65-F5344CB8AC3E}">
        <p14:creationId xmlns:p14="http://schemas.microsoft.com/office/powerpoint/2010/main" val="1155469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9AD51A5-1B0A-4981-BF7C-68A3F7EB523F}" type="datetimeFigureOut">
              <a:rPr lang="en-GB" smtClean="0"/>
              <a:t>24/02/2016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CBBC6E-7AD9-4E39-81A5-8C0018E7B715}" type="slidenum">
              <a:rPr lang="en-GB" smtClean="0"/>
              <a:t>‹#›</a:t>
            </a:fld>
            <a:endParaRPr lang="en-GB"/>
          </a:p>
        </p:txBody>
      </p:sp>
    </p:spTree>
    <p:extLst>
      <p:ext uri="{BB962C8B-B14F-4D97-AF65-F5344CB8AC3E}">
        <p14:creationId xmlns:p14="http://schemas.microsoft.com/office/powerpoint/2010/main" val="1460141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9AD51A5-1B0A-4981-BF7C-68A3F7EB523F}" type="datetimeFigureOut">
              <a:rPr lang="en-GB" smtClean="0"/>
              <a:t>24/02/2016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CBBC6E-7AD9-4E39-81A5-8C0018E7B715}" type="slidenum">
              <a:rPr lang="en-GB" smtClean="0"/>
              <a:t>‹#›</a:t>
            </a:fld>
            <a:endParaRPr lang="en-GB"/>
          </a:p>
        </p:txBody>
      </p:sp>
    </p:spTree>
    <p:extLst>
      <p:ext uri="{BB962C8B-B14F-4D97-AF65-F5344CB8AC3E}">
        <p14:creationId xmlns:p14="http://schemas.microsoft.com/office/powerpoint/2010/main" val="2609401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9AD51A5-1B0A-4981-BF7C-68A3F7EB523F}" type="datetimeFigureOut">
              <a:rPr lang="en-GB" smtClean="0"/>
              <a:t>24/02/2016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CBBC6E-7AD9-4E39-81A5-8C0018E7B715}" type="slidenum">
              <a:rPr lang="en-GB" smtClean="0"/>
              <a:t>‹#›</a:t>
            </a:fld>
            <a:endParaRPr lang="en-GB"/>
          </a:p>
        </p:txBody>
      </p:sp>
    </p:spTree>
    <p:extLst>
      <p:ext uri="{BB962C8B-B14F-4D97-AF65-F5344CB8AC3E}">
        <p14:creationId xmlns:p14="http://schemas.microsoft.com/office/powerpoint/2010/main" val="2047503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9AD51A5-1B0A-4981-BF7C-68A3F7EB523F}" type="datetimeFigureOut">
              <a:rPr lang="en-GB" smtClean="0"/>
              <a:t>24/02/2016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CBBC6E-7AD9-4E39-81A5-8C0018E7B715}" type="slidenum">
              <a:rPr lang="en-GB" smtClean="0"/>
              <a:t>‹#›</a:t>
            </a:fld>
            <a:endParaRPr lang="en-GB"/>
          </a:p>
        </p:txBody>
      </p:sp>
    </p:spTree>
    <p:extLst>
      <p:ext uri="{BB962C8B-B14F-4D97-AF65-F5344CB8AC3E}">
        <p14:creationId xmlns:p14="http://schemas.microsoft.com/office/powerpoint/2010/main" val="924021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9AD51A5-1B0A-4981-BF7C-68A3F7EB523F}" type="datetimeFigureOut">
              <a:rPr lang="en-GB" smtClean="0"/>
              <a:t>24/02/2016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9CBBC6E-7AD9-4E39-81A5-8C0018E7B715}" type="slidenum">
              <a:rPr lang="en-GB" smtClean="0"/>
              <a:t>‹#›</a:t>
            </a:fld>
            <a:endParaRPr lang="en-GB"/>
          </a:p>
        </p:txBody>
      </p:sp>
    </p:spTree>
    <p:extLst>
      <p:ext uri="{BB962C8B-B14F-4D97-AF65-F5344CB8AC3E}">
        <p14:creationId xmlns:p14="http://schemas.microsoft.com/office/powerpoint/2010/main" val="3180653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9AD51A5-1B0A-4981-BF7C-68A3F7EB523F}" type="datetimeFigureOut">
              <a:rPr lang="en-GB" smtClean="0"/>
              <a:t>24/02/2016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9CBBC6E-7AD9-4E39-81A5-8C0018E7B715}" type="slidenum">
              <a:rPr lang="en-GB" smtClean="0"/>
              <a:t>‹#›</a:t>
            </a:fld>
            <a:endParaRPr lang="en-GB"/>
          </a:p>
        </p:txBody>
      </p:sp>
    </p:spTree>
    <p:extLst>
      <p:ext uri="{BB962C8B-B14F-4D97-AF65-F5344CB8AC3E}">
        <p14:creationId xmlns:p14="http://schemas.microsoft.com/office/powerpoint/2010/main" val="3945925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AD51A5-1B0A-4981-BF7C-68A3F7EB523F}" type="datetimeFigureOut">
              <a:rPr lang="en-GB" smtClean="0"/>
              <a:t>24/02/2016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CBBC6E-7AD9-4E39-81A5-8C0018E7B715}" type="slidenum">
              <a:rPr lang="en-GB" smtClean="0"/>
              <a:t>‹#›</a:t>
            </a:fld>
            <a:endParaRPr lang="en-GB"/>
          </a:p>
        </p:txBody>
      </p:sp>
    </p:spTree>
    <p:extLst>
      <p:ext uri="{BB962C8B-B14F-4D97-AF65-F5344CB8AC3E}">
        <p14:creationId xmlns:p14="http://schemas.microsoft.com/office/powerpoint/2010/main" val="763189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9AD51A5-1B0A-4981-BF7C-68A3F7EB523F}" type="datetimeFigureOut">
              <a:rPr lang="en-GB" smtClean="0"/>
              <a:t>24/02/2016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CBBC6E-7AD9-4E39-81A5-8C0018E7B715}" type="slidenum">
              <a:rPr lang="en-GB" smtClean="0"/>
              <a:t>‹#›</a:t>
            </a:fld>
            <a:endParaRPr lang="en-GB"/>
          </a:p>
        </p:txBody>
      </p:sp>
    </p:spTree>
    <p:extLst>
      <p:ext uri="{BB962C8B-B14F-4D97-AF65-F5344CB8AC3E}">
        <p14:creationId xmlns:p14="http://schemas.microsoft.com/office/powerpoint/2010/main" val="2110790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9AD51A5-1B0A-4981-BF7C-68A3F7EB523F}" type="datetimeFigureOut">
              <a:rPr lang="en-GB" smtClean="0"/>
              <a:t>24/02/2016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CBBC6E-7AD9-4E39-81A5-8C0018E7B715}" type="slidenum">
              <a:rPr lang="en-GB" smtClean="0"/>
              <a:t>‹#›</a:t>
            </a:fld>
            <a:endParaRPr lang="en-GB"/>
          </a:p>
        </p:txBody>
      </p:sp>
    </p:spTree>
    <p:extLst>
      <p:ext uri="{BB962C8B-B14F-4D97-AF65-F5344CB8AC3E}">
        <p14:creationId xmlns:p14="http://schemas.microsoft.com/office/powerpoint/2010/main" val="2749474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AD51A5-1B0A-4981-BF7C-68A3F7EB523F}" type="datetimeFigureOut">
              <a:rPr lang="en-GB" smtClean="0"/>
              <a:t>24/02/2016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CBBC6E-7AD9-4E39-81A5-8C0018E7B715}" type="slidenum">
              <a:rPr lang="en-GB" smtClean="0"/>
              <a:t>‹#›</a:t>
            </a:fld>
            <a:endParaRPr lang="en-GB"/>
          </a:p>
        </p:txBody>
      </p:sp>
    </p:spTree>
    <p:extLst>
      <p:ext uri="{BB962C8B-B14F-4D97-AF65-F5344CB8AC3E}">
        <p14:creationId xmlns:p14="http://schemas.microsoft.com/office/powerpoint/2010/main" val="3103302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bbc.co.uk/news/magazine-22000973"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36541" y="784738"/>
            <a:ext cx="9181514" cy="2000665"/>
          </a:xfrm>
          <a:solidFill>
            <a:srgbClr val="FFFF00"/>
          </a:solidFill>
          <a:ln>
            <a:solidFill>
              <a:schemeClr val="tx1"/>
            </a:solidFill>
          </a:ln>
        </p:spPr>
        <p:txBody>
          <a:bodyPr/>
          <a:lstStyle/>
          <a:p>
            <a:r>
              <a:rPr lang="en-GB" b="1" dirty="0" smtClean="0"/>
              <a:t>Why are there class based differences in education?</a:t>
            </a:r>
            <a:endParaRPr lang="en-GB" b="1"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95446" y="3011658"/>
            <a:ext cx="2781300" cy="2781300"/>
          </a:xfrm>
          <a:prstGeom prst="rect">
            <a:avLst/>
          </a:prstGeom>
        </p:spPr>
      </p:pic>
    </p:spTree>
    <p:extLst>
      <p:ext uri="{BB962C8B-B14F-4D97-AF65-F5344CB8AC3E}">
        <p14:creationId xmlns:p14="http://schemas.microsoft.com/office/powerpoint/2010/main" val="38609530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External (out of school) factors</a:t>
            </a:r>
            <a:endParaRPr lang="en-GB" b="1" dirty="0"/>
          </a:p>
        </p:txBody>
      </p:sp>
      <p:sp>
        <p:nvSpPr>
          <p:cNvPr id="3" name="Content Placeholder 2"/>
          <p:cNvSpPr>
            <a:spLocks noGrp="1"/>
          </p:cNvSpPr>
          <p:nvPr>
            <p:ph idx="1"/>
          </p:nvPr>
        </p:nvSpPr>
        <p:spPr>
          <a:pattFill prst="pct5">
            <a:fgClr>
              <a:srgbClr val="FFFF00"/>
            </a:fgClr>
            <a:bgClr>
              <a:schemeClr val="bg1"/>
            </a:bgClr>
          </a:pattFill>
          <a:ln>
            <a:solidFill>
              <a:schemeClr val="tx1"/>
            </a:solidFill>
          </a:ln>
        </p:spPr>
        <p:txBody>
          <a:bodyPr/>
          <a:lstStyle/>
          <a:p>
            <a:r>
              <a:rPr lang="en-GB" dirty="0" smtClean="0"/>
              <a:t>Material deprivation</a:t>
            </a:r>
          </a:p>
          <a:p>
            <a:r>
              <a:rPr lang="en-GB" dirty="0" smtClean="0"/>
              <a:t>Cultural deprivation</a:t>
            </a:r>
          </a:p>
          <a:p>
            <a:r>
              <a:rPr lang="en-GB" dirty="0" smtClean="0"/>
              <a:t>Cultural capital</a:t>
            </a:r>
            <a:endParaRPr lang="en-GB" dirty="0"/>
          </a:p>
        </p:txBody>
      </p:sp>
    </p:spTree>
    <p:extLst>
      <p:ext uri="{BB962C8B-B14F-4D97-AF65-F5344CB8AC3E}">
        <p14:creationId xmlns:p14="http://schemas.microsoft.com/office/powerpoint/2010/main" val="2629081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Material Deprivation - poverty</a:t>
            </a:r>
            <a:endParaRPr lang="en-GB" b="1" dirty="0"/>
          </a:p>
        </p:txBody>
      </p:sp>
      <p:sp>
        <p:nvSpPr>
          <p:cNvPr id="3" name="Content Placeholder 2"/>
          <p:cNvSpPr>
            <a:spLocks noGrp="1"/>
          </p:cNvSpPr>
          <p:nvPr>
            <p:ph idx="1"/>
          </p:nvPr>
        </p:nvSpPr>
        <p:spPr>
          <a:pattFill prst="pct5">
            <a:fgClr>
              <a:srgbClr val="FFFF00"/>
            </a:fgClr>
            <a:bgClr>
              <a:schemeClr val="bg1"/>
            </a:bgClr>
          </a:pattFill>
          <a:ln>
            <a:solidFill>
              <a:schemeClr val="tx1"/>
            </a:solidFill>
          </a:ln>
        </p:spPr>
        <p:txBody>
          <a:bodyPr/>
          <a:lstStyle/>
          <a:p>
            <a:r>
              <a:rPr lang="en-GB" dirty="0"/>
              <a:t>Sociologists of poverty have identified the </a:t>
            </a:r>
            <a:r>
              <a:rPr lang="en-GB" b="1" dirty="0"/>
              <a:t>cycle of deprivation</a:t>
            </a:r>
            <a:r>
              <a:rPr lang="en-GB" dirty="0"/>
              <a:t> or </a:t>
            </a:r>
            <a:r>
              <a:rPr lang="en-GB" b="1" dirty="0"/>
              <a:t>cycle of disadvantage</a:t>
            </a:r>
            <a:r>
              <a:rPr lang="en-GB" dirty="0"/>
              <a:t> ‑ this suggests that the "hard core" in society who are in poverty remain largely the same from one generation to another, i.e., deprived children in their turn become parents of deprived children.</a:t>
            </a:r>
          </a:p>
          <a:p>
            <a:r>
              <a:rPr lang="en-GB" dirty="0"/>
              <a:t>Material deprivation is closely linked to the problem of educational failure, partly as cause and partly as effect.</a:t>
            </a:r>
          </a:p>
          <a:p>
            <a:endParaRPr lang="en-GB" dirty="0" smtClean="0"/>
          </a:p>
          <a:p>
            <a:r>
              <a:rPr lang="en-GB" dirty="0" smtClean="0"/>
              <a:t>How can poverty be linked to educational </a:t>
            </a:r>
            <a:r>
              <a:rPr lang="en-GB" dirty="0" err="1" smtClean="0"/>
              <a:t>underachivement</a:t>
            </a:r>
            <a:r>
              <a:rPr lang="en-GB" dirty="0" smtClean="0"/>
              <a:t>?</a:t>
            </a:r>
            <a:endParaRPr lang="en-GB" dirty="0"/>
          </a:p>
        </p:txBody>
      </p:sp>
    </p:spTree>
    <p:extLst>
      <p:ext uri="{BB962C8B-B14F-4D97-AF65-F5344CB8AC3E}">
        <p14:creationId xmlns:p14="http://schemas.microsoft.com/office/powerpoint/2010/main" val="731173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The Life Cycle</a:t>
            </a:r>
            <a:endParaRPr lang="en-GB"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78442285"/>
              </p:ext>
            </p:extLst>
          </p:nvPr>
        </p:nvGraphicFramePr>
        <p:xfrm>
          <a:off x="838200" y="1894113"/>
          <a:ext cx="10515600" cy="4767943"/>
        </p:xfrm>
        <a:graphic>
          <a:graphicData uri="http://schemas.openxmlformats.org/drawingml/2006/table">
            <a:tbl>
              <a:tblPr>
                <a:tableStyleId>{5C22544A-7EE6-4342-B048-85BDC9FD1C3A}</a:tableStyleId>
              </a:tblPr>
              <a:tblGrid>
                <a:gridCol w="621680">
                  <a:extLst>
                    <a:ext uri="{9D8B030D-6E8A-4147-A177-3AD203B41FA5}">
                      <a16:colId xmlns:a16="http://schemas.microsoft.com/office/drawing/2014/main" val="608455128"/>
                    </a:ext>
                  </a:extLst>
                </a:gridCol>
                <a:gridCol w="2880450">
                  <a:extLst>
                    <a:ext uri="{9D8B030D-6E8A-4147-A177-3AD203B41FA5}">
                      <a16:colId xmlns:a16="http://schemas.microsoft.com/office/drawing/2014/main" val="130402047"/>
                    </a:ext>
                  </a:extLst>
                </a:gridCol>
                <a:gridCol w="4579709">
                  <a:extLst>
                    <a:ext uri="{9D8B030D-6E8A-4147-A177-3AD203B41FA5}">
                      <a16:colId xmlns:a16="http://schemas.microsoft.com/office/drawing/2014/main" val="1521864812"/>
                    </a:ext>
                  </a:extLst>
                </a:gridCol>
                <a:gridCol w="2433761">
                  <a:extLst>
                    <a:ext uri="{9D8B030D-6E8A-4147-A177-3AD203B41FA5}">
                      <a16:colId xmlns:a16="http://schemas.microsoft.com/office/drawing/2014/main" val="2709020840"/>
                    </a:ext>
                  </a:extLst>
                </a:gridCol>
              </a:tblGrid>
              <a:tr h="681135">
                <a:tc>
                  <a:txBody>
                    <a:bodyPr/>
                    <a:lstStyle/>
                    <a:p>
                      <a:pPr>
                        <a:spcAft>
                          <a:spcPts val="600"/>
                        </a:spcAft>
                      </a:pPr>
                      <a:r>
                        <a:rPr lang="en-GB" sz="1800">
                          <a:effectLst/>
                        </a:rPr>
                        <a:t> </a:t>
                      </a:r>
                      <a:endParaRPr lang="en-GB"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en-GB" sz="1800">
                          <a:effectLst/>
                        </a:rPr>
                        <a:t>Stage in lifecycle</a:t>
                      </a:r>
                      <a:endParaRPr lang="en-GB"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en-GB" sz="1800">
                          <a:effectLst/>
                        </a:rPr>
                        <a:t>Typical Circumstances</a:t>
                      </a:r>
                      <a:endParaRPr lang="en-GB"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en-GB" sz="1800" dirty="0">
                          <a:effectLst/>
                        </a:rPr>
                        <a:t>Poverty status</a:t>
                      </a:r>
                      <a:endParaRPr lang="en-GB"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0323627"/>
                  </a:ext>
                </a:extLst>
              </a:tr>
              <a:tr h="681135">
                <a:tc>
                  <a:txBody>
                    <a:bodyPr/>
                    <a:lstStyle/>
                    <a:p>
                      <a:pPr>
                        <a:spcAft>
                          <a:spcPts val="600"/>
                        </a:spcAft>
                      </a:pPr>
                      <a:r>
                        <a:rPr lang="en-GB" sz="1100">
                          <a:effectLst/>
                        </a:rPr>
                        <a:t>[a]</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en-GB" sz="1100">
                          <a:effectLst/>
                        </a:rPr>
                        <a:t>Childhood</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en-GB" sz="1100">
                          <a:effectLst/>
                        </a:rPr>
                        <a:t>Low family income and children to rear</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en-GB" sz="1100">
                          <a:effectLst/>
                        </a:rPr>
                        <a:t>In Poverty</a:t>
                      </a:r>
                      <a:endParaRPr lang="en-GB"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15523562"/>
                  </a:ext>
                </a:extLst>
              </a:tr>
              <a:tr h="1362268">
                <a:tc>
                  <a:txBody>
                    <a:bodyPr/>
                    <a:lstStyle/>
                    <a:p>
                      <a:pPr>
                        <a:spcAft>
                          <a:spcPts val="600"/>
                        </a:spcAft>
                      </a:pPr>
                      <a:r>
                        <a:rPr lang="en-GB" sz="1100">
                          <a:effectLst/>
                        </a:rPr>
                        <a:t>[b]</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en-GB" sz="1100">
                          <a:effectLst/>
                        </a:rPr>
                        <a:t>Working youngster</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en-GB" sz="1100">
                          <a:effectLst/>
                        </a:rPr>
                        <a:t>Earns more than is paid to parents for keep</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en-GB" sz="1100">
                          <a:effectLst/>
                        </a:rPr>
                        <a:t>Not in Poverty</a:t>
                      </a:r>
                      <a:endParaRPr lang="en-GB"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348643289"/>
                  </a:ext>
                </a:extLst>
              </a:tr>
              <a:tr h="681135">
                <a:tc>
                  <a:txBody>
                    <a:bodyPr/>
                    <a:lstStyle/>
                    <a:p>
                      <a:pPr>
                        <a:spcAft>
                          <a:spcPts val="600"/>
                        </a:spcAft>
                      </a:pPr>
                      <a:r>
                        <a:rPr lang="en-GB" sz="1100">
                          <a:effectLst/>
                        </a:rPr>
                        <a:t>[c]</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en-GB" sz="1100">
                          <a:effectLst/>
                        </a:rPr>
                        <a:t>Young married</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en-GB" sz="1100">
                          <a:effectLst/>
                        </a:rPr>
                        <a:t>Children to support</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en-GB" sz="1100">
                          <a:effectLst/>
                        </a:rPr>
                        <a:t>In Poverty</a:t>
                      </a:r>
                      <a:endParaRPr lang="en-GB"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933167896"/>
                  </a:ext>
                </a:extLst>
              </a:tr>
              <a:tr h="681135">
                <a:tc>
                  <a:txBody>
                    <a:bodyPr/>
                    <a:lstStyle/>
                    <a:p>
                      <a:pPr>
                        <a:spcAft>
                          <a:spcPts val="600"/>
                        </a:spcAft>
                      </a:pPr>
                      <a:r>
                        <a:rPr lang="en-GB" sz="1100">
                          <a:effectLst/>
                        </a:rPr>
                        <a:t>[d]</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en-GB" sz="1100">
                          <a:effectLst/>
                        </a:rPr>
                        <a:t>Middle age</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en-GB" sz="1100">
                          <a:effectLst/>
                        </a:rPr>
                        <a:t>Children earning or have left home</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en-GB" sz="1100">
                          <a:effectLst/>
                        </a:rPr>
                        <a:t>Not in Poverty</a:t>
                      </a:r>
                      <a:endParaRPr lang="en-GB"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195315759"/>
                  </a:ext>
                </a:extLst>
              </a:tr>
              <a:tr h="681135">
                <a:tc>
                  <a:txBody>
                    <a:bodyPr/>
                    <a:lstStyle/>
                    <a:p>
                      <a:pPr>
                        <a:spcAft>
                          <a:spcPts val="600"/>
                        </a:spcAft>
                      </a:pPr>
                      <a:r>
                        <a:rPr lang="en-GB" sz="1100">
                          <a:effectLst/>
                        </a:rPr>
                        <a:t>[e]</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en-GB" sz="1100">
                          <a:effectLst/>
                        </a:rPr>
                        <a:t>Old age</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en-GB" sz="1100">
                          <a:effectLst/>
                        </a:rPr>
                        <a:t>Income falls, living on a pension</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tabLst>
                          <a:tab pos="1127125" algn="l"/>
                        </a:tabLst>
                      </a:pPr>
                      <a:r>
                        <a:rPr lang="en-GB" sz="1100" dirty="0">
                          <a:effectLst/>
                        </a:rPr>
                        <a:t>In Poverty	</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52892673"/>
                  </a:ext>
                </a:extLst>
              </a:tr>
            </a:tbl>
          </a:graphicData>
        </a:graphic>
      </p:graphicFrame>
    </p:spTree>
    <p:extLst>
      <p:ext uri="{BB962C8B-B14F-4D97-AF65-F5344CB8AC3E}">
        <p14:creationId xmlns:p14="http://schemas.microsoft.com/office/powerpoint/2010/main" val="1931090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The cost of schooling</a:t>
            </a:r>
            <a:endParaRPr lang="en-GB" b="1" dirty="0"/>
          </a:p>
        </p:txBody>
      </p:sp>
      <p:sp>
        <p:nvSpPr>
          <p:cNvPr id="3" name="Content Placeholder 2"/>
          <p:cNvSpPr>
            <a:spLocks noGrp="1"/>
          </p:cNvSpPr>
          <p:nvPr>
            <p:ph idx="1"/>
          </p:nvPr>
        </p:nvSpPr>
        <p:spPr>
          <a:pattFill prst="pct5">
            <a:fgClr>
              <a:srgbClr val="FFFF00"/>
            </a:fgClr>
            <a:bgClr>
              <a:schemeClr val="bg1"/>
            </a:bgClr>
          </a:pattFill>
          <a:ln>
            <a:solidFill>
              <a:schemeClr val="tx1"/>
            </a:solidFill>
          </a:ln>
        </p:spPr>
        <p:txBody>
          <a:bodyPr/>
          <a:lstStyle/>
          <a:p>
            <a:r>
              <a:rPr lang="en-GB" dirty="0" smtClean="0"/>
              <a:t>Using the list in the booklet and your own experiences, add up the cost of your own schooling per year</a:t>
            </a:r>
          </a:p>
          <a:p>
            <a:endParaRPr lang="en-GB" dirty="0"/>
          </a:p>
          <a:p>
            <a:endParaRPr lang="en-GB" dirty="0" smtClean="0"/>
          </a:p>
          <a:p>
            <a:pPr marL="0" indent="0">
              <a:buNone/>
            </a:pPr>
            <a:endParaRPr lang="en-GB" dirty="0"/>
          </a:p>
        </p:txBody>
      </p:sp>
    </p:spTree>
    <p:extLst>
      <p:ext uri="{BB962C8B-B14F-4D97-AF65-F5344CB8AC3E}">
        <p14:creationId xmlns:p14="http://schemas.microsoft.com/office/powerpoint/2010/main" val="19492833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Free school meals and achievement</a:t>
            </a:r>
            <a:endParaRPr lang="en-GB" b="1" dirty="0"/>
          </a:p>
        </p:txBody>
      </p:sp>
      <p:pic>
        <p:nvPicPr>
          <p:cNvPr id="2050" name="Picture 2" descr="free school meal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9531" y="1815737"/>
            <a:ext cx="9927772" cy="4376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80893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3497999" y="4122679"/>
            <a:ext cx="15882316" cy="4351338"/>
          </a:xfrm>
        </p:spPr>
        <p:txBody>
          <a:bodyPr/>
          <a:lstStyle/>
          <a:p>
            <a:endParaRPr lang="en-GB" dirty="0"/>
          </a:p>
        </p:txBody>
      </p:sp>
      <p:pic>
        <p:nvPicPr>
          <p:cNvPr id="3074" name="Picture 2" descr="boys fs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4562" y="2301817"/>
            <a:ext cx="8689238" cy="351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97539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What causes the link between free school meals and underachievement?</a:t>
            </a:r>
            <a:endParaRPr lang="en-GB" b="1" dirty="0"/>
          </a:p>
        </p:txBody>
      </p:sp>
      <p:sp>
        <p:nvSpPr>
          <p:cNvPr id="3" name="Content Placeholder 2"/>
          <p:cNvSpPr>
            <a:spLocks noGrp="1"/>
          </p:cNvSpPr>
          <p:nvPr>
            <p:ph idx="1"/>
          </p:nvPr>
        </p:nvSpPr>
        <p:spPr>
          <a:pattFill prst="pct5">
            <a:fgClr>
              <a:srgbClr val="92D050"/>
            </a:fgClr>
            <a:bgClr>
              <a:schemeClr val="bg1"/>
            </a:bgClr>
          </a:pattFill>
          <a:ln>
            <a:solidFill>
              <a:schemeClr val="tx1"/>
            </a:solidFill>
          </a:ln>
        </p:spPr>
        <p:txBody>
          <a:bodyPr/>
          <a:lstStyle/>
          <a:p>
            <a:pPr lvl="0"/>
            <a:r>
              <a:rPr lang="en-GB" dirty="0" err="1"/>
              <a:t>Waldfogel</a:t>
            </a:r>
            <a:r>
              <a:rPr lang="en-GB" dirty="0"/>
              <a:t> and </a:t>
            </a:r>
            <a:r>
              <a:rPr lang="en-GB" dirty="0" err="1"/>
              <a:t>Washbrook</a:t>
            </a:r>
            <a:r>
              <a:rPr lang="en-GB" dirty="0"/>
              <a:t> (2013) – children from lower income backgrounds are more likely to live in damp and crowded accommodation and a home that is unclean and unsafe.  This makes study at home difficult.  This may also mean poorer diet and higher levels of illness.</a:t>
            </a:r>
          </a:p>
          <a:p>
            <a:pPr marL="0" indent="0">
              <a:buNone/>
            </a:pPr>
            <a:endParaRPr lang="en-GB" dirty="0"/>
          </a:p>
          <a:p>
            <a:pPr lvl="0"/>
            <a:r>
              <a:rPr lang="en-GB" dirty="0"/>
              <a:t>Cooper and Stewart (2013) – being poor may affect a </a:t>
            </a:r>
            <a:r>
              <a:rPr lang="en-GB" dirty="0" err="1"/>
              <a:t>childs</a:t>
            </a:r>
            <a:r>
              <a:rPr lang="en-GB" dirty="0"/>
              <a:t> cognitive and social-behavioural abilities.</a:t>
            </a:r>
          </a:p>
          <a:p>
            <a:pPr marL="0" indent="0">
              <a:buNone/>
            </a:pPr>
            <a:endParaRPr lang="en-GB" dirty="0"/>
          </a:p>
        </p:txBody>
      </p:sp>
    </p:spTree>
    <p:extLst>
      <p:ext uri="{BB962C8B-B14F-4D97-AF65-F5344CB8AC3E}">
        <p14:creationId xmlns:p14="http://schemas.microsoft.com/office/powerpoint/2010/main" val="1515429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Reasons continued….</a:t>
            </a:r>
            <a:endParaRPr lang="en-GB" b="1" dirty="0"/>
          </a:p>
        </p:txBody>
      </p:sp>
      <p:sp>
        <p:nvSpPr>
          <p:cNvPr id="3" name="Content Placeholder 2"/>
          <p:cNvSpPr>
            <a:spLocks noGrp="1"/>
          </p:cNvSpPr>
          <p:nvPr>
            <p:ph idx="1"/>
          </p:nvPr>
        </p:nvSpPr>
        <p:spPr>
          <a:pattFill prst="pct5">
            <a:fgClr>
              <a:srgbClr val="FFFF00"/>
            </a:fgClr>
            <a:bgClr>
              <a:schemeClr val="bg1"/>
            </a:bgClr>
          </a:pattFill>
          <a:ln>
            <a:solidFill>
              <a:schemeClr val="tx1"/>
            </a:solidFill>
          </a:ln>
        </p:spPr>
        <p:txBody>
          <a:bodyPr>
            <a:normAutofit/>
          </a:bodyPr>
          <a:lstStyle/>
          <a:p>
            <a:pPr lvl="0"/>
            <a:r>
              <a:rPr lang="en-GB" dirty="0" smtClean="0"/>
              <a:t>Less likely to have access to good preschool facilities</a:t>
            </a:r>
            <a:endParaRPr lang="en-GB" dirty="0"/>
          </a:p>
          <a:p>
            <a:pPr lvl="0"/>
            <a:r>
              <a:rPr lang="en-GB" dirty="0" smtClean="0"/>
              <a:t>Cannot afford educational toys, books, tutoring and other resources</a:t>
            </a:r>
          </a:p>
          <a:p>
            <a:pPr lvl="0"/>
            <a:r>
              <a:rPr lang="en-GB" dirty="0" smtClean="0"/>
              <a:t>Working class more likely to have part time jobs</a:t>
            </a:r>
            <a:endParaRPr lang="en-GB" dirty="0"/>
          </a:p>
          <a:p>
            <a:pPr lvl="0"/>
            <a:r>
              <a:rPr lang="en-GB" dirty="0" smtClean="0"/>
              <a:t>Poor facilities and limited resources at state schools in disadvantage areas</a:t>
            </a:r>
            <a:endParaRPr lang="en-GB" dirty="0"/>
          </a:p>
          <a:p>
            <a:pPr lvl="0"/>
            <a:r>
              <a:rPr lang="en-GB" dirty="0" smtClean="0"/>
              <a:t>Parents unable to financially support children in post 16 and higher education</a:t>
            </a:r>
          </a:p>
          <a:p>
            <a:pPr lvl="0"/>
            <a:endParaRPr lang="en-GB" dirty="0"/>
          </a:p>
          <a:p>
            <a:r>
              <a:rPr lang="en-GB" dirty="0" smtClean="0"/>
              <a:t>Complete page (5) in booklet</a:t>
            </a:r>
          </a:p>
          <a:p>
            <a:pPr lvl="0"/>
            <a:endParaRPr lang="en-GB" dirty="0"/>
          </a:p>
        </p:txBody>
      </p:sp>
    </p:spTree>
    <p:extLst>
      <p:ext uri="{BB962C8B-B14F-4D97-AF65-F5344CB8AC3E}">
        <p14:creationId xmlns:p14="http://schemas.microsoft.com/office/powerpoint/2010/main" val="11813054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Cultural deprivation</a:t>
            </a:r>
            <a:endParaRPr lang="en-GB" b="1" dirty="0"/>
          </a:p>
        </p:txBody>
      </p:sp>
      <p:sp>
        <p:nvSpPr>
          <p:cNvPr id="3" name="Content Placeholder 2"/>
          <p:cNvSpPr>
            <a:spLocks noGrp="1"/>
          </p:cNvSpPr>
          <p:nvPr>
            <p:ph idx="1"/>
          </p:nvPr>
        </p:nvSpPr>
        <p:spPr>
          <a:pattFill prst="pct5">
            <a:fgClr>
              <a:srgbClr val="FFFF00"/>
            </a:fgClr>
            <a:bgClr>
              <a:schemeClr val="bg1"/>
            </a:bgClr>
          </a:pattFill>
          <a:ln>
            <a:solidFill>
              <a:schemeClr val="tx1"/>
            </a:solidFill>
          </a:ln>
        </p:spPr>
        <p:txBody>
          <a:bodyPr>
            <a:normAutofit/>
          </a:bodyPr>
          <a:lstStyle/>
          <a:p>
            <a:r>
              <a:rPr lang="en-GB" b="1" dirty="0"/>
              <a:t>Cultural deprivation</a:t>
            </a:r>
            <a:r>
              <a:rPr lang="en-GB" dirty="0"/>
              <a:t>” is a kind of cultural “poverty” (as opposed to real, material poverty) and tends to view any culture which is not that of the teacher (white, middle class, etc.) as bad or inferior</a:t>
            </a:r>
            <a:r>
              <a:rPr lang="en-GB" dirty="0" smtClean="0"/>
              <a:t>.</a:t>
            </a:r>
            <a:endParaRPr lang="en-GB" dirty="0"/>
          </a:p>
          <a:p>
            <a:r>
              <a:rPr lang="en-GB" dirty="0" smtClean="0"/>
              <a:t>Assumes there is something ‘lacking’ in working class culture that causes underachievement</a:t>
            </a:r>
            <a:endParaRPr lang="en-GB" dirty="0"/>
          </a:p>
          <a:p>
            <a:r>
              <a:rPr lang="en-GB" dirty="0" smtClean="0"/>
              <a:t>Working classes have a different value system</a:t>
            </a:r>
          </a:p>
          <a:p>
            <a:pPr marL="0" indent="0">
              <a:buNone/>
            </a:pPr>
            <a:endParaRPr lang="en-GB" dirty="0"/>
          </a:p>
          <a:p>
            <a:r>
              <a:rPr lang="en-GB" dirty="0" smtClean="0"/>
              <a:t>Evaluation: can you be deprived of a culture?</a:t>
            </a:r>
            <a:endParaRPr lang="en-GB" dirty="0"/>
          </a:p>
          <a:p>
            <a:pPr marL="0" indent="0">
              <a:buNone/>
            </a:pPr>
            <a:endParaRPr lang="en-GB" dirty="0"/>
          </a:p>
        </p:txBody>
      </p:sp>
    </p:spTree>
    <p:extLst>
      <p:ext uri="{BB962C8B-B14F-4D97-AF65-F5344CB8AC3E}">
        <p14:creationId xmlns:p14="http://schemas.microsoft.com/office/powerpoint/2010/main" val="24982527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Douglas (1964) The Home and the School </a:t>
            </a:r>
            <a:endParaRPr lang="en-GB" b="1" dirty="0"/>
          </a:p>
        </p:txBody>
      </p:sp>
      <p:sp>
        <p:nvSpPr>
          <p:cNvPr id="3" name="Content Placeholder 2"/>
          <p:cNvSpPr>
            <a:spLocks noGrp="1"/>
          </p:cNvSpPr>
          <p:nvPr>
            <p:ph idx="1"/>
          </p:nvPr>
        </p:nvSpPr>
        <p:spPr>
          <a:pattFill prst="pct5">
            <a:fgClr>
              <a:srgbClr val="FFFF00"/>
            </a:fgClr>
            <a:bgClr>
              <a:schemeClr val="bg1"/>
            </a:bgClr>
          </a:pattFill>
          <a:ln>
            <a:solidFill>
              <a:schemeClr val="tx1"/>
            </a:solidFill>
          </a:ln>
        </p:spPr>
        <p:txBody>
          <a:bodyPr/>
          <a:lstStyle/>
          <a:p>
            <a:r>
              <a:rPr lang="en-GB" dirty="0" smtClean="0"/>
              <a:t>Working class parents are to blame.  They do not attend parents evenings and do not value school work, spending insufficient time helping with home work and reading with children.</a:t>
            </a:r>
          </a:p>
          <a:p>
            <a:pPr marL="0" indent="0">
              <a:buNone/>
            </a:pPr>
            <a:endParaRPr lang="en-GB" dirty="0"/>
          </a:p>
          <a:p>
            <a:r>
              <a:rPr lang="en-GB" dirty="0" smtClean="0"/>
              <a:t>Evaluation – how could we criticise this study?</a:t>
            </a:r>
            <a:endParaRPr lang="en-GB" dirty="0"/>
          </a:p>
        </p:txBody>
      </p:sp>
    </p:spTree>
    <p:extLst>
      <p:ext uri="{BB962C8B-B14F-4D97-AF65-F5344CB8AC3E}">
        <p14:creationId xmlns:p14="http://schemas.microsoft.com/office/powerpoint/2010/main" val="487742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Objectives</a:t>
            </a:r>
            <a:endParaRPr lang="en-GB" b="1" dirty="0"/>
          </a:p>
        </p:txBody>
      </p:sp>
      <p:sp>
        <p:nvSpPr>
          <p:cNvPr id="3" name="Content Placeholder 2"/>
          <p:cNvSpPr>
            <a:spLocks noGrp="1"/>
          </p:cNvSpPr>
          <p:nvPr>
            <p:ph idx="1"/>
          </p:nvPr>
        </p:nvSpPr>
        <p:spPr>
          <a:pattFill prst="pct5">
            <a:fgClr>
              <a:srgbClr val="92D050"/>
            </a:fgClr>
            <a:bgClr>
              <a:schemeClr val="bg1"/>
            </a:bgClr>
          </a:pattFill>
          <a:ln>
            <a:solidFill>
              <a:schemeClr val="tx1"/>
            </a:solidFill>
          </a:ln>
        </p:spPr>
        <p:txBody>
          <a:bodyPr/>
          <a:lstStyle/>
          <a:p>
            <a:r>
              <a:rPr lang="en-GB" dirty="0" smtClean="0"/>
              <a:t>To know the patterns and trends of class based differences in educational achievement</a:t>
            </a:r>
          </a:p>
          <a:p>
            <a:r>
              <a:rPr lang="en-GB" dirty="0" smtClean="0"/>
              <a:t>To be able to provide examples of EXTERNAL and INTERNAL reasons why such patterns occur</a:t>
            </a:r>
          </a:p>
          <a:p>
            <a:r>
              <a:rPr lang="en-GB" dirty="0" smtClean="0"/>
              <a:t>To be able to evaluate and analyse the above reasons and explain how they interact</a:t>
            </a:r>
            <a:endParaRPr lang="en-GB" dirty="0"/>
          </a:p>
        </p:txBody>
      </p:sp>
    </p:spTree>
    <p:extLst>
      <p:ext uri="{BB962C8B-B14F-4D97-AF65-F5344CB8AC3E}">
        <p14:creationId xmlns:p14="http://schemas.microsoft.com/office/powerpoint/2010/main" val="11669214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err="1" smtClean="0"/>
              <a:t>Sugarman</a:t>
            </a:r>
            <a:r>
              <a:rPr lang="en-GB" b="1" dirty="0" smtClean="0"/>
              <a:t> – different values</a:t>
            </a:r>
            <a:endParaRPr lang="en-GB"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76895354"/>
              </p:ext>
            </p:extLst>
          </p:nvPr>
        </p:nvGraphicFramePr>
        <p:xfrm>
          <a:off x="838200" y="1825625"/>
          <a:ext cx="10515600" cy="37084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3626929263"/>
                    </a:ext>
                  </a:extLst>
                </a:gridCol>
                <a:gridCol w="5257800">
                  <a:extLst>
                    <a:ext uri="{9D8B030D-6E8A-4147-A177-3AD203B41FA5}">
                      <a16:colId xmlns:a16="http://schemas.microsoft.com/office/drawing/2014/main" val="3463868399"/>
                    </a:ext>
                  </a:extLst>
                </a:gridCol>
              </a:tblGrid>
              <a:tr h="370840">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177185973"/>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668772490"/>
              </p:ext>
            </p:extLst>
          </p:nvPr>
        </p:nvGraphicFramePr>
        <p:xfrm>
          <a:off x="1084217" y="2331400"/>
          <a:ext cx="9744892" cy="3755890"/>
        </p:xfrm>
        <a:graphic>
          <a:graphicData uri="http://schemas.openxmlformats.org/drawingml/2006/table">
            <a:tbl>
              <a:tblPr firstRow="1" bandRow="1">
                <a:tableStyleId>{5C22544A-7EE6-4342-B048-85BDC9FD1C3A}</a:tableStyleId>
              </a:tblPr>
              <a:tblGrid>
                <a:gridCol w="4872446">
                  <a:extLst>
                    <a:ext uri="{9D8B030D-6E8A-4147-A177-3AD203B41FA5}">
                      <a16:colId xmlns:a16="http://schemas.microsoft.com/office/drawing/2014/main" val="2923359266"/>
                    </a:ext>
                  </a:extLst>
                </a:gridCol>
                <a:gridCol w="4872446">
                  <a:extLst>
                    <a:ext uri="{9D8B030D-6E8A-4147-A177-3AD203B41FA5}">
                      <a16:colId xmlns:a16="http://schemas.microsoft.com/office/drawing/2014/main" val="1457439610"/>
                    </a:ext>
                  </a:extLst>
                </a:gridCol>
              </a:tblGrid>
              <a:tr h="751178">
                <a:tc>
                  <a:txBody>
                    <a:bodyPr/>
                    <a:lstStyle/>
                    <a:p>
                      <a:r>
                        <a:rPr lang="en-GB" dirty="0" smtClean="0"/>
                        <a:t>Middle class</a:t>
                      </a:r>
                      <a:endParaRPr lang="en-GB" dirty="0"/>
                    </a:p>
                  </a:txBody>
                  <a:tcPr/>
                </a:tc>
                <a:tc>
                  <a:txBody>
                    <a:bodyPr/>
                    <a:lstStyle/>
                    <a:p>
                      <a:r>
                        <a:rPr lang="en-GB" dirty="0" smtClean="0"/>
                        <a:t>Working class</a:t>
                      </a:r>
                      <a:endParaRPr lang="en-GB" dirty="0"/>
                    </a:p>
                  </a:txBody>
                  <a:tcPr/>
                </a:tc>
                <a:extLst>
                  <a:ext uri="{0D108BD9-81ED-4DB2-BD59-A6C34878D82A}">
                    <a16:rowId xmlns:a16="http://schemas.microsoft.com/office/drawing/2014/main" val="1828650446"/>
                  </a:ext>
                </a:extLst>
              </a:tr>
              <a:tr h="751178">
                <a:tc>
                  <a:txBody>
                    <a:bodyPr/>
                    <a:lstStyle/>
                    <a:p>
                      <a:r>
                        <a:rPr lang="en-GB" dirty="0" smtClean="0"/>
                        <a:t>Deferred gratification</a:t>
                      </a:r>
                      <a:endParaRPr lang="en-GB" dirty="0"/>
                    </a:p>
                  </a:txBody>
                  <a:tcPr/>
                </a:tc>
                <a:tc>
                  <a:txBody>
                    <a:bodyPr/>
                    <a:lstStyle/>
                    <a:p>
                      <a:r>
                        <a:rPr lang="en-GB" dirty="0" smtClean="0"/>
                        <a:t>Immediate gratification</a:t>
                      </a:r>
                      <a:endParaRPr lang="en-GB" dirty="0"/>
                    </a:p>
                  </a:txBody>
                  <a:tcPr/>
                </a:tc>
                <a:extLst>
                  <a:ext uri="{0D108BD9-81ED-4DB2-BD59-A6C34878D82A}">
                    <a16:rowId xmlns:a16="http://schemas.microsoft.com/office/drawing/2014/main" val="2386159137"/>
                  </a:ext>
                </a:extLst>
              </a:tr>
              <a:tr h="751178">
                <a:tc>
                  <a:txBody>
                    <a:bodyPr/>
                    <a:lstStyle/>
                    <a:p>
                      <a:r>
                        <a:rPr lang="en-GB" dirty="0" smtClean="0"/>
                        <a:t>Individualism</a:t>
                      </a:r>
                      <a:endParaRPr lang="en-GB" dirty="0"/>
                    </a:p>
                  </a:txBody>
                  <a:tcPr/>
                </a:tc>
                <a:tc>
                  <a:txBody>
                    <a:bodyPr/>
                    <a:lstStyle/>
                    <a:p>
                      <a:r>
                        <a:rPr lang="en-GB" dirty="0" smtClean="0"/>
                        <a:t>Collectivism</a:t>
                      </a:r>
                      <a:endParaRPr lang="en-GB" dirty="0"/>
                    </a:p>
                  </a:txBody>
                  <a:tcPr/>
                </a:tc>
                <a:extLst>
                  <a:ext uri="{0D108BD9-81ED-4DB2-BD59-A6C34878D82A}">
                    <a16:rowId xmlns:a16="http://schemas.microsoft.com/office/drawing/2014/main" val="1783117237"/>
                  </a:ext>
                </a:extLst>
              </a:tr>
              <a:tr h="7511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Future orientated</a:t>
                      </a:r>
                    </a:p>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Present time orientated</a:t>
                      </a:r>
                    </a:p>
                  </a:txBody>
                  <a:tcPr/>
                </a:tc>
                <a:extLst>
                  <a:ext uri="{0D108BD9-81ED-4DB2-BD59-A6C34878D82A}">
                    <a16:rowId xmlns:a16="http://schemas.microsoft.com/office/drawing/2014/main" val="301195237"/>
                  </a:ext>
                </a:extLst>
              </a:tr>
              <a:tr h="751178">
                <a:tc>
                  <a:txBody>
                    <a:bodyPr/>
                    <a:lstStyle/>
                    <a:p>
                      <a:r>
                        <a:rPr lang="en-GB" dirty="0" smtClean="0"/>
                        <a:t>Optimistic about the future and their chances of success</a:t>
                      </a:r>
                      <a:endParaRPr lang="en-GB" dirty="0"/>
                    </a:p>
                  </a:txBody>
                  <a:tcPr/>
                </a:tc>
                <a:tc>
                  <a:txBody>
                    <a:bodyPr/>
                    <a:lstStyle/>
                    <a:p>
                      <a:r>
                        <a:rPr lang="en-GB" dirty="0" smtClean="0"/>
                        <a:t>Fatalistic</a:t>
                      </a:r>
                      <a:endParaRPr lang="en-GB" dirty="0"/>
                    </a:p>
                  </a:txBody>
                  <a:tcPr/>
                </a:tc>
                <a:extLst>
                  <a:ext uri="{0D108BD9-81ED-4DB2-BD59-A6C34878D82A}">
                    <a16:rowId xmlns:a16="http://schemas.microsoft.com/office/drawing/2014/main" val="1623906402"/>
                  </a:ext>
                </a:extLst>
              </a:tr>
            </a:tbl>
          </a:graphicData>
        </a:graphic>
      </p:graphicFrame>
    </p:spTree>
    <p:extLst>
      <p:ext uri="{BB962C8B-B14F-4D97-AF65-F5344CB8AC3E}">
        <p14:creationId xmlns:p14="http://schemas.microsoft.com/office/powerpoint/2010/main" val="33486950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Bernstein - Language</a:t>
            </a:r>
            <a:endParaRPr lang="en-GB" b="1" dirty="0"/>
          </a:p>
        </p:txBody>
      </p:sp>
      <p:sp>
        <p:nvSpPr>
          <p:cNvPr id="3" name="Content Placeholder 2"/>
          <p:cNvSpPr>
            <a:spLocks noGrp="1"/>
          </p:cNvSpPr>
          <p:nvPr>
            <p:ph idx="1"/>
          </p:nvPr>
        </p:nvSpPr>
        <p:spPr>
          <a:pattFill prst="pct5">
            <a:fgClr>
              <a:srgbClr val="FFFF00"/>
            </a:fgClr>
            <a:bgClr>
              <a:schemeClr val="bg1"/>
            </a:bgClr>
          </a:pattFill>
          <a:ln>
            <a:solidFill>
              <a:schemeClr val="tx1"/>
            </a:solidFill>
          </a:ln>
        </p:spPr>
        <p:txBody>
          <a:bodyPr>
            <a:normAutofit/>
          </a:bodyPr>
          <a:lstStyle/>
          <a:p>
            <a:pPr hangingPunct="0"/>
            <a:r>
              <a:rPr lang="en-GB" b="1" dirty="0"/>
              <a:t>Elaborate code</a:t>
            </a:r>
            <a:r>
              <a:rPr lang="en-GB" dirty="0"/>
              <a:t>- used mainly by middle class people. Involves a far greater range of words and the ability to communicate and understand. This sort of language tends to be used in a more formal context.</a:t>
            </a:r>
            <a:endParaRPr lang="en-GB" b="1" i="1" dirty="0"/>
          </a:p>
          <a:p>
            <a:pPr hangingPunct="0"/>
            <a:r>
              <a:rPr lang="en-GB" b="1" dirty="0"/>
              <a:t>Restricted code</a:t>
            </a:r>
            <a:r>
              <a:rPr lang="en-GB" dirty="0"/>
              <a:t>- Bernstein argues all people use the restricted code but lower-working class people tend to use this language predominately, and are constrained to its use. This is the more informal language used between friends and family. It tends to include slang and everyday language. </a:t>
            </a:r>
            <a:endParaRPr lang="en-GB" b="1" i="1" dirty="0"/>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val="12235343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Bourdieu – Cultural Capital</a:t>
            </a:r>
            <a:endParaRPr lang="en-GB" b="1" dirty="0"/>
          </a:p>
        </p:txBody>
      </p:sp>
      <p:sp>
        <p:nvSpPr>
          <p:cNvPr id="3" name="Content Placeholder 2"/>
          <p:cNvSpPr>
            <a:spLocks noGrp="1"/>
          </p:cNvSpPr>
          <p:nvPr>
            <p:ph idx="1"/>
          </p:nvPr>
        </p:nvSpPr>
        <p:spPr>
          <a:pattFill prst="pct5">
            <a:fgClr>
              <a:srgbClr val="FFFF00"/>
            </a:fgClr>
            <a:bgClr>
              <a:schemeClr val="bg1"/>
            </a:bgClr>
          </a:pattFill>
          <a:ln>
            <a:solidFill>
              <a:schemeClr val="tx1"/>
            </a:solidFill>
          </a:ln>
        </p:spPr>
        <p:txBody>
          <a:bodyPr/>
          <a:lstStyle/>
          <a:p>
            <a:r>
              <a:rPr lang="en-GB" dirty="0" smtClean="0"/>
              <a:t>Cultural capital – high status knowledge that is valued by the school</a:t>
            </a:r>
          </a:p>
          <a:p>
            <a:r>
              <a:rPr lang="en-GB" dirty="0" smtClean="0"/>
              <a:t>Middle classes possess more of this</a:t>
            </a:r>
          </a:p>
          <a:p>
            <a:endParaRPr lang="en-GB" dirty="0"/>
          </a:p>
          <a:p>
            <a:endParaRPr lang="en-GB" dirty="0" smtClean="0"/>
          </a:p>
          <a:p>
            <a:r>
              <a:rPr lang="en-GB" dirty="0" smtClean="0"/>
              <a:t>Read the list in the article and consider whether you have cultural capital?!</a:t>
            </a:r>
          </a:p>
          <a:p>
            <a:endParaRPr lang="en-GB" dirty="0"/>
          </a:p>
          <a:p>
            <a:r>
              <a:rPr lang="en-GB" dirty="0" smtClean="0"/>
              <a:t>In what ways might some of the examples help with achievement at school?!</a:t>
            </a:r>
            <a:endParaRPr lang="en-GB" dirty="0"/>
          </a:p>
        </p:txBody>
      </p:sp>
    </p:spTree>
    <p:extLst>
      <p:ext uri="{BB962C8B-B14F-4D97-AF65-F5344CB8AC3E}">
        <p14:creationId xmlns:p14="http://schemas.microsoft.com/office/powerpoint/2010/main" val="31926064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Evaluations</a:t>
            </a:r>
            <a:endParaRPr lang="en-GB" b="1" dirty="0"/>
          </a:p>
        </p:txBody>
      </p:sp>
      <p:sp>
        <p:nvSpPr>
          <p:cNvPr id="3" name="Content Placeholder 2"/>
          <p:cNvSpPr>
            <a:spLocks noGrp="1"/>
          </p:cNvSpPr>
          <p:nvPr>
            <p:ph idx="1"/>
          </p:nvPr>
        </p:nvSpPr>
        <p:spPr>
          <a:pattFill prst="pct5">
            <a:fgClr>
              <a:srgbClr val="FFFF00"/>
            </a:fgClr>
            <a:bgClr>
              <a:schemeClr val="bg1"/>
            </a:bgClr>
          </a:pattFill>
          <a:ln>
            <a:solidFill>
              <a:schemeClr val="tx1"/>
            </a:solidFill>
          </a:ln>
        </p:spPr>
        <p:txBody>
          <a:bodyPr>
            <a:normAutofit/>
          </a:bodyPr>
          <a:lstStyle/>
          <a:p>
            <a:pPr lvl="0"/>
            <a:r>
              <a:rPr lang="en-GB" dirty="0"/>
              <a:t>Keddie (1973) states that cultural deprivation is a myth and argues it is a form of victim blaming.  Argues that working classes are culturally different and not deprived – does this link with </a:t>
            </a:r>
            <a:r>
              <a:rPr lang="en-GB" dirty="0" err="1"/>
              <a:t>Bourdieus</a:t>
            </a:r>
            <a:r>
              <a:rPr lang="en-GB" dirty="0"/>
              <a:t> ideas</a:t>
            </a:r>
            <a:r>
              <a:rPr lang="en-GB" dirty="0" smtClean="0"/>
              <a:t>?</a:t>
            </a:r>
            <a:endParaRPr lang="en-GB" dirty="0"/>
          </a:p>
          <a:p>
            <a:pPr lvl="0"/>
            <a:r>
              <a:rPr lang="en-GB" dirty="0"/>
              <a:t>Mortimore and Whitty (1997) state that material deprivation has a greater effect on achievement than cultural ones.  Robinson says that addressing child poverty is the most important thing that can be done to solve the issue – how would a Marxist respond to this</a:t>
            </a:r>
            <a:r>
              <a:rPr lang="en-GB" dirty="0" smtClean="0"/>
              <a:t>?</a:t>
            </a:r>
            <a:endParaRPr lang="en-GB" dirty="0"/>
          </a:p>
          <a:p>
            <a:pPr lvl="0"/>
            <a:r>
              <a:rPr lang="en-GB" dirty="0"/>
              <a:t>Sullivan (2001) argued that cultural capital only explains part of the picture.  She states that greater resources and aspirations of the middle classes are the most significant factor.</a:t>
            </a:r>
          </a:p>
          <a:p>
            <a:endParaRPr lang="en-GB" dirty="0"/>
          </a:p>
        </p:txBody>
      </p:sp>
    </p:spTree>
    <p:extLst>
      <p:ext uri="{BB962C8B-B14F-4D97-AF65-F5344CB8AC3E}">
        <p14:creationId xmlns:p14="http://schemas.microsoft.com/office/powerpoint/2010/main" val="1072327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pattFill prst="pct5">
            <a:fgClr>
              <a:srgbClr val="92D050"/>
            </a:fgClr>
            <a:bgClr>
              <a:schemeClr val="bg1"/>
            </a:bgClr>
          </a:pattFill>
          <a:ln>
            <a:solidFill>
              <a:schemeClr val="tx1"/>
            </a:solidFill>
          </a:ln>
        </p:spPr>
        <p:txBody>
          <a:bodyPr/>
          <a:lstStyle/>
          <a:p>
            <a:r>
              <a:rPr lang="en-GB" dirty="0" smtClean="0"/>
              <a:t>Complete the summary table at the end of the section in  your booklets (p15-16)</a:t>
            </a:r>
            <a:endParaRPr lang="en-GB" dirty="0"/>
          </a:p>
        </p:txBody>
      </p:sp>
    </p:spTree>
    <p:extLst>
      <p:ext uri="{BB962C8B-B14F-4D97-AF65-F5344CB8AC3E}">
        <p14:creationId xmlns:p14="http://schemas.microsoft.com/office/powerpoint/2010/main" val="18875177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Recap</a:t>
            </a:r>
            <a:endParaRPr lang="en-GB" b="1" dirty="0"/>
          </a:p>
        </p:txBody>
      </p:sp>
      <p:sp>
        <p:nvSpPr>
          <p:cNvPr id="3" name="Content Placeholder 2"/>
          <p:cNvSpPr>
            <a:spLocks noGrp="1"/>
          </p:cNvSpPr>
          <p:nvPr>
            <p:ph idx="1"/>
          </p:nvPr>
        </p:nvSpPr>
        <p:spPr>
          <a:pattFill prst="pct5">
            <a:fgClr>
              <a:srgbClr val="92D050"/>
            </a:fgClr>
            <a:bgClr>
              <a:schemeClr val="bg1"/>
            </a:bgClr>
          </a:pattFill>
          <a:ln>
            <a:solidFill>
              <a:schemeClr val="tx1"/>
            </a:solidFill>
          </a:ln>
        </p:spPr>
        <p:txBody>
          <a:bodyPr/>
          <a:lstStyle/>
          <a:p>
            <a:r>
              <a:rPr lang="en-GB" dirty="0" smtClean="0"/>
              <a:t>Explain what is meant by;</a:t>
            </a:r>
          </a:p>
          <a:p>
            <a:endParaRPr lang="en-GB" dirty="0"/>
          </a:p>
          <a:p>
            <a:r>
              <a:rPr lang="en-GB" dirty="0" smtClean="0"/>
              <a:t>Material deprivation (2)</a:t>
            </a:r>
          </a:p>
          <a:p>
            <a:r>
              <a:rPr lang="en-GB" dirty="0" smtClean="0"/>
              <a:t>Cultural deprivation (2)</a:t>
            </a:r>
          </a:p>
          <a:p>
            <a:endParaRPr lang="en-GB" dirty="0"/>
          </a:p>
          <a:p>
            <a:r>
              <a:rPr lang="en-GB" dirty="0" smtClean="0"/>
              <a:t>Outline and explain 3 pieces of evidence to support the ideas of cultural deprivation (6)</a:t>
            </a:r>
            <a:endParaRPr lang="en-GB" dirty="0"/>
          </a:p>
        </p:txBody>
      </p:sp>
    </p:spTree>
    <p:extLst>
      <p:ext uri="{BB962C8B-B14F-4D97-AF65-F5344CB8AC3E}">
        <p14:creationId xmlns:p14="http://schemas.microsoft.com/office/powerpoint/2010/main" val="7432258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3453"/>
            <a:ext cx="10515600" cy="1325563"/>
          </a:xfrm>
          <a:solidFill>
            <a:srgbClr val="FFFF00"/>
          </a:solidFill>
          <a:ln>
            <a:solidFill>
              <a:schemeClr val="tx1"/>
            </a:solidFill>
          </a:ln>
        </p:spPr>
        <p:txBody>
          <a:bodyPr/>
          <a:lstStyle/>
          <a:p>
            <a:r>
              <a:rPr lang="en-GB" b="1" dirty="0" smtClean="0"/>
              <a:t>Internal (In school) factors</a:t>
            </a:r>
            <a:endParaRPr lang="en-GB" b="1" dirty="0"/>
          </a:p>
        </p:txBody>
      </p:sp>
      <p:sp>
        <p:nvSpPr>
          <p:cNvPr id="3" name="Content Placeholder 2"/>
          <p:cNvSpPr>
            <a:spLocks noGrp="1"/>
          </p:cNvSpPr>
          <p:nvPr>
            <p:ph idx="1"/>
          </p:nvPr>
        </p:nvSpPr>
        <p:spPr>
          <a:pattFill prst="pct5">
            <a:fgClr>
              <a:srgbClr val="FFFF00"/>
            </a:fgClr>
            <a:bgClr>
              <a:schemeClr val="bg1"/>
            </a:bgClr>
          </a:pattFill>
          <a:ln>
            <a:solidFill>
              <a:schemeClr val="tx1"/>
            </a:solidFill>
          </a:ln>
        </p:spPr>
        <p:txBody>
          <a:bodyPr/>
          <a:lstStyle/>
          <a:p>
            <a:r>
              <a:rPr lang="en-GB" dirty="0" smtClean="0"/>
              <a:t>Labelling</a:t>
            </a:r>
          </a:p>
          <a:p>
            <a:r>
              <a:rPr lang="en-GB" dirty="0" smtClean="0"/>
              <a:t>Self fulfilling prophecy</a:t>
            </a:r>
          </a:p>
          <a:p>
            <a:r>
              <a:rPr lang="en-GB" dirty="0" smtClean="0"/>
              <a:t>Setting and streaming</a:t>
            </a:r>
          </a:p>
          <a:p>
            <a:r>
              <a:rPr lang="en-GB" dirty="0" smtClean="0"/>
              <a:t>Subcultures</a:t>
            </a:r>
          </a:p>
          <a:p>
            <a:r>
              <a:rPr lang="en-GB" dirty="0" smtClean="0"/>
              <a:t>Identities and school</a:t>
            </a:r>
            <a:endParaRPr lang="en-GB" dirty="0"/>
          </a:p>
        </p:txBody>
      </p:sp>
    </p:spTree>
    <p:extLst>
      <p:ext uri="{BB962C8B-B14F-4D97-AF65-F5344CB8AC3E}">
        <p14:creationId xmlns:p14="http://schemas.microsoft.com/office/powerpoint/2010/main" val="36665729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Interactionism</a:t>
            </a:r>
            <a:endParaRPr lang="en-GB" b="1" dirty="0"/>
          </a:p>
        </p:txBody>
      </p:sp>
      <p:sp>
        <p:nvSpPr>
          <p:cNvPr id="3" name="Content Placeholder 2"/>
          <p:cNvSpPr>
            <a:spLocks noGrp="1"/>
          </p:cNvSpPr>
          <p:nvPr>
            <p:ph idx="1"/>
          </p:nvPr>
        </p:nvSpPr>
        <p:spPr>
          <a:pattFill prst="pct5">
            <a:fgClr>
              <a:srgbClr val="FFFF00"/>
            </a:fgClr>
            <a:bgClr>
              <a:schemeClr val="bg1"/>
            </a:bgClr>
          </a:pattFill>
          <a:ln>
            <a:solidFill>
              <a:schemeClr val="tx1"/>
            </a:solidFill>
          </a:ln>
        </p:spPr>
        <p:txBody>
          <a:bodyPr/>
          <a:lstStyle/>
          <a:p>
            <a:r>
              <a:rPr lang="en-GB" dirty="0" smtClean="0"/>
              <a:t>Takes a micro/top down approach to society</a:t>
            </a:r>
          </a:p>
          <a:p>
            <a:r>
              <a:rPr lang="en-GB" dirty="0" smtClean="0"/>
              <a:t>Emphasises the importance of ideas</a:t>
            </a:r>
          </a:p>
          <a:p>
            <a:r>
              <a:rPr lang="en-GB" dirty="0" smtClean="0"/>
              <a:t>Looks at small scale human interactions</a:t>
            </a:r>
          </a:p>
          <a:p>
            <a:r>
              <a:rPr lang="en-GB" dirty="0" smtClean="0"/>
              <a:t>Considers how people internalise what they see around them to build up their own identity</a:t>
            </a:r>
          </a:p>
          <a:p>
            <a:r>
              <a:rPr lang="en-GB" dirty="0" smtClean="0"/>
              <a:t>Small scale studies, looking at micro-interactions</a:t>
            </a:r>
          </a:p>
          <a:p>
            <a:pPr marL="0" indent="0">
              <a:buNone/>
            </a:pPr>
            <a:endParaRPr lang="en-GB" dirty="0" smtClean="0"/>
          </a:p>
          <a:p>
            <a:endParaRPr lang="en-GB" dirty="0"/>
          </a:p>
        </p:txBody>
      </p:sp>
    </p:spTree>
    <p:extLst>
      <p:ext uri="{BB962C8B-B14F-4D97-AF65-F5344CB8AC3E}">
        <p14:creationId xmlns:p14="http://schemas.microsoft.com/office/powerpoint/2010/main" val="33237761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3343"/>
          </a:xfrm>
        </p:spPr>
        <p:txBody>
          <a:bodyPr>
            <a:normAutofit fontScale="90000"/>
          </a:bodyPr>
          <a:lstStyle/>
          <a:p>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877518610"/>
              </p:ext>
            </p:extLst>
          </p:nvPr>
        </p:nvGraphicFramePr>
        <p:xfrm>
          <a:off x="966651" y="534572"/>
          <a:ext cx="10387149" cy="5837925"/>
        </p:xfrm>
        <a:graphic>
          <a:graphicData uri="http://schemas.openxmlformats.org/drawingml/2006/table">
            <a:tbl>
              <a:tblPr firstRow="1" firstCol="1" bandRow="1">
                <a:tableStyleId>{5C22544A-7EE6-4342-B048-85BDC9FD1C3A}</a:tableStyleId>
              </a:tblPr>
              <a:tblGrid>
                <a:gridCol w="5193016">
                  <a:extLst>
                    <a:ext uri="{9D8B030D-6E8A-4147-A177-3AD203B41FA5}">
                      <a16:colId xmlns:a16="http://schemas.microsoft.com/office/drawing/2014/main" val="1124794676"/>
                    </a:ext>
                  </a:extLst>
                </a:gridCol>
                <a:gridCol w="5194133">
                  <a:extLst>
                    <a:ext uri="{9D8B030D-6E8A-4147-A177-3AD203B41FA5}">
                      <a16:colId xmlns:a16="http://schemas.microsoft.com/office/drawing/2014/main" val="1184218715"/>
                    </a:ext>
                  </a:extLst>
                </a:gridCol>
              </a:tblGrid>
              <a:tr h="3093793">
                <a:tc>
                  <a:txBody>
                    <a:bodyPr/>
                    <a:lstStyle/>
                    <a:p>
                      <a:pPr>
                        <a:spcBef>
                          <a:spcPts val="600"/>
                        </a:spcBef>
                        <a:spcAft>
                          <a:spcPts val="600"/>
                        </a:spcAft>
                      </a:pPr>
                      <a:r>
                        <a:rPr lang="en-GB" sz="3200" dirty="0">
                          <a:solidFill>
                            <a:schemeClr val="tx1"/>
                          </a:solidFill>
                          <a:effectLst/>
                        </a:rPr>
                        <a:t>Labelling</a:t>
                      </a:r>
                    </a:p>
                    <a:p>
                      <a:pPr>
                        <a:spcBef>
                          <a:spcPts val="600"/>
                        </a:spcBef>
                        <a:spcAft>
                          <a:spcPts val="600"/>
                        </a:spcAft>
                      </a:pPr>
                      <a:r>
                        <a:rPr lang="en-GB" sz="3200" dirty="0">
                          <a:solidFill>
                            <a:schemeClr val="tx1"/>
                          </a:solidFill>
                          <a:effectLst/>
                        </a:rPr>
                        <a:t> </a:t>
                      </a:r>
                    </a:p>
                    <a:p>
                      <a:pPr>
                        <a:spcBef>
                          <a:spcPts val="600"/>
                        </a:spcBef>
                        <a:spcAft>
                          <a:spcPts val="600"/>
                        </a:spcAft>
                      </a:pPr>
                      <a:r>
                        <a:rPr lang="en-GB" sz="3200" dirty="0">
                          <a:solidFill>
                            <a:schemeClr val="tx1"/>
                          </a:solidFill>
                          <a:effectLst/>
                        </a:rPr>
                        <a:t> </a:t>
                      </a:r>
                    </a:p>
                    <a:p>
                      <a:pPr>
                        <a:spcBef>
                          <a:spcPts val="600"/>
                        </a:spcBef>
                        <a:spcAft>
                          <a:spcPts val="600"/>
                        </a:spcAft>
                      </a:pPr>
                      <a:r>
                        <a:rPr lang="en-GB" sz="3200" dirty="0">
                          <a:solidFill>
                            <a:schemeClr val="tx1"/>
                          </a:solidFill>
                          <a:effectLst/>
                        </a:rPr>
                        <a:t> </a:t>
                      </a:r>
                      <a:endParaRPr lang="en-GB" sz="3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rgbClr val="FFC000"/>
                    </a:solidFill>
                  </a:tcPr>
                </a:tc>
                <a:tc>
                  <a:txBody>
                    <a:bodyPr/>
                    <a:lstStyle/>
                    <a:p>
                      <a:pPr>
                        <a:spcBef>
                          <a:spcPts val="600"/>
                        </a:spcBef>
                        <a:spcAft>
                          <a:spcPts val="600"/>
                        </a:spcAft>
                      </a:pPr>
                      <a:r>
                        <a:rPr lang="en-GB" sz="1400" dirty="0">
                          <a:effectLst/>
                        </a:rPr>
                        <a:t> </a:t>
                      </a:r>
                      <a:endParaRPr lang="en-GB" sz="1200" dirty="0">
                        <a:effectLst/>
                      </a:endParaRPr>
                    </a:p>
                    <a:p>
                      <a:pPr>
                        <a:spcBef>
                          <a:spcPts val="600"/>
                        </a:spcBef>
                        <a:spcAft>
                          <a:spcPts val="600"/>
                        </a:spcAft>
                      </a:pPr>
                      <a:r>
                        <a:rPr lang="en-GB" sz="1400" dirty="0">
                          <a:effectLst/>
                        </a:rPr>
                        <a:t> </a:t>
                      </a:r>
                      <a:endParaRPr lang="en-GB" sz="1200" dirty="0">
                        <a:effectLst/>
                      </a:endParaRPr>
                    </a:p>
                    <a:p>
                      <a:pPr>
                        <a:spcBef>
                          <a:spcPts val="600"/>
                        </a:spcBef>
                        <a:spcAft>
                          <a:spcPts val="600"/>
                        </a:spcAft>
                      </a:pPr>
                      <a:r>
                        <a:rPr lang="en-GB" sz="14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solidFill>
                      <a:srgbClr val="FFC000"/>
                    </a:solidFill>
                  </a:tcPr>
                </a:tc>
                <a:extLst>
                  <a:ext uri="{0D108BD9-81ED-4DB2-BD59-A6C34878D82A}">
                    <a16:rowId xmlns:a16="http://schemas.microsoft.com/office/drawing/2014/main" val="3512949832"/>
                  </a:ext>
                </a:extLst>
              </a:tr>
              <a:tr h="2744132">
                <a:tc>
                  <a:txBody>
                    <a:bodyPr/>
                    <a:lstStyle/>
                    <a:p>
                      <a:pPr>
                        <a:spcBef>
                          <a:spcPts val="600"/>
                        </a:spcBef>
                        <a:spcAft>
                          <a:spcPts val="600"/>
                        </a:spcAft>
                      </a:pPr>
                      <a:r>
                        <a:rPr lang="en-GB" sz="3200" dirty="0">
                          <a:solidFill>
                            <a:schemeClr val="tx1"/>
                          </a:solidFill>
                          <a:effectLst/>
                        </a:rPr>
                        <a:t>Self Fulfilling Prophecy</a:t>
                      </a:r>
                      <a:endParaRPr lang="en-GB" sz="3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rgbClr val="FFC000"/>
                    </a:solidFill>
                  </a:tcPr>
                </a:tc>
                <a:tc>
                  <a:txBody>
                    <a:bodyPr/>
                    <a:lstStyle/>
                    <a:p>
                      <a:pPr>
                        <a:spcBef>
                          <a:spcPts val="600"/>
                        </a:spcBef>
                        <a:spcAft>
                          <a:spcPts val="600"/>
                        </a:spcAft>
                      </a:pPr>
                      <a:r>
                        <a:rPr lang="en-GB" sz="1400" dirty="0">
                          <a:effectLst/>
                        </a:rPr>
                        <a:t> </a:t>
                      </a:r>
                      <a:endParaRPr lang="en-GB" sz="1200" dirty="0">
                        <a:effectLst/>
                      </a:endParaRPr>
                    </a:p>
                    <a:p>
                      <a:pPr>
                        <a:spcBef>
                          <a:spcPts val="600"/>
                        </a:spcBef>
                        <a:spcAft>
                          <a:spcPts val="600"/>
                        </a:spcAft>
                      </a:pPr>
                      <a:r>
                        <a:rPr lang="en-GB" sz="1400" dirty="0">
                          <a:effectLst/>
                        </a:rPr>
                        <a:t> </a:t>
                      </a:r>
                      <a:endParaRPr lang="en-GB" sz="1200" dirty="0">
                        <a:effectLst/>
                      </a:endParaRPr>
                    </a:p>
                    <a:p>
                      <a:pPr>
                        <a:spcBef>
                          <a:spcPts val="600"/>
                        </a:spcBef>
                        <a:spcAft>
                          <a:spcPts val="600"/>
                        </a:spcAft>
                      </a:pPr>
                      <a:r>
                        <a:rPr lang="en-GB" sz="1400" dirty="0">
                          <a:effectLst/>
                        </a:rPr>
                        <a:t> </a:t>
                      </a:r>
                      <a:endParaRPr lang="en-GB" sz="1200" dirty="0">
                        <a:effectLst/>
                      </a:endParaRPr>
                    </a:p>
                    <a:p>
                      <a:pPr>
                        <a:spcBef>
                          <a:spcPts val="600"/>
                        </a:spcBef>
                        <a:spcAft>
                          <a:spcPts val="600"/>
                        </a:spcAft>
                      </a:pPr>
                      <a:r>
                        <a:rPr lang="en-GB" sz="14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solidFill>
                      <a:srgbClr val="FFC000"/>
                    </a:solidFill>
                  </a:tcPr>
                </a:tc>
                <a:extLst>
                  <a:ext uri="{0D108BD9-81ED-4DB2-BD59-A6C34878D82A}">
                    <a16:rowId xmlns:a16="http://schemas.microsoft.com/office/drawing/2014/main" val="3295504819"/>
                  </a:ext>
                </a:extLst>
              </a:tr>
            </a:tbl>
          </a:graphicData>
        </a:graphic>
      </p:graphicFrame>
    </p:spTree>
    <p:extLst>
      <p:ext uri="{BB962C8B-B14F-4D97-AF65-F5344CB8AC3E}">
        <p14:creationId xmlns:p14="http://schemas.microsoft.com/office/powerpoint/2010/main" val="2572533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How does labelling affect achievement?</a:t>
            </a:r>
            <a:endParaRPr lang="en-GB" b="1" dirty="0"/>
          </a:p>
        </p:txBody>
      </p:sp>
      <p:sp>
        <p:nvSpPr>
          <p:cNvPr id="3" name="Content Placeholder 2"/>
          <p:cNvSpPr>
            <a:spLocks noGrp="1"/>
          </p:cNvSpPr>
          <p:nvPr>
            <p:ph idx="1"/>
          </p:nvPr>
        </p:nvSpPr>
        <p:spPr>
          <a:pattFill prst="pct5">
            <a:fgClr>
              <a:srgbClr val="FFFF00"/>
            </a:fgClr>
            <a:bgClr>
              <a:schemeClr val="bg1"/>
            </a:bgClr>
          </a:pattFill>
          <a:ln>
            <a:solidFill>
              <a:schemeClr val="tx1"/>
            </a:solidFill>
          </a:ln>
        </p:spPr>
        <p:txBody>
          <a:bodyPr/>
          <a:lstStyle/>
          <a:p>
            <a:r>
              <a:rPr lang="en-GB" b="1" dirty="0"/>
              <a:t>Becker (1971)</a:t>
            </a:r>
            <a:r>
              <a:rPr lang="en-GB" dirty="0"/>
              <a:t> was an Interactionist Sociologists who looked at labelling in 60 Chicago high schools.  He stated that teachers judged a pupil based on how closely they fitted their idea of the ideal </a:t>
            </a:r>
            <a:r>
              <a:rPr lang="en-GB" dirty="0" smtClean="0"/>
              <a:t>pupil</a:t>
            </a:r>
            <a:endParaRPr lang="en-GB" dirty="0"/>
          </a:p>
          <a:p>
            <a:r>
              <a:rPr lang="en-GB" dirty="0"/>
              <a:t>Becker stated that middle class children were closest to the ideal and working classes, furthest from it.  However, some teachers have different ideas of what makes an ‘ideal pupil’. </a:t>
            </a:r>
          </a:p>
          <a:p>
            <a:pPr marL="0" indent="0">
              <a:buNone/>
            </a:pPr>
            <a:endParaRPr lang="en-GB" dirty="0" smtClean="0"/>
          </a:p>
          <a:p>
            <a:r>
              <a:rPr lang="en-GB" dirty="0" smtClean="0"/>
              <a:t>Complete (18-19) in booklets</a:t>
            </a:r>
            <a:endParaRPr lang="en-GB" dirty="0"/>
          </a:p>
        </p:txBody>
      </p:sp>
    </p:spTree>
    <p:extLst>
      <p:ext uri="{BB962C8B-B14F-4D97-AF65-F5344CB8AC3E}">
        <p14:creationId xmlns:p14="http://schemas.microsoft.com/office/powerpoint/2010/main" val="1106283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What is class?</a:t>
            </a:r>
            <a:endParaRPr lang="en-GB" b="1" dirty="0"/>
          </a:p>
        </p:txBody>
      </p:sp>
      <p:sp>
        <p:nvSpPr>
          <p:cNvPr id="3" name="Content Placeholder 2"/>
          <p:cNvSpPr>
            <a:spLocks noGrp="1"/>
          </p:cNvSpPr>
          <p:nvPr>
            <p:ph idx="1"/>
          </p:nvPr>
        </p:nvSpPr>
        <p:spPr>
          <a:pattFill prst="pct5">
            <a:fgClr>
              <a:srgbClr val="FFFF00"/>
            </a:fgClr>
            <a:bgClr>
              <a:schemeClr val="bg1"/>
            </a:bgClr>
          </a:pattFill>
          <a:ln>
            <a:solidFill>
              <a:schemeClr val="tx1"/>
            </a:solidFill>
          </a:ln>
        </p:spPr>
        <p:txBody>
          <a:bodyPr/>
          <a:lstStyle/>
          <a:p>
            <a:r>
              <a:rPr lang="en-GB" dirty="0" smtClean="0"/>
              <a:t>A form of social stratification, placing people into a hierarchy based on their </a:t>
            </a:r>
            <a:r>
              <a:rPr lang="en-GB" b="1" dirty="0" smtClean="0"/>
              <a:t>occupational status</a:t>
            </a:r>
          </a:p>
          <a:p>
            <a:r>
              <a:rPr lang="en-GB" dirty="0" smtClean="0"/>
              <a:t>Class is said to be </a:t>
            </a:r>
            <a:r>
              <a:rPr lang="en-GB" b="1" dirty="0" smtClean="0"/>
              <a:t>socially constructed </a:t>
            </a:r>
            <a:r>
              <a:rPr lang="en-GB" dirty="0" smtClean="0"/>
              <a:t>– why?</a:t>
            </a:r>
          </a:p>
          <a:p>
            <a:endParaRPr lang="en-GB" dirty="0"/>
          </a:p>
          <a:p>
            <a:r>
              <a:rPr lang="en-GB" dirty="0" smtClean="0"/>
              <a:t>Complete the diagram on p2 of your booklets – how can you identify  a persons class background?</a:t>
            </a:r>
          </a:p>
          <a:p>
            <a:pPr marL="0" indent="0">
              <a:buNone/>
            </a:pPr>
            <a:endParaRPr lang="en-GB" dirty="0" smtClean="0"/>
          </a:p>
          <a:p>
            <a:endParaRPr lang="en-GB" dirty="0"/>
          </a:p>
        </p:txBody>
      </p:sp>
    </p:spTree>
    <p:extLst>
      <p:ext uri="{BB962C8B-B14F-4D97-AF65-F5344CB8AC3E}">
        <p14:creationId xmlns:p14="http://schemas.microsoft.com/office/powerpoint/2010/main" val="32782100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Self fulfilling prophecy</a:t>
            </a:r>
            <a:endParaRPr lang="en-GB" b="1" dirty="0"/>
          </a:p>
        </p:txBody>
      </p:sp>
      <p:sp>
        <p:nvSpPr>
          <p:cNvPr id="3" name="Content Placeholder 2"/>
          <p:cNvSpPr>
            <a:spLocks noGrp="1"/>
          </p:cNvSpPr>
          <p:nvPr>
            <p:ph idx="1"/>
          </p:nvPr>
        </p:nvSpPr>
        <p:spPr>
          <a:pattFill prst="pct5">
            <a:fgClr>
              <a:srgbClr val="FFFF00"/>
            </a:fgClr>
            <a:bgClr>
              <a:schemeClr val="bg1"/>
            </a:bgClr>
          </a:pattFill>
          <a:ln>
            <a:solidFill>
              <a:schemeClr val="tx1"/>
            </a:solidFill>
          </a:ln>
        </p:spPr>
        <p:txBody>
          <a:bodyPr/>
          <a:lstStyle/>
          <a:p>
            <a:r>
              <a:rPr lang="en-GB" dirty="0" smtClean="0"/>
              <a:t>Rosenthal and </a:t>
            </a:r>
            <a:r>
              <a:rPr lang="en-GB" dirty="0" err="1" smtClean="0"/>
              <a:t>Jacobsons</a:t>
            </a:r>
            <a:r>
              <a:rPr lang="en-GB" dirty="0" smtClean="0"/>
              <a:t> study can be used to illustrate this</a:t>
            </a:r>
          </a:p>
          <a:p>
            <a:endParaRPr lang="en-GB" dirty="0"/>
          </a:p>
          <a:p>
            <a:r>
              <a:rPr lang="en-GB" dirty="0" smtClean="0"/>
              <a:t>What did they study?</a:t>
            </a:r>
          </a:p>
          <a:p>
            <a:endParaRPr lang="en-GB" dirty="0"/>
          </a:p>
          <a:p>
            <a:r>
              <a:rPr lang="en-GB" dirty="0" smtClean="0"/>
              <a:t>What conclusion did they come to?</a:t>
            </a:r>
            <a:endParaRPr lang="en-GB" dirty="0"/>
          </a:p>
        </p:txBody>
      </p:sp>
    </p:spTree>
    <p:extLst>
      <p:ext uri="{BB962C8B-B14F-4D97-AF65-F5344CB8AC3E}">
        <p14:creationId xmlns:p14="http://schemas.microsoft.com/office/powerpoint/2010/main" val="42377500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Setting and streaming</a:t>
            </a:r>
            <a:endParaRPr lang="en-GB" b="1" dirty="0"/>
          </a:p>
        </p:txBody>
      </p:sp>
      <p:sp>
        <p:nvSpPr>
          <p:cNvPr id="3" name="Content Placeholder 2"/>
          <p:cNvSpPr>
            <a:spLocks noGrp="1"/>
          </p:cNvSpPr>
          <p:nvPr>
            <p:ph idx="1"/>
          </p:nvPr>
        </p:nvSpPr>
        <p:spPr>
          <a:pattFill prst="pct5">
            <a:fgClr>
              <a:srgbClr val="FFFF00"/>
            </a:fgClr>
            <a:bgClr>
              <a:schemeClr val="bg1"/>
            </a:bgClr>
          </a:pattFill>
          <a:ln>
            <a:solidFill>
              <a:schemeClr val="tx1"/>
            </a:solidFill>
          </a:ln>
        </p:spPr>
        <p:txBody>
          <a:bodyPr>
            <a:normAutofit fontScale="92500" lnSpcReduction="10000"/>
          </a:bodyPr>
          <a:lstStyle/>
          <a:p>
            <a:pPr marL="0" indent="0">
              <a:buNone/>
            </a:pPr>
            <a:endParaRPr lang="en-GB" dirty="0"/>
          </a:p>
          <a:p>
            <a:r>
              <a:rPr lang="en-GB" b="1" dirty="0"/>
              <a:t>Setting and Streaming:</a:t>
            </a:r>
            <a:r>
              <a:rPr lang="en-GB" dirty="0"/>
              <a:t> separating students into different ability subject groups (setting) or for all subject groups (streaming</a:t>
            </a:r>
            <a:r>
              <a:rPr lang="en-GB" dirty="0" smtClean="0"/>
              <a:t>).</a:t>
            </a:r>
          </a:p>
          <a:p>
            <a:endParaRPr lang="en-GB" dirty="0"/>
          </a:p>
          <a:p>
            <a:r>
              <a:rPr lang="en-GB" dirty="0" err="1" smtClean="0"/>
              <a:t>Gilborn</a:t>
            </a:r>
            <a:r>
              <a:rPr lang="en-GB" dirty="0" smtClean="0"/>
              <a:t> and </a:t>
            </a:r>
            <a:r>
              <a:rPr lang="en-GB" dirty="0" err="1" smtClean="0"/>
              <a:t>Youdell</a:t>
            </a:r>
            <a:r>
              <a:rPr lang="en-GB" dirty="0" smtClean="0"/>
              <a:t>;</a:t>
            </a:r>
          </a:p>
          <a:p>
            <a:r>
              <a:rPr lang="en-GB" dirty="0" smtClean="0"/>
              <a:t>A-C Economy</a:t>
            </a:r>
          </a:p>
          <a:p>
            <a:r>
              <a:rPr lang="en-GB" dirty="0" smtClean="0"/>
              <a:t>Educational Triage</a:t>
            </a:r>
          </a:p>
          <a:p>
            <a:pPr marL="0" indent="0">
              <a:buNone/>
            </a:pPr>
            <a:endParaRPr lang="en-GB" dirty="0"/>
          </a:p>
          <a:p>
            <a:r>
              <a:rPr lang="en-GB" dirty="0" smtClean="0"/>
              <a:t>How are setting and streaming, the A-C economy and Educational Triage, examples of labelling?</a:t>
            </a:r>
            <a:endParaRPr lang="en-GB" dirty="0"/>
          </a:p>
          <a:p>
            <a:endParaRPr lang="en-GB" dirty="0"/>
          </a:p>
        </p:txBody>
      </p:sp>
    </p:spTree>
    <p:extLst>
      <p:ext uri="{BB962C8B-B14F-4D97-AF65-F5344CB8AC3E}">
        <p14:creationId xmlns:p14="http://schemas.microsoft.com/office/powerpoint/2010/main" val="11042199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Subcultures</a:t>
            </a:r>
            <a:endParaRPr lang="en-GB" b="1" dirty="0"/>
          </a:p>
        </p:txBody>
      </p:sp>
      <p:sp>
        <p:nvSpPr>
          <p:cNvPr id="3" name="Content Placeholder 2"/>
          <p:cNvSpPr>
            <a:spLocks noGrp="1"/>
          </p:cNvSpPr>
          <p:nvPr>
            <p:ph idx="1"/>
          </p:nvPr>
        </p:nvSpPr>
        <p:spPr>
          <a:pattFill prst="pct5">
            <a:fgClr>
              <a:srgbClr val="FFFF00"/>
            </a:fgClr>
            <a:bgClr>
              <a:schemeClr val="bg1"/>
            </a:bgClr>
          </a:pattFill>
          <a:ln>
            <a:solidFill>
              <a:schemeClr val="tx1"/>
            </a:solidFill>
          </a:ln>
        </p:spPr>
        <p:txBody>
          <a:bodyPr/>
          <a:lstStyle/>
          <a:p>
            <a:r>
              <a:rPr lang="en-GB" dirty="0" smtClean="0"/>
              <a:t>Groups that share some norms and values with society, and have some of their own</a:t>
            </a:r>
            <a:endParaRPr lang="en-GB" dirty="0"/>
          </a:p>
          <a:p>
            <a:r>
              <a:rPr lang="en-GB" dirty="0" smtClean="0"/>
              <a:t>What subcultures were there in your school? Complete p (22) in booklet</a:t>
            </a:r>
            <a:endParaRPr lang="en-GB" dirty="0"/>
          </a:p>
          <a:p>
            <a:r>
              <a:rPr lang="en-GB" dirty="0" err="1" smtClean="0"/>
              <a:t>Lacey</a:t>
            </a:r>
            <a:r>
              <a:rPr lang="en-GB" dirty="0" smtClean="0"/>
              <a:t> (1970) stated that streaming leads to either pro school or anti school subculture formation. </a:t>
            </a:r>
          </a:p>
          <a:p>
            <a:pPr marL="0" indent="0">
              <a:buNone/>
            </a:pPr>
            <a:r>
              <a:rPr lang="en-GB" dirty="0" smtClean="0"/>
              <a:t>Features of pro school subculture:</a:t>
            </a:r>
          </a:p>
          <a:p>
            <a:pPr marL="0" indent="0">
              <a:buNone/>
            </a:pPr>
            <a:endParaRPr lang="en-GB" dirty="0"/>
          </a:p>
          <a:p>
            <a:pPr marL="0" indent="0">
              <a:buNone/>
            </a:pPr>
            <a:r>
              <a:rPr lang="en-GB" dirty="0" smtClean="0"/>
              <a:t>Features of anti school subculture:</a:t>
            </a:r>
            <a:endParaRPr lang="en-GB" dirty="0"/>
          </a:p>
        </p:txBody>
      </p:sp>
    </p:spTree>
    <p:extLst>
      <p:ext uri="{BB962C8B-B14F-4D97-AF65-F5344CB8AC3E}">
        <p14:creationId xmlns:p14="http://schemas.microsoft.com/office/powerpoint/2010/main" val="38133658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Recap</a:t>
            </a:r>
            <a:endParaRPr lang="en-GB" b="1" dirty="0"/>
          </a:p>
        </p:txBody>
      </p:sp>
      <p:sp>
        <p:nvSpPr>
          <p:cNvPr id="3" name="Content Placeholder 2"/>
          <p:cNvSpPr>
            <a:spLocks noGrp="1"/>
          </p:cNvSpPr>
          <p:nvPr>
            <p:ph idx="1"/>
          </p:nvPr>
        </p:nvSpPr>
        <p:spPr>
          <a:pattFill prst="pct5">
            <a:fgClr>
              <a:srgbClr val="92D050"/>
            </a:fgClr>
            <a:bgClr>
              <a:schemeClr val="bg1"/>
            </a:bgClr>
          </a:pattFill>
          <a:ln>
            <a:solidFill>
              <a:schemeClr val="tx1"/>
            </a:solidFill>
          </a:ln>
        </p:spPr>
        <p:txBody>
          <a:bodyPr/>
          <a:lstStyle/>
          <a:p>
            <a:endParaRPr lang="en-GB" dirty="0" smtClean="0"/>
          </a:p>
          <a:p>
            <a:r>
              <a:rPr lang="en-GB" dirty="0" smtClean="0"/>
              <a:t>Explain what is meant by ‘labelling’ (2)</a:t>
            </a:r>
          </a:p>
          <a:p>
            <a:r>
              <a:rPr lang="en-GB" dirty="0" smtClean="0"/>
              <a:t>Outline and explain three internal factors that explain class and underachievement (6)</a:t>
            </a:r>
            <a:endParaRPr lang="en-GB" dirty="0"/>
          </a:p>
        </p:txBody>
      </p:sp>
    </p:spTree>
    <p:extLst>
      <p:ext uri="{BB962C8B-B14F-4D97-AF65-F5344CB8AC3E}">
        <p14:creationId xmlns:p14="http://schemas.microsoft.com/office/powerpoint/2010/main" val="21253942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Identities</a:t>
            </a:r>
            <a:r>
              <a:rPr lang="en-GB" dirty="0" smtClean="0"/>
              <a:t> </a:t>
            </a:r>
            <a:endParaRPr lang="en-GB" dirty="0"/>
          </a:p>
        </p:txBody>
      </p:sp>
      <p:sp>
        <p:nvSpPr>
          <p:cNvPr id="3" name="Content Placeholder 2"/>
          <p:cNvSpPr>
            <a:spLocks noGrp="1"/>
          </p:cNvSpPr>
          <p:nvPr>
            <p:ph idx="1"/>
          </p:nvPr>
        </p:nvSpPr>
        <p:spPr>
          <a:pattFill prst="pct5">
            <a:fgClr>
              <a:srgbClr val="FFFF00"/>
            </a:fgClr>
            <a:bgClr>
              <a:schemeClr val="bg1"/>
            </a:bgClr>
          </a:pattFill>
          <a:ln>
            <a:solidFill>
              <a:schemeClr val="tx1"/>
            </a:solidFill>
          </a:ln>
        </p:spPr>
        <p:txBody>
          <a:bodyPr/>
          <a:lstStyle/>
          <a:p>
            <a:r>
              <a:rPr lang="en-GB" dirty="0" smtClean="0"/>
              <a:t>Habitus</a:t>
            </a:r>
          </a:p>
          <a:p>
            <a:r>
              <a:rPr lang="en-GB" dirty="0" smtClean="0"/>
              <a:t>Symbolic capital</a:t>
            </a:r>
          </a:p>
          <a:p>
            <a:r>
              <a:rPr lang="en-GB" dirty="0" smtClean="0"/>
              <a:t>Nike identities</a:t>
            </a:r>
          </a:p>
          <a:p>
            <a:endParaRPr lang="en-GB" dirty="0"/>
          </a:p>
          <a:p>
            <a:r>
              <a:rPr lang="en-GB" dirty="0" smtClean="0"/>
              <a:t>Look at the </a:t>
            </a:r>
            <a:r>
              <a:rPr lang="en-GB" dirty="0" err="1" smtClean="0"/>
              <a:t>youtube</a:t>
            </a:r>
            <a:r>
              <a:rPr lang="en-GB" dirty="0" smtClean="0"/>
              <a:t> clips(p24)  and define habitus in your own words</a:t>
            </a:r>
            <a:endParaRPr lang="en-GB" dirty="0"/>
          </a:p>
        </p:txBody>
      </p:sp>
    </p:spTree>
    <p:extLst>
      <p:ext uri="{BB962C8B-B14F-4D97-AF65-F5344CB8AC3E}">
        <p14:creationId xmlns:p14="http://schemas.microsoft.com/office/powerpoint/2010/main" val="22756238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Habitus</a:t>
            </a:r>
            <a:endParaRPr lang="en-GB" b="1" dirty="0"/>
          </a:p>
        </p:txBody>
      </p:sp>
      <p:sp>
        <p:nvSpPr>
          <p:cNvPr id="3" name="Content Placeholder 2"/>
          <p:cNvSpPr>
            <a:spLocks noGrp="1"/>
          </p:cNvSpPr>
          <p:nvPr>
            <p:ph idx="1"/>
          </p:nvPr>
        </p:nvSpPr>
        <p:spPr>
          <a:pattFill prst="pct5">
            <a:fgClr>
              <a:srgbClr val="FFFF00"/>
            </a:fgClr>
            <a:bgClr>
              <a:schemeClr val="bg1"/>
            </a:bgClr>
          </a:pattFill>
        </p:spPr>
        <p:txBody>
          <a:bodyPr/>
          <a:lstStyle/>
          <a:p>
            <a:r>
              <a:rPr lang="en-GB" dirty="0"/>
              <a:t>Bourdieu argues that each social class possess their own cultural frame work or set of ideas, which he calls </a:t>
            </a:r>
            <a:r>
              <a:rPr lang="en-GB" b="1" dirty="0"/>
              <a:t>Habitus.  </a:t>
            </a:r>
            <a:r>
              <a:rPr lang="en-GB" dirty="0"/>
              <a:t>This cultural framework contains ideas about what counts as good and bad taste, good books, newspapers, TV programmes etc.  The habitus is learned through socialisation in the family.</a:t>
            </a:r>
          </a:p>
          <a:p>
            <a:endParaRPr lang="en-GB" dirty="0" smtClean="0"/>
          </a:p>
          <a:p>
            <a:r>
              <a:rPr lang="en-GB" dirty="0" smtClean="0"/>
              <a:t>How does this link to cultural capital?</a:t>
            </a:r>
            <a:endParaRPr lang="en-GB" dirty="0"/>
          </a:p>
        </p:txBody>
      </p:sp>
    </p:spTree>
    <p:extLst>
      <p:ext uri="{BB962C8B-B14F-4D97-AF65-F5344CB8AC3E}">
        <p14:creationId xmlns:p14="http://schemas.microsoft.com/office/powerpoint/2010/main" val="22651464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Symbolic capital</a:t>
            </a:r>
            <a:endParaRPr lang="en-GB" b="1" dirty="0"/>
          </a:p>
        </p:txBody>
      </p:sp>
      <p:sp>
        <p:nvSpPr>
          <p:cNvPr id="3" name="Content Placeholder 2"/>
          <p:cNvSpPr>
            <a:spLocks noGrp="1"/>
          </p:cNvSpPr>
          <p:nvPr>
            <p:ph idx="1"/>
          </p:nvPr>
        </p:nvSpPr>
        <p:spPr>
          <a:pattFill prst="pct5">
            <a:fgClr>
              <a:srgbClr val="FFFF00"/>
            </a:fgClr>
            <a:bgClr>
              <a:schemeClr val="bg1"/>
            </a:bgClr>
          </a:pattFill>
          <a:ln>
            <a:solidFill>
              <a:schemeClr val="tx1"/>
            </a:solidFill>
          </a:ln>
        </p:spPr>
        <p:txBody>
          <a:bodyPr/>
          <a:lstStyle/>
          <a:p>
            <a:r>
              <a:rPr lang="en-GB" dirty="0"/>
              <a:t>This is what is gained from achieving in school as a result of possessing the habitus of the school.  Middle class students are those who possess the habitus school and as a result are recognised and valued by the school and the symbolic capital they gain, reinforces the status of the middle classes as superior, and the working classes ‘inferior’.  Bourdieu argues that by defining working class culture as inferior, inequality is reproduced, which keeps the working classes ‘in their place’.  He calls this ‘Symbolic violence</a:t>
            </a:r>
            <a:r>
              <a:rPr lang="en-GB" dirty="0" smtClean="0"/>
              <a:t>’.</a:t>
            </a:r>
            <a:endParaRPr lang="en-GB" dirty="0"/>
          </a:p>
        </p:txBody>
      </p:sp>
    </p:spTree>
    <p:extLst>
      <p:ext uri="{BB962C8B-B14F-4D97-AF65-F5344CB8AC3E}">
        <p14:creationId xmlns:p14="http://schemas.microsoft.com/office/powerpoint/2010/main" val="27541950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Nike Identities</a:t>
            </a:r>
            <a:endParaRPr lang="en-GB" b="1" dirty="0"/>
          </a:p>
        </p:txBody>
      </p:sp>
      <p:sp>
        <p:nvSpPr>
          <p:cNvPr id="3" name="Content Placeholder 2"/>
          <p:cNvSpPr>
            <a:spLocks noGrp="1"/>
          </p:cNvSpPr>
          <p:nvPr>
            <p:ph idx="1"/>
          </p:nvPr>
        </p:nvSpPr>
        <p:spPr>
          <a:pattFill prst="pct5">
            <a:fgClr>
              <a:srgbClr val="FFFF00"/>
            </a:fgClr>
            <a:bgClr>
              <a:schemeClr val="bg1"/>
            </a:bgClr>
          </a:pattFill>
          <a:ln>
            <a:solidFill>
              <a:schemeClr val="tx1"/>
            </a:solidFill>
          </a:ln>
        </p:spPr>
        <p:txBody>
          <a:bodyPr/>
          <a:lstStyle/>
          <a:p>
            <a:r>
              <a:rPr lang="en-GB" dirty="0"/>
              <a:t>The way in which the working classes seek to gain status in society using heavily branded clothing.  Appearance and style was a way of earning symbolic capital and constructing a meaningful class identity.  </a:t>
            </a:r>
          </a:p>
          <a:p>
            <a:pPr marL="0" indent="0">
              <a:buNone/>
            </a:pPr>
            <a:endParaRPr lang="en-GB" dirty="0" smtClean="0"/>
          </a:p>
          <a:p>
            <a:r>
              <a:rPr lang="en-GB" dirty="0" smtClean="0"/>
              <a:t>How might each of the three previous concepts affect educational achievement?</a:t>
            </a:r>
            <a:endParaRPr lang="en-GB" dirty="0"/>
          </a:p>
        </p:txBody>
      </p:sp>
    </p:spTree>
    <p:extLst>
      <p:ext uri="{BB962C8B-B14F-4D97-AF65-F5344CB8AC3E}">
        <p14:creationId xmlns:p14="http://schemas.microsoft.com/office/powerpoint/2010/main" val="35774360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Evaluations</a:t>
            </a:r>
            <a:endParaRPr lang="en-GB" b="1" dirty="0"/>
          </a:p>
        </p:txBody>
      </p:sp>
      <p:sp>
        <p:nvSpPr>
          <p:cNvPr id="3" name="Content Placeholder 2"/>
          <p:cNvSpPr>
            <a:spLocks noGrp="1"/>
          </p:cNvSpPr>
          <p:nvPr>
            <p:ph idx="1"/>
          </p:nvPr>
        </p:nvSpPr>
        <p:spPr>
          <a:pattFill prst="pct5">
            <a:fgClr>
              <a:srgbClr val="FFFF00"/>
            </a:fgClr>
            <a:bgClr>
              <a:schemeClr val="bg1"/>
            </a:bgClr>
          </a:pattFill>
          <a:ln>
            <a:solidFill>
              <a:schemeClr val="tx1"/>
            </a:solidFill>
          </a:ln>
        </p:spPr>
        <p:txBody>
          <a:bodyPr/>
          <a:lstStyle/>
          <a:p>
            <a:r>
              <a:rPr lang="en-GB" dirty="0" smtClean="0"/>
              <a:t>Complete p (26-27) in your booklets</a:t>
            </a:r>
          </a:p>
          <a:p>
            <a:endParaRPr lang="en-GB" dirty="0"/>
          </a:p>
          <a:p>
            <a:r>
              <a:rPr lang="en-GB" dirty="0" smtClean="0"/>
              <a:t>Complete the summary table</a:t>
            </a:r>
            <a:endParaRPr lang="en-GB" dirty="0"/>
          </a:p>
        </p:txBody>
      </p:sp>
    </p:spTree>
    <p:extLst>
      <p:ext uri="{BB962C8B-B14F-4D97-AF65-F5344CB8AC3E}">
        <p14:creationId xmlns:p14="http://schemas.microsoft.com/office/powerpoint/2010/main" val="13651049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The relationship between Internal and External Factors</a:t>
            </a:r>
            <a:endParaRPr lang="en-GB" b="1" dirty="0"/>
          </a:p>
        </p:txBody>
      </p:sp>
      <p:sp>
        <p:nvSpPr>
          <p:cNvPr id="3" name="Content Placeholder 2"/>
          <p:cNvSpPr>
            <a:spLocks noGrp="1"/>
          </p:cNvSpPr>
          <p:nvPr>
            <p:ph idx="1"/>
          </p:nvPr>
        </p:nvSpPr>
        <p:spPr>
          <a:pattFill prst="pct5">
            <a:fgClr>
              <a:srgbClr val="FFFF00"/>
            </a:fgClr>
            <a:bgClr>
              <a:schemeClr val="bg1"/>
            </a:bgClr>
          </a:pattFill>
          <a:ln>
            <a:solidFill>
              <a:schemeClr val="tx1"/>
            </a:solidFill>
          </a:ln>
        </p:spPr>
        <p:txBody>
          <a:bodyPr>
            <a:normAutofit fontScale="92500" lnSpcReduction="10000"/>
          </a:bodyPr>
          <a:lstStyle/>
          <a:p>
            <a:r>
              <a:rPr lang="en-GB" dirty="0" smtClean="0"/>
              <a:t>Complete the activity on p(29)</a:t>
            </a:r>
          </a:p>
          <a:p>
            <a:endParaRPr lang="en-GB" dirty="0"/>
          </a:p>
          <a:p>
            <a:pPr lvl="0"/>
            <a:r>
              <a:rPr lang="en-GB" dirty="0"/>
              <a:t>Habitus – identities are formed outside the school but when expressed within the school may cause </a:t>
            </a:r>
            <a:r>
              <a:rPr lang="en-GB" dirty="0" smtClean="0"/>
              <a:t>conflict</a:t>
            </a:r>
            <a:endParaRPr lang="en-GB" dirty="0"/>
          </a:p>
          <a:p>
            <a:pPr lvl="0"/>
            <a:r>
              <a:rPr lang="en-GB" dirty="0"/>
              <a:t>Languages used at home can cause teacher </a:t>
            </a:r>
            <a:r>
              <a:rPr lang="en-GB" dirty="0" smtClean="0"/>
              <a:t>labelling</a:t>
            </a:r>
            <a:endParaRPr lang="en-GB" dirty="0"/>
          </a:p>
          <a:p>
            <a:pPr lvl="0"/>
            <a:r>
              <a:rPr lang="en-GB" dirty="0"/>
              <a:t>Stereotypical views of working class pupils home life can also cause teachers to </a:t>
            </a:r>
            <a:r>
              <a:rPr lang="en-GB" dirty="0" smtClean="0"/>
              <a:t>label</a:t>
            </a:r>
            <a:endParaRPr lang="en-GB" dirty="0"/>
          </a:p>
          <a:p>
            <a:pPr lvl="0"/>
            <a:r>
              <a:rPr lang="en-GB" dirty="0"/>
              <a:t>Poverty can lead to truancy and subcultural formation, which is linked to </a:t>
            </a:r>
            <a:r>
              <a:rPr lang="en-GB" dirty="0" smtClean="0"/>
              <a:t>underachievement</a:t>
            </a:r>
            <a:endParaRPr lang="en-GB" dirty="0"/>
          </a:p>
          <a:p>
            <a:pPr lvl="0"/>
            <a:r>
              <a:rPr lang="en-GB" dirty="0"/>
              <a:t>Wider national policies and trends may affect internal school processes.  For example, league tables and the A-C economy.</a:t>
            </a:r>
          </a:p>
          <a:p>
            <a:endParaRPr lang="en-GB" dirty="0"/>
          </a:p>
        </p:txBody>
      </p:sp>
    </p:spTree>
    <p:extLst>
      <p:ext uri="{BB962C8B-B14F-4D97-AF65-F5344CB8AC3E}">
        <p14:creationId xmlns:p14="http://schemas.microsoft.com/office/powerpoint/2010/main" val="4240098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Ways to measure class</a:t>
            </a:r>
            <a:endParaRPr lang="en-GB" b="1" dirty="0"/>
          </a:p>
        </p:txBody>
      </p:sp>
      <p:sp>
        <p:nvSpPr>
          <p:cNvPr id="3" name="Content Placeholder 2"/>
          <p:cNvSpPr>
            <a:spLocks noGrp="1"/>
          </p:cNvSpPr>
          <p:nvPr>
            <p:ph idx="1"/>
          </p:nvPr>
        </p:nvSpPr>
        <p:spPr>
          <a:pattFill prst="pct5">
            <a:fgClr>
              <a:srgbClr val="92D050"/>
            </a:fgClr>
            <a:bgClr>
              <a:schemeClr val="bg1"/>
            </a:bgClr>
          </a:pattFill>
          <a:ln>
            <a:solidFill>
              <a:schemeClr val="tx1"/>
            </a:solidFill>
          </a:ln>
        </p:spPr>
        <p:txBody>
          <a:bodyPr/>
          <a:lstStyle/>
          <a:p>
            <a:r>
              <a:rPr lang="en-GB" dirty="0" smtClean="0"/>
              <a:t>NS-SEC – current official way that class is measured, considers diverse range of occupation and the way in which people are paid (</a:t>
            </a:r>
            <a:r>
              <a:rPr lang="en-GB" dirty="0" err="1" smtClean="0"/>
              <a:t>i.e</a:t>
            </a:r>
            <a:r>
              <a:rPr lang="en-GB" dirty="0" smtClean="0"/>
              <a:t> salaried or not)</a:t>
            </a:r>
          </a:p>
          <a:p>
            <a:r>
              <a:rPr lang="en-GB" dirty="0" smtClean="0"/>
              <a:t>Marxism – what do they say about class?</a:t>
            </a:r>
          </a:p>
          <a:p>
            <a:r>
              <a:rPr lang="en-GB" dirty="0" smtClean="0"/>
              <a:t>Bourdieu – types of capital – which ones do you know?</a:t>
            </a:r>
            <a:endParaRPr lang="en-GB" dirty="0"/>
          </a:p>
        </p:txBody>
      </p:sp>
    </p:spTree>
    <p:extLst>
      <p:ext uri="{BB962C8B-B14F-4D97-AF65-F5344CB8AC3E}">
        <p14:creationId xmlns:p14="http://schemas.microsoft.com/office/powerpoint/2010/main" val="3766699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Which class are you?</a:t>
            </a:r>
            <a:endParaRPr lang="en-GB" b="1" dirty="0"/>
          </a:p>
        </p:txBody>
      </p:sp>
      <p:sp>
        <p:nvSpPr>
          <p:cNvPr id="3" name="Content Placeholder 2"/>
          <p:cNvSpPr>
            <a:spLocks noGrp="1"/>
          </p:cNvSpPr>
          <p:nvPr>
            <p:ph idx="1"/>
          </p:nvPr>
        </p:nvSpPr>
        <p:spPr>
          <a:pattFill prst="pct5">
            <a:fgClr>
              <a:srgbClr val="FFFF00"/>
            </a:fgClr>
            <a:bgClr>
              <a:schemeClr val="bg1"/>
            </a:bgClr>
          </a:pattFill>
          <a:ln>
            <a:solidFill>
              <a:schemeClr val="tx1"/>
            </a:solidFill>
          </a:ln>
        </p:spPr>
        <p:txBody>
          <a:bodyPr/>
          <a:lstStyle/>
          <a:p>
            <a:r>
              <a:rPr lang="en-GB" u="sng" dirty="0" smtClean="0">
                <a:hlinkClick r:id="rId2"/>
              </a:rPr>
              <a:t>Take the test…..</a:t>
            </a:r>
          </a:p>
          <a:p>
            <a:r>
              <a:rPr lang="en-GB" u="sng" dirty="0" smtClean="0">
                <a:hlinkClick r:id="rId2"/>
              </a:rPr>
              <a:t>http</a:t>
            </a:r>
            <a:r>
              <a:rPr lang="en-GB" u="sng" dirty="0">
                <a:hlinkClick r:id="rId2"/>
              </a:rPr>
              <a:t>://www.bbc.co.uk/news/magazine-22000973</a:t>
            </a:r>
            <a:r>
              <a:rPr lang="en-GB" dirty="0"/>
              <a:t> </a:t>
            </a:r>
            <a:endParaRPr lang="en-GB" dirty="0" smtClean="0"/>
          </a:p>
          <a:p>
            <a:endParaRPr lang="en-GB" dirty="0"/>
          </a:p>
          <a:p>
            <a:endParaRPr lang="en-GB" dirty="0" smtClean="0"/>
          </a:p>
          <a:p>
            <a:r>
              <a:rPr lang="en-GB" dirty="0" smtClean="0"/>
              <a:t>What does this tell us about the way in which class has changed?</a:t>
            </a:r>
          </a:p>
          <a:p>
            <a:r>
              <a:rPr lang="en-GB" dirty="0" smtClean="0"/>
              <a:t>What are the different features of the different classes in this survey?</a:t>
            </a:r>
            <a:endParaRPr lang="en-GB" dirty="0"/>
          </a:p>
        </p:txBody>
      </p:sp>
    </p:spTree>
    <p:extLst>
      <p:ext uri="{BB962C8B-B14F-4D97-AF65-F5344CB8AC3E}">
        <p14:creationId xmlns:p14="http://schemas.microsoft.com/office/powerpoint/2010/main" val="1854404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Why does class matter?</a:t>
            </a:r>
            <a:endParaRPr lang="en-GB" b="1" dirty="0"/>
          </a:p>
        </p:txBody>
      </p:sp>
      <p:sp>
        <p:nvSpPr>
          <p:cNvPr id="3" name="Content Placeholder 2"/>
          <p:cNvSpPr>
            <a:spLocks noGrp="1"/>
          </p:cNvSpPr>
          <p:nvPr>
            <p:ph idx="1"/>
          </p:nvPr>
        </p:nvSpPr>
        <p:spPr>
          <a:pattFill prst="pct5">
            <a:fgClr>
              <a:srgbClr val="FFFF00"/>
            </a:fgClr>
            <a:bgClr>
              <a:schemeClr val="bg1"/>
            </a:bgClr>
          </a:pattFill>
          <a:ln>
            <a:solidFill>
              <a:schemeClr val="tx1"/>
            </a:solidFill>
          </a:ln>
        </p:spPr>
        <p:txBody>
          <a:bodyPr>
            <a:normAutofit fontScale="70000" lnSpcReduction="20000"/>
          </a:bodyPr>
          <a:lstStyle/>
          <a:p>
            <a:r>
              <a:rPr lang="en-GB" b="1" u="sng" dirty="0"/>
              <a:t>Why does class matter</a:t>
            </a:r>
            <a:r>
              <a:rPr lang="en-GB" b="1" u="sng" dirty="0" smtClean="0"/>
              <a:t>?</a:t>
            </a:r>
            <a:endParaRPr lang="en-GB" dirty="0"/>
          </a:p>
          <a:p>
            <a:r>
              <a:rPr lang="en-GB" dirty="0"/>
              <a:t>When students from lower working class backgrounds have been compared to middle class children of the same ability, it has been found that</a:t>
            </a:r>
            <a:r>
              <a:rPr lang="en-GB" dirty="0" smtClean="0"/>
              <a:t>;</a:t>
            </a:r>
            <a:endParaRPr lang="en-GB" dirty="0"/>
          </a:p>
          <a:p>
            <a:pPr lvl="0"/>
            <a:r>
              <a:rPr lang="en-GB" dirty="0"/>
              <a:t>They are more likely to start school unable to read</a:t>
            </a:r>
          </a:p>
          <a:p>
            <a:pPr lvl="0"/>
            <a:r>
              <a:rPr lang="en-GB" dirty="0"/>
              <a:t>They will do less well in SATS</a:t>
            </a:r>
          </a:p>
          <a:p>
            <a:pPr lvl="0"/>
            <a:r>
              <a:rPr lang="en-GB" dirty="0"/>
              <a:t>They are less likely to get places in the best state schools</a:t>
            </a:r>
          </a:p>
          <a:p>
            <a:pPr lvl="0"/>
            <a:r>
              <a:rPr lang="en-GB" dirty="0"/>
              <a:t>They are more likely to be placed in lower streams and sets</a:t>
            </a:r>
          </a:p>
          <a:p>
            <a:pPr lvl="0"/>
            <a:r>
              <a:rPr lang="en-GB" dirty="0"/>
              <a:t>They get poorer exam results – 75% of children from upper middle class backgrounds get 5 or more A*-C grades at GCSE compared to less than 33% from working class backgrounds</a:t>
            </a:r>
          </a:p>
          <a:p>
            <a:pPr lvl="0"/>
            <a:r>
              <a:rPr lang="en-GB" dirty="0"/>
              <a:t>They are more likely to leave school at the minimum age of 16 (but they have to stay in some form of education and training until they are 18) with no qualifications.  Around 50% of working class children stay in post 16 full time education, compared to 90% of middle class children</a:t>
            </a:r>
          </a:p>
          <a:p>
            <a:pPr lvl="0"/>
            <a:r>
              <a:rPr lang="en-GB" dirty="0"/>
              <a:t>They are less likely to go to University – in 2008, 70% of children who went to University were from middle class backgrounds, 5% of children were from unskilled backgrounds.</a:t>
            </a:r>
          </a:p>
          <a:p>
            <a:endParaRPr lang="en-GB" dirty="0"/>
          </a:p>
        </p:txBody>
      </p:sp>
    </p:spTree>
    <p:extLst>
      <p:ext uri="{BB962C8B-B14F-4D97-AF65-F5344CB8AC3E}">
        <p14:creationId xmlns:p14="http://schemas.microsoft.com/office/powerpoint/2010/main" val="271409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Explaining class and underachievement</a:t>
            </a:r>
            <a:endParaRPr lang="en-GB" b="1" dirty="0"/>
          </a:p>
        </p:txBody>
      </p:sp>
      <p:sp>
        <p:nvSpPr>
          <p:cNvPr id="3" name="Content Placeholder 2"/>
          <p:cNvSpPr>
            <a:spLocks noGrp="1"/>
          </p:cNvSpPr>
          <p:nvPr>
            <p:ph idx="1"/>
          </p:nvPr>
        </p:nvSpPr>
        <p:spPr>
          <a:pattFill prst="pct5">
            <a:fgClr>
              <a:srgbClr val="FFFF00"/>
            </a:fgClr>
            <a:bgClr>
              <a:schemeClr val="bg1"/>
            </a:bgClr>
          </a:pattFill>
          <a:ln>
            <a:solidFill>
              <a:schemeClr val="tx1"/>
            </a:solidFill>
          </a:ln>
        </p:spPr>
        <p:txBody>
          <a:bodyPr/>
          <a:lstStyle/>
          <a:p>
            <a:r>
              <a:rPr lang="en-GB" dirty="0" smtClean="0"/>
              <a:t>What reasons can you give that explains the previous list?</a:t>
            </a:r>
          </a:p>
          <a:p>
            <a:endParaRPr lang="en-GB" dirty="0"/>
          </a:p>
          <a:p>
            <a:r>
              <a:rPr lang="en-GB" dirty="0" smtClean="0"/>
              <a:t>Separate your reasons into;</a:t>
            </a:r>
          </a:p>
          <a:p>
            <a:endParaRPr lang="en-GB" dirty="0"/>
          </a:p>
          <a:p>
            <a:r>
              <a:rPr lang="en-GB" dirty="0" smtClean="0"/>
              <a:t>Those that occur at home and those that occur at school</a:t>
            </a:r>
            <a:endParaRPr lang="en-GB" dirty="0"/>
          </a:p>
        </p:txBody>
      </p:sp>
    </p:spTree>
    <p:extLst>
      <p:ext uri="{BB962C8B-B14F-4D97-AF65-F5344CB8AC3E}">
        <p14:creationId xmlns:p14="http://schemas.microsoft.com/office/powerpoint/2010/main" val="1829842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External and Internal reasons</a:t>
            </a:r>
            <a:endParaRPr lang="en-GB" b="1" dirty="0"/>
          </a:p>
        </p:txBody>
      </p:sp>
      <p:sp>
        <p:nvSpPr>
          <p:cNvPr id="3" name="Content Placeholder 2"/>
          <p:cNvSpPr>
            <a:spLocks noGrp="1"/>
          </p:cNvSpPr>
          <p:nvPr>
            <p:ph idx="1"/>
          </p:nvPr>
        </p:nvSpPr>
        <p:spPr>
          <a:pattFill prst="pct5">
            <a:fgClr>
              <a:srgbClr val="FFFF00"/>
            </a:fgClr>
            <a:bgClr>
              <a:schemeClr val="bg1"/>
            </a:bgClr>
          </a:pattFill>
          <a:ln>
            <a:solidFill>
              <a:schemeClr val="tx1"/>
            </a:solidFill>
          </a:ln>
        </p:spPr>
        <p:txBody>
          <a:bodyPr>
            <a:normAutofit fontScale="77500" lnSpcReduction="20000"/>
          </a:bodyPr>
          <a:lstStyle/>
          <a:p>
            <a:r>
              <a:rPr lang="en-GB" dirty="0"/>
              <a:t> </a:t>
            </a:r>
          </a:p>
          <a:p>
            <a:r>
              <a:rPr lang="en-GB" dirty="0"/>
              <a:t>Reasons for class differences can be explained in the following ways:</a:t>
            </a:r>
          </a:p>
          <a:p>
            <a:r>
              <a:rPr lang="en-GB" dirty="0"/>
              <a:t> </a:t>
            </a:r>
          </a:p>
          <a:p>
            <a:r>
              <a:rPr lang="en-GB" b="1" dirty="0"/>
              <a:t>EXTERNAL -</a:t>
            </a:r>
            <a:r>
              <a:rPr lang="en-GB" dirty="0"/>
              <a:t> Factors that occur </a:t>
            </a:r>
            <a:r>
              <a:rPr lang="en-GB" b="1" dirty="0"/>
              <a:t>OUTSIDE</a:t>
            </a:r>
            <a:r>
              <a:rPr lang="en-GB" dirty="0"/>
              <a:t> the school.  These are….</a:t>
            </a:r>
          </a:p>
          <a:p>
            <a:r>
              <a:rPr lang="en-GB" dirty="0"/>
              <a:t> </a:t>
            </a:r>
          </a:p>
          <a:p>
            <a:pPr lvl="0"/>
            <a:r>
              <a:rPr lang="en-GB" dirty="0"/>
              <a:t>Material explanations- social and economic reasons</a:t>
            </a:r>
          </a:p>
          <a:p>
            <a:pPr lvl="0"/>
            <a:r>
              <a:rPr lang="en-GB" dirty="0"/>
              <a:t>Cultural explanations- values, attitudes and lifestyles</a:t>
            </a:r>
          </a:p>
          <a:p>
            <a:r>
              <a:rPr lang="en-GB" dirty="0"/>
              <a:t> </a:t>
            </a:r>
          </a:p>
          <a:p>
            <a:r>
              <a:rPr lang="en-GB" b="1" dirty="0"/>
              <a:t>INTERNAL</a:t>
            </a:r>
            <a:r>
              <a:rPr lang="en-GB" dirty="0"/>
              <a:t> - Factors that occur </a:t>
            </a:r>
            <a:r>
              <a:rPr lang="en-GB" b="1" dirty="0"/>
              <a:t>INSIDE</a:t>
            </a:r>
            <a:r>
              <a:rPr lang="en-GB" dirty="0"/>
              <a:t> the school.  These are….</a:t>
            </a:r>
          </a:p>
          <a:p>
            <a:r>
              <a:rPr lang="en-GB" dirty="0"/>
              <a:t> </a:t>
            </a:r>
          </a:p>
          <a:p>
            <a:pPr lvl="0"/>
            <a:r>
              <a:rPr lang="en-GB" dirty="0"/>
              <a:t> The way in which the school process works – how students are labelled and stereotypes, setting and streaming, language used and the hidden curriculum</a:t>
            </a:r>
          </a:p>
        </p:txBody>
      </p:sp>
    </p:spTree>
    <p:extLst>
      <p:ext uri="{BB962C8B-B14F-4D97-AF65-F5344CB8AC3E}">
        <p14:creationId xmlns:p14="http://schemas.microsoft.com/office/powerpoint/2010/main" val="3524055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a:solidFill>
              <a:schemeClr val="tx1"/>
            </a:solidFill>
          </a:ln>
        </p:spPr>
        <p:txBody>
          <a:bodyPr/>
          <a:lstStyle/>
          <a:p>
            <a:r>
              <a:rPr lang="en-GB" b="1" dirty="0" smtClean="0"/>
              <a:t>Recap</a:t>
            </a:r>
            <a:endParaRPr lang="en-GB" b="1" dirty="0"/>
          </a:p>
        </p:txBody>
      </p:sp>
      <p:sp>
        <p:nvSpPr>
          <p:cNvPr id="3" name="Content Placeholder 2"/>
          <p:cNvSpPr>
            <a:spLocks noGrp="1"/>
          </p:cNvSpPr>
          <p:nvPr>
            <p:ph idx="1"/>
          </p:nvPr>
        </p:nvSpPr>
        <p:spPr>
          <a:pattFill prst="pct5">
            <a:fgClr>
              <a:srgbClr val="FFFF00"/>
            </a:fgClr>
            <a:bgClr>
              <a:schemeClr val="bg1"/>
            </a:bgClr>
          </a:pattFill>
          <a:ln>
            <a:solidFill>
              <a:schemeClr val="tx1"/>
            </a:solidFill>
          </a:ln>
        </p:spPr>
        <p:txBody>
          <a:bodyPr/>
          <a:lstStyle/>
          <a:p>
            <a:pPr marL="0" indent="0">
              <a:buNone/>
            </a:pPr>
            <a:endParaRPr lang="en-GB" dirty="0" smtClean="0"/>
          </a:p>
          <a:p>
            <a:r>
              <a:rPr lang="en-GB" dirty="0" smtClean="0"/>
              <a:t>Briefly explain one way that class is measured in contemporary society (2)</a:t>
            </a:r>
          </a:p>
          <a:p>
            <a:r>
              <a:rPr lang="en-GB" dirty="0" smtClean="0"/>
              <a:t>Outline and explain three types of ‘capital’ according to Bourdieu (6)</a:t>
            </a:r>
          </a:p>
          <a:p>
            <a:r>
              <a:rPr lang="en-GB" dirty="0" smtClean="0"/>
              <a:t>Outline and explain three ways that class and underachievement can be explained, using internal and/or external factors (6)</a:t>
            </a:r>
          </a:p>
        </p:txBody>
      </p:sp>
    </p:spTree>
    <p:extLst>
      <p:ext uri="{BB962C8B-B14F-4D97-AF65-F5344CB8AC3E}">
        <p14:creationId xmlns:p14="http://schemas.microsoft.com/office/powerpoint/2010/main" val="40984949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203</TotalTime>
  <Words>1937</Words>
  <Application>Microsoft Office PowerPoint</Application>
  <PresentationFormat>Widescreen</PresentationFormat>
  <Paragraphs>231</Paragraphs>
  <Slides>39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Calibri Light</vt:lpstr>
      <vt:lpstr>Times New Roman</vt:lpstr>
      <vt:lpstr>Office Theme</vt:lpstr>
      <vt:lpstr>Why are there class based differences in education?</vt:lpstr>
      <vt:lpstr>Objectives</vt:lpstr>
      <vt:lpstr>What is class?</vt:lpstr>
      <vt:lpstr>Ways to measure class</vt:lpstr>
      <vt:lpstr>Which class are you?</vt:lpstr>
      <vt:lpstr>Why does class matter?</vt:lpstr>
      <vt:lpstr>Explaining class and underachievement</vt:lpstr>
      <vt:lpstr>External and Internal reasons</vt:lpstr>
      <vt:lpstr>Recap</vt:lpstr>
      <vt:lpstr>External (out of school) factors</vt:lpstr>
      <vt:lpstr>Material Deprivation - poverty</vt:lpstr>
      <vt:lpstr>The Life Cycle</vt:lpstr>
      <vt:lpstr>The cost of schooling</vt:lpstr>
      <vt:lpstr>Free school meals and achievement</vt:lpstr>
      <vt:lpstr>PowerPoint Presentation</vt:lpstr>
      <vt:lpstr>What causes the link between free school meals and underachievement?</vt:lpstr>
      <vt:lpstr>Reasons continued….</vt:lpstr>
      <vt:lpstr>Cultural deprivation</vt:lpstr>
      <vt:lpstr>Douglas (1964) The Home and the School </vt:lpstr>
      <vt:lpstr>Sugarman – different values</vt:lpstr>
      <vt:lpstr>Bernstein - Language</vt:lpstr>
      <vt:lpstr>Bourdieu – Cultural Capital</vt:lpstr>
      <vt:lpstr>Evaluations</vt:lpstr>
      <vt:lpstr>PowerPoint Presentation</vt:lpstr>
      <vt:lpstr>Recap</vt:lpstr>
      <vt:lpstr>Internal (In school) factors</vt:lpstr>
      <vt:lpstr>Interactionism</vt:lpstr>
      <vt:lpstr>PowerPoint Presentation</vt:lpstr>
      <vt:lpstr>How does labelling affect achievement?</vt:lpstr>
      <vt:lpstr>Self fulfilling prophecy</vt:lpstr>
      <vt:lpstr>Setting and streaming</vt:lpstr>
      <vt:lpstr>Subcultures</vt:lpstr>
      <vt:lpstr>Recap</vt:lpstr>
      <vt:lpstr>Identities </vt:lpstr>
      <vt:lpstr>Habitus</vt:lpstr>
      <vt:lpstr>Symbolic capital</vt:lpstr>
      <vt:lpstr>Nike Identities</vt:lpstr>
      <vt:lpstr>Evaluations</vt:lpstr>
      <vt:lpstr>The relationship between Internal and External Factors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are there class based differences in education?</dc:title>
  <dc:creator>sophie bowerbank</dc:creator>
  <cp:lastModifiedBy>sophie bowerbank</cp:lastModifiedBy>
  <cp:revision>13</cp:revision>
  <dcterms:created xsi:type="dcterms:W3CDTF">2016-02-24T09:40:18Z</dcterms:created>
  <dcterms:modified xsi:type="dcterms:W3CDTF">2016-02-24T13:16:34Z</dcterms:modified>
</cp:coreProperties>
</file>