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0.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5.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6.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7.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8.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9.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0.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1.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1" r:id="rId2"/>
    <p:sldMasterId id="2147483820" r:id="rId3"/>
    <p:sldMasterId id="2147483832" r:id="rId4"/>
    <p:sldMasterId id="2147483844" r:id="rId5"/>
    <p:sldMasterId id="2147483856" r:id="rId6"/>
    <p:sldMasterId id="2147483868" r:id="rId7"/>
    <p:sldMasterId id="2147483880" r:id="rId8"/>
    <p:sldMasterId id="2147483898" r:id="rId9"/>
    <p:sldMasterId id="2147483915" r:id="rId10"/>
    <p:sldMasterId id="2147483927" r:id="rId11"/>
    <p:sldMasterId id="2147483945" r:id="rId12"/>
    <p:sldMasterId id="2147483957" r:id="rId13"/>
    <p:sldMasterId id="2147483969" r:id="rId14"/>
    <p:sldMasterId id="2147483986" r:id="rId15"/>
    <p:sldMasterId id="2147484003" r:id="rId16"/>
    <p:sldMasterId id="2147484015" r:id="rId17"/>
    <p:sldMasterId id="2147484027" r:id="rId18"/>
    <p:sldMasterId id="2147484039" r:id="rId19"/>
    <p:sldMasterId id="2147484051" r:id="rId20"/>
    <p:sldMasterId id="2147484069" r:id="rId21"/>
    <p:sldMasterId id="2147484081" r:id="rId22"/>
  </p:sldMasterIdLst>
  <p:notesMasterIdLst>
    <p:notesMasterId r:id="rId75"/>
  </p:notesMasterIdLst>
  <p:sldIdLst>
    <p:sldId id="256" r:id="rId23"/>
    <p:sldId id="261" r:id="rId24"/>
    <p:sldId id="276" r:id="rId25"/>
    <p:sldId id="325" r:id="rId26"/>
    <p:sldId id="279" r:id="rId27"/>
    <p:sldId id="339" r:id="rId28"/>
    <p:sldId id="340" r:id="rId29"/>
    <p:sldId id="341" r:id="rId30"/>
    <p:sldId id="342" r:id="rId31"/>
    <p:sldId id="343" r:id="rId32"/>
    <p:sldId id="344" r:id="rId33"/>
    <p:sldId id="345" r:id="rId34"/>
    <p:sldId id="346" r:id="rId35"/>
    <p:sldId id="347" r:id="rId36"/>
    <p:sldId id="280" r:id="rId37"/>
    <p:sldId id="348" r:id="rId38"/>
    <p:sldId id="349" r:id="rId39"/>
    <p:sldId id="350" r:id="rId40"/>
    <p:sldId id="351" r:id="rId41"/>
    <p:sldId id="352" r:id="rId42"/>
    <p:sldId id="353" r:id="rId43"/>
    <p:sldId id="281" r:id="rId44"/>
    <p:sldId id="354" r:id="rId45"/>
    <p:sldId id="356" r:id="rId46"/>
    <p:sldId id="357" r:id="rId47"/>
    <p:sldId id="358" r:id="rId48"/>
    <p:sldId id="359" r:id="rId49"/>
    <p:sldId id="360" r:id="rId50"/>
    <p:sldId id="282" r:id="rId51"/>
    <p:sldId id="355" r:id="rId52"/>
    <p:sldId id="361" r:id="rId53"/>
    <p:sldId id="362" r:id="rId54"/>
    <p:sldId id="363" r:id="rId55"/>
    <p:sldId id="364" r:id="rId56"/>
    <p:sldId id="365" r:id="rId57"/>
    <p:sldId id="277" r:id="rId58"/>
    <p:sldId id="271" r:id="rId59"/>
    <p:sldId id="272" r:id="rId60"/>
    <p:sldId id="273" r:id="rId61"/>
    <p:sldId id="274"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p:cViewPr varScale="1">
        <p:scale>
          <a:sx n="87" d="100"/>
          <a:sy n="87" d="100"/>
        </p:scale>
        <p:origin x="109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AB1282-4344-499F-9133-AA4F7C9BE3B3}" type="datetimeFigureOut">
              <a:rPr lang="en-GB" smtClean="0"/>
              <a:t>13/03/2017</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7F79290-3774-4D10-B526-B702C2ACF491}" type="slidenum">
              <a:rPr lang="en-GB" smtClean="0"/>
              <a:t>‹#›</a:t>
            </a:fld>
            <a:endParaRPr lang="en-GB"/>
          </a:p>
        </p:txBody>
      </p:sp>
    </p:spTree>
    <p:extLst>
      <p:ext uri="{BB962C8B-B14F-4D97-AF65-F5344CB8AC3E}">
        <p14:creationId xmlns:p14="http://schemas.microsoft.com/office/powerpoint/2010/main" val="208925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4238587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1866872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7119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defTabSz="342900"/>
            <a:r>
              <a:rPr lang="en-US" sz="6000" dirty="0">
                <a:solidFill>
                  <a:prstClr val="black"/>
                </a:solidFill>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algn="r" defTabSz="342900"/>
            <a:r>
              <a:rPr lang="en-US" sz="6000" dirty="0">
                <a:solidFill>
                  <a:prstClr val="black"/>
                </a:solidFill>
              </a:rPr>
              <a:t>”</a:t>
            </a:r>
          </a:p>
        </p:txBody>
      </p:sp>
      <p:cxnSp>
        <p:nvCxnSpPr>
          <p:cNvPr id="19" name="Straight Connector 18"/>
          <p:cNvCxnSpPr/>
          <p:nvPr/>
        </p:nvCxnSpPr>
        <p:spPr>
          <a:xfrm>
            <a:off x="1047127" y="4140199"/>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7905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07582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defTabSz="342900"/>
            <a:r>
              <a:rPr lang="en-US" sz="6000" dirty="0">
                <a:solidFill>
                  <a:prstClr val="black"/>
                </a:solidFill>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algn="r" defTabSz="342900"/>
            <a:r>
              <a:rPr lang="en-US" sz="6000" dirty="0">
                <a:solidFill>
                  <a:prstClr val="black"/>
                </a:solidFill>
              </a:rPr>
              <a:t>”</a:t>
            </a:r>
          </a:p>
        </p:txBody>
      </p:sp>
      <p:cxnSp>
        <p:nvCxnSpPr>
          <p:cNvPr id="26" name="Straight Connector 25"/>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666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047127" y="3429000"/>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48306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54959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6647918"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646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7780967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0061505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43893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704740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1592386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40985753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2186327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9412976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7480478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4606046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9426203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Tree>
    <p:extLst>
      <p:ext uri="{BB962C8B-B14F-4D97-AF65-F5344CB8AC3E}">
        <p14:creationId xmlns:p14="http://schemas.microsoft.com/office/powerpoint/2010/main" val="23606581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1716151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r>
              <a:rPr lang="en-US" sz="6000" dirty="0">
                <a:ln w="3175" cmpd="sng">
                  <a:noFill/>
                </a:ln>
                <a:solidFill>
                  <a:srgbClr val="F496CB"/>
                </a:solidFill>
                <a:latin typeface="Arial"/>
              </a:rPr>
              <a:t>”</a:t>
            </a:r>
          </a:p>
        </p:txBody>
      </p:sp>
    </p:spTree>
    <p:extLst>
      <p:ext uri="{BB962C8B-B14F-4D97-AF65-F5344CB8AC3E}">
        <p14:creationId xmlns:p14="http://schemas.microsoft.com/office/powerpoint/2010/main" val="1864628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9828425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345617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1234229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1803132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5493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531642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5155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60594377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4344034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923270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324600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06253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3606376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475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1714673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6913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5" name="Footer Placeholder 4"/>
          <p:cNvSpPr>
            <a:spLocks noGrp="1"/>
          </p:cNvSpPr>
          <p:nvPr>
            <p:ph type="ftr" sz="quarter" idx="11"/>
          </p:nvPr>
        </p:nvSpPr>
        <p:spPr>
          <a:xfrm>
            <a:off x="1407318" y="5410202"/>
            <a:ext cx="3843665"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422684" y="5410200"/>
            <a:ext cx="578317"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14919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630810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191748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70350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8681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3590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5956613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256110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646848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467650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735665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27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53711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27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Tree>
    <p:extLst>
      <p:ext uri="{BB962C8B-B14F-4D97-AF65-F5344CB8AC3E}">
        <p14:creationId xmlns:p14="http://schemas.microsoft.com/office/powerpoint/2010/main" val="33485501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27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05441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6296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310321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5728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5198369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3/13/2017</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498396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820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80898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69156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51147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85115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91807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0181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82017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6184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4073730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86083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80253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7"/>
            <a:ext cx="9141714"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7084365" y="-965459"/>
            <a:ext cx="10288"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8862405"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1731717" y="-145761"/>
            <a:ext cx="13716" cy="4927721"/>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2388181" y="-143813"/>
            <a:ext cx="13716"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3020570" y="-143812"/>
            <a:ext cx="13716" cy="4859627"/>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3652960" y="-143812"/>
            <a:ext cx="13716"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4285350" y="-143811"/>
            <a:ext cx="13716" cy="4859626"/>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4917740" y="-143813"/>
            <a:ext cx="13716"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5550129" y="-134114"/>
            <a:ext cx="13717" cy="4859627"/>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6182519" y="-143813"/>
            <a:ext cx="13716"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6814909" y="-143812"/>
            <a:ext cx="13717" cy="4859627"/>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7432958" y="-104417"/>
            <a:ext cx="13716" cy="4819072"/>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7749154" y="764344"/>
            <a:ext cx="13717" cy="3924736"/>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8065349" y="1633105"/>
            <a:ext cx="13716" cy="3030403"/>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8381544" y="2501865"/>
            <a:ext cx="13716" cy="2136068"/>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8697740" y="3370625"/>
            <a:ext cx="13715" cy="1241733"/>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9013937" y="4239392"/>
            <a:ext cx="13715" cy="347392"/>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150743" y="-17891"/>
            <a:ext cx="13716" cy="456051"/>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466938" y="-43465"/>
            <a:ext cx="13716" cy="1350386"/>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783133" y="-69039"/>
            <a:ext cx="13716" cy="2244719"/>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099328" y="-94613"/>
            <a:ext cx="13716" cy="3139053"/>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415522" y="-120185"/>
            <a:ext cx="13716" cy="4033387"/>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1552927" y="-450209"/>
            <a:ext cx="10287"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236732" y="567611"/>
            <a:ext cx="10287"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920537" y="1585424"/>
            <a:ext cx="10287"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604343" y="2603242"/>
            <a:ext cx="10287"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288149" y="3621057"/>
            <a:ext cx="10287"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028885" y="-953749"/>
            <a:ext cx="10287"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3293664" y="-953749"/>
            <a:ext cx="10287"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4558444" y="-953749"/>
            <a:ext cx="10287"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5187196" y="-965458"/>
            <a:ext cx="10287"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5819586" y="-965458"/>
            <a:ext cx="10288"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6451975" y="-965458"/>
            <a:ext cx="10287"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7566726" y="-882602"/>
            <a:ext cx="10287"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7882922" y="-707971"/>
            <a:ext cx="10287"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8199116" y="-533342"/>
            <a:ext cx="10287"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8515311" y="-358712"/>
            <a:ext cx="10287"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8831506" y="-184083"/>
            <a:ext cx="10287"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2657638" y="-965458"/>
            <a:ext cx="10287"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3922417" y="-965458"/>
            <a:ext cx="10287"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475549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534037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88162" y="297703"/>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28309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96406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159597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222787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285978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349168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412359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91525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154741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17957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281173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344389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407605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470821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601930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660469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538740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597253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728311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786901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665121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723685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8546927"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791502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8501175" y="365858"/>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33216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499838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70457"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57504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20695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183885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247076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310266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373457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436647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626219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563028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752600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689409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8789813"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815790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4439305"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64787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27978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191168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254359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317549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380740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570311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507121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696692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633502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8230735"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759883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597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8745530" y="719106"/>
            <a:ext cx="595780"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531499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25975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89165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152356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15546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278737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341927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405118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468308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657880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594689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784261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721070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9106419" y="758853"/>
            <a:ext cx="37582"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847451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4592136"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80070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43261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06451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269642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3328327"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3960232"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5855947"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5224042"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711975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648785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8383566"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775166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16880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8894144" y="38451"/>
            <a:ext cx="298552" cy="201161"/>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259749" y="-10245"/>
            <a:ext cx="127314"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891654" y="-10245"/>
            <a:ext cx="127314"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1523560" y="-10245"/>
            <a:ext cx="7620440"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475549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534037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88162" y="1143201"/>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28309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96406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159597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222787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285978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349168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412359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91525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154741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17957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281173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344389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407605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470821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601930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660469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538740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597253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728311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786901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665121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723685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8546927"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791502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8501175" y="121135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33216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499838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57504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20695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183885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247076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310266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373457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436647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626219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563028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752600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689409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8789813"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815790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4439305"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64787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27978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191168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254359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317549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380740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570311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507121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696692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633502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8230735"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759883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597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8745529" y="1564606"/>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531499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25975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89165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152356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15546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278737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341927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405118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468308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657880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594689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784261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721070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847451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475549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534037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88162" y="1985798"/>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28309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96406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159597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222787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285978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349168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412359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91525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154741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17957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281173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344389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407605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470821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601930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660469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538740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597253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728311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786901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665121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723685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8546927"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791502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8501175" y="2053953"/>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33216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499838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57504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20695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183885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247076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310266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373457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436647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626219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563028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752600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689409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8789813"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815790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4439305"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64787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27978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191168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254359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317549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380740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570311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507121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696692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633502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8230735"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759883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597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8745530" y="2407201"/>
            <a:ext cx="595780"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531499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25975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89165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152356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15546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278737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341927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405118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468308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657880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594689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784261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721070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847451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475549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534037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88162" y="2834471"/>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28309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96406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159597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222787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285978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349168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412359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91525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154741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17957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281173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344389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407605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470821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601930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660469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538740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597253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728311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786901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665121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723685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8546927"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791502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8501175" y="2902626"/>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33216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499838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57504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20695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183885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247076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310266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373457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436647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626219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563028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752600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689409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8789813"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815790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4439305"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64787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27978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191168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254359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317549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380740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570311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507121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696692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633502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8230735"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759883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597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8745529" y="3257458"/>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531499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25975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89165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152356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15546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278737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341927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405118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468308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657880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594689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784261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721070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847451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475549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534037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88162" y="3678649"/>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28309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96406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159597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222787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285978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349168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412359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91525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154741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17957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281173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344389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407605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470821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601930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660469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538740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597253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728311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786901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665121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723685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8546927"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791502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8501175" y="3746805"/>
            <a:ext cx="75011"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33216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499838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57504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20695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183885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247076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310266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373457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436647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626219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563028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752600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689409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8789813"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815790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4439305"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64787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27978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191168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254359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317549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380740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570311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507121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696692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633502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8230735"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759883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597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8745529" y="4103463"/>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531499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25975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89165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152356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15546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278737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341927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405118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468308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657880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594689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784261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721070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847451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4948002"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11926" y="4351089"/>
            <a:ext cx="232840" cy="208987"/>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15657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178847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242038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3052287" y="4253167"/>
            <a:ext cx="232840" cy="404830"/>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3684192"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4316097"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621181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5579907"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747562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684371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8739430"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810752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520932"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609465" y="4561319"/>
            <a:ext cx="8273246"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793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816568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7"/>
            <a:ext cx="9141714"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7084365" y="-965459"/>
            <a:ext cx="10288"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8862405"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1731717" y="-145761"/>
            <a:ext cx="13716" cy="4927721"/>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2388181" y="-143813"/>
            <a:ext cx="13716"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3020570" y="-143812"/>
            <a:ext cx="13716" cy="4859627"/>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3652960" y="-143812"/>
            <a:ext cx="13716" cy="4859627"/>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4285350" y="-143811"/>
            <a:ext cx="13716" cy="4859626"/>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4917740" y="-143813"/>
            <a:ext cx="13716"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5550129" y="-134114"/>
            <a:ext cx="13717" cy="4859627"/>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6182519" y="-143813"/>
            <a:ext cx="13716" cy="4859627"/>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6814909" y="-143812"/>
            <a:ext cx="13717" cy="4859627"/>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7432958" y="-104417"/>
            <a:ext cx="13716" cy="4819072"/>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7749154" y="764344"/>
            <a:ext cx="13717" cy="3924736"/>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8065349" y="1633105"/>
            <a:ext cx="13716" cy="3030403"/>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8381544" y="2501865"/>
            <a:ext cx="13716" cy="2136068"/>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8697740" y="3370625"/>
            <a:ext cx="13715" cy="1241733"/>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9013937" y="4239392"/>
            <a:ext cx="13715" cy="347392"/>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150743" y="-17891"/>
            <a:ext cx="13716" cy="456051"/>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466938" y="-43465"/>
            <a:ext cx="13716" cy="1350386"/>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783133" y="-69039"/>
            <a:ext cx="13716" cy="2244719"/>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099328" y="-94613"/>
            <a:ext cx="13716" cy="3139053"/>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415522" y="-120185"/>
            <a:ext cx="13716" cy="4033387"/>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1552927" y="-450209"/>
            <a:ext cx="10287"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236732" y="567611"/>
            <a:ext cx="10287"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920537" y="1585424"/>
            <a:ext cx="10287"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604343" y="2603242"/>
            <a:ext cx="10287"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288149" y="3621057"/>
            <a:ext cx="10287"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028885" y="-953749"/>
            <a:ext cx="10287"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3293664" y="-953749"/>
            <a:ext cx="10287"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4558444" y="-953749"/>
            <a:ext cx="10287"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5187196" y="-965458"/>
            <a:ext cx="10287"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5819586" y="-965458"/>
            <a:ext cx="10288"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6451975" y="-965458"/>
            <a:ext cx="10287"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7566726" y="-882602"/>
            <a:ext cx="10287"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7882922" y="-707971"/>
            <a:ext cx="10287"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8199116" y="-533342"/>
            <a:ext cx="10287"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8515311" y="-358712"/>
            <a:ext cx="10287"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8831506" y="-184083"/>
            <a:ext cx="10287"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2657638" y="-965458"/>
            <a:ext cx="10287"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3922417" y="-965458"/>
            <a:ext cx="10287"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475549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88162" y="297703"/>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96406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159597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222787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285978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349168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412359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01930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538740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7283118"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665121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8546927"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791502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332163" y="186122"/>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499838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70457"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57504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20695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183885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247076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310266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373457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436647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626219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563028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7526004"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689409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8789813"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8157909" y="331699"/>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4439305"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64787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27978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191168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254359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317549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380740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570311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507121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6966926"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633502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8230735"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759883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5971" y="60681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8745530" y="719106"/>
            <a:ext cx="595780"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531499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25975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89165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152356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15546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278737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341927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405118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468308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657880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594689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7842610"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721070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9106419" y="758853"/>
            <a:ext cx="37582"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8474515" y="75101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4592136"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80070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43261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06451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269642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3328327"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3960232"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5855947"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5224042" y="-86496"/>
            <a:ext cx="306986" cy="459486"/>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7119757"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648785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8383566"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775166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168802" y="-86496"/>
            <a:ext cx="306986" cy="459486"/>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894144" y="38451"/>
            <a:ext cx="298552" cy="201161"/>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259749" y="-10245"/>
            <a:ext cx="127314"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891654" y="-10245"/>
            <a:ext cx="127314"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1523560" y="-10245"/>
            <a:ext cx="7620440"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475549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88162" y="1143201"/>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96406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159597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222787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285978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349168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412359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601930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538740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7283118"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665121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8546927"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791502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32163" y="103162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499838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57504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20695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183885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247076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310266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373457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436647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626219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563028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7526004"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689409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8789813"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8157909" y="117719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4439305"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64787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27978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191168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54359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317549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380740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570311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507121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6966926"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633502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230735"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59883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5971" y="1452308"/>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8745529" y="1564606"/>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531499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25975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89165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152356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15546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278737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341927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405118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468308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657880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594689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7842610"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721070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8474515" y="159651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475549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88162" y="1985798"/>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96406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159597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222787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285978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349168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412359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601930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538740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7283118"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665121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8546927"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791502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332163" y="1874217"/>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499838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57504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20695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183885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247076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310266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373457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436647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626219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563028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7526004"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689409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8789813"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8157909" y="2019794"/>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4439305"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64787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27978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191168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254359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317549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380740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570311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507121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6966926"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633502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8230735"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759883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5971" y="229490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8745530" y="2407201"/>
            <a:ext cx="595780" cy="201161"/>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531499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25975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89165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152356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15546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278737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341927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405118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468308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657880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594689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7842610"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721070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8474515" y="243911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475549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88162" y="2834471"/>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96406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159597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222787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285978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349168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412359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601930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538740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7283118"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665121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8546927"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791502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332163" y="272289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499838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57504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20695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183885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247076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310266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373457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436647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626219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563028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7526004"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689409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8789813"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8157909" y="2868467"/>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4439305"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64787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27978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191168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254359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317549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380740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570311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507121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6966926"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633502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8230735"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759883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5971" y="3145160"/>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8745529" y="3257458"/>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531499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25975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89165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152356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15546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278737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341927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405118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468308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657880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594689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7842610"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721070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8474515" y="328936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475549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88162" y="3678649"/>
            <a:ext cx="612648" cy="236325"/>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96406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159597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222787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285978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349168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412359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601930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538740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7283118"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665121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8546927"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791502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332163" y="3567069"/>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499838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57504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20695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183885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247076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310266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373457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436647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626219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563028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7526004"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689409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8789813"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8157909" y="3712646"/>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4439305"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64787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27978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191168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254359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317549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380740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570311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507121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6966926"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633502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8230735"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759883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5971" y="3991165"/>
            <a:ext cx="612648" cy="459486"/>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8745529" y="4103463"/>
            <a:ext cx="595781" cy="201161"/>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531499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25975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89165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152356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15546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278737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341927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405118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468308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657880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594689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7842610"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721070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8474515" y="4135371"/>
            <a:ext cx="127313"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4948002"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11926" y="4351089"/>
            <a:ext cx="232840" cy="208987"/>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15657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178847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242038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3052287" y="4253167"/>
            <a:ext cx="232840" cy="404830"/>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3684192"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4316097"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621181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5579907" y="4253167"/>
            <a:ext cx="232840" cy="404830"/>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7475621"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684371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8739430"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8107526"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520932" y="4253167"/>
            <a:ext cx="232840" cy="404829"/>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609465" y="4561319"/>
            <a:ext cx="8273246"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534037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28309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91525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154741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17957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281173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344389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407605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470821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660469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597253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786901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723685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8501175" y="365858"/>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534037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28309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91525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154741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17957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281173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344389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407605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470821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660469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597253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786901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723685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8501175" y="121135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534037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28309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91525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154741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17957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281173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344389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407605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470821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660469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597253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786901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723685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8501175" y="2053953"/>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534037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28309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91525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154741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17957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281173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344389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407605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470821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660469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597253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786901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723685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8501175" y="2902626"/>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534037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28309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91525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154741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17957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281173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344389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407605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470821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660469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597253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786901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723685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8501175" y="3746805"/>
            <a:ext cx="75011"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tIns="45720" rIns="91440" bIns="4572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4483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2280697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3"/>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3"/>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3684674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6140761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316409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95910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1A7E27B-FCCC-46FD-B0C4-D83EEA8B6DCC}"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C97E7750-74F8-4D7E-9332-59B83142F03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5852051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03659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9359492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7207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3333476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818494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73896541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3/13/2017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45152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3/13/2017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668199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3/13/2017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7486157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3/13/2017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64406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985C977-69F3-4667-8E8D-8F1B10219A8B}"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pPr>
              <a:defRPr/>
            </a:pPr>
            <a:fld id="{3DB2F529-056A-4B08-9BF4-4118AB52AEF8}"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5445793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3/13/2017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145785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3/13/2017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678427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1952787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endParaRPr lang="en-US" sz="1350" dirty="0">
              <a:solidFill>
                <a:srgbClr val="90C226">
                  <a:lumMod val="60000"/>
                  <a:lumOff val="40000"/>
                </a:srgbClr>
              </a:solidFill>
              <a:latin typeface="Arial"/>
            </a:endParaRPr>
          </a:p>
        </p:txBody>
      </p:sp>
    </p:spTree>
    <p:extLst>
      <p:ext uri="{BB962C8B-B14F-4D97-AF65-F5344CB8AC3E}">
        <p14:creationId xmlns:p14="http://schemas.microsoft.com/office/powerpoint/2010/main" val="28844395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0330106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9800212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268957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162858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92164459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60116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60161-9395-4712-9E9B-6B1B8A7CA662}"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01593D6E-E7D0-4944-961E-0D8E8691CC6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90457031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603662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437347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tint val="75000"/>
                  </a:prstClr>
                </a:solidFill>
              </a:rPr>
              <a:pPr/>
              <a:t>3/13/2017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5381686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tint val="75000"/>
                  </a:prstClr>
                </a:solidFill>
              </a:rPr>
              <a:pPr/>
              <a:t>3/13/2017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1211321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tint val="75000"/>
                  </a:prstClr>
                </a:solidFill>
              </a:rPr>
              <a:pPr/>
              <a:t>3/13/2017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8628904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tint val="75000"/>
                  </a:prstClr>
                </a:solidFill>
              </a:rPr>
              <a:pPr/>
              <a:t>3/13/2017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70215198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tint val="75000"/>
                  </a:prstClr>
                </a:solidFill>
              </a:rPr>
              <a:pPr/>
              <a:t>3/13/2017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68058676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tint val="75000"/>
                  </a:prstClr>
                </a:solidFill>
              </a:rPr>
              <a:pPr/>
              <a:t>3/13/2017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6900648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205538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endParaRPr lang="en-US" sz="1350" dirty="0">
              <a:solidFill>
                <a:srgbClr val="90C226">
                  <a:lumMod val="60000"/>
                  <a:lumOff val="40000"/>
                </a:srgbClr>
              </a:solidFill>
              <a:latin typeface="Arial"/>
            </a:endParaRPr>
          </a:p>
        </p:txBody>
      </p:sp>
    </p:spTree>
    <p:extLst>
      <p:ext uri="{BB962C8B-B14F-4D97-AF65-F5344CB8AC3E}">
        <p14:creationId xmlns:p14="http://schemas.microsoft.com/office/powerpoint/2010/main" val="108368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988525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CE3E5D6-ABB8-4CF7-B9D1-16501B665A98}" type="datetimeFigureOut">
              <a:rPr lang="en-GB" smtClean="0">
                <a:solidFill>
                  <a:prstClr val="black"/>
                </a:solidFill>
              </a:rPr>
              <a:pPr>
                <a:def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A7ECCDBF-C38C-4337-A4E9-D0B5DA6762A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0163274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2650636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defTabSz="342900"/>
            <a:r>
              <a:rPr lang="en-US" sz="6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1172352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04408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1936295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tint val="75000"/>
                  </a:prstClr>
                </a:solidFill>
              </a:rPr>
              <a:pPr/>
              <a:t>3/13/2017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0810461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70356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65301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852666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726673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7707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136CAAC-847D-4F54-A999-DE5D2E42798F}" type="datetimeFigureOut">
              <a:rPr lang="en-GB" smtClean="0">
                <a:solidFill>
                  <a:prstClr val="black"/>
                </a:solidFill>
              </a:rPr>
              <a:pPr>
                <a:defRPr/>
              </a:pPr>
              <a:t>13/03/2017</a:t>
            </a:fld>
            <a:endParaRPr lang="en-GB">
              <a:solidFill>
                <a:prstClr val="black"/>
              </a:solidFill>
            </a:endParaRPr>
          </a:p>
        </p:txBody>
      </p:sp>
      <p:sp>
        <p:nvSpPr>
          <p:cNvPr id="8" name="Footer Placeholder 7"/>
          <p:cNvSpPr>
            <a:spLocks noGrp="1"/>
          </p:cNvSpPr>
          <p:nvPr>
            <p:ph type="ftr" sz="quarter" idx="11"/>
          </p:nvPr>
        </p:nvSpPr>
        <p:spPr/>
        <p:txBody>
          <a:bodyPr/>
          <a:lstStyle/>
          <a:p>
            <a:pPr>
              <a:defRPr/>
            </a:pPr>
            <a:endParaRPr lang="en-GB">
              <a:solidFill>
                <a:prstClr val="black"/>
              </a:solidFill>
            </a:endParaRPr>
          </a:p>
        </p:txBody>
      </p:sp>
      <p:sp>
        <p:nvSpPr>
          <p:cNvPr id="9" name="Slide Number Placeholder 8"/>
          <p:cNvSpPr>
            <a:spLocks noGrp="1"/>
          </p:cNvSpPr>
          <p:nvPr>
            <p:ph type="sldNum" sz="quarter" idx="12"/>
          </p:nvPr>
        </p:nvSpPr>
        <p:spPr/>
        <p:txBody>
          <a:bodyPr/>
          <a:lstStyle/>
          <a:p>
            <a:pPr>
              <a:defRPr/>
            </a:pPr>
            <a:fld id="{CB0CC390-3738-4716-B1D2-EE44054B8F27}"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71756724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495984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67647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22333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4275385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96037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697317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18" y="8"/>
            <a:ext cx="9143984"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5148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7276000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18" y="8"/>
            <a:ext cx="9143984"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01310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325975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1335E05-8ACB-4E95-87EB-4716BE80D58B}" type="datetimeFigureOut">
              <a:rPr lang="en-GB" smtClean="0">
                <a:solidFill>
                  <a:prstClr val="black"/>
                </a:solidFill>
              </a:rPr>
              <a:pPr>
                <a:defRPr/>
              </a:pPr>
              <a:t>13/03/2017</a:t>
            </a:fld>
            <a:endParaRPr lang="en-GB">
              <a:solidFill>
                <a:prstClr val="black"/>
              </a:solidFill>
            </a:endParaRPr>
          </a:p>
        </p:txBody>
      </p:sp>
      <p:sp>
        <p:nvSpPr>
          <p:cNvPr id="4" name="Footer Placeholder 3"/>
          <p:cNvSpPr>
            <a:spLocks noGrp="1"/>
          </p:cNvSpPr>
          <p:nvPr>
            <p:ph type="ftr" sz="quarter" idx="11"/>
          </p:nvPr>
        </p:nvSpPr>
        <p:spPr/>
        <p:txBody>
          <a:bodyPr/>
          <a:lstStyle/>
          <a:p>
            <a:pPr>
              <a:defRPr/>
            </a:pPr>
            <a:endParaRPr lang="en-GB">
              <a:solidFill>
                <a:prstClr val="black"/>
              </a:solidFill>
            </a:endParaRPr>
          </a:p>
        </p:txBody>
      </p:sp>
      <p:sp>
        <p:nvSpPr>
          <p:cNvPr id="5" name="Slide Number Placeholder 4"/>
          <p:cNvSpPr>
            <a:spLocks noGrp="1"/>
          </p:cNvSpPr>
          <p:nvPr>
            <p:ph type="sldNum" sz="quarter" idx="12"/>
          </p:nvPr>
        </p:nvSpPr>
        <p:spPr/>
        <p:txBody>
          <a:bodyPr/>
          <a:lstStyle/>
          <a:p>
            <a:pPr>
              <a:defRPr/>
            </a:pPr>
            <a:fld id="{21298B77-9E18-4D44-80D4-76848DACBFA1}"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6817647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2571192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06899360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5574893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3697729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3166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27974398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solidFill>
                  <a:prstClr val="black">
                    <a:lumMod val="95000"/>
                    <a:lumOff val="5000"/>
                  </a:prstClr>
                </a:solidFill>
              </a:rPr>
              <a:pPr/>
              <a:t>3/13/2017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7970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511457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745115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7132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3D7700-0E2F-49FD-A6D7-BFEB474BDFB0}" type="datetimeFigureOut">
              <a:rPr lang="en-GB" smtClean="0">
                <a:solidFill>
                  <a:prstClr val="black"/>
                </a:solidFill>
              </a:rPr>
              <a:pPr>
                <a:defRPr/>
              </a:pPr>
              <a:t>13/03/2017</a:t>
            </a:fld>
            <a:endParaRPr lang="en-GB">
              <a:solidFill>
                <a:prstClr val="black"/>
              </a:solidFill>
            </a:endParaRPr>
          </a:p>
        </p:txBody>
      </p:sp>
      <p:sp>
        <p:nvSpPr>
          <p:cNvPr id="3" name="Footer Placeholder 2"/>
          <p:cNvSpPr>
            <a:spLocks noGrp="1"/>
          </p:cNvSpPr>
          <p:nvPr>
            <p:ph type="ftr" sz="quarter" idx="11"/>
          </p:nvPr>
        </p:nvSpPr>
        <p:spPr/>
        <p:txBody>
          <a:bodyPr/>
          <a:lstStyle/>
          <a:p>
            <a:pPr>
              <a:defRPr/>
            </a:pPr>
            <a:endParaRPr lang="en-GB">
              <a:solidFill>
                <a:prstClr val="black"/>
              </a:solidFill>
            </a:endParaRPr>
          </a:p>
        </p:txBody>
      </p:sp>
      <p:sp>
        <p:nvSpPr>
          <p:cNvPr id="4" name="Slide Number Placeholder 3"/>
          <p:cNvSpPr>
            <a:spLocks noGrp="1"/>
          </p:cNvSpPr>
          <p:nvPr>
            <p:ph type="sldNum" sz="quarter" idx="12"/>
          </p:nvPr>
        </p:nvSpPr>
        <p:spPr/>
        <p:txBody>
          <a:bodyPr/>
          <a:lstStyle/>
          <a:p>
            <a:pPr>
              <a:defRPr/>
            </a:pPr>
            <a:fld id="{BAA8A3D1-20BE-43BA-A742-A53E535047C2}"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908510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907054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65104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7026333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851940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40454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206365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80207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05638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365434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4242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CDF64A5-7721-4AFF-8A32-BABFF6E45570}" type="datetimeFigureOut">
              <a:rPr lang="en-GB" smtClean="0">
                <a:solidFill>
                  <a:prstClr val="black"/>
                </a:solidFill>
              </a:rPr>
              <a:pPr>
                <a:def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C401A56-ECEB-4512-880C-452909FED05F}"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6062303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154215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779968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200334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41080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485672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706015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59533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788194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304136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65768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A4BADB0-92F5-47C5-8D77-19BF35C9EE53}" type="datetimeFigureOut">
              <a:rPr lang="en-GB" smtClean="0">
                <a:solidFill>
                  <a:prstClr val="black"/>
                </a:solidFill>
              </a:rPr>
              <a:pPr>
                <a:def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1047119A-1599-40F9-B598-63A3364E7800}"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5275772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50218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867278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127836783"/>
      </p:ext>
    </p:extLst>
  </p:cSld>
  <p:clrMapOvr>
    <a:masterClrMapping/>
  </p:clrMapOvr>
  <p:extLst>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5599059"/>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6749222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721493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48662643"/>
      </p:ext>
    </p:extLst>
  </p:cSld>
  <p:clrMapOvr>
    <a:masterClrMapping/>
  </p:clrMapOvr>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434866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0895440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8883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pPr>
              <a:defRPr/>
            </a:pPr>
            <a:endParaRPr lang="en-GB">
              <a:solidFill>
                <a:prstClr val="black"/>
              </a:solidFill>
            </a:endParaRPr>
          </a:p>
        </p:txBody>
      </p:sp>
      <p:sp>
        <p:nvSpPr>
          <p:cNvPr id="7" name="Slide Number Placeholder 6"/>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22670535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black"/>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black"/>
                </a:solidFill>
                <a:effectLst/>
              </a:rPr>
              <a:t>”</a:t>
            </a:r>
          </a:p>
        </p:txBody>
      </p:sp>
    </p:spTree>
    <p:extLst>
      <p:ext uri="{BB962C8B-B14F-4D97-AF65-F5344CB8AC3E}">
        <p14:creationId xmlns:p14="http://schemas.microsoft.com/office/powerpoint/2010/main" val="352772663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7248200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8164132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7312001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53811931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699DA2-2C7A-41F2-AB49-F12D424131A5}" type="datetimeFigureOut">
              <a:rPr lang="en-GB" smtClean="0">
                <a:solidFill>
                  <a:prstClr val="black"/>
                </a:solidFill>
              </a: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04168436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62654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54309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485504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124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7930098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78956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53626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244078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985340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406243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806935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58782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66835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519018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50018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3222751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5212721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661740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234032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733568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793233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766228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647148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4822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04283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5730F-649B-44EE-A99C-59C2A58AC57C}" type="datetimeFigureOut">
              <a:rPr lang="en-GB" smtClean="0"/>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690003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0" fontAlgn="base" hangingPunct="0">
              <a:spcAft>
                <a:spcPct val="0"/>
              </a:spcAft>
            </a:pPr>
            <a:r>
              <a:rPr lang="en-US" sz="6000" dirty="0">
                <a:solidFill>
                  <a:prstClr val="black"/>
                </a:solidFill>
                <a:effectLst/>
                <a:latin typeface="Tahoma" panose="020B0604030504040204" pitchFamily="34" charset="0"/>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0" fontAlgn="base" hangingPunct="0">
              <a:spcAft>
                <a:spcPct val="0"/>
              </a:spcAft>
            </a:pPr>
            <a:r>
              <a:rPr lang="en-US" sz="6000" dirty="0">
                <a:solidFill>
                  <a:prstClr val="black"/>
                </a:solidFill>
                <a:effectLst/>
                <a:latin typeface="Tahoma" panose="020B0604030504040204" pitchFamily="34" charset="0"/>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4260918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0A01561-4554-4C85-A8ED-3599C4E1F7E5}"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5FC2F478-B791-43CC-B73E-FC877A94DBCD}"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1497903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E9E74A2-29DB-48E0-8E00-5A321A60E809}"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E9EA7668-9BC1-475E-9FF0-4E91F3D999B6}"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3869640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C80312-6F4E-4D27-A3C0-44F3C3A7BCE8}" type="datetimeFigureOut">
              <a:rPr lang="en-GB" smtClean="0">
                <a:solidFill>
                  <a:prstClr val="black"/>
                </a:solidFill>
              </a:rPr>
              <a:pPr>
                <a:defRPr/>
              </a:pPr>
              <a:t>13/03/2017</a:t>
            </a:fld>
            <a:endParaRPr lang="en-GB">
              <a:solidFill>
                <a:prstClr val="black"/>
              </a:solidFill>
            </a:endParaRPr>
          </a:p>
        </p:txBody>
      </p:sp>
      <p:sp>
        <p:nvSpPr>
          <p:cNvPr id="5" name="Footer Placeholder 4"/>
          <p:cNvSpPr>
            <a:spLocks noGrp="1"/>
          </p:cNvSpPr>
          <p:nvPr>
            <p:ph type="ftr" sz="quarter" idx="11"/>
          </p:nvPr>
        </p:nvSpPr>
        <p:spPr/>
        <p:txBody>
          <a:bodyPr/>
          <a:lstStyle/>
          <a:p>
            <a:pPr>
              <a:defRPr/>
            </a:pPr>
            <a:endParaRPr lang="en-GB">
              <a:solidFill>
                <a:prstClr val="black"/>
              </a:solidFill>
            </a:endParaRPr>
          </a:p>
        </p:txBody>
      </p:sp>
      <p:sp>
        <p:nvSpPr>
          <p:cNvPr id="6" name="Slide Number Placeholder 5"/>
          <p:cNvSpPr>
            <a:spLocks noGrp="1"/>
          </p:cNvSpPr>
          <p:nvPr>
            <p:ph type="sldNum" sz="quarter" idx="12"/>
          </p:nvPr>
        </p:nvSpPr>
        <p:spPr/>
        <p:txBody>
          <a:bodyPr/>
          <a:lstStyle/>
          <a:p>
            <a:pPr>
              <a:defRPr/>
            </a:pPr>
            <a:fld id="{9AB4F789-0824-4517-903F-61700B0343F9}" type="slidenum">
              <a:rPr lang="en-GB" smtClean="0">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665906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F1CC872-55AD-4F55-8373-91DE5B8B17A6}" type="datetimeFigureOut">
              <a:rPr lang="en-GB">
                <a:solidFill>
                  <a:prstClr val="black"/>
                </a:solidFill>
              </a:rPr>
              <a:pPr>
                <a:defRPr/>
              </a:pPr>
              <a:t>13/03/2017</a:t>
            </a:fld>
            <a:endParaRPr lang="en-GB">
              <a:solidFill>
                <a:prstClr val="black"/>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C797E11-0D2F-45E9-AC9E-93B8CBA6D767}" type="slidenum">
              <a:rPr lang="en-GB">
                <a:solidFill>
                  <a:prstClr val="black"/>
                </a:solidFill>
              </a:rPr>
              <a:pPr>
                <a:defRPr/>
              </a:pPr>
              <a:t>‹#›</a:t>
            </a:fld>
            <a:endParaRPr lang="en-GB">
              <a:solidFill>
                <a:prstClr val="black"/>
              </a:solidFill>
            </a:endParaRPr>
          </a:p>
        </p:txBody>
      </p:sp>
      <p:sp>
        <p:nvSpPr>
          <p:cNvPr id="6" name="Rectangle 11"/>
          <p:cNvSpPr>
            <a:spLocks noGrp="1" noChangeArrowheads="1"/>
          </p:cNvSpPr>
          <p:nvPr>
            <p:ph type="ftr" sz="quarter" idx="12"/>
          </p:nvPr>
        </p:nvSpPr>
        <p:spPr>
          <a:ln/>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3093230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6383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8027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865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7774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07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85730F-649B-44EE-A99C-59C2A58AC57C}" type="datetimeFigureOut">
              <a:rPr lang="en-GB" smtClean="0"/>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77086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6612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74880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6127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4880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2770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4A007F-212B-4D7C-B2F2-C2D0A37E2833}"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9606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71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572007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585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8072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85730F-649B-44EE-A99C-59C2A58AC57C}" type="datetimeFigureOut">
              <a:rPr lang="en-GB" smtClean="0"/>
              <a:t>13/03/2017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305946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smtClean="0"/>
              <a:t>Click to edit Master text styles</a:t>
            </a:r>
          </a:p>
        </p:txBody>
      </p:sp>
      <p:sp>
        <p:nvSpPr>
          <p:cNvPr id="6" name="Content Placeholder 5"/>
          <p:cNvSpPr>
            <a:spLocks noGrp="1"/>
          </p:cNvSpPr>
          <p:nvPr>
            <p:ph sz="quarter" idx="4"/>
          </p:nvPr>
        </p:nvSpPr>
        <p:spPr>
          <a:xfrm>
            <a:off x="449316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GB">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173454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GB">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3553584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GB">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06023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1439871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GB">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9561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spTree>
    <p:extLst>
      <p:ext uri="{BB962C8B-B14F-4D97-AF65-F5344CB8AC3E}">
        <p14:creationId xmlns:p14="http://schemas.microsoft.com/office/powerpoint/2010/main" val="221187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GB">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432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0257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36992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435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85730F-649B-44EE-A99C-59C2A58AC57C}" type="datetimeFigureOut">
              <a:rPr lang="en-GB" smtClean="0"/>
              <a:t>13/03/2017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3015258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33868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3777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2447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5159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0761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2344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4131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5DB865-8C9A-430F-A08C-74E79BF6642A}" type="datetimeFigureOut">
              <a:rPr lang="en-GB">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DFBEC20-2102-4AB0-BFA6-5BFAF0EFAF42}"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25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8F3C7-21EF-4BB1-AD98-7B65F21D8264}"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8216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8F3C7-21EF-4BB1-AD98-7B65F21D8264}" type="slidenum">
              <a:rPr lang="en-GB" smtClean="0"/>
              <a:pPr/>
              <a:t>‹#›</a:t>
            </a:fld>
            <a:endParaRPr lang="en-GB"/>
          </a:p>
        </p:txBody>
      </p:sp>
    </p:spTree>
    <p:extLst>
      <p:ext uri="{BB962C8B-B14F-4D97-AF65-F5344CB8AC3E}">
        <p14:creationId xmlns:p14="http://schemas.microsoft.com/office/powerpoint/2010/main" val="170232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5730F-649B-44EE-A99C-59C2A58AC57C}" type="datetimeFigureOut">
              <a:rPr lang="en-GB" smtClean="0"/>
              <a:t>13/03/2017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169991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8F3C7-21EF-4BB1-AD98-7B65F21D8264}"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4874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8F3C7-21EF-4BB1-AD98-7B65F21D8264}" type="slidenum">
              <a:rPr lang="en-GB" smtClean="0"/>
              <a:pPr/>
              <a:t>‹#›</a:t>
            </a:fld>
            <a:endParaRPr lang="en-GB"/>
          </a:p>
        </p:txBody>
      </p:sp>
    </p:spTree>
    <p:extLst>
      <p:ext uri="{BB962C8B-B14F-4D97-AF65-F5344CB8AC3E}">
        <p14:creationId xmlns:p14="http://schemas.microsoft.com/office/powerpoint/2010/main" val="20822580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F8F3C7-21EF-4BB1-AD98-7B65F21D8264}" type="slidenum">
              <a:rPr lang="en-GB" smtClean="0"/>
              <a:pPr/>
              <a:t>‹#›</a:t>
            </a:fld>
            <a:endParaRPr lang="en-GB"/>
          </a:p>
        </p:txBody>
      </p:sp>
    </p:spTree>
    <p:extLst>
      <p:ext uri="{BB962C8B-B14F-4D97-AF65-F5344CB8AC3E}">
        <p14:creationId xmlns:p14="http://schemas.microsoft.com/office/powerpoint/2010/main" val="983959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F8F3C7-21EF-4BB1-AD98-7B65F21D8264}" type="slidenum">
              <a:rPr lang="en-GB" smtClean="0"/>
              <a:pPr/>
              <a:t>‹#›</a:t>
            </a:fld>
            <a:endParaRPr lang="en-GB"/>
          </a:p>
        </p:txBody>
      </p:sp>
    </p:spTree>
    <p:extLst>
      <p:ext uri="{BB962C8B-B14F-4D97-AF65-F5344CB8AC3E}">
        <p14:creationId xmlns:p14="http://schemas.microsoft.com/office/powerpoint/2010/main" val="2909956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5F8F3C7-21EF-4BB1-AD98-7B65F21D8264}" type="slidenum">
              <a:rPr lang="en-GB" smtClean="0"/>
              <a:pPr/>
              <a:t>‹#›</a:t>
            </a:fld>
            <a:endParaRPr lang="en-GB"/>
          </a:p>
        </p:txBody>
      </p:sp>
    </p:spTree>
    <p:extLst>
      <p:ext uri="{BB962C8B-B14F-4D97-AF65-F5344CB8AC3E}">
        <p14:creationId xmlns:p14="http://schemas.microsoft.com/office/powerpoint/2010/main" val="13893845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29494C4-C73A-4F50-A544-D44D350E1236}" type="datetimeFigureOut">
              <a:rPr lang="en-GB" smtClean="0"/>
              <a:pPr/>
              <a:t>13/03/2017</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solidFill>
                <a:srgbClr val="632E6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F8F3C7-21EF-4BB1-AD98-7B65F21D8264}" type="slidenum">
              <a:rPr lang="en-GB" smtClean="0">
                <a:solidFill>
                  <a:srgbClr val="632E62"/>
                </a:solidFill>
              </a:rPr>
              <a:pPr/>
              <a:t>‹#›</a:t>
            </a:fld>
            <a:endParaRPr lang="en-GB">
              <a:solidFill>
                <a:srgbClr val="632E62"/>
              </a:solidFill>
            </a:endParaRPr>
          </a:p>
        </p:txBody>
      </p:sp>
    </p:spTree>
    <p:extLst>
      <p:ext uri="{BB962C8B-B14F-4D97-AF65-F5344CB8AC3E}">
        <p14:creationId xmlns:p14="http://schemas.microsoft.com/office/powerpoint/2010/main" val="41830439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F8F3C7-21EF-4BB1-AD98-7B65F21D8264}" type="slidenum">
              <a:rPr lang="en-GB" smtClean="0"/>
              <a:pPr/>
              <a:t>‹#›</a:t>
            </a:fld>
            <a:endParaRPr lang="en-GB"/>
          </a:p>
        </p:txBody>
      </p:sp>
    </p:spTree>
    <p:extLst>
      <p:ext uri="{BB962C8B-B14F-4D97-AF65-F5344CB8AC3E}">
        <p14:creationId xmlns:p14="http://schemas.microsoft.com/office/powerpoint/2010/main" val="8779848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8F3C7-21EF-4BB1-AD98-7B65F21D8264}" type="slidenum">
              <a:rPr lang="en-GB" smtClean="0"/>
              <a:pPr/>
              <a:t>‹#›</a:t>
            </a:fld>
            <a:endParaRPr lang="en-GB"/>
          </a:p>
        </p:txBody>
      </p:sp>
    </p:spTree>
    <p:extLst>
      <p:ext uri="{BB962C8B-B14F-4D97-AF65-F5344CB8AC3E}">
        <p14:creationId xmlns:p14="http://schemas.microsoft.com/office/powerpoint/2010/main" val="30366513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9494C4-C73A-4F50-A544-D44D350E1236}" type="datetimeFigureOut">
              <a:rPr lang="en-GB" smtClean="0"/>
              <a:pPr/>
              <a:t>13/03/2017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F8F3C7-21EF-4BB1-AD98-7B65F21D8264}" type="slidenum">
              <a:rPr lang="en-GB" smtClean="0"/>
              <a:pPr/>
              <a:t>‹#›</a:t>
            </a:fld>
            <a:endParaRPr lang="en-GB"/>
          </a:p>
        </p:txBody>
      </p:sp>
    </p:spTree>
    <p:extLst>
      <p:ext uri="{BB962C8B-B14F-4D97-AF65-F5344CB8AC3E}">
        <p14:creationId xmlns:p14="http://schemas.microsoft.com/office/powerpoint/2010/main" val="34152418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314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743697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24480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02861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0734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53652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89202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4524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9439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7052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63242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723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5730F-649B-44EE-A99C-59C2A58AC57C}" type="datetimeFigureOut">
              <a:rPr lang="en-GB" smtClean="0"/>
              <a:t>13/03/2017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A5BD1C-AB29-495B-AD21-E402F7885341}" type="slidenum">
              <a:rPr lang="en-GB" smtClean="0"/>
              <a:t>‹#›</a:t>
            </a:fld>
            <a:endParaRPr lang="en-GB"/>
          </a:p>
        </p:txBody>
      </p:sp>
    </p:spTree>
    <p:extLst>
      <p:ext uri="{BB962C8B-B14F-4D97-AF65-F5344CB8AC3E}">
        <p14:creationId xmlns:p14="http://schemas.microsoft.com/office/powerpoint/2010/main" val="20184724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843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561708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976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3/13/2017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068478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50017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1031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748281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047127" y="2912533"/>
            <a:ext cx="263587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4162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400788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3/13/2017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301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0.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theme" Target="../theme/theme1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image" Target="../media/image9.png"/><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17" Type="http://schemas.openxmlformats.org/officeDocument/2006/relationships/theme" Target="../theme/theme14.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theme" Target="../theme/theme1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3.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1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4.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theme" Target="../theme/theme18.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5.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19.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theme" Target="../theme/theme20.xml"/><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 Type="http://schemas.openxmlformats.org/officeDocument/2006/relationships/slideLayout" Target="../slideLayouts/slideLayout250.xml"/><Relationship Id="rId16" Type="http://schemas.openxmlformats.org/officeDocument/2006/relationships/slideLayout" Target="../slideLayouts/slideLayout264.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10" Type="http://schemas.openxmlformats.org/officeDocument/2006/relationships/slideLayout" Target="../slideLayouts/slideLayout258.xml"/><Relationship Id="rId19" Type="http://schemas.openxmlformats.org/officeDocument/2006/relationships/image" Target="../media/image9.png"/><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1.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2.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image" Target="../media/image6.png"/><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heme" Target="../theme/theme9.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F85730F-649B-44EE-A99C-59C2A58AC57C}" type="datetimeFigureOut">
              <a:rPr lang="en-GB" smtClean="0"/>
              <a:t>13/03/2017</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1A5BD1C-AB29-495B-AD21-E402F7885341}" type="slidenum">
              <a:rPr lang="en-GB" smtClean="0"/>
              <a:t>‹#›</a:t>
            </a:fld>
            <a:endParaRPr lang="en-GB"/>
          </a:p>
        </p:txBody>
      </p:sp>
    </p:spTree>
    <p:extLst>
      <p:ext uri="{BB962C8B-B14F-4D97-AF65-F5344CB8AC3E}">
        <p14:creationId xmlns:p14="http://schemas.microsoft.com/office/powerpoint/2010/main" val="494956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C060586D-A677-4D89-87E6-C0F5F1572BAD}"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E77543CA-FD68-433E-B9A4-49D296ABDE39}"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61939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defTabSz="342900"/>
            <a:fld id="{48A87A34-81AB-432B-8DAE-1953F412C126}" type="datetimeFigureOut">
              <a:rPr lang="en-US" smtClean="0">
                <a:solidFill>
                  <a:prstClr val="white">
                    <a:tint val="75000"/>
                  </a:prstClr>
                </a:solidFill>
              </a:rPr>
              <a:pPr defTabSz="342900"/>
              <a:t>3/13/2017</a:t>
            </a:fld>
            <a:endParaRPr lang="en-US" dirty="0">
              <a:solidFill>
                <a:prstClr val="white">
                  <a:tint val="75000"/>
                </a:prst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pPr defTabSz="342900"/>
            <a:endParaRPr lang="en-US" dirty="0">
              <a:solidFill>
                <a:prstClr val="white">
                  <a:tint val="75000"/>
                </a:prst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defTabSz="342900"/>
            <a:fld id="{6D22F896-40B5-4ADD-8801-0D06FADFA09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2727326429"/>
      </p:ext>
    </p:extLst>
  </p:cSld>
  <p:clrMap bg1="dk1" tx1="lt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Lst>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4FAB023-6502-495D-98C8-8CFAA27095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958860-FA12-4CFE-9BD1-A1276085B17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2016060"/>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96DFF08F-DC6B-4601-B491-B0F83F6DD2DA}" type="datetimeFigureOut">
              <a:rPr lang="en-US" smtClean="0">
                <a:solidFill>
                  <a:prstClr val="black">
                    <a:lumMod val="95000"/>
                    <a:lumOff val="5000"/>
                  </a:prstClr>
                </a:solidFill>
              </a:rPr>
              <a:pPr defTabSz="342900"/>
              <a:t>3/13/2017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64349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3"/>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3"/>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3"/>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3/13/2017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defTabSz="342900"/>
            <a:fld id="{4FAB73BC-B049-4115-A692-8D63A059BFB8}" type="slidenum">
              <a:rPr lang="en-US" smtClean="0">
                <a:solidFill>
                  <a:srgbClr val="90C226"/>
                </a:solidFill>
              </a:rPr>
              <a:pPr defTabSz="342900"/>
              <a:t>‹#›</a:t>
            </a:fld>
            <a:endParaRPr lang="en-US" dirty="0">
              <a:solidFill>
                <a:srgbClr val="90C226"/>
              </a:solidFill>
            </a:endParaRPr>
          </a:p>
        </p:txBody>
      </p:sp>
    </p:spTree>
    <p:extLst>
      <p:ext uri="{BB962C8B-B14F-4D97-AF65-F5344CB8AC3E}">
        <p14:creationId xmlns:p14="http://schemas.microsoft.com/office/powerpoint/2010/main" val="2198759567"/>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a:fld id="{90298CD5-6C1E-4009-B41F-6DF62E31D3BE}" type="datetimeFigureOut">
              <a:rPr lang="en-US" smtClean="0">
                <a:solidFill>
                  <a:prstClr val="black">
                    <a:tint val="75000"/>
                  </a:prstClr>
                </a:solidFill>
              </a:rPr>
              <a:pPr defTabSz="342900"/>
              <a:t>3/13/2017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defTabSz="342900"/>
            <a:fld id="{4FAB73BC-B049-4115-A692-8D63A059BFB8}" type="slidenum">
              <a:rPr lang="en-US" smtClean="0">
                <a:solidFill>
                  <a:srgbClr val="90C226"/>
                </a:solidFill>
              </a:rPr>
              <a:pPr defTabSz="342900"/>
              <a:t>‹#›</a:t>
            </a:fld>
            <a:endParaRPr lang="en-US" dirty="0">
              <a:solidFill>
                <a:srgbClr val="90C226"/>
              </a:solidFill>
            </a:endParaRPr>
          </a:p>
        </p:txBody>
      </p:sp>
    </p:spTree>
    <p:extLst>
      <p:ext uri="{BB962C8B-B14F-4D97-AF65-F5344CB8AC3E}">
        <p14:creationId xmlns:p14="http://schemas.microsoft.com/office/powerpoint/2010/main" val="1976325499"/>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502EC8-EA64-4239-A4B0-5ADB8E22229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B83342-A60E-4967-A281-196E70BA1B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8863550"/>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96DFF08F-DC6B-4601-B491-B0F83F6DD2DA}" type="datetimeFigureOut">
              <a:rPr lang="en-US" smtClean="0">
                <a:solidFill>
                  <a:prstClr val="black">
                    <a:lumMod val="95000"/>
                    <a:lumOff val="5000"/>
                  </a:prstClr>
                </a:solidFill>
              </a:rPr>
              <a:pPr defTabSz="342900"/>
              <a:t>3/13/2017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pPr defTabSz="3429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pPr defTabSz="342900"/>
            <a:fld id="{4FAB73BC-B049-4115-A692-8D63A059BFB8}" type="slidenum">
              <a:rPr lang="en-US" smtClean="0">
                <a:solidFill>
                  <a:prstClr val="black">
                    <a:lumMod val="95000"/>
                    <a:lumOff val="5000"/>
                  </a:prstClr>
                </a:solidFill>
              </a:rPr>
              <a:pPr defTabSz="342900"/>
              <a:t>‹#›</a:t>
            </a:fld>
            <a:endParaRPr lang="en-US" dirty="0">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2502"/>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1AE58B-9747-4EC6-A409-EE3A679B7031}"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BCA6D2-F640-4FB0-9547-3477147B7B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3413439"/>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33E863-0B9B-48D5-939D-32EBD4444924}"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1BCF0E-D640-4117-A453-B213DFE3231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3360162"/>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00A01561-4554-4C85-A8ED-3599C4E1F7E5}" type="datetimeFigureOut">
              <a:rPr lang="en-GB" smtClean="0">
                <a:solidFill>
                  <a:prstClr val="black"/>
                </a:solidFill>
              </a:rPr>
              <a:pPr eaLnBrk="0" fontAlgn="base" hangingPunct="0">
                <a:spcBef>
                  <a:spcPct val="0"/>
                </a:spcBef>
                <a:spcAft>
                  <a:spcPct val="0"/>
                </a:spcAft>
                <a:defRPr/>
              </a:pPr>
              <a:t>13/03/2017</a:t>
            </a:fld>
            <a:endParaRPr lang="en-GB">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eaLnBrk="0" fontAlgn="base" hangingPunct="0">
              <a:spcBef>
                <a:spcPct val="0"/>
              </a:spcBef>
              <a:spcAft>
                <a:spcPct val="0"/>
              </a:spcAft>
              <a:defRPr/>
            </a:pPr>
            <a:endParaRPr lang="en-GB">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eaLnBrk="0" fontAlgn="base" hangingPunct="0">
              <a:spcBef>
                <a:spcPct val="0"/>
              </a:spcBef>
              <a:spcAft>
                <a:spcPct val="0"/>
              </a:spcAft>
              <a:defRPr/>
            </a:pPr>
            <a:fld id="{5FC2F478-B791-43CC-B73E-FC877A94DBCD}" type="slidenum">
              <a:rPr lang="en-GB" smtClean="0">
                <a:solidFill>
                  <a:prstClr val="black"/>
                </a:solidFill>
              </a:rPr>
              <a:pPr eaLnBrk="0" fontAlgn="base" hangingPunct="0">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62918337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02699DA2-2C7A-41F2-AB49-F12D424131A5}" type="datetimeFigureOut">
              <a:rPr lang="en-GB" smtClean="0">
                <a:solidFill>
                  <a:prstClr val="black"/>
                </a:solidFill>
              </a:rPr>
              <a:pPr/>
              <a:t>13/03/2017</a:t>
            </a:fld>
            <a:endParaRPr lang="en-GB">
              <a:solidFill>
                <a:prstClr val="black"/>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GB">
              <a:solidFill>
                <a:prstClr val="black"/>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F744B92B-1531-448C-85E5-C79FAE5D13ED}"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2078454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Ls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E3CCAF4-1CBF-478D-B7B7-5E2C356E3F62}"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90D9A3-EC74-46BA-9052-1E5BA16242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126939"/>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D05EFF-29AE-4264-8D4D-C72094B285E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03F623-9159-4BFE-B78E-8DB3128ED4B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9064497"/>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4A007F-212B-4D7C-B2F2-C2D0A37E2833}"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6F47FB-DFCB-4B10-BD16-7768EF336B58}"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68851841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B44A007F-212B-4D7C-B2F2-C2D0A37E2833}" type="datetimeFigureOut">
              <a:rPr lang="en-GB" smtClean="0">
                <a:solidFill>
                  <a:prstClr val="black">
                    <a:lumMod val="95000"/>
                    <a:lumOff val="5000"/>
                  </a:prstClr>
                </a:solidFill>
              </a:rPr>
              <a:pPr/>
              <a:t>13/03/2017</a:t>
            </a:fld>
            <a:endParaRPr lang="en-GB">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en-GB">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F6F47FB-DFCB-4B10-BD16-7768EF336B58}" type="slidenum">
              <a:rPr lang="en-GB" smtClean="0">
                <a:solidFill>
                  <a:prstClr val="black">
                    <a:lumMod val="95000"/>
                    <a:lumOff val="5000"/>
                  </a:prstClr>
                </a:solidFill>
              </a:rPr>
              <a:pPr/>
              <a:t>‹#›</a:t>
            </a:fld>
            <a:endParaRPr lang="en-GB">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62984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5DB865-8C9A-430F-A08C-74E79BF6642A}" type="datetimeFigureOut">
              <a:rPr lang="en-GB" smtClean="0">
                <a:solidFill>
                  <a:prstClr val="black">
                    <a:tint val="75000"/>
                  </a:prstClr>
                </a:solidFill>
              </a:rPr>
              <a:pPr/>
              <a:t>13/03/2017</a:t>
            </a:fld>
            <a:endParaRPr lang="en-GB" smtClean="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smtClean="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BEC20-2102-4AB0-BFA6-5BFAF0EFAF42}" type="slidenum">
              <a:rPr lang="en-GB" smtClean="0">
                <a:solidFill>
                  <a:prstClr val="black">
                    <a:tint val="75000"/>
                  </a:prstClr>
                </a:solidFill>
              </a:rPr>
              <a:pPr/>
              <a:t>‹#›</a:t>
            </a:fld>
            <a:endParaRPr lang="en-GB" smtClean="0">
              <a:solidFill>
                <a:prstClr val="black">
                  <a:tint val="75000"/>
                </a:prstClr>
              </a:solidFill>
            </a:endParaRPr>
          </a:p>
        </p:txBody>
      </p:sp>
    </p:spTree>
    <p:extLst>
      <p:ext uri="{BB962C8B-B14F-4D97-AF65-F5344CB8AC3E}">
        <p14:creationId xmlns:p14="http://schemas.microsoft.com/office/powerpoint/2010/main" val="234841837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A29494C4-C73A-4F50-A544-D44D350E1236}" type="datetimeFigureOut">
              <a:rPr lang="en-GB" smtClean="0"/>
              <a:pPr/>
              <a:t>13/03/2017</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F5F8F3C7-21EF-4BB1-AD98-7B65F21D8264}"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1855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BA0F52-311B-47E7-B87B-59D2816C2E7B}"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36A90C-C29D-4F82-A451-E76AC5C064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893156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black"/>
                </a:solidFill>
              </a:rPr>
              <a:pPr defTabSz="342900"/>
              <a:t>3/13/2017</a:t>
            </a:fld>
            <a:endParaRPr lang="en-US" dirty="0">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black"/>
                </a:solidFill>
              </a:rPr>
              <a:pPr defTabSz="342900"/>
              <a:t>‹#›</a:t>
            </a:fld>
            <a:endParaRPr lang="en-US" dirty="0">
              <a:solidFill>
                <a:prstClr val="black"/>
              </a:solidFill>
            </a:endParaRPr>
          </a:p>
        </p:txBody>
      </p:sp>
    </p:spTree>
    <p:extLst>
      <p:ext uri="{BB962C8B-B14F-4D97-AF65-F5344CB8AC3E}">
        <p14:creationId xmlns:p14="http://schemas.microsoft.com/office/powerpoint/2010/main" val="157976213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67000">
              <a:schemeClr val="accent1">
                <a:lumMod val="60000"/>
                <a:lumOff val="40000"/>
              </a:schemeClr>
            </a:gs>
            <a:gs pos="93000">
              <a:schemeClr val="accent1">
                <a:lumMod val="75000"/>
              </a:schemeClr>
            </a:gs>
            <a:gs pos="21000">
              <a:schemeClr val="accent1">
                <a:lumMod val="40000"/>
                <a:lumOff val="60000"/>
              </a:schemeClr>
            </a:gs>
            <a:gs pos="52000">
              <a:schemeClr val="accent1">
                <a:lumMod val="40000"/>
                <a:lumOff val="60000"/>
              </a:schemeClr>
            </a:gs>
            <a:gs pos="100000">
              <a:schemeClr val="accent1">
                <a:lumMod val="75000"/>
              </a:schemeClr>
            </a:gs>
          </a:gsLst>
          <a:lin ang="5400000" scaled="1"/>
          <a:tileRect/>
        </a:gradFill>
        <a:effectLst/>
      </p:bgPr>
    </p:bg>
    <p:spTree>
      <p:nvGrpSpPr>
        <p:cNvPr id="1" name=""/>
        <p:cNvGrpSpPr/>
        <p:nvPr/>
      </p:nvGrpSpPr>
      <p:grpSpPr>
        <a:xfrm>
          <a:off x="0" y="0"/>
          <a:ext cx="0" cy="0"/>
          <a:chOff x="0" y="0"/>
          <a:chExt cx="0" cy="0"/>
        </a:xfrm>
      </p:grpSpPr>
      <p:grpSp>
        <p:nvGrpSpPr>
          <p:cNvPr id="29" name="Group 28"/>
          <p:cNvGrpSpPr/>
          <p:nvPr/>
        </p:nvGrpSpPr>
        <p:grpSpPr>
          <a:xfrm>
            <a:off x="0" y="-8467"/>
            <a:ext cx="9144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3D17188-4C08-4889-A623-7A94953B5438}" type="datetimeFigureOut">
              <a:rPr lang="en-GB" smtClean="0">
                <a:solidFill>
                  <a:prstClr val="black">
                    <a:tint val="75000"/>
                  </a:prstClr>
                </a:solidFill>
              </a:rPr>
              <a:pPr/>
              <a:t>13/03/2017</a:t>
            </a:fld>
            <a:endParaRPr lang="en-GB">
              <a:solidFill>
                <a:prstClr val="black">
                  <a:tint val="75000"/>
                </a:prstClr>
              </a:solidFill>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lumMod val="75000"/>
                  </a:schemeClr>
                </a:solidFill>
              </a:defRPr>
            </a:lvl1pPr>
          </a:lstStyle>
          <a:p>
            <a:fld id="{C8882085-B25B-4454-9117-AA445E933311}"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63118491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uact=8&amp;ved=0CAcQjRw&amp;url=http://gracebakertypography.blogspot.com/2011/09/anti-jock-movement.html&amp;ei=sAMHVZiFGczjar6QgaAK&amp;bvm=bv.88198703,d.d2s&amp;psig=AFQjCNHzD8mnGzJtG-gUXIqSXnt2aDcRGg&amp;ust=1426609198746711" TargetMode="External"/><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hyperlink" Target="https://www.google.co.uk/url?sa=i&amp;rct=j&amp;q=&amp;esrc=s&amp;frm=1&amp;source=images&amp;cd=&amp;cad=rja&amp;uact=8&amp;ved=0CAcQjRw&amp;url=https://tvrecappersanonymous.wordpress.com/tag/puck-and-rachel/&amp;ei=eAMHVf6ML4zKaOHhgJAJ&amp;bvm=bv.88198703,d.d2s&amp;psig=AFQjCNHzD8mnGzJtG-gUXIqSXnt2aDcRGg&amp;ust=142660919874671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uact=8&amp;ved=0CAcQjRw&amp;url=http://en.wikipedia.org/wiki/American_Pie_(film)&amp;ei=WgAHVd_LL8PuaLXBgagM&amp;bvm=bv.88198703,d.d2s&amp;psig=AFQjCNGWUc65Bnl4AWephR_s1LgQFX497w&amp;ust=1426608529424455" TargetMode="External"/><Relationship Id="rId11" Type="http://schemas.openxmlformats.org/officeDocument/2006/relationships/image" Target="../media/image29.jpeg"/><Relationship Id="rId5" Type="http://schemas.openxmlformats.org/officeDocument/2006/relationships/image" Target="../media/image26.jpeg"/><Relationship Id="rId10" Type="http://schemas.openxmlformats.org/officeDocument/2006/relationships/hyperlink" Target="https://www.google.co.uk/url?sa=i&amp;rct=j&amp;q=&amp;esrc=s&amp;frm=1&amp;source=images&amp;cd=&amp;cad=rja&amp;uact=8&amp;ved=0CAcQjRw&amp;url=https://www.pinterest.com/valentina4/one-tree-hill/&amp;ei=vAQHVabSBJLXasLBgcgC&amp;psig=AFQjCNEsZPTiNB-b6pAqjv8ddvdNpVqkPQ&amp;ust=1426609650141399" TargetMode="External"/><Relationship Id="rId4" Type="http://schemas.openxmlformats.org/officeDocument/2006/relationships/hyperlink" Target="https://www.google.co.uk/url?sa=i&amp;rct=j&amp;q=&amp;esrc=s&amp;frm=1&amp;source=images&amp;cd=&amp;cad=rja&amp;uact=8&amp;ved=0CAcQjRw&amp;url=https://geeksonparade.wordpress.com/2013/03/11/early-nineties-nostaligia-saved-by-the-bell/&amp;ei=yf8GVfmSOoHpaK_qgNgC&amp;bvm=bv.88198703,d.d2s&amp;psig=AFQjCNEAJwWYYcgW_5KcD5sUoZ_3PCaClw&amp;ust=1426608438349695" TargetMode="External"/><Relationship Id="rId9"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Gender and DEA</a:t>
            </a:r>
            <a:endParaRPr lang="en-GB" dirty="0"/>
          </a:p>
        </p:txBody>
      </p:sp>
      <p:sp>
        <p:nvSpPr>
          <p:cNvPr id="3" name="Subtitle 2"/>
          <p:cNvSpPr>
            <a:spLocks noGrp="1"/>
          </p:cNvSpPr>
          <p:nvPr>
            <p:ph type="subTitle" idx="1"/>
          </p:nvPr>
        </p:nvSpPr>
        <p:spPr/>
        <p:txBody>
          <a:bodyPr/>
          <a:lstStyle/>
          <a:p>
            <a:r>
              <a:rPr lang="en-GB" dirty="0" smtClean="0"/>
              <a:t>2016/2017</a:t>
            </a:r>
            <a:endParaRPr lang="en-GB" dirty="0"/>
          </a:p>
        </p:txBody>
      </p:sp>
    </p:spTree>
    <p:extLst>
      <p:ext uri="{BB962C8B-B14F-4D97-AF65-F5344CB8AC3E}">
        <p14:creationId xmlns:p14="http://schemas.microsoft.com/office/powerpoint/2010/main" val="1693864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Women’s Movement and Feminism  </a:t>
            </a:r>
            <a:endParaRPr lang="en-GB" dirty="0"/>
          </a:p>
        </p:txBody>
      </p:sp>
      <p:sp>
        <p:nvSpPr>
          <p:cNvPr id="3" name="Content Placeholder 2"/>
          <p:cNvSpPr>
            <a:spLocks noGrp="1"/>
          </p:cNvSpPr>
          <p:nvPr>
            <p:ph idx="1"/>
          </p:nvPr>
        </p:nvSpPr>
        <p:spPr/>
        <p:txBody>
          <a:bodyPr>
            <a:normAutofit lnSpcReduction="10000"/>
          </a:bodyPr>
          <a:lstStyle/>
          <a:p>
            <a:r>
              <a:rPr lang="en-GB" dirty="0" smtClean="0"/>
              <a:t>Women have achieved considerable success in improving the rights and raising the expectations and self-esteem of women. Since the Feminist movement in the 1960’s, women have challenged the traditional stereotype of women’s roles as housewives and mothers and more people have become aware of the problems of patriarchy, gender role stereotyping and sex discrimination. This means that women have more opportunities in the workplace and look behind their main role as a housewife.</a:t>
            </a:r>
          </a:p>
          <a:p>
            <a:r>
              <a:rPr lang="en-GB" dirty="0" smtClean="0"/>
              <a:t>Campaigns such as Women into Science and Engineering have aimed to inspire girls to attract them into studying and following careers into subjects like science, technology, engineering and mathematics. Due to this, teachers are now more sensitive about avoiding gender stereotyping  in the classroom which may of affected previous girls in school. </a:t>
            </a:r>
            <a:endParaRPr lang="en-GB" dirty="0"/>
          </a:p>
        </p:txBody>
      </p:sp>
    </p:spTree>
    <p:extLst>
      <p:ext uri="{BB962C8B-B14F-4D97-AF65-F5344CB8AC3E}">
        <p14:creationId xmlns:p14="http://schemas.microsoft.com/office/powerpoint/2010/main" val="82604697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539751"/>
          </a:xfrm>
        </p:spPr>
        <p:txBody>
          <a:bodyPr>
            <a:normAutofit fontScale="90000"/>
          </a:bodyPr>
          <a:lstStyle/>
          <a:p>
            <a:r>
              <a:rPr lang="en-GB" dirty="0" smtClean="0"/>
              <a:t>Ambitions and more opportunities for women</a:t>
            </a:r>
            <a:endParaRPr lang="en-GB" dirty="0"/>
          </a:p>
        </p:txBody>
      </p:sp>
      <p:sp>
        <p:nvSpPr>
          <p:cNvPr id="3" name="Content Placeholder 2"/>
          <p:cNvSpPr>
            <a:spLocks noGrp="1"/>
          </p:cNvSpPr>
          <p:nvPr>
            <p:ph idx="1"/>
          </p:nvPr>
        </p:nvSpPr>
        <p:spPr>
          <a:xfrm>
            <a:off x="971551" y="2228850"/>
            <a:ext cx="7200897" cy="3035301"/>
          </a:xfrm>
        </p:spPr>
        <p:txBody>
          <a:bodyPr/>
          <a:lstStyle/>
          <a:p>
            <a:r>
              <a:rPr lang="en-GB" dirty="0" smtClean="0"/>
              <a:t>There has been a decline in recent years in the number of what were traditionally regarded as ‘men’s jobs’, particularly in semi- and unskilled manual work, while there are growing employment opportunities for women in the service sector. As a result of this girls have become more ambitious and they are less likely to see having a home and family as their main role in life. </a:t>
            </a:r>
          </a:p>
          <a:p>
            <a:r>
              <a:rPr lang="en-GB" dirty="0" smtClean="0"/>
              <a:t>Sociologist </a:t>
            </a:r>
            <a:r>
              <a:rPr lang="en-GB" dirty="0" err="1" smtClean="0"/>
              <a:t>McRobbie</a:t>
            </a:r>
            <a:r>
              <a:rPr lang="en-GB" dirty="0" smtClean="0"/>
              <a:t> (2008) argues that changes in the job market have meant more young women now expect to gain a degree qualifications as a requirement for an interesting and rewarding career. This have formed an aspiration which in ways has replaced marriage </a:t>
            </a:r>
            <a:r>
              <a:rPr lang="en-GB" smtClean="0"/>
              <a:t>and motherhood. </a:t>
            </a:r>
            <a:endParaRPr lang="en-GB" dirty="0"/>
          </a:p>
        </p:txBody>
      </p:sp>
    </p:spTree>
    <p:extLst>
      <p:ext uri="{BB962C8B-B14F-4D97-AF65-F5344CB8AC3E}">
        <p14:creationId xmlns:p14="http://schemas.microsoft.com/office/powerpoint/2010/main" val="3022702131"/>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Girls Ambitions</a:t>
            </a:r>
            <a:endParaRPr lang="en-GB" dirty="0"/>
          </a:p>
        </p:txBody>
      </p:sp>
      <p:sp>
        <p:nvSpPr>
          <p:cNvPr id="3" name="Subtitle 2"/>
          <p:cNvSpPr>
            <a:spLocks noGrp="1"/>
          </p:cNvSpPr>
          <p:nvPr>
            <p:ph type="subTitle" idx="1"/>
          </p:nvPr>
        </p:nvSpPr>
        <p:spPr/>
        <p:txBody>
          <a:bodyPr/>
          <a:lstStyle/>
          <a:p>
            <a:r>
              <a:rPr lang="en-GB" dirty="0" smtClean="0"/>
              <a:t>Maddie Kilpatrick</a:t>
            </a:r>
            <a:endParaRPr lang="en-GB" dirty="0"/>
          </a:p>
        </p:txBody>
      </p:sp>
    </p:spTree>
    <p:extLst>
      <p:ext uri="{BB962C8B-B14F-4D97-AF65-F5344CB8AC3E}">
        <p14:creationId xmlns:p14="http://schemas.microsoft.com/office/powerpoint/2010/main" val="998859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1160071"/>
            <a:ext cx="8068953" cy="4228201"/>
          </a:xfrm>
        </p:spPr>
        <p:txBody>
          <a:bodyPr/>
          <a:lstStyle/>
          <a:p>
            <a:r>
              <a:rPr lang="en-GB" dirty="0" smtClean="0"/>
              <a:t>The view that changes in the family and employment are producing changes in girls ambitions, Sue Sharpe's interviews with girls in the 1970ss and 1990s show a major shit in the way girls see their future.</a:t>
            </a:r>
          </a:p>
          <a:p>
            <a:r>
              <a:rPr lang="en-GB" dirty="0" smtClean="0"/>
              <a:t>In 1974 </a:t>
            </a:r>
            <a:r>
              <a:rPr lang="en-GB" dirty="0"/>
              <a:t>t</a:t>
            </a:r>
            <a:r>
              <a:rPr lang="en-GB" dirty="0" smtClean="0"/>
              <a:t>he girls had low aspirations and they believed that educational success wasn’t feminine, and that having ambitions was unattractive. Their priorities were love, marriage, husbands, children, jobs and careers in that order.</a:t>
            </a:r>
          </a:p>
          <a:p>
            <a:r>
              <a:rPr lang="en-GB" dirty="0" smtClean="0"/>
              <a:t>By the 1900s girls ambitions had changed and their order of priorities. They were more for careers and being able to support themselves. Sue Sharpe shows that girls are now able to see their future as an independent women, rather than being dependant on their husband and his income. </a:t>
            </a:r>
          </a:p>
          <a:p>
            <a:r>
              <a:rPr lang="en-GB" dirty="0" smtClean="0"/>
              <a:t>O’Connor’s study in 2006 of 14 – 17 year olds found that marriage and having children weren’t a major part of their life plans.</a:t>
            </a:r>
          </a:p>
          <a:p>
            <a:r>
              <a:rPr lang="en-GB" dirty="0" smtClean="0"/>
              <a:t>Beck and Beck 2001 link this to the trend towards individualisation in modern society where independence is valued much more than in the past. </a:t>
            </a:r>
          </a:p>
          <a:p>
            <a:r>
              <a:rPr lang="en-GB" dirty="0" smtClean="0"/>
              <a:t>In order to achieve independence and self sufficiency girls need good education. </a:t>
            </a:r>
          </a:p>
          <a:p>
            <a:r>
              <a:rPr lang="en-GB" dirty="0" smtClean="0"/>
              <a:t>There are a higher proportion of females that stay on in sixth form and post 18 education which shows that Girls have bigger ambitions. However many girls are still underachieving, and there is a difference between the achievement in middle class and working class girls. </a:t>
            </a:r>
          </a:p>
          <a:p>
            <a:pPr marL="0" indent="0">
              <a:buNone/>
            </a:pPr>
            <a:endParaRPr lang="en-GB" dirty="0" smtClean="0"/>
          </a:p>
          <a:p>
            <a:endParaRPr lang="en-GB" dirty="0"/>
          </a:p>
        </p:txBody>
      </p:sp>
    </p:spTree>
    <p:extLst>
      <p:ext uri="{BB962C8B-B14F-4D97-AF65-F5344CB8AC3E}">
        <p14:creationId xmlns:p14="http://schemas.microsoft.com/office/powerpoint/2010/main" val="2854379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93000">
              <a:schemeClr val="accent1">
                <a:lumMod val="45000"/>
                <a:lumOff val="5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chemeClr val="accent1"/>
                </a:solidFill>
              </a:rPr>
              <a:t>Maturity</a:t>
            </a:r>
            <a:endParaRPr lang="en-GB" b="1" u="sng"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n-GB" sz="1800" dirty="0">
                <a:solidFill>
                  <a:schemeClr val="accent1">
                    <a:lumMod val="60000"/>
                    <a:lumOff val="40000"/>
                  </a:schemeClr>
                </a:solidFill>
              </a:rPr>
              <a:t>Girls allegedly mature earlier – By the age of 16, girls are estimated to be more matured than boys by up to 2 years. This means girls are more likely to take responsibility and take exams and work more seriously and recognize the importance of their academic achievement in helping them gain the career they want in later life. As boys are less mature, they tend to be more irresponsible and overestimate their ability, causing them to not work as hard as they could be. This links with girls increasing ambition, as they are more mature and consider their future. </a:t>
            </a:r>
          </a:p>
        </p:txBody>
      </p:sp>
      <p:sp>
        <p:nvSpPr>
          <p:cNvPr id="4" name="Rectangle 3"/>
          <p:cNvSpPr/>
          <p:nvPr/>
        </p:nvSpPr>
        <p:spPr>
          <a:xfrm>
            <a:off x="7023124" y="4763798"/>
            <a:ext cx="868507" cy="346249"/>
          </a:xfrm>
          <a:prstGeom prst="rect">
            <a:avLst/>
          </a:prstGeom>
          <a:noFill/>
        </p:spPr>
        <p:txBody>
          <a:bodyPr wrap="none" lIns="68580" tIns="34290" rIns="68580" bIns="34290">
            <a:spAutoFit/>
          </a:bodyPr>
          <a:lstStyle/>
          <a:p>
            <a:pPr algn="ctr"/>
            <a:r>
              <a:rPr lang="en-US" b="1" dirty="0">
                <a:ln w="12700">
                  <a:solidFill>
                    <a:srgbClr val="E32D91"/>
                  </a:solidFill>
                  <a:prstDash val="solid"/>
                </a:ln>
                <a:pattFill prst="pct50">
                  <a:fgClr>
                    <a:srgbClr val="E32D91"/>
                  </a:fgClr>
                  <a:bgClr>
                    <a:srgbClr val="E32D91">
                      <a:lumMod val="20000"/>
                      <a:lumOff val="80000"/>
                    </a:srgbClr>
                  </a:bgClr>
                </a:pattFill>
                <a:effectLst>
                  <a:outerShdw dist="38100" dir="2640000" algn="bl" rotWithShape="0">
                    <a:srgbClr val="E32D91"/>
                  </a:outerShdw>
                </a:effectLst>
              </a:rPr>
              <a:t>Frances</a:t>
            </a:r>
          </a:p>
        </p:txBody>
      </p:sp>
    </p:spTree>
    <p:extLst>
      <p:ext uri="{BB962C8B-B14F-4D97-AF65-F5344CB8AC3E}">
        <p14:creationId xmlns:p14="http://schemas.microsoft.com/office/powerpoint/2010/main" val="1060597702"/>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Boys’ relative underachievement</a:t>
            </a:r>
            <a:endParaRPr lang="en-GB" dirty="0"/>
          </a:p>
        </p:txBody>
      </p:sp>
    </p:spTree>
    <p:extLst>
      <p:ext uri="{BB962C8B-B14F-4D97-AF65-F5344CB8AC3E}">
        <p14:creationId xmlns:p14="http://schemas.microsoft.com/office/powerpoint/2010/main" val="17527171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318" y="2180726"/>
            <a:ext cx="6377439" cy="214730"/>
          </a:xfrm>
        </p:spPr>
        <p:txBody>
          <a:bodyPr>
            <a:normAutofit fontScale="90000"/>
          </a:bodyPr>
          <a:lstStyle/>
          <a:p>
            <a:r>
              <a:rPr lang="en-GB" dirty="0" smtClean="0"/>
              <a:t>Globalisation and declining traditional male employment</a:t>
            </a:r>
            <a:br>
              <a:rPr lang="en-GB" dirty="0" smtClean="0"/>
            </a:br>
            <a:endParaRPr lang="en-GB" dirty="0"/>
          </a:p>
        </p:txBody>
      </p:sp>
      <p:sp>
        <p:nvSpPr>
          <p:cNvPr id="3" name="Subtitle 2"/>
          <p:cNvSpPr>
            <a:spLocks noGrp="1"/>
          </p:cNvSpPr>
          <p:nvPr>
            <p:ph type="subTitle" idx="1"/>
          </p:nvPr>
        </p:nvSpPr>
        <p:spPr>
          <a:xfrm>
            <a:off x="1407318" y="2062498"/>
            <a:ext cx="7211520" cy="853372"/>
          </a:xfrm>
        </p:spPr>
        <p:txBody>
          <a:bodyPr>
            <a:normAutofit lnSpcReduction="10000"/>
          </a:bodyPr>
          <a:lstStyle/>
          <a:p>
            <a:r>
              <a:rPr lang="en-GB" dirty="0" smtClean="0">
                <a:solidFill>
                  <a:schemeClr val="bg2">
                    <a:lumMod val="75000"/>
                  </a:schemeClr>
                </a:solidFill>
              </a:rPr>
              <a:t>Is the interconnectedness of societies across the world, with the spread of the same culture consumer goods and economic interests across the globe </a:t>
            </a:r>
          </a:p>
        </p:txBody>
      </p:sp>
      <p:sp>
        <p:nvSpPr>
          <p:cNvPr id="4" name="TextBox 3"/>
          <p:cNvSpPr txBox="1"/>
          <p:nvPr/>
        </p:nvSpPr>
        <p:spPr>
          <a:xfrm>
            <a:off x="1223319" y="3035129"/>
            <a:ext cx="7321379" cy="2585323"/>
          </a:xfrm>
          <a:prstGeom prst="rect">
            <a:avLst/>
          </a:prstGeom>
          <a:noFill/>
        </p:spPr>
        <p:txBody>
          <a:bodyPr wrap="square" rtlCol="0">
            <a:spAutoFit/>
          </a:bodyPr>
          <a:lstStyle/>
          <a:p>
            <a:pPr marL="214313" indent="-214313" defTabSz="342900">
              <a:buFont typeface="Arial" panose="020B0604020202020204" pitchFamily="34" charset="0"/>
              <a:buChar char="•"/>
            </a:pPr>
            <a:r>
              <a:rPr lang="en-GB" sz="1350" dirty="0">
                <a:solidFill>
                  <a:prstClr val="white"/>
                </a:solidFill>
              </a:rPr>
              <a:t>The decline in heavy industries is partly a result of globalisation which has lead to much of the manufacturing industry to relocate to another country (china </a:t>
            </a:r>
            <a:r>
              <a:rPr lang="en-GB" sz="1350" dirty="0" err="1">
                <a:solidFill>
                  <a:prstClr val="white"/>
                </a:solidFill>
              </a:rPr>
              <a:t>etc</a:t>
            </a:r>
            <a:r>
              <a:rPr lang="en-GB" sz="1350" dirty="0">
                <a:solidFill>
                  <a:prstClr val="white"/>
                </a:solidFill>
              </a:rPr>
              <a:t>) so they can take advantage of cheap labour</a:t>
            </a:r>
          </a:p>
          <a:p>
            <a:pPr marL="214313" indent="-214313" defTabSz="342900">
              <a:buFont typeface="Arial" panose="020B0604020202020204" pitchFamily="34" charset="0"/>
              <a:buChar char="•"/>
            </a:pPr>
            <a:r>
              <a:rPr lang="en-GB" sz="1350" dirty="0">
                <a:solidFill>
                  <a:prstClr val="white"/>
                </a:solidFill>
              </a:rPr>
              <a:t>Mac an </a:t>
            </a:r>
            <a:r>
              <a:rPr lang="en-GB" sz="1350" dirty="0" err="1">
                <a:solidFill>
                  <a:prstClr val="white"/>
                </a:solidFill>
              </a:rPr>
              <a:t>Ghaill</a:t>
            </a:r>
            <a:r>
              <a:rPr lang="en-GB" sz="1350" dirty="0">
                <a:solidFill>
                  <a:prstClr val="white"/>
                </a:solidFill>
              </a:rPr>
              <a:t> (1994) believe the decline in traditional male working class jobs accounts for the underperformance of boys in school. This is because they lack motivation and ambition as their job prospects are limited so there is no point in trying</a:t>
            </a:r>
          </a:p>
          <a:p>
            <a:pPr marL="214313" indent="-214313" defTabSz="342900">
              <a:buFont typeface="Arial" panose="020B0604020202020204" pitchFamily="34" charset="0"/>
              <a:buChar char="•"/>
            </a:pPr>
            <a:r>
              <a:rPr lang="en-GB" sz="1350" dirty="0">
                <a:solidFill>
                  <a:prstClr val="white"/>
                </a:solidFill>
              </a:rPr>
              <a:t>Boys therefore have lower expectations and lower self esteem and give up on trying to get qualifications </a:t>
            </a:r>
          </a:p>
          <a:p>
            <a:pPr defTabSz="342900"/>
            <a:endParaRPr lang="en-GB" sz="1350" dirty="0">
              <a:solidFill>
                <a:prstClr val="white"/>
              </a:solidFill>
            </a:endParaRPr>
          </a:p>
          <a:p>
            <a:pPr defTabSz="342900"/>
            <a:endParaRPr lang="en-GB" sz="1350" dirty="0">
              <a:solidFill>
                <a:prstClr val="white"/>
              </a:solidFill>
            </a:endParaRPr>
          </a:p>
          <a:p>
            <a:pPr marL="214313" indent="-214313" defTabSz="342900">
              <a:buFont typeface="Arial" panose="020B0604020202020204" pitchFamily="34" charset="0"/>
              <a:buChar char="•"/>
            </a:pPr>
            <a:endParaRPr lang="en-GB" sz="1350" dirty="0">
              <a:solidFill>
                <a:prstClr val="white"/>
              </a:solidFill>
            </a:endParaRPr>
          </a:p>
          <a:p>
            <a:pPr marL="214313" indent="-214313" defTabSz="342900">
              <a:buFont typeface="Arial" panose="020B0604020202020204" pitchFamily="34" charset="0"/>
              <a:buChar char="•"/>
            </a:pPr>
            <a:endParaRPr lang="en-GB" sz="1350" dirty="0">
              <a:solidFill>
                <a:prstClr val="white"/>
              </a:solidFill>
            </a:endParaRPr>
          </a:p>
        </p:txBody>
      </p:sp>
      <p:sp>
        <p:nvSpPr>
          <p:cNvPr id="5" name="TextBox 4"/>
          <p:cNvSpPr txBox="1"/>
          <p:nvPr/>
        </p:nvSpPr>
        <p:spPr>
          <a:xfrm>
            <a:off x="8148654" y="5890793"/>
            <a:ext cx="792088" cy="369332"/>
          </a:xfrm>
          <a:prstGeom prst="rect">
            <a:avLst/>
          </a:prstGeom>
          <a:noFill/>
        </p:spPr>
        <p:txBody>
          <a:bodyPr wrap="square" rtlCol="0">
            <a:spAutoFit/>
          </a:bodyPr>
          <a:lstStyle/>
          <a:p>
            <a:r>
              <a:rPr lang="en-GB" dirty="0" smtClean="0"/>
              <a:t>Lotte</a:t>
            </a:r>
            <a:endParaRPr lang="en-GB" dirty="0"/>
          </a:p>
        </p:txBody>
      </p:sp>
    </p:spTree>
    <p:extLst>
      <p:ext uri="{BB962C8B-B14F-4D97-AF65-F5344CB8AC3E}">
        <p14:creationId xmlns:p14="http://schemas.microsoft.com/office/powerpoint/2010/main" val="23673751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3350" y="4024221"/>
            <a:ext cx="1773894" cy="1561706"/>
          </a:xfrm>
          <a:prstGeom prst="rect">
            <a:avLst/>
          </a:prstGeom>
        </p:spPr>
      </p:pic>
      <p:pic>
        <p:nvPicPr>
          <p:cNvPr id="5" name="Picture 4"/>
          <p:cNvPicPr>
            <a:picLocks noChangeAspect="1"/>
          </p:cNvPicPr>
          <p:nvPr/>
        </p:nvPicPr>
        <p:blipFill>
          <a:blip r:embed="rId3"/>
          <a:stretch>
            <a:fillRect/>
          </a:stretch>
        </p:blipFill>
        <p:spPr>
          <a:xfrm>
            <a:off x="133350" y="930381"/>
            <a:ext cx="4943475" cy="2668786"/>
          </a:xfrm>
          <a:prstGeom prst="rect">
            <a:avLst/>
          </a:prstGeom>
        </p:spPr>
      </p:pic>
      <p:pic>
        <p:nvPicPr>
          <p:cNvPr id="6" name="Picture 5"/>
          <p:cNvPicPr>
            <a:picLocks noChangeAspect="1"/>
          </p:cNvPicPr>
          <p:nvPr/>
        </p:nvPicPr>
        <p:blipFill>
          <a:blip r:embed="rId4"/>
          <a:stretch>
            <a:fillRect/>
          </a:stretch>
        </p:blipFill>
        <p:spPr>
          <a:xfrm>
            <a:off x="1907244" y="4014302"/>
            <a:ext cx="2021974" cy="1571625"/>
          </a:xfrm>
          <a:prstGeom prst="rect">
            <a:avLst/>
          </a:prstGeom>
        </p:spPr>
      </p:pic>
      <p:pic>
        <p:nvPicPr>
          <p:cNvPr id="7" name="Picture 6"/>
          <p:cNvPicPr>
            <a:picLocks noChangeAspect="1"/>
          </p:cNvPicPr>
          <p:nvPr/>
        </p:nvPicPr>
        <p:blipFill>
          <a:blip r:embed="rId5"/>
          <a:stretch>
            <a:fillRect/>
          </a:stretch>
        </p:blipFill>
        <p:spPr>
          <a:xfrm>
            <a:off x="5734051" y="1202263"/>
            <a:ext cx="2647950" cy="1495601"/>
          </a:xfrm>
          <a:prstGeom prst="rect">
            <a:avLst/>
          </a:prstGeom>
        </p:spPr>
      </p:pic>
      <p:pic>
        <p:nvPicPr>
          <p:cNvPr id="8" name="Picture 7"/>
          <p:cNvPicPr>
            <a:picLocks noChangeAspect="1"/>
          </p:cNvPicPr>
          <p:nvPr/>
        </p:nvPicPr>
        <p:blipFill>
          <a:blip r:embed="rId6"/>
          <a:stretch>
            <a:fillRect/>
          </a:stretch>
        </p:blipFill>
        <p:spPr>
          <a:xfrm>
            <a:off x="4162855" y="3599167"/>
            <a:ext cx="4485845" cy="2111920"/>
          </a:xfrm>
          <a:prstGeom prst="rect">
            <a:avLst/>
          </a:prstGeom>
        </p:spPr>
      </p:pic>
      <p:sp>
        <p:nvSpPr>
          <p:cNvPr id="2" name="TextBox 1"/>
          <p:cNvSpPr txBox="1"/>
          <p:nvPr/>
        </p:nvSpPr>
        <p:spPr>
          <a:xfrm>
            <a:off x="6660232" y="332656"/>
            <a:ext cx="1872208" cy="369332"/>
          </a:xfrm>
          <a:prstGeom prst="rect">
            <a:avLst/>
          </a:prstGeom>
          <a:noFill/>
        </p:spPr>
        <p:txBody>
          <a:bodyPr wrap="square" rtlCol="0">
            <a:spAutoFit/>
          </a:bodyPr>
          <a:lstStyle/>
          <a:p>
            <a:r>
              <a:rPr lang="en-GB" dirty="0" smtClean="0"/>
              <a:t>Charlie</a:t>
            </a:r>
            <a:endParaRPr lang="en-GB" dirty="0"/>
          </a:p>
        </p:txBody>
      </p:sp>
    </p:spTree>
    <p:extLst>
      <p:ext uri="{BB962C8B-B14F-4D97-AF65-F5344CB8AC3E}">
        <p14:creationId xmlns:p14="http://schemas.microsoft.com/office/powerpoint/2010/main" val="1744662103"/>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997744"/>
            <a:ext cx="5795963" cy="2897981"/>
          </a:xfrm>
          <a:prstGeom prst="rect">
            <a:avLst/>
          </a:prstGeom>
        </p:spPr>
      </p:pic>
      <p:pic>
        <p:nvPicPr>
          <p:cNvPr id="3" name="Picture 2"/>
          <p:cNvPicPr>
            <a:picLocks noChangeAspect="1"/>
          </p:cNvPicPr>
          <p:nvPr/>
        </p:nvPicPr>
        <p:blipFill>
          <a:blip r:embed="rId3"/>
          <a:stretch>
            <a:fillRect/>
          </a:stretch>
        </p:blipFill>
        <p:spPr>
          <a:xfrm>
            <a:off x="0" y="4144566"/>
            <a:ext cx="5210175" cy="994961"/>
          </a:xfrm>
          <a:prstGeom prst="rect">
            <a:avLst/>
          </a:prstGeom>
        </p:spPr>
      </p:pic>
      <p:pic>
        <p:nvPicPr>
          <p:cNvPr id="4" name="Picture 3"/>
          <p:cNvPicPr>
            <a:picLocks noChangeAspect="1"/>
          </p:cNvPicPr>
          <p:nvPr/>
        </p:nvPicPr>
        <p:blipFill>
          <a:blip r:embed="rId4"/>
          <a:stretch>
            <a:fillRect/>
          </a:stretch>
        </p:blipFill>
        <p:spPr>
          <a:xfrm>
            <a:off x="5462587" y="4144566"/>
            <a:ext cx="3119438" cy="1455737"/>
          </a:xfrm>
          <a:prstGeom prst="rect">
            <a:avLst/>
          </a:prstGeom>
        </p:spPr>
      </p:pic>
      <p:sp>
        <p:nvSpPr>
          <p:cNvPr id="5" name="TextBox 4"/>
          <p:cNvSpPr txBox="1"/>
          <p:nvPr/>
        </p:nvSpPr>
        <p:spPr>
          <a:xfrm>
            <a:off x="6315075" y="1371600"/>
            <a:ext cx="2486025" cy="1131079"/>
          </a:xfrm>
          <a:prstGeom prst="rect">
            <a:avLst/>
          </a:prstGeom>
          <a:noFill/>
        </p:spPr>
        <p:txBody>
          <a:bodyPr wrap="square" rtlCol="0">
            <a:spAutoFit/>
          </a:bodyPr>
          <a:lstStyle/>
          <a:p>
            <a:r>
              <a:rPr lang="en-GB" sz="1350" dirty="0">
                <a:solidFill>
                  <a:prstClr val="black"/>
                </a:solidFill>
              </a:rPr>
              <a:t> Hegemonic masculinity is a defined by sociologist R.W. Connell as the dominant social position of men, and the lesser social position of women.</a:t>
            </a:r>
          </a:p>
        </p:txBody>
      </p:sp>
    </p:spTree>
    <p:extLst>
      <p:ext uri="{BB962C8B-B14F-4D97-AF65-F5344CB8AC3E}">
        <p14:creationId xmlns:p14="http://schemas.microsoft.com/office/powerpoint/2010/main" val="1023986000"/>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Over estimation of ability</a:t>
            </a:r>
            <a:endParaRPr lang="en-GB" dirty="0"/>
          </a:p>
        </p:txBody>
      </p:sp>
      <p:sp>
        <p:nvSpPr>
          <p:cNvPr id="3" name="Subtitle 2"/>
          <p:cNvSpPr>
            <a:spLocks noGrp="1"/>
          </p:cNvSpPr>
          <p:nvPr>
            <p:ph type="subTitle" idx="1"/>
          </p:nvPr>
        </p:nvSpPr>
        <p:spPr/>
        <p:txBody>
          <a:bodyPr/>
          <a:lstStyle/>
          <a:p>
            <a:r>
              <a:rPr lang="en-GB" dirty="0" smtClean="0"/>
              <a:t>Abby Wilkinson</a:t>
            </a:r>
            <a:endParaRPr lang="en-GB" dirty="0"/>
          </a:p>
        </p:txBody>
      </p:sp>
    </p:spTree>
    <p:extLst>
      <p:ext uri="{BB962C8B-B14F-4D97-AF65-F5344CB8AC3E}">
        <p14:creationId xmlns:p14="http://schemas.microsoft.com/office/powerpoint/2010/main" val="2251561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607" y="332656"/>
            <a:ext cx="8229600" cy="864096"/>
          </a:xfrm>
        </p:spPr>
        <p:txBody>
          <a:bodyPr/>
          <a:lstStyle/>
          <a:p>
            <a:r>
              <a:rPr lang="en-GB" b="1" dirty="0" smtClean="0"/>
              <a:t>Gender and DEA: Data</a:t>
            </a:r>
            <a:endParaRPr lang="en-GB" b="1"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96752"/>
            <a:ext cx="5449570" cy="5477510"/>
          </a:xfrm>
          <a:prstGeom prst="rect">
            <a:avLst/>
          </a:prstGeom>
          <a:noFill/>
          <a:ln>
            <a:noFill/>
          </a:ln>
          <a:effectLst/>
          <a:extLst/>
        </p:spPr>
      </p:pic>
    </p:spTree>
    <p:extLst>
      <p:ext uri="{BB962C8B-B14F-4D97-AF65-F5344CB8AC3E}">
        <p14:creationId xmlns:p14="http://schemas.microsoft.com/office/powerpoint/2010/main" val="130485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721" y="1152525"/>
            <a:ext cx="7966329" cy="4581525"/>
          </a:xfrm>
        </p:spPr>
        <p:txBody>
          <a:bodyPr>
            <a:normAutofit fontScale="92500" lnSpcReduction="10000"/>
          </a:bodyPr>
          <a:lstStyle/>
          <a:p>
            <a:pPr marL="0" indent="0">
              <a:buNone/>
            </a:pPr>
            <a:r>
              <a:rPr lang="en-GB" dirty="0" smtClean="0"/>
              <a:t>Some research has shown that the typical 14 year old girl concentrates for about three to four times as long as her fellow male students.</a:t>
            </a:r>
          </a:p>
          <a:p>
            <a:pPr marL="0" indent="0">
              <a:buNone/>
            </a:pPr>
            <a:r>
              <a:rPr lang="en-GB" dirty="0" smtClean="0"/>
              <a:t>Francis suggests the development of feminine identity in school settings involves cooperative and conciliatory attitudes of teachers, other pupils and authority in general. This femininity is linked to a supportive attitude to schoolwork, reinforced and enhanced by a consequently more pro-school peer group.</a:t>
            </a:r>
          </a:p>
          <a:p>
            <a:pPr marL="0" indent="0">
              <a:buNone/>
            </a:pPr>
            <a:r>
              <a:rPr lang="en-GB" dirty="0" smtClean="0"/>
              <a:t>Girls mature earlier: by the age of 16 girls are estimated to be more mature than boys by up to two years. Girls are more likely to view exams in a far more responsible way, and recognise their seriousness and importance of the academic and career choices that lie ahead of them.</a:t>
            </a:r>
          </a:p>
          <a:p>
            <a:pPr marL="0" indent="0">
              <a:buNone/>
            </a:pPr>
            <a:r>
              <a:rPr lang="en-GB" dirty="0" smtClean="0"/>
              <a:t>Reasons why boys underachieve:</a:t>
            </a:r>
          </a:p>
          <a:p>
            <a:pPr marL="0" indent="0">
              <a:buNone/>
            </a:pPr>
            <a:r>
              <a:rPr lang="en-GB" i="1" dirty="0" smtClean="0"/>
              <a:t>Lower expectations: </a:t>
            </a:r>
            <a:r>
              <a:rPr lang="en-GB" dirty="0" smtClean="0"/>
              <a:t>evidence staff aren’t as strict with boys as girls. More likely to extend deadlines for them and be more tolerant of disruptive behaviour. These lower expectations could create a self-fulfilling prophecy contributing to boys’ lower achievement, as they perform less well than they otherwise might.</a:t>
            </a:r>
          </a:p>
          <a:p>
            <a:pPr marL="0" indent="0">
              <a:buNone/>
            </a:pPr>
            <a:r>
              <a:rPr lang="en-GB" i="1" dirty="0" smtClean="0"/>
              <a:t>Boys are more disruptive: </a:t>
            </a:r>
            <a:r>
              <a:rPr lang="en-GB" dirty="0" smtClean="0"/>
              <a:t>the male peer group often devalues school work and boys may achieve peer-group status by aggressive and dominating disruptive classroom behaviour. Boys are over three times more likely than girls to be excluded from schools, either permanently or for fixed terms; the most common reason for these exclusions is persistent disruptive behaviour, with exclusion usually coming at the end of a series of incidents. </a:t>
            </a:r>
            <a:endParaRPr lang="en-GB" i="1" dirty="0" smtClean="0"/>
          </a:p>
        </p:txBody>
      </p:sp>
    </p:spTree>
    <p:extLst>
      <p:ext uri="{BB962C8B-B14F-4D97-AF65-F5344CB8AC3E}">
        <p14:creationId xmlns:p14="http://schemas.microsoft.com/office/powerpoint/2010/main" val="2596855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571" y="1104900"/>
            <a:ext cx="8128254" cy="4724400"/>
          </a:xfrm>
        </p:spPr>
        <p:txBody>
          <a:bodyPr/>
          <a:lstStyle/>
          <a:p>
            <a:r>
              <a:rPr lang="en-GB" i="1" dirty="0" smtClean="0"/>
              <a:t>Masculinity and the anti-learning subculture: </a:t>
            </a:r>
            <a:r>
              <a:rPr lang="en-GB" dirty="0" smtClean="0"/>
              <a:t>Forde et. Al (2006) suggest peer-group pressure encourages boys to maintain dominant masculine identity, partly developed through resistance to school and therefore largely incompatible with academic success.</a:t>
            </a:r>
          </a:p>
          <a:p>
            <a:r>
              <a:rPr lang="en-GB" dirty="0" smtClean="0"/>
              <a:t>Epstein (1998) found that working-class boys, appear to gain ‘street cred’ by not working, and some develop an anti-education subculture, where schoolwork is seen as ‘girly’ and ‘unmacho’ where it is seen as not ‘cool’ to </a:t>
            </a:r>
            <a:r>
              <a:rPr lang="en-GB" smtClean="0"/>
              <a:t>work hard.</a:t>
            </a:r>
          </a:p>
        </p:txBody>
      </p:sp>
    </p:spTree>
    <p:extLst>
      <p:ext uri="{BB962C8B-B14F-4D97-AF65-F5344CB8AC3E}">
        <p14:creationId xmlns:p14="http://schemas.microsoft.com/office/powerpoint/2010/main" val="33524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960703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2875" y="1034053"/>
            <a:ext cx="7391400" cy="623297"/>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2400" u="sng" dirty="0">
                <a:solidFill>
                  <a:prstClr val="black">
                    <a:lumMod val="95000"/>
                    <a:lumOff val="5000"/>
                  </a:prstClr>
                </a:solidFill>
              </a:rPr>
              <a:t>Labelling and self-fulfilling prophecy</a:t>
            </a:r>
          </a:p>
          <a:p>
            <a:r>
              <a:rPr lang="en-GB" sz="2400" dirty="0">
                <a:solidFill>
                  <a:prstClr val="black">
                    <a:lumMod val="95000"/>
                    <a:lumOff val="5000"/>
                  </a:prstClr>
                </a:solidFill>
              </a:rPr>
              <a:t> </a:t>
            </a:r>
          </a:p>
        </p:txBody>
      </p:sp>
      <p:sp>
        <p:nvSpPr>
          <p:cNvPr id="3" name="TextBox 2"/>
          <p:cNvSpPr txBox="1"/>
          <p:nvPr/>
        </p:nvSpPr>
        <p:spPr>
          <a:xfrm>
            <a:off x="142875" y="1485900"/>
            <a:ext cx="6972300" cy="923330"/>
          </a:xfrm>
          <a:prstGeom prst="rect">
            <a:avLst/>
          </a:prstGeom>
          <a:noFill/>
        </p:spPr>
        <p:txBody>
          <a:bodyPr wrap="square" rtlCol="0">
            <a:spAutoFit/>
          </a:bodyPr>
          <a:lstStyle/>
          <a:p>
            <a:pPr defTabSz="342900"/>
            <a:r>
              <a:rPr lang="en-GB" sz="1350" dirty="0">
                <a:solidFill>
                  <a:srgbClr val="54A021">
                    <a:lumMod val="75000"/>
                  </a:srgbClr>
                </a:solidFill>
                <a:latin typeface="Adobe Garamond Pro" panose="02020502060506020403" pitchFamily="18" charset="0"/>
              </a:rPr>
              <a:t>Interactionist emphasises the idea of teacher labelling and say that this can have a significant effect on the way in which a student views themselves and their abilities thus causing them either succeed or fail at school.</a:t>
            </a:r>
          </a:p>
          <a:p>
            <a:pPr defTabSz="342900"/>
            <a:endParaRPr lang="en-GB" sz="1350" dirty="0">
              <a:solidFill>
                <a:srgbClr val="54A021">
                  <a:lumMod val="75000"/>
                </a:srgbClr>
              </a:solidFill>
              <a:latin typeface="Adobe Garamond Pro" panose="02020502060506020403" pitchFamily="18" charset="0"/>
            </a:endParaRPr>
          </a:p>
        </p:txBody>
      </p:sp>
      <p:sp>
        <p:nvSpPr>
          <p:cNvPr id="4" name="TextBox 3"/>
          <p:cNvSpPr txBox="1"/>
          <p:nvPr/>
        </p:nvSpPr>
        <p:spPr>
          <a:xfrm>
            <a:off x="184547" y="2589908"/>
            <a:ext cx="3486150" cy="2123658"/>
          </a:xfrm>
          <a:prstGeom prst="rect">
            <a:avLst/>
          </a:prstGeom>
          <a:noFill/>
        </p:spPr>
        <p:txBody>
          <a:bodyPr wrap="square" rtlCol="0">
            <a:spAutoFit/>
          </a:bodyPr>
          <a:lstStyle/>
          <a:p>
            <a:pPr defTabSz="342900"/>
            <a:r>
              <a:rPr lang="en-GB" sz="1200" dirty="0">
                <a:solidFill>
                  <a:prstClr val="black"/>
                </a:solidFill>
                <a:latin typeface="Adobe Garamond Pro" panose="02020502060506020403" pitchFamily="18" charset="0"/>
              </a:rPr>
              <a:t>In schools evidence has shown that some staff are not as strict with boys than they are with girls, as a result teachers are more likely to extend deadlines for work, therefore lower expectations of boys, to be more tolerant of the disruptive behaviour often found within classrooms. Theses lower expectations could create a self-fulling  prophecy that’s contributing to boys lower achievement. For example Becky Francis (2000) she found that gendered based classrooms are tended to be dominated by boys, since they tend to monopolize space in the classroom and playground. </a:t>
            </a:r>
          </a:p>
        </p:txBody>
      </p:sp>
      <p:cxnSp>
        <p:nvCxnSpPr>
          <p:cNvPr id="6" name="Straight Connector 5"/>
          <p:cNvCxnSpPr/>
          <p:nvPr/>
        </p:nvCxnSpPr>
        <p:spPr>
          <a:xfrm>
            <a:off x="3743325" y="2480095"/>
            <a:ext cx="0" cy="3040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6206" y="245969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356" y="2203096"/>
            <a:ext cx="552450" cy="300082"/>
          </a:xfrm>
          <a:prstGeom prst="rect">
            <a:avLst/>
          </a:prstGeom>
          <a:noFill/>
        </p:spPr>
        <p:txBody>
          <a:bodyPr wrap="square" rtlCol="0">
            <a:spAutoFit/>
          </a:bodyPr>
          <a:lstStyle/>
          <a:p>
            <a:pPr defTabSz="342900"/>
            <a:r>
              <a:rPr lang="en-GB" sz="1350" dirty="0">
                <a:solidFill>
                  <a:prstClr val="black"/>
                </a:solidFill>
              </a:rPr>
              <a:t>Boys </a:t>
            </a:r>
          </a:p>
        </p:txBody>
      </p:sp>
      <p:sp>
        <p:nvSpPr>
          <p:cNvPr id="10" name="TextBox 9"/>
          <p:cNvSpPr txBox="1"/>
          <p:nvPr/>
        </p:nvSpPr>
        <p:spPr>
          <a:xfrm>
            <a:off x="3743325" y="2237784"/>
            <a:ext cx="542925" cy="300082"/>
          </a:xfrm>
          <a:prstGeom prst="rect">
            <a:avLst/>
          </a:prstGeom>
          <a:noFill/>
        </p:spPr>
        <p:txBody>
          <a:bodyPr wrap="square" rtlCol="0">
            <a:spAutoFit/>
          </a:bodyPr>
          <a:lstStyle/>
          <a:p>
            <a:pPr defTabSz="342900"/>
            <a:r>
              <a:rPr lang="en-GB" sz="1350" dirty="0">
                <a:solidFill>
                  <a:prstClr val="black"/>
                </a:solidFill>
              </a:rPr>
              <a:t>Girls</a:t>
            </a:r>
          </a:p>
        </p:txBody>
      </p:sp>
      <p:sp>
        <p:nvSpPr>
          <p:cNvPr id="12" name="TextBox 11"/>
          <p:cNvSpPr txBox="1"/>
          <p:nvPr/>
        </p:nvSpPr>
        <p:spPr>
          <a:xfrm>
            <a:off x="3888582" y="2589927"/>
            <a:ext cx="3226594" cy="1592744"/>
          </a:xfrm>
          <a:prstGeom prst="rect">
            <a:avLst/>
          </a:prstGeom>
          <a:noFill/>
        </p:spPr>
        <p:txBody>
          <a:bodyPr wrap="square" rtlCol="0">
            <a:spAutoFit/>
          </a:bodyPr>
          <a:lstStyle/>
          <a:p>
            <a:pPr defTabSz="342900"/>
            <a:r>
              <a:rPr lang="en-GB" sz="1200" dirty="0">
                <a:solidFill>
                  <a:prstClr val="black"/>
                </a:solidFill>
                <a:latin typeface="Adobe Garamond Pro" panose="02020502060506020403" pitchFamily="18" charset="0"/>
              </a:rPr>
              <a:t>In classroom girls tend to draw less attention to themselves and are less disruptive in classrooms. In schools girl are seen as quieter than boys and teachers tend to treat boys and girls differently. This suggest that the expectations for girls are much higher than boys. Teachers expect girls to be better at language and creative subjects which creates a caring and sensitive label </a:t>
            </a:r>
            <a:r>
              <a:rPr lang="en-GB" sz="1350" dirty="0">
                <a:solidFill>
                  <a:prstClr val="black"/>
                </a:solidFill>
              </a:rPr>
              <a:t> </a:t>
            </a:r>
          </a:p>
        </p:txBody>
      </p:sp>
      <p:sp>
        <p:nvSpPr>
          <p:cNvPr id="11" name="TextBox 10"/>
          <p:cNvSpPr txBox="1"/>
          <p:nvPr/>
        </p:nvSpPr>
        <p:spPr>
          <a:xfrm>
            <a:off x="2951237" y="6093296"/>
            <a:ext cx="1584176" cy="369332"/>
          </a:xfrm>
          <a:prstGeom prst="rect">
            <a:avLst/>
          </a:prstGeom>
          <a:noFill/>
        </p:spPr>
        <p:txBody>
          <a:bodyPr wrap="square" rtlCol="0">
            <a:spAutoFit/>
          </a:bodyPr>
          <a:lstStyle/>
          <a:p>
            <a:r>
              <a:rPr lang="en-GB" dirty="0" smtClean="0"/>
              <a:t>Lucy </a:t>
            </a:r>
            <a:r>
              <a:rPr lang="en-GB" dirty="0" err="1" smtClean="0"/>
              <a:t>Fazzone</a:t>
            </a:r>
            <a:endParaRPr lang="en-GB" dirty="0"/>
          </a:p>
        </p:txBody>
      </p:sp>
    </p:spTree>
    <p:extLst>
      <p:ext uri="{BB962C8B-B14F-4D97-AF65-F5344CB8AC3E}">
        <p14:creationId xmlns:p14="http://schemas.microsoft.com/office/powerpoint/2010/main" val="22618040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8582025" cy="497681"/>
          </a:xfrm>
        </p:spPr>
        <p:txBody>
          <a:bodyPr>
            <a:normAutofit fontScale="90000"/>
          </a:bodyPr>
          <a:lstStyle/>
          <a:p>
            <a:r>
              <a:rPr lang="en-GB" dirty="0" smtClean="0"/>
              <a:t>Equal opportunities policies 	</a:t>
            </a:r>
            <a:r>
              <a:rPr lang="en-GB" sz="1650" dirty="0"/>
              <a:t>			</a:t>
            </a:r>
            <a:r>
              <a:rPr lang="en-GB" sz="975" dirty="0"/>
              <a:t>Tilda Horton-Insch  </a:t>
            </a:r>
            <a:endParaRPr lang="en-GB" dirty="0"/>
          </a:p>
        </p:txBody>
      </p:sp>
      <p:sp>
        <p:nvSpPr>
          <p:cNvPr id="3" name="Content Placeholder 2"/>
          <p:cNvSpPr>
            <a:spLocks noGrp="1"/>
          </p:cNvSpPr>
          <p:nvPr>
            <p:ph idx="1"/>
          </p:nvPr>
        </p:nvSpPr>
        <p:spPr>
          <a:xfrm>
            <a:off x="114300" y="1354932"/>
            <a:ext cx="8896350" cy="4474369"/>
          </a:xfrm>
        </p:spPr>
        <p:txBody>
          <a:bodyPr>
            <a:normAutofit/>
          </a:bodyPr>
          <a:lstStyle/>
          <a:p>
            <a:pPr marL="0" indent="0">
              <a:buNone/>
            </a:pPr>
            <a:r>
              <a:rPr lang="en-GB" dirty="0" smtClean="0"/>
              <a:t>Since feminism there has been a greater emphasis on schools, equal opportunities meaning that that policy makers are more aware of gender issues. </a:t>
            </a:r>
          </a:p>
          <a:p>
            <a:r>
              <a:rPr lang="en-GB" dirty="0" smtClean="0"/>
              <a:t>These policies include monitoring teachers (such as Ofsted)and encouraging ‘girl-friendliness’ in male dominated subjects. </a:t>
            </a:r>
          </a:p>
          <a:p>
            <a:r>
              <a:rPr lang="en-GB" dirty="0" smtClean="0"/>
              <a:t>Campaigns such as WISE (women into science and engineering) have aimed to inspire girls to follow careers in subjects like science, technology, engineering and mathematics (STEM). </a:t>
            </a:r>
          </a:p>
          <a:p>
            <a:r>
              <a:rPr lang="en-GB" dirty="0" smtClean="0"/>
              <a:t>Other policies consist of GIST (Girls into science and technology) with many female scientist visiting schools acting as role models. </a:t>
            </a:r>
          </a:p>
          <a:p>
            <a:r>
              <a:rPr lang="en-GB" dirty="0" smtClean="0"/>
              <a:t>The introduction of the national curriculum in 1988 meant that girls and boys studied the same subjects, with Jo Boaler 1998 saying that barriers have been removed and schooling has become more meritocratic - girls who work harder will achieving more then boys. </a:t>
            </a:r>
            <a:endParaRPr lang="en-GB" dirty="0"/>
          </a:p>
        </p:txBody>
      </p:sp>
    </p:spTree>
    <p:extLst>
      <p:ext uri="{BB962C8B-B14F-4D97-AF65-F5344CB8AC3E}">
        <p14:creationId xmlns:p14="http://schemas.microsoft.com/office/powerpoint/2010/main" val="343808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Positive role models in schools</a:t>
            </a:r>
            <a:endParaRPr lang="en-GB" dirty="0"/>
          </a:p>
        </p:txBody>
      </p:sp>
      <p:sp>
        <p:nvSpPr>
          <p:cNvPr id="4" name="TextBox 3"/>
          <p:cNvSpPr txBox="1"/>
          <p:nvPr/>
        </p:nvSpPr>
        <p:spPr>
          <a:xfrm>
            <a:off x="6537366" y="4838452"/>
            <a:ext cx="2262250" cy="300082"/>
          </a:xfrm>
          <a:prstGeom prst="rect">
            <a:avLst/>
          </a:prstGeom>
          <a:noFill/>
        </p:spPr>
        <p:txBody>
          <a:bodyPr wrap="square" rtlCol="0">
            <a:spAutoFit/>
          </a:bodyPr>
          <a:lstStyle/>
          <a:p>
            <a:pPr defTabSz="342900"/>
            <a:r>
              <a:rPr lang="en-GB" sz="1350" dirty="0">
                <a:solidFill>
                  <a:prstClr val="black"/>
                </a:solidFill>
              </a:rPr>
              <a:t>EMILY BOWDEN</a:t>
            </a:r>
          </a:p>
        </p:txBody>
      </p:sp>
    </p:spTree>
    <p:extLst>
      <p:ext uri="{BB962C8B-B14F-4D97-AF65-F5344CB8AC3E}">
        <p14:creationId xmlns:p14="http://schemas.microsoft.com/office/powerpoint/2010/main" val="150697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Female role models in schools</a:t>
            </a:r>
            <a:endParaRPr lang="en-GB" dirty="0"/>
          </a:p>
        </p:txBody>
      </p:sp>
      <p:sp>
        <p:nvSpPr>
          <p:cNvPr id="3" name="Content Placeholder 2"/>
          <p:cNvSpPr>
            <a:spLocks noGrp="1"/>
          </p:cNvSpPr>
          <p:nvPr>
            <p:ph idx="1"/>
          </p:nvPr>
        </p:nvSpPr>
        <p:spPr/>
        <p:txBody>
          <a:bodyPr/>
          <a:lstStyle/>
          <a:p>
            <a:r>
              <a:rPr lang="en-GB" dirty="0" smtClean="0"/>
              <a:t>There has been an increase in the amount of female leaders in schools. An example of this is the rise in female heads and teachers. Women in senior roles act as good role models for female students as it shows that women can achieve as much as or more than men. Important women in schools give girls non traditional goals to aim towards and help women and girls feel empowered in and out of school. The fact that female teachers would have had to undertake intense and lengthy education and training can also encourage girls to work hard in school to achieve what their role models have. Role models in schools pay an important role in explaining gender differences as seeing women and men as equal in a school environment integrates the idea of equal opportunities into the child's head. Although much of this is done at home, its does happen in school including in other ways such as teacher attention and challenging stereotypes. </a:t>
            </a:r>
            <a:endParaRPr lang="en-GB" dirty="0"/>
          </a:p>
        </p:txBody>
      </p:sp>
    </p:spTree>
    <p:extLst>
      <p:ext uri="{BB962C8B-B14F-4D97-AF65-F5344CB8AC3E}">
        <p14:creationId xmlns:p14="http://schemas.microsoft.com/office/powerpoint/2010/main" val="81377707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Gender Stereotypes</a:t>
            </a:r>
            <a:endParaRPr lang="en-GB" dirty="0"/>
          </a:p>
        </p:txBody>
      </p:sp>
      <p:sp>
        <p:nvSpPr>
          <p:cNvPr id="3" name="Content Placeholder 2"/>
          <p:cNvSpPr>
            <a:spLocks noGrp="1"/>
          </p:cNvSpPr>
          <p:nvPr>
            <p:ph idx="1"/>
          </p:nvPr>
        </p:nvSpPr>
        <p:spPr/>
        <p:txBody>
          <a:bodyPr>
            <a:normAutofit/>
          </a:bodyPr>
          <a:lstStyle/>
          <a:p>
            <a:r>
              <a:rPr lang="en-US" dirty="0" smtClean="0"/>
              <a:t>Some sociologists argue that the removal of stereotypes from textbooks, reading schemes and other learning materials in recent years has removed a barrier of girls achievement. </a:t>
            </a:r>
          </a:p>
          <a:p>
            <a:r>
              <a:rPr lang="en-US" dirty="0" smtClean="0"/>
              <a:t>Research in the 1970s and 80s found that reading schemes portrayed women mainly as housewives and mothers, that physics books showed them as frightened by science, and that math's`` books depicted boys as more inventive. </a:t>
            </a:r>
          </a:p>
          <a:p>
            <a:r>
              <a:rPr lang="en-US" dirty="0" smtClean="0"/>
              <a:t>Gaby Weiner in 1995 argued that since the 1980s teachers have and like to challenge stereotypes. Sexist images and stereotype roles have been removed from learning materials and education. This therefore may have lead to girls achieving higher as they have more opportunities. </a:t>
            </a:r>
          </a:p>
        </p:txBody>
      </p:sp>
      <p:sp>
        <p:nvSpPr>
          <p:cNvPr id="4" name="TextBox 3"/>
          <p:cNvSpPr txBox="1"/>
          <p:nvPr/>
        </p:nvSpPr>
        <p:spPr>
          <a:xfrm>
            <a:off x="6732240" y="365126"/>
            <a:ext cx="2016224" cy="369332"/>
          </a:xfrm>
          <a:prstGeom prst="rect">
            <a:avLst/>
          </a:prstGeom>
          <a:noFill/>
        </p:spPr>
        <p:txBody>
          <a:bodyPr wrap="square" rtlCol="0">
            <a:spAutoFit/>
          </a:bodyPr>
          <a:lstStyle/>
          <a:p>
            <a:r>
              <a:rPr lang="en-GB" dirty="0" smtClean="0">
                <a:solidFill>
                  <a:srgbClr val="FF0000"/>
                </a:solidFill>
              </a:rPr>
              <a:t>Hannah</a:t>
            </a:r>
            <a:endParaRPr lang="en-GB" dirty="0">
              <a:solidFill>
                <a:srgbClr val="FF0000"/>
              </a:solidFill>
            </a:endParaRPr>
          </a:p>
        </p:txBody>
      </p:sp>
    </p:spTree>
    <p:extLst>
      <p:ext uri="{BB962C8B-B14F-4D97-AF65-F5344CB8AC3E}">
        <p14:creationId xmlns:p14="http://schemas.microsoft.com/office/powerpoint/2010/main" val="1736221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0900" y="942975"/>
            <a:ext cx="2857500" cy="553998"/>
          </a:xfrm>
          <a:prstGeom prst="rect">
            <a:avLst/>
          </a:prstGeom>
          <a:noFill/>
        </p:spPr>
        <p:txBody>
          <a:bodyPr wrap="square" rtlCol="0">
            <a:spAutoFit/>
          </a:bodyPr>
          <a:lstStyle/>
          <a:p>
            <a:r>
              <a:rPr lang="en-GB" sz="3000" u="sng" dirty="0">
                <a:solidFill>
                  <a:prstClr val="black"/>
                </a:solidFill>
              </a:rPr>
              <a:t>Marketization</a:t>
            </a:r>
          </a:p>
        </p:txBody>
      </p:sp>
      <p:sp>
        <p:nvSpPr>
          <p:cNvPr id="5" name="TextBox 4"/>
          <p:cNvSpPr txBox="1"/>
          <p:nvPr/>
        </p:nvSpPr>
        <p:spPr>
          <a:xfrm>
            <a:off x="0" y="1473890"/>
            <a:ext cx="9144000" cy="4247317"/>
          </a:xfrm>
          <a:prstGeom prst="rect">
            <a:avLst/>
          </a:prstGeom>
          <a:noFill/>
        </p:spPr>
        <p:txBody>
          <a:bodyPr wrap="square" rtlCol="0">
            <a:spAutoFit/>
          </a:bodyPr>
          <a:lstStyle/>
          <a:p>
            <a:r>
              <a:rPr lang="en-GB" sz="1350" dirty="0">
                <a:solidFill>
                  <a:prstClr val="black"/>
                </a:solidFill>
              </a:rPr>
              <a:t>Marketization: the policy of introducing market forces of supply and demand into areas run by the state, such as education and national health service. The 1988 Education Reform Act began the marketization of education by encouraging competition between schools and choice for parents.</a:t>
            </a:r>
          </a:p>
          <a:p>
            <a:endParaRPr lang="en-GB" sz="1350" dirty="0">
              <a:solidFill>
                <a:prstClr val="black"/>
              </a:solidFill>
            </a:endParaRPr>
          </a:p>
          <a:p>
            <a:pPr marL="214313" indent="-214313">
              <a:buFont typeface="Arial" panose="020B0604020202020204" pitchFamily="34" charset="0"/>
              <a:buChar char="•"/>
            </a:pPr>
            <a:r>
              <a:rPr lang="en-GB" sz="1350" dirty="0">
                <a:solidFill>
                  <a:prstClr val="black"/>
                </a:solidFill>
              </a:rPr>
              <a:t>Marketization policies have created a more competitive climate in which schools see girls as desirable recruits because they achieve better exam results.</a:t>
            </a:r>
          </a:p>
          <a:p>
            <a:pPr marL="214313" indent="-214313">
              <a:buFont typeface="Arial" panose="020B0604020202020204" pitchFamily="34" charset="0"/>
              <a:buChar char="•"/>
            </a:pPr>
            <a:r>
              <a:rPr lang="en-GB" sz="1350" b="1" dirty="0">
                <a:solidFill>
                  <a:prstClr val="black"/>
                </a:solidFill>
              </a:rPr>
              <a:t>David Jackson </a:t>
            </a:r>
            <a:r>
              <a:rPr lang="en-GB" sz="1350" dirty="0">
                <a:solidFill>
                  <a:prstClr val="black"/>
                </a:solidFill>
              </a:rPr>
              <a:t>(1988) notes the introduction of league tables has improved opportunities for girls: high achieving girls are attractive to schools, whereas low achieving boys are not which creates a self fulfilling prophecy – because girls are more likely to be recruited by good schools, they are more likely to do well.</a:t>
            </a:r>
          </a:p>
          <a:p>
            <a:pPr marL="214313" indent="-214313">
              <a:buFont typeface="Arial" panose="020B0604020202020204" pitchFamily="34" charset="0"/>
              <a:buChar char="•"/>
            </a:pPr>
            <a:r>
              <a:rPr lang="en-GB" sz="1350" b="1" dirty="0">
                <a:solidFill>
                  <a:prstClr val="black"/>
                </a:solidFill>
              </a:rPr>
              <a:t>Roger </a:t>
            </a:r>
            <a:r>
              <a:rPr lang="en-GB" sz="1350" b="1" dirty="0" err="1">
                <a:solidFill>
                  <a:prstClr val="black"/>
                </a:solidFill>
              </a:rPr>
              <a:t>Slee</a:t>
            </a:r>
            <a:r>
              <a:rPr lang="en-GB" sz="1350" b="1" dirty="0">
                <a:solidFill>
                  <a:prstClr val="black"/>
                </a:solidFill>
              </a:rPr>
              <a:t> </a:t>
            </a:r>
            <a:r>
              <a:rPr lang="en-GB" sz="1350" dirty="0">
                <a:solidFill>
                  <a:prstClr val="black"/>
                </a:solidFill>
              </a:rPr>
              <a:t>(1998) argues that boys are less attractive to schools because they are more likely to suffer from behavioural difficulties and 4 times more likely to be excluded resulting in boys being seen as  ‘liability’ students – obstacles to the school improving its league table scores.</a:t>
            </a:r>
          </a:p>
          <a:p>
            <a:pPr marL="214313" indent="-214313">
              <a:buFont typeface="Arial" panose="020B0604020202020204" pitchFamily="34" charset="0"/>
              <a:buChar char="•"/>
            </a:pPr>
            <a:endParaRPr lang="en-GB" sz="1350" dirty="0">
              <a:solidFill>
                <a:prstClr val="black"/>
              </a:solidFill>
            </a:endParaRPr>
          </a:p>
          <a:p>
            <a:r>
              <a:rPr lang="en-GB" sz="1350" dirty="0">
                <a:solidFill>
                  <a:prstClr val="black"/>
                </a:solidFill>
              </a:rPr>
              <a:t>This encourages:</a:t>
            </a:r>
          </a:p>
          <a:p>
            <a:pPr marL="214313" indent="-214313">
              <a:buFont typeface="Arial" panose="020B0604020202020204" pitchFamily="34" charset="0"/>
              <a:buChar char="•"/>
            </a:pPr>
            <a:r>
              <a:rPr lang="en-GB" sz="1350" b="1" dirty="0">
                <a:solidFill>
                  <a:prstClr val="black"/>
                </a:solidFill>
              </a:rPr>
              <a:t>Cream-skimming</a:t>
            </a:r>
            <a:r>
              <a:rPr lang="en-GB" sz="1350" dirty="0">
                <a:solidFill>
                  <a:prstClr val="black"/>
                </a:solidFill>
              </a:rPr>
              <a:t>: Good schools can be more selective, choose their own customers and recruit high achieving, mainly middle class pupils. As a result, these pupils gain an advantage.</a:t>
            </a:r>
          </a:p>
          <a:p>
            <a:pPr marL="214313" indent="-214313">
              <a:buFont typeface="Arial" panose="020B0604020202020204" pitchFamily="34" charset="0"/>
              <a:buChar char="•"/>
            </a:pPr>
            <a:r>
              <a:rPr lang="en-GB" sz="1350" b="1" dirty="0">
                <a:solidFill>
                  <a:prstClr val="black"/>
                </a:solidFill>
              </a:rPr>
              <a:t>Silt-shifting</a:t>
            </a:r>
            <a:r>
              <a:rPr lang="en-GB" sz="1350" dirty="0">
                <a:solidFill>
                  <a:prstClr val="black"/>
                </a:solidFill>
              </a:rPr>
              <a:t>: Good schools can avoid taking less able pupils who are more likely to get poor results and damage the schools league table position.</a:t>
            </a:r>
          </a:p>
          <a:p>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p:txBody>
      </p:sp>
      <p:sp>
        <p:nvSpPr>
          <p:cNvPr id="2" name="TextBox 1"/>
          <p:cNvSpPr txBox="1"/>
          <p:nvPr/>
        </p:nvSpPr>
        <p:spPr>
          <a:xfrm>
            <a:off x="7092280" y="5721207"/>
            <a:ext cx="1512168" cy="369332"/>
          </a:xfrm>
          <a:prstGeom prst="rect">
            <a:avLst/>
          </a:prstGeom>
          <a:noFill/>
        </p:spPr>
        <p:txBody>
          <a:bodyPr wrap="square" rtlCol="0">
            <a:spAutoFit/>
          </a:bodyPr>
          <a:lstStyle/>
          <a:p>
            <a:r>
              <a:rPr lang="en-GB" dirty="0" smtClean="0"/>
              <a:t>Aysha</a:t>
            </a:r>
            <a:endParaRPr lang="en-GB" dirty="0"/>
          </a:p>
        </p:txBody>
      </p:sp>
    </p:spTree>
    <p:extLst>
      <p:ext uri="{BB962C8B-B14F-4D97-AF65-F5344CB8AC3E}">
        <p14:creationId xmlns:p14="http://schemas.microsoft.com/office/powerpoint/2010/main" val="2432705952"/>
      </p:ext>
    </p:extLst>
  </p:cSld>
  <p:clrMapOvr>
    <a:masterClrMapping/>
  </p:clrMapOvr>
  <p:transition spd="slow">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INTERNAL FACTORS:</a:t>
            </a:r>
            <a:br>
              <a:rPr lang="en-GB" dirty="0" smtClean="0"/>
            </a:br>
            <a:r>
              <a:rPr lang="en-GB" dirty="0" smtClean="0"/>
              <a:t>Boys’ relative underachievement</a:t>
            </a:r>
            <a:endParaRPr lang="en-GB" dirty="0"/>
          </a:p>
        </p:txBody>
      </p:sp>
    </p:spTree>
    <p:extLst>
      <p:ext uri="{BB962C8B-B14F-4D97-AF65-F5344CB8AC3E}">
        <p14:creationId xmlns:p14="http://schemas.microsoft.com/office/powerpoint/2010/main" val="3316065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Girls and Boys achievement in Education</a:t>
            </a:r>
            <a:endParaRPr lang="en-GB" dirty="0"/>
          </a:p>
        </p:txBody>
      </p:sp>
      <p:sp>
        <p:nvSpPr>
          <p:cNvPr id="3" name="Subtitle 2"/>
          <p:cNvSpPr>
            <a:spLocks noGrp="1"/>
          </p:cNvSpPr>
          <p:nvPr>
            <p:ph type="subTitle" idx="1"/>
          </p:nvPr>
        </p:nvSpPr>
        <p:spPr/>
        <p:txBody>
          <a:bodyPr/>
          <a:lstStyle/>
          <a:p>
            <a:r>
              <a:rPr lang="en-GB" dirty="0" smtClean="0"/>
              <a:t>A1 group </a:t>
            </a:r>
          </a:p>
          <a:p>
            <a:r>
              <a:rPr lang="en-GB" dirty="0" smtClean="0"/>
              <a:t>March 2017</a:t>
            </a:r>
            <a:endParaRPr lang="en-GB" dirty="0"/>
          </a:p>
        </p:txBody>
      </p:sp>
      <p:sp>
        <p:nvSpPr>
          <p:cNvPr id="4" name="Title 1"/>
          <p:cNvSpPr txBox="1">
            <a:spLocks/>
          </p:cNvSpPr>
          <p:nvPr/>
        </p:nvSpPr>
        <p:spPr>
          <a:xfrm>
            <a:off x="755576" y="-459432"/>
            <a:ext cx="5826719" cy="1646302"/>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solidFill>
                  <a:schemeClr val="accent4">
                    <a:lumMod val="75000"/>
                  </a:schemeClr>
                </a:solidFill>
              </a:rPr>
              <a:t>STUDENT WORK</a:t>
            </a:r>
            <a:endParaRPr lang="en-GB" b="1" dirty="0">
              <a:solidFill>
                <a:schemeClr val="accent4">
                  <a:lumMod val="75000"/>
                </a:schemeClr>
              </a:solidFill>
            </a:endParaRPr>
          </a:p>
        </p:txBody>
      </p:sp>
    </p:spTree>
    <p:extLst>
      <p:ext uri="{BB962C8B-B14F-4D97-AF65-F5344CB8AC3E}">
        <p14:creationId xmlns:p14="http://schemas.microsoft.com/office/powerpoint/2010/main" val="888424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2875" y="1034053"/>
            <a:ext cx="7391400" cy="623297"/>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GB" sz="2400" u="sng" dirty="0">
                <a:solidFill>
                  <a:prstClr val="black">
                    <a:lumMod val="95000"/>
                    <a:lumOff val="5000"/>
                  </a:prstClr>
                </a:solidFill>
              </a:rPr>
              <a:t>Labelling and self-fulfilling prophecy</a:t>
            </a:r>
          </a:p>
          <a:p>
            <a:r>
              <a:rPr lang="en-GB" sz="2400" dirty="0">
                <a:solidFill>
                  <a:prstClr val="black">
                    <a:lumMod val="95000"/>
                    <a:lumOff val="5000"/>
                  </a:prstClr>
                </a:solidFill>
              </a:rPr>
              <a:t> </a:t>
            </a:r>
          </a:p>
        </p:txBody>
      </p:sp>
      <p:sp>
        <p:nvSpPr>
          <p:cNvPr id="3" name="TextBox 2"/>
          <p:cNvSpPr txBox="1"/>
          <p:nvPr/>
        </p:nvSpPr>
        <p:spPr>
          <a:xfrm>
            <a:off x="142875" y="1485900"/>
            <a:ext cx="6972300" cy="923330"/>
          </a:xfrm>
          <a:prstGeom prst="rect">
            <a:avLst/>
          </a:prstGeom>
          <a:noFill/>
        </p:spPr>
        <p:txBody>
          <a:bodyPr wrap="square" rtlCol="0">
            <a:spAutoFit/>
          </a:bodyPr>
          <a:lstStyle/>
          <a:p>
            <a:pPr defTabSz="342900"/>
            <a:r>
              <a:rPr lang="en-GB" sz="1350" dirty="0">
                <a:solidFill>
                  <a:srgbClr val="54A021">
                    <a:lumMod val="75000"/>
                  </a:srgbClr>
                </a:solidFill>
                <a:latin typeface="Adobe Garamond Pro" panose="02020502060506020403" pitchFamily="18" charset="0"/>
              </a:rPr>
              <a:t>Interactionist emphasises the idea of teacher labelling and say that this can have a significant effect on the way in which a student views themselves and their abilities thus causing them either succeed or fail at school.</a:t>
            </a:r>
          </a:p>
          <a:p>
            <a:pPr defTabSz="342900"/>
            <a:endParaRPr lang="en-GB" sz="1350" dirty="0">
              <a:solidFill>
                <a:srgbClr val="54A021">
                  <a:lumMod val="75000"/>
                </a:srgbClr>
              </a:solidFill>
              <a:latin typeface="Adobe Garamond Pro" panose="02020502060506020403" pitchFamily="18" charset="0"/>
            </a:endParaRPr>
          </a:p>
        </p:txBody>
      </p:sp>
      <p:sp>
        <p:nvSpPr>
          <p:cNvPr id="4" name="TextBox 3"/>
          <p:cNvSpPr txBox="1"/>
          <p:nvPr/>
        </p:nvSpPr>
        <p:spPr>
          <a:xfrm>
            <a:off x="184547" y="2589908"/>
            <a:ext cx="3486150" cy="2123658"/>
          </a:xfrm>
          <a:prstGeom prst="rect">
            <a:avLst/>
          </a:prstGeom>
          <a:noFill/>
        </p:spPr>
        <p:txBody>
          <a:bodyPr wrap="square" rtlCol="0">
            <a:spAutoFit/>
          </a:bodyPr>
          <a:lstStyle/>
          <a:p>
            <a:pPr defTabSz="342900"/>
            <a:r>
              <a:rPr lang="en-GB" sz="1200" dirty="0">
                <a:solidFill>
                  <a:prstClr val="black"/>
                </a:solidFill>
                <a:latin typeface="Adobe Garamond Pro" panose="02020502060506020403" pitchFamily="18" charset="0"/>
              </a:rPr>
              <a:t>In schools evidence has shown that some staff are not as strict with boys than they are with girls, as a result teachers are more likely to extend deadlines for work, therefore lower expectations of boys, to be more tolerant of the disruptive behaviour often found within classrooms. Theses lower expectations could create a self-fulling  prophecy that’s contributing to boys lower achievement. For example Becky Francis (2000) she found that gendered based classrooms are tended to be dominated by boys, since they tend to monopolize space in the classroom and playground. </a:t>
            </a:r>
          </a:p>
        </p:txBody>
      </p:sp>
      <p:cxnSp>
        <p:nvCxnSpPr>
          <p:cNvPr id="6" name="Straight Connector 5"/>
          <p:cNvCxnSpPr/>
          <p:nvPr/>
        </p:nvCxnSpPr>
        <p:spPr>
          <a:xfrm>
            <a:off x="3743325" y="2480095"/>
            <a:ext cx="0" cy="3040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6206" y="2459690"/>
            <a:ext cx="7086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356" y="2203096"/>
            <a:ext cx="552450" cy="300082"/>
          </a:xfrm>
          <a:prstGeom prst="rect">
            <a:avLst/>
          </a:prstGeom>
          <a:noFill/>
        </p:spPr>
        <p:txBody>
          <a:bodyPr wrap="square" rtlCol="0">
            <a:spAutoFit/>
          </a:bodyPr>
          <a:lstStyle/>
          <a:p>
            <a:pPr defTabSz="342900"/>
            <a:r>
              <a:rPr lang="en-GB" sz="1350" dirty="0">
                <a:solidFill>
                  <a:prstClr val="black"/>
                </a:solidFill>
              </a:rPr>
              <a:t>Boys </a:t>
            </a:r>
          </a:p>
        </p:txBody>
      </p:sp>
      <p:sp>
        <p:nvSpPr>
          <p:cNvPr id="10" name="TextBox 9"/>
          <p:cNvSpPr txBox="1"/>
          <p:nvPr/>
        </p:nvSpPr>
        <p:spPr>
          <a:xfrm>
            <a:off x="3743325" y="2237784"/>
            <a:ext cx="542925" cy="300082"/>
          </a:xfrm>
          <a:prstGeom prst="rect">
            <a:avLst/>
          </a:prstGeom>
          <a:noFill/>
        </p:spPr>
        <p:txBody>
          <a:bodyPr wrap="square" rtlCol="0">
            <a:spAutoFit/>
          </a:bodyPr>
          <a:lstStyle/>
          <a:p>
            <a:pPr defTabSz="342900"/>
            <a:r>
              <a:rPr lang="en-GB" sz="1350" dirty="0">
                <a:solidFill>
                  <a:prstClr val="black"/>
                </a:solidFill>
              </a:rPr>
              <a:t>Girls</a:t>
            </a:r>
          </a:p>
        </p:txBody>
      </p:sp>
      <p:sp>
        <p:nvSpPr>
          <p:cNvPr id="12" name="TextBox 11"/>
          <p:cNvSpPr txBox="1"/>
          <p:nvPr/>
        </p:nvSpPr>
        <p:spPr>
          <a:xfrm>
            <a:off x="3888582" y="2589927"/>
            <a:ext cx="3226594" cy="1592744"/>
          </a:xfrm>
          <a:prstGeom prst="rect">
            <a:avLst/>
          </a:prstGeom>
          <a:noFill/>
        </p:spPr>
        <p:txBody>
          <a:bodyPr wrap="square" rtlCol="0">
            <a:spAutoFit/>
          </a:bodyPr>
          <a:lstStyle/>
          <a:p>
            <a:pPr defTabSz="342900"/>
            <a:r>
              <a:rPr lang="en-GB" sz="1200" dirty="0">
                <a:solidFill>
                  <a:prstClr val="black"/>
                </a:solidFill>
                <a:latin typeface="Adobe Garamond Pro" panose="02020502060506020403" pitchFamily="18" charset="0"/>
              </a:rPr>
              <a:t>In classroom girls tend to draw less attention to themselves and are less disruptive in classrooms. In schools girl are seen as quieter than boys and teachers tend to treat boys and girls differently. This suggest that the expectations for girls are much higher than boys. Teachers expect girls to be better at language and creative subjects which creates a caring and sensitive label </a:t>
            </a:r>
            <a:r>
              <a:rPr lang="en-GB" sz="1350" dirty="0">
                <a:solidFill>
                  <a:prstClr val="black"/>
                </a:solidFill>
              </a:rPr>
              <a:t> </a:t>
            </a:r>
          </a:p>
        </p:txBody>
      </p:sp>
      <p:sp>
        <p:nvSpPr>
          <p:cNvPr id="5" name="TextBox 4"/>
          <p:cNvSpPr txBox="1"/>
          <p:nvPr/>
        </p:nvSpPr>
        <p:spPr>
          <a:xfrm>
            <a:off x="2951237" y="6093296"/>
            <a:ext cx="1584176" cy="369332"/>
          </a:xfrm>
          <a:prstGeom prst="rect">
            <a:avLst/>
          </a:prstGeom>
          <a:noFill/>
        </p:spPr>
        <p:txBody>
          <a:bodyPr wrap="square" rtlCol="0">
            <a:spAutoFit/>
          </a:bodyPr>
          <a:lstStyle/>
          <a:p>
            <a:r>
              <a:rPr lang="en-GB" dirty="0" smtClean="0"/>
              <a:t>Lucy </a:t>
            </a:r>
            <a:r>
              <a:rPr lang="en-GB" dirty="0" err="1" smtClean="0"/>
              <a:t>Fazzone</a:t>
            </a:r>
            <a:endParaRPr lang="en-GB" dirty="0"/>
          </a:p>
        </p:txBody>
      </p:sp>
      <p:sp>
        <p:nvSpPr>
          <p:cNvPr id="7" name="TextBox 6"/>
          <p:cNvSpPr txBox="1"/>
          <p:nvPr/>
        </p:nvSpPr>
        <p:spPr>
          <a:xfrm>
            <a:off x="183356" y="404664"/>
            <a:ext cx="2588444" cy="276999"/>
          </a:xfrm>
          <a:prstGeom prst="rect">
            <a:avLst/>
          </a:prstGeom>
          <a:noFill/>
        </p:spPr>
        <p:txBody>
          <a:bodyPr wrap="square" rtlCol="0">
            <a:spAutoFit/>
          </a:bodyPr>
          <a:lstStyle/>
          <a:p>
            <a:r>
              <a:rPr lang="en-GB" sz="1200" dirty="0" smtClean="0"/>
              <a:t>As above …</a:t>
            </a:r>
            <a:endParaRPr lang="en-GB" sz="1200" dirty="0"/>
          </a:p>
        </p:txBody>
      </p:sp>
    </p:spTree>
    <p:extLst>
      <p:ext uri="{BB962C8B-B14F-4D97-AF65-F5344CB8AC3E}">
        <p14:creationId xmlns:p14="http://schemas.microsoft.com/office/powerpoint/2010/main" val="252796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750" y="1009651"/>
            <a:ext cx="4895850" cy="895350"/>
          </a:xfrm>
        </p:spPr>
        <p:txBody>
          <a:bodyPr>
            <a:normAutofit fontScale="90000"/>
          </a:bodyPr>
          <a:lstStyle/>
          <a:p>
            <a:r>
              <a:rPr lang="en-GB" sz="3300" dirty="0"/>
              <a:t>Anti school subcultures</a:t>
            </a:r>
          </a:p>
        </p:txBody>
      </p:sp>
      <p:sp>
        <p:nvSpPr>
          <p:cNvPr id="5" name="TextBox 4"/>
          <p:cNvSpPr txBox="1"/>
          <p:nvPr/>
        </p:nvSpPr>
        <p:spPr>
          <a:xfrm>
            <a:off x="247650" y="2009776"/>
            <a:ext cx="8591550" cy="3023905"/>
          </a:xfrm>
          <a:prstGeom prst="rect">
            <a:avLst/>
          </a:prstGeom>
          <a:noFill/>
        </p:spPr>
        <p:txBody>
          <a:bodyPr wrap="square" rtlCol="0">
            <a:spAutoFit/>
          </a:bodyPr>
          <a:lstStyle/>
          <a:p>
            <a:pPr marL="214313" indent="-214313">
              <a:buFont typeface="Arial" panose="020B0604020202020204" pitchFamily="34" charset="0"/>
              <a:buChar char="•"/>
            </a:pPr>
            <a:r>
              <a:rPr lang="en-GB" sz="1500" dirty="0">
                <a:solidFill>
                  <a:srgbClr val="002060"/>
                </a:solidFill>
              </a:rPr>
              <a:t>To be “Anti school” is to go against the norms and values of the school system. (often associated with “laddish” culture)</a:t>
            </a:r>
          </a:p>
          <a:p>
            <a:pPr marL="214313" indent="-214313">
              <a:buFont typeface="Arial" panose="020B0604020202020204" pitchFamily="34" charset="0"/>
              <a:buChar char="•"/>
            </a:pPr>
            <a:r>
              <a:rPr lang="en-GB" sz="1500" dirty="0">
                <a:solidFill>
                  <a:srgbClr val="002060"/>
                </a:solidFill>
              </a:rPr>
              <a:t>Students will often reject the system by refusing to listen to teachers, not doing homework and being disruptive within lessons.</a:t>
            </a:r>
          </a:p>
          <a:p>
            <a:pPr marL="214313" indent="-214313">
              <a:buFont typeface="Arial" panose="020B0604020202020204" pitchFamily="34" charset="0"/>
              <a:buChar char="•"/>
            </a:pPr>
            <a:r>
              <a:rPr lang="en-GB" sz="1500" dirty="0">
                <a:solidFill>
                  <a:srgbClr val="002060"/>
                </a:solidFill>
              </a:rPr>
              <a:t>Can be a self fulfilling prophecy as it is often students who are put in lower sets and believe they cannot achieve high results who behave in this way.</a:t>
            </a:r>
          </a:p>
          <a:p>
            <a:pPr marL="214313" indent="-214313">
              <a:buFont typeface="Arial" panose="020B0604020202020204" pitchFamily="34" charset="0"/>
              <a:buChar char="•"/>
            </a:pPr>
            <a:r>
              <a:rPr lang="en-GB" sz="1500" dirty="0">
                <a:solidFill>
                  <a:srgbClr val="002060"/>
                </a:solidFill>
              </a:rPr>
              <a:t>Boys are more likely to reject the school system in this way because it is a sign of masculinity and if they do appear to always be good students they are more likely to receive verbal abuse from their peers. (Epstein et al 1998) </a:t>
            </a:r>
          </a:p>
          <a:p>
            <a:pPr marL="214313" indent="-214313">
              <a:buFont typeface="Arial" panose="020B0604020202020204" pitchFamily="34" charset="0"/>
              <a:buChar char="•"/>
            </a:pPr>
            <a:r>
              <a:rPr lang="en-GB" sz="1500" dirty="0">
                <a:solidFill>
                  <a:srgbClr val="002060"/>
                </a:solidFill>
              </a:rPr>
              <a:t>Could be due to a lack of role models for boys as there are fewer male than female teachers.</a:t>
            </a:r>
          </a:p>
          <a:p>
            <a:endParaRPr lang="en-GB" sz="1350" dirty="0">
              <a:solidFill>
                <a:prstClr val="black"/>
              </a:solidFill>
            </a:endParaRPr>
          </a:p>
          <a:p>
            <a:endParaRPr lang="en-GB" sz="1350" dirty="0">
              <a:solidFill>
                <a:prstClr val="black"/>
              </a:solidFill>
            </a:endParaRPr>
          </a:p>
          <a:p>
            <a:r>
              <a:rPr lang="en-GB" sz="1350" dirty="0">
                <a:solidFill>
                  <a:prstClr val="black"/>
                </a:solidFill>
              </a:rPr>
              <a:t> </a:t>
            </a:r>
          </a:p>
        </p:txBody>
      </p:sp>
      <p:sp>
        <p:nvSpPr>
          <p:cNvPr id="3" name="TextBox 2"/>
          <p:cNvSpPr txBox="1"/>
          <p:nvPr/>
        </p:nvSpPr>
        <p:spPr>
          <a:xfrm>
            <a:off x="6444208" y="404664"/>
            <a:ext cx="2016224" cy="369332"/>
          </a:xfrm>
          <a:prstGeom prst="rect">
            <a:avLst/>
          </a:prstGeom>
          <a:noFill/>
        </p:spPr>
        <p:txBody>
          <a:bodyPr wrap="square" rtlCol="0">
            <a:spAutoFit/>
          </a:bodyPr>
          <a:lstStyle/>
          <a:p>
            <a:r>
              <a:rPr lang="en-GB" dirty="0" smtClean="0"/>
              <a:t>Alex</a:t>
            </a:r>
            <a:endParaRPr lang="en-GB" dirty="0"/>
          </a:p>
        </p:txBody>
      </p:sp>
      <p:pic>
        <p:nvPicPr>
          <p:cNvPr id="1026" name="Picture 2" descr="Image result for sta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285" y="392418"/>
            <a:ext cx="478904" cy="47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3213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408" y="857250"/>
            <a:ext cx="6858000" cy="800665"/>
          </a:xfrm>
        </p:spPr>
        <p:txBody>
          <a:bodyPr>
            <a:normAutofit fontScale="90000"/>
          </a:bodyPr>
          <a:lstStyle/>
          <a:p>
            <a:r>
              <a:rPr lang="en-GB" sz="3000" b="1" dirty="0"/>
              <a:t>Why are boys underachieving?</a:t>
            </a:r>
            <a:br>
              <a:rPr lang="en-GB" sz="3000" b="1" dirty="0"/>
            </a:br>
            <a:r>
              <a:rPr lang="en-GB" sz="3000" b="1" dirty="0"/>
              <a:t>Internal Factors</a:t>
            </a:r>
          </a:p>
        </p:txBody>
      </p:sp>
      <p:sp>
        <p:nvSpPr>
          <p:cNvPr id="3" name="Subtitle 2"/>
          <p:cNvSpPr>
            <a:spLocks noGrp="1"/>
          </p:cNvSpPr>
          <p:nvPr>
            <p:ph type="subTitle" idx="1"/>
          </p:nvPr>
        </p:nvSpPr>
        <p:spPr>
          <a:xfrm>
            <a:off x="0" y="1657915"/>
            <a:ext cx="9144000" cy="4342835"/>
          </a:xfrm>
        </p:spPr>
        <p:txBody>
          <a:bodyPr>
            <a:normAutofit/>
          </a:bodyPr>
          <a:lstStyle/>
          <a:p>
            <a:r>
              <a:rPr lang="en-GB" dirty="0" smtClean="0"/>
              <a:t>Tony Sewell claims our education system has become ‘feminised’. Schools no longer nurture masculine qualities such as competitiveness and leadership.</a:t>
            </a:r>
          </a:p>
          <a:p>
            <a:r>
              <a:rPr lang="en-GB" dirty="0" smtClean="0"/>
              <a:t>They focus on qualities more closely associated with girls instead. (Methodical working, attentiveness in class.</a:t>
            </a:r>
          </a:p>
          <a:p>
            <a:r>
              <a:rPr lang="en-GB" dirty="0" smtClean="0"/>
              <a:t>He argues that some coursework needs to be replaced with final exams and a greater emphasis must be placed on outdoor activity/adventure in the curriculum.</a:t>
            </a:r>
          </a:p>
          <a:p>
            <a:r>
              <a:rPr lang="en-GB" dirty="0" smtClean="0"/>
              <a:t>As girls’ educational achievement has overtaken boys’, teachers have begun labelling female students as more likely to succeed, thus creating a self-fulfilling prophecy.</a:t>
            </a:r>
          </a:p>
          <a:p>
            <a:r>
              <a:rPr lang="en-GB" dirty="0" smtClean="0"/>
              <a:t>Girls are generally more willing to conform to the rules of the school than boys + disproportionate number of female teachers alienates them further from the school culture.</a:t>
            </a:r>
          </a:p>
          <a:p>
            <a:r>
              <a:rPr lang="en-GB" dirty="0" smtClean="0"/>
              <a:t>Research suggests that boys find it harder to conform to ‘hardworking’ school culture, due to their juxtaposed ‘laddish’ subculture.</a:t>
            </a:r>
          </a:p>
          <a:p>
            <a:r>
              <a:rPr lang="en-GB" dirty="0" smtClean="0"/>
              <a:t>Boys face social attack for deviating from their ‘laddish’ anti-work subculture and trying to work hard. They face negative labelling and bullying if they try to conform to school culture.</a:t>
            </a:r>
          </a:p>
          <a:p>
            <a:endParaRPr lang="en-GB" sz="2100" dirty="0"/>
          </a:p>
        </p:txBody>
      </p:sp>
      <p:sp>
        <p:nvSpPr>
          <p:cNvPr id="4" name="TextBox 3"/>
          <p:cNvSpPr txBox="1"/>
          <p:nvPr/>
        </p:nvSpPr>
        <p:spPr>
          <a:xfrm>
            <a:off x="7977232" y="260648"/>
            <a:ext cx="843240" cy="369332"/>
          </a:xfrm>
          <a:prstGeom prst="rect">
            <a:avLst/>
          </a:prstGeom>
          <a:noFill/>
        </p:spPr>
        <p:txBody>
          <a:bodyPr wrap="square" rtlCol="0">
            <a:spAutoFit/>
          </a:bodyPr>
          <a:lstStyle/>
          <a:p>
            <a:r>
              <a:rPr lang="en-GB" dirty="0" smtClean="0"/>
              <a:t>Will</a:t>
            </a:r>
            <a:endParaRPr lang="en-GB" dirty="0"/>
          </a:p>
        </p:txBody>
      </p:sp>
    </p:spTree>
    <p:extLst>
      <p:ext uri="{BB962C8B-B14F-4D97-AF65-F5344CB8AC3E}">
        <p14:creationId xmlns:p14="http://schemas.microsoft.com/office/powerpoint/2010/main" val="5978644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Lack of male role models</a:t>
            </a:r>
            <a:endParaRPr lang="en-GB" dirty="0"/>
          </a:p>
        </p:txBody>
      </p:sp>
      <p:sp>
        <p:nvSpPr>
          <p:cNvPr id="3" name="Subtitle 2"/>
          <p:cNvSpPr>
            <a:spLocks noGrp="1"/>
          </p:cNvSpPr>
          <p:nvPr>
            <p:ph type="subTitle" idx="1"/>
          </p:nvPr>
        </p:nvSpPr>
        <p:spPr/>
        <p:txBody>
          <a:bodyPr/>
          <a:lstStyle/>
          <a:p>
            <a:r>
              <a:rPr lang="en-GB" dirty="0" smtClean="0"/>
              <a:t>Lucy R</a:t>
            </a:r>
            <a:endParaRPr lang="en-GB" dirty="0"/>
          </a:p>
        </p:txBody>
      </p:sp>
    </p:spTree>
    <p:extLst>
      <p:ext uri="{BB962C8B-B14F-4D97-AF65-F5344CB8AC3E}">
        <p14:creationId xmlns:p14="http://schemas.microsoft.com/office/powerpoint/2010/main" val="1794551788"/>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4426"/>
            <a:ext cx="7886700" cy="4375547"/>
          </a:xfrm>
        </p:spPr>
        <p:txBody>
          <a:bodyPr>
            <a:normAutofit/>
          </a:bodyPr>
          <a:lstStyle/>
          <a:p>
            <a:r>
              <a:rPr lang="en-GB" sz="1800" dirty="0"/>
              <a:t>The lack of male role models both at home and at school is believed to be a cause of boys underachievement. For example, large amounts of boys are being brought up in the 1.5 million female-headed lone parent families in the UK. </a:t>
            </a:r>
          </a:p>
          <a:p>
            <a:endParaRPr lang="en-GB" sz="1800" dirty="0"/>
          </a:p>
          <a:p>
            <a:r>
              <a:rPr lang="en-GB" sz="1800" dirty="0"/>
              <a:t>Although, only 14% of primary school teachers are male. According to </a:t>
            </a:r>
            <a:r>
              <a:rPr lang="en-GB" sz="1800" dirty="0" err="1"/>
              <a:t>Yougov</a:t>
            </a:r>
            <a:r>
              <a:rPr lang="en-GB" sz="1800" dirty="0"/>
              <a:t> (2007), 39% of 8-11 year old boys have no lessons whatsoever with a male teacher. Yet most boys surveyed said the presence of a male teacher made them behave better and 42% said it made them work harder.</a:t>
            </a:r>
          </a:p>
          <a:p>
            <a:endParaRPr lang="en-GB" sz="1800" dirty="0"/>
          </a:p>
          <a:p>
            <a:r>
              <a:rPr lang="en-GB" sz="1800" dirty="0"/>
              <a:t>Some commentators argue that this has become as a result of the culture of the primary school. It has become feminised caused by being staffed by female teachers, who are unable to control the boys behaviour. In this view, male teachers are better able to impose the strict discipline boys need in order to concentrate. If this view is correct, it would suggest primary schools need more male teachers. </a:t>
            </a:r>
          </a:p>
          <a:p>
            <a:endParaRPr lang="en-GB" sz="1500" dirty="0"/>
          </a:p>
        </p:txBody>
      </p:sp>
    </p:spTree>
    <p:extLst>
      <p:ext uri="{BB962C8B-B14F-4D97-AF65-F5344CB8AC3E}">
        <p14:creationId xmlns:p14="http://schemas.microsoft.com/office/powerpoint/2010/main" val="2441438604"/>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1576"/>
            <a:ext cx="7886700" cy="4318397"/>
          </a:xfrm>
        </p:spPr>
        <p:txBody>
          <a:bodyPr/>
          <a:lstStyle/>
          <a:p>
            <a:pPr marL="0" indent="0">
              <a:buNone/>
            </a:pPr>
            <a:r>
              <a:rPr lang="en-GB" dirty="0" smtClean="0"/>
              <a:t>However, research suggests that the absence of male teachers may not be a major factor in boys underachievement. For example, Becky Francis (2006) found that two thirds of 7-8 year olds believed the gender of the teacher did not matter.</a:t>
            </a:r>
          </a:p>
          <a:p>
            <a:pPr marL="0" indent="0">
              <a:buNone/>
            </a:pPr>
            <a:r>
              <a:rPr lang="en-GB" dirty="0" smtClean="0"/>
              <a:t>Barbara Read (2008) is also critical of the claims that the culture o of primary schools is becoming feminised and that only male teachers can exert the firm discipline that boys need to achieve. </a:t>
            </a:r>
          </a:p>
          <a:p>
            <a:pPr marL="0" indent="0">
              <a:buNone/>
            </a:pPr>
            <a:r>
              <a:rPr lang="en-GB" dirty="0" smtClean="0"/>
              <a:t>To test this, Read studied the type of language teachers use to express criticism. She identified two types of discourse:</a:t>
            </a:r>
          </a:p>
          <a:p>
            <a:r>
              <a:rPr lang="en-GB" b="1" dirty="0" smtClean="0"/>
              <a:t>A disciplinarian language: </a:t>
            </a:r>
            <a:r>
              <a:rPr lang="en-GB" dirty="0" smtClean="0"/>
              <a:t>the teachers authority is made explicit and visible, for example, shouting</a:t>
            </a:r>
          </a:p>
          <a:p>
            <a:r>
              <a:rPr lang="en-GB" b="1" dirty="0" smtClean="0"/>
              <a:t>A liberal language: </a:t>
            </a:r>
            <a:r>
              <a:rPr lang="en-GB" dirty="0" smtClean="0"/>
              <a:t>the teachers authority is implicit and invisible. This child-centred discourse involves ‘pseudo-</a:t>
            </a:r>
            <a:r>
              <a:rPr lang="en-GB" dirty="0" err="1" smtClean="0"/>
              <a:t>adultification</a:t>
            </a:r>
            <a:r>
              <a:rPr lang="en-GB" dirty="0" smtClean="0"/>
              <a:t>’</a:t>
            </a:r>
            <a:endParaRPr lang="en-GB" b="1" dirty="0" smtClean="0"/>
          </a:p>
        </p:txBody>
      </p:sp>
    </p:spTree>
    <p:extLst>
      <p:ext uri="{BB962C8B-B14F-4D97-AF65-F5344CB8AC3E}">
        <p14:creationId xmlns:p14="http://schemas.microsoft.com/office/powerpoint/2010/main" val="177378712"/>
      </p:ext>
    </p:extLst>
  </p:cSld>
  <p:clrMapOvr>
    <a:masterClrMapping/>
  </p:clrMapOvr>
  <p:transition spd="slow">
    <p:strips/>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So overall…</a:t>
            </a:r>
            <a:endParaRPr lang="en-GB" dirty="0"/>
          </a:p>
        </p:txBody>
      </p:sp>
    </p:spTree>
    <p:extLst>
      <p:ext uri="{BB962C8B-B14F-4D97-AF65-F5344CB8AC3E}">
        <p14:creationId xmlns:p14="http://schemas.microsoft.com/office/powerpoint/2010/main" val="92331791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 y="548680"/>
            <a:ext cx="6887108" cy="1611910"/>
          </a:xfrm>
        </p:spPr>
        <p:txBody>
          <a:bodyPr>
            <a:normAutofit fontScale="90000"/>
          </a:bodyPr>
          <a:lstStyle/>
          <a:p>
            <a:pPr>
              <a:spcBef>
                <a:spcPts val="300"/>
              </a:spcBef>
              <a:spcAft>
                <a:spcPts val="300"/>
              </a:spcAft>
            </a:pPr>
            <a:r>
              <a:rPr lang="en-GB" b="1" dirty="0" smtClean="0">
                <a:ea typeface="Times New Roman"/>
                <a:cs typeface="Arial"/>
              </a:rPr>
              <a:t>FEMINIST ANALYSIS blends </a:t>
            </a:r>
            <a:r>
              <a:rPr lang="en-GB" b="1" dirty="0">
                <a:ea typeface="Times New Roman"/>
                <a:cs typeface="Arial"/>
              </a:rPr>
              <a:t>the structuralist and Interactionist</a:t>
            </a:r>
            <a:r>
              <a:rPr lang="en-GB" dirty="0" smtClean="0">
                <a:effectLst/>
                <a:latin typeface="Times New Roman"/>
                <a:ea typeface="Times New Roman"/>
              </a:rPr>
              <a:t/>
            </a:r>
            <a:br>
              <a:rPr lang="en-GB" dirty="0" smtClean="0">
                <a:effectLst/>
                <a:latin typeface="Times New Roman"/>
                <a:ea typeface="Times New Roman"/>
              </a:rPr>
            </a:br>
            <a:endParaRPr lang="en-GB" dirty="0"/>
          </a:p>
        </p:txBody>
      </p:sp>
      <p:sp>
        <p:nvSpPr>
          <p:cNvPr id="3" name="Content Placeholder 2"/>
          <p:cNvSpPr>
            <a:spLocks noGrp="1"/>
          </p:cNvSpPr>
          <p:nvPr>
            <p:ph idx="1"/>
          </p:nvPr>
        </p:nvSpPr>
        <p:spPr/>
        <p:txBody>
          <a:bodyPr/>
          <a:lstStyle/>
          <a:p>
            <a:r>
              <a:rPr lang="en-GB" dirty="0"/>
              <a:t>C</a:t>
            </a:r>
            <a:r>
              <a:rPr lang="en-GB" dirty="0" smtClean="0"/>
              <a:t>oncerned </a:t>
            </a:r>
            <a:r>
              <a:rPr lang="en-GB" dirty="0"/>
              <a:t>with the ways </a:t>
            </a:r>
            <a:r>
              <a:rPr lang="en-GB" dirty="0" smtClean="0"/>
              <a:t>schooling </a:t>
            </a:r>
            <a:r>
              <a:rPr lang="en-GB" dirty="0"/>
              <a:t>may systematically </a:t>
            </a:r>
            <a:r>
              <a:rPr lang="en-GB" b="1" dirty="0"/>
              <a:t>disadvantage girls </a:t>
            </a:r>
            <a:r>
              <a:rPr lang="en-GB" dirty="0"/>
              <a:t>and reinforce the nature of </a:t>
            </a:r>
            <a:r>
              <a:rPr lang="en-GB" b="1" dirty="0"/>
              <a:t>patriarchy</a:t>
            </a:r>
            <a:r>
              <a:rPr lang="en-GB" dirty="0"/>
              <a:t>.</a:t>
            </a:r>
          </a:p>
        </p:txBody>
      </p:sp>
      <p:graphicFrame>
        <p:nvGraphicFramePr>
          <p:cNvPr id="4" name="Table 3"/>
          <p:cNvGraphicFramePr>
            <a:graphicFrameLocks noGrp="1"/>
          </p:cNvGraphicFramePr>
          <p:nvPr>
            <p:extLst/>
          </p:nvPr>
        </p:nvGraphicFramePr>
        <p:xfrm>
          <a:off x="323528" y="3501008"/>
          <a:ext cx="8424936" cy="2549015"/>
        </p:xfrm>
        <a:graphic>
          <a:graphicData uri="http://schemas.openxmlformats.org/drawingml/2006/table">
            <a:tbl>
              <a:tblPr firstRow="1" bandRow="1">
                <a:tableStyleId>{5C22544A-7EE6-4342-B048-85BDC9FD1C3A}</a:tableStyleId>
              </a:tblPr>
              <a:tblGrid>
                <a:gridCol w="4212468"/>
                <a:gridCol w="4212468"/>
              </a:tblGrid>
              <a:tr h="305558">
                <a:tc>
                  <a:txBody>
                    <a:bodyPr/>
                    <a:lstStyle/>
                    <a:p>
                      <a:r>
                        <a:rPr lang="en-GB" dirty="0" smtClean="0"/>
                        <a:t>PAST</a:t>
                      </a:r>
                      <a:endParaRPr lang="en-GB" dirty="0"/>
                    </a:p>
                  </a:txBody>
                  <a:tcPr/>
                </a:tc>
                <a:tc>
                  <a:txBody>
                    <a:bodyPr/>
                    <a:lstStyle/>
                    <a:p>
                      <a:r>
                        <a:rPr lang="en-GB" dirty="0" smtClean="0"/>
                        <a:t>PRESENT</a:t>
                      </a:r>
                      <a:endParaRPr lang="en-GB" dirty="0"/>
                    </a:p>
                  </a:txBody>
                  <a:tcPr/>
                </a:tc>
              </a:tr>
              <a:tr h="2183255">
                <a:tc>
                  <a:txBody>
                    <a:bodyPr/>
                    <a:lstStyle/>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Concerned with the </a:t>
                      </a:r>
                      <a:r>
                        <a:rPr kumimoji="0" lang="en-GB" sz="1800" b="1" kern="1200" dirty="0" smtClean="0">
                          <a:solidFill>
                            <a:schemeClr val="dk1"/>
                          </a:solidFill>
                          <a:effectLst/>
                          <a:latin typeface="+mn-lt"/>
                          <a:ea typeface="+mn-ea"/>
                          <a:cs typeface="+mn-cs"/>
                        </a:rPr>
                        <a:t>underperformanc</a:t>
                      </a:r>
                      <a:r>
                        <a:rPr kumimoji="0" lang="en-GB" sz="1800" kern="1200" dirty="0" smtClean="0">
                          <a:solidFill>
                            <a:schemeClr val="dk1"/>
                          </a:solidFill>
                          <a:effectLst/>
                          <a:latin typeface="+mn-lt"/>
                          <a:ea typeface="+mn-ea"/>
                          <a:cs typeface="+mn-cs"/>
                        </a:rPr>
                        <a:t>e of girls in the educational system </a:t>
                      </a:r>
                    </a:p>
                    <a:p>
                      <a:pPr marL="285750" indent="-285750">
                        <a:buFont typeface="Arial" panose="020B0604020202020204" pitchFamily="34" charset="0"/>
                        <a:buChar char="•"/>
                      </a:pPr>
                      <a:r>
                        <a:rPr kumimoji="0" lang="en-GB" sz="1800" kern="1200" dirty="0" smtClean="0">
                          <a:solidFill>
                            <a:schemeClr val="dk1"/>
                          </a:solidFill>
                          <a:effectLst/>
                          <a:latin typeface="+mn-lt"/>
                          <a:ea typeface="+mn-ea"/>
                          <a:cs typeface="+mn-cs"/>
                        </a:rPr>
                        <a:t>The ways in which this may have been reinforced by </a:t>
                      </a:r>
                      <a:r>
                        <a:rPr kumimoji="0" lang="en-GB" sz="1800" b="1" kern="1200" dirty="0" smtClean="0">
                          <a:solidFill>
                            <a:schemeClr val="dk1"/>
                          </a:solidFill>
                          <a:effectLst/>
                          <a:latin typeface="+mn-lt"/>
                          <a:ea typeface="+mn-ea"/>
                          <a:cs typeface="+mn-cs"/>
                        </a:rPr>
                        <a:t>school structures </a:t>
                      </a:r>
                      <a:r>
                        <a:rPr kumimoji="0" lang="en-GB" sz="1800" kern="1200" dirty="0" smtClean="0">
                          <a:solidFill>
                            <a:schemeClr val="dk1"/>
                          </a:solidFill>
                          <a:effectLst/>
                          <a:latin typeface="+mn-lt"/>
                          <a:ea typeface="+mn-ea"/>
                          <a:cs typeface="+mn-cs"/>
                        </a:rPr>
                        <a:t>and </a:t>
                      </a:r>
                      <a:r>
                        <a:rPr kumimoji="0" lang="en-GB" sz="1800" b="1" kern="1200" dirty="0" smtClean="0">
                          <a:solidFill>
                            <a:schemeClr val="dk1"/>
                          </a:solidFill>
                          <a:effectLst/>
                          <a:latin typeface="+mn-lt"/>
                          <a:ea typeface="+mn-ea"/>
                          <a:cs typeface="+mn-cs"/>
                        </a:rPr>
                        <a:t>interaction</a:t>
                      </a:r>
                      <a:r>
                        <a:rPr kumimoji="0" lang="en-GB" sz="1800" kern="1200" dirty="0" smtClean="0">
                          <a:solidFill>
                            <a:schemeClr val="dk1"/>
                          </a:solidFill>
                          <a:effectLst/>
                          <a:latin typeface="+mn-lt"/>
                          <a:ea typeface="+mn-ea"/>
                          <a:cs typeface="+mn-cs"/>
                        </a:rPr>
                        <a:t>. </a:t>
                      </a:r>
                      <a:endParaRPr lang="en-GB" dirty="0"/>
                    </a:p>
                  </a:txBody>
                  <a:tcPr/>
                </a:tc>
                <a:tc>
                  <a:txBody>
                    <a:bodyPr/>
                    <a:lstStyle/>
                    <a:p>
                      <a:pPr marL="285750" indent="-285750">
                        <a:buFont typeface="Arial" panose="020B0604020202020204" pitchFamily="34" charset="0"/>
                        <a:buChar char="•"/>
                      </a:pPr>
                      <a:r>
                        <a:rPr lang="en-GB" dirty="0" smtClean="0"/>
                        <a:t>The remaining</a:t>
                      </a:r>
                      <a:r>
                        <a:rPr lang="en-GB" baseline="0" dirty="0" smtClean="0"/>
                        <a:t> </a:t>
                      </a:r>
                      <a:r>
                        <a:rPr lang="en-GB" b="1" baseline="0" dirty="0" smtClean="0"/>
                        <a:t>patriarchal systems </a:t>
                      </a:r>
                      <a:r>
                        <a:rPr lang="en-GB" baseline="0" dirty="0" smtClean="0"/>
                        <a:t>that exist in education.</a:t>
                      </a:r>
                    </a:p>
                    <a:p>
                      <a:pPr marL="285750" indent="-285750">
                        <a:buFont typeface="Arial" panose="020B0604020202020204" pitchFamily="34" charset="0"/>
                        <a:buChar char="•"/>
                      </a:pPr>
                      <a:r>
                        <a:rPr lang="en-GB" b="1" baseline="0" dirty="0" smtClean="0"/>
                        <a:t>Interactions</a:t>
                      </a:r>
                      <a:r>
                        <a:rPr lang="en-GB" baseline="0" dirty="0" smtClean="0"/>
                        <a:t> in the classroom and how they create DEA.</a:t>
                      </a:r>
                    </a:p>
                    <a:p>
                      <a:pPr marL="285750" indent="-285750">
                        <a:buFont typeface="Arial" panose="020B0604020202020204" pitchFamily="34" charset="0"/>
                        <a:buChar char="•"/>
                      </a:pPr>
                      <a:r>
                        <a:rPr lang="en-GB" baseline="0" dirty="0" smtClean="0"/>
                        <a:t>Some Feminists maybe interested in looking at why boys are now failing. (Liberal feminism)</a:t>
                      </a:r>
                      <a:endParaRPr lang="en-GB" dirty="0"/>
                    </a:p>
                  </a:txBody>
                  <a:tcPr/>
                </a:tc>
              </a:tr>
            </a:tbl>
          </a:graphicData>
        </a:graphic>
      </p:graphicFrame>
      <p:sp>
        <p:nvSpPr>
          <p:cNvPr id="5" name="TextBox 4"/>
          <p:cNvSpPr txBox="1"/>
          <p:nvPr/>
        </p:nvSpPr>
        <p:spPr>
          <a:xfrm>
            <a:off x="-108520" y="6254241"/>
            <a:ext cx="7560840" cy="369332"/>
          </a:xfrm>
          <a:prstGeom prst="rect">
            <a:avLst/>
          </a:prstGeom>
          <a:noFill/>
        </p:spPr>
        <p:txBody>
          <a:bodyPr wrap="square" rtlCol="0">
            <a:spAutoFit/>
          </a:bodyPr>
          <a:lstStyle/>
          <a:p>
            <a:pPr algn="ctr"/>
            <a:r>
              <a:rPr lang="en-GB" b="1" dirty="0" smtClean="0">
                <a:solidFill>
                  <a:prstClr val="black"/>
                </a:solidFill>
              </a:rPr>
              <a:t>[What may have influenced this change in focus?] </a:t>
            </a:r>
            <a:endParaRPr lang="en-GB" b="1" dirty="0">
              <a:solidFill>
                <a:prstClr val="black"/>
              </a:solidFill>
            </a:endParaRPr>
          </a:p>
        </p:txBody>
      </p:sp>
    </p:spTree>
    <p:extLst>
      <p:ext uri="{BB962C8B-B14F-4D97-AF65-F5344CB8AC3E}">
        <p14:creationId xmlns:p14="http://schemas.microsoft.com/office/powerpoint/2010/main" val="2896904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198" y="221698"/>
            <a:ext cx="7272808" cy="1399032"/>
          </a:xfrm>
        </p:spPr>
        <p:txBody>
          <a:bodyPr>
            <a:normAutofit fontScale="90000"/>
          </a:bodyPr>
          <a:lstStyle/>
          <a:p>
            <a:r>
              <a:rPr lang="en-GB" b="1" dirty="0">
                <a:effectLst/>
              </a:rPr>
              <a:t>Recent Trends in Gender from the late 1980s to the present day. </a:t>
            </a:r>
            <a:r>
              <a:rPr lang="en-GB" dirty="0">
                <a:effectLst/>
              </a:rPr>
              <a:t/>
            </a:r>
            <a:br>
              <a:rPr lang="en-GB" dirty="0">
                <a:effectLst/>
              </a:rPr>
            </a:br>
            <a:endParaRPr lang="en-GB" dirty="0"/>
          </a:p>
        </p:txBody>
      </p:sp>
      <p:sp>
        <p:nvSpPr>
          <p:cNvPr id="3" name="Content Placeholder 2"/>
          <p:cNvSpPr>
            <a:spLocks noGrp="1"/>
          </p:cNvSpPr>
          <p:nvPr>
            <p:ph idx="1"/>
          </p:nvPr>
        </p:nvSpPr>
        <p:spPr>
          <a:xfrm>
            <a:off x="323528" y="1628800"/>
            <a:ext cx="7139136" cy="4975192"/>
          </a:xfrm>
        </p:spPr>
        <p:txBody>
          <a:bodyPr>
            <a:normAutofit fontScale="92500" lnSpcReduction="10000"/>
          </a:bodyPr>
          <a:lstStyle/>
          <a:p>
            <a:pPr lvl="0"/>
            <a:r>
              <a:rPr lang="en-GB" dirty="0"/>
              <a:t>GCSE was introduced in </a:t>
            </a:r>
            <a:r>
              <a:rPr lang="en-GB" b="1" dirty="0"/>
              <a:t>1988</a:t>
            </a:r>
            <a:r>
              <a:rPr lang="en-GB" dirty="0"/>
              <a:t> and from then onwards the female- male gender difference in educational achievement at GCSE level widened</a:t>
            </a:r>
          </a:p>
          <a:p>
            <a:pPr lvl="0"/>
            <a:r>
              <a:rPr lang="en-GB" dirty="0"/>
              <a:t>By the late 1980s females were more likely than males to gain two or more A Level passes and during the course of the 1990s they also became more likely to gain 3 or more A level passes.</a:t>
            </a:r>
          </a:p>
          <a:p>
            <a:pPr lvl="0"/>
            <a:r>
              <a:rPr lang="en-GB" dirty="0"/>
              <a:t>Females became more likely than males to gain A grades in almost all A Level subjects BUT gender differences in exam performance at A level are smaller than at GCSE.</a:t>
            </a:r>
          </a:p>
          <a:p>
            <a:pPr lvl="0"/>
            <a:r>
              <a:rPr lang="en-GB" dirty="0"/>
              <a:t>Females are more likely than males to enrol on Undergraduate and Post Graduate courses.</a:t>
            </a:r>
          </a:p>
          <a:p>
            <a:pPr lvl="0"/>
            <a:r>
              <a:rPr lang="en-GB" dirty="0"/>
              <a:t>Males are still marginally more likely than females to gain First Class degrees but females are significantly more likely than males to gain Upper Second degrees.</a:t>
            </a:r>
          </a:p>
          <a:p>
            <a:pPr lvl="0"/>
            <a:r>
              <a:rPr lang="en-GB" dirty="0"/>
              <a:t>There are still some significant gender differences in subject choice at Advanced level and Degree level and these differences could potentially restrict women’s future employment prospects.</a:t>
            </a:r>
          </a:p>
          <a:p>
            <a:endParaRPr lang="en-GB" dirty="0"/>
          </a:p>
        </p:txBody>
      </p:sp>
    </p:spTree>
    <p:extLst>
      <p:ext uri="{BB962C8B-B14F-4D97-AF65-F5344CB8AC3E}">
        <p14:creationId xmlns:p14="http://schemas.microsoft.com/office/powerpoint/2010/main" val="2138102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rPr>
              <a:t>Problems with this picture</a:t>
            </a:r>
            <a:r>
              <a:rPr lang="en-GB" dirty="0">
                <a:effectLst/>
              </a:rPr>
              <a:t/>
            </a:r>
            <a:br>
              <a:rPr lang="en-GB" dirty="0">
                <a:effectLst/>
              </a:rPr>
            </a:br>
            <a:endParaRPr lang="en-GB" dirty="0"/>
          </a:p>
        </p:txBody>
      </p:sp>
      <p:sp>
        <p:nvSpPr>
          <p:cNvPr id="3" name="Content Placeholder 2"/>
          <p:cNvSpPr>
            <a:spLocks noGrp="1"/>
          </p:cNvSpPr>
          <p:nvPr>
            <p:ph idx="1"/>
          </p:nvPr>
        </p:nvSpPr>
        <p:spPr>
          <a:xfrm>
            <a:off x="539552" y="1340768"/>
            <a:ext cx="6347714" cy="3880773"/>
          </a:xfrm>
        </p:spPr>
        <p:txBody>
          <a:bodyPr>
            <a:normAutofit lnSpcReduction="10000"/>
          </a:bodyPr>
          <a:lstStyle/>
          <a:p>
            <a:pPr lvl="0"/>
            <a:r>
              <a:rPr lang="en-GB" dirty="0"/>
              <a:t>It is important to consider the relative sizes of gender, social class and ethnic differences in educational achievement and the </a:t>
            </a:r>
            <a:r>
              <a:rPr lang="en-GB" b="1" u="sng" dirty="0"/>
              <a:t>interconnected</a:t>
            </a:r>
            <a:r>
              <a:rPr lang="en-GB" dirty="0"/>
              <a:t> effects of gender, ethnicity and social class on educational achievement</a:t>
            </a:r>
            <a:r>
              <a:rPr lang="en-GB" dirty="0" smtClean="0"/>
              <a:t>. This is called </a:t>
            </a:r>
            <a:r>
              <a:rPr lang="en-GB" b="1" dirty="0" smtClean="0">
                <a:solidFill>
                  <a:srgbClr val="FF0000"/>
                </a:solidFill>
              </a:rPr>
              <a:t>INTERSECTIONALITY</a:t>
            </a:r>
            <a:r>
              <a:rPr lang="en-GB" dirty="0" smtClean="0"/>
              <a:t>.</a:t>
            </a:r>
            <a:endParaRPr lang="en-GB" dirty="0"/>
          </a:p>
          <a:p>
            <a:pPr lvl="0"/>
            <a:r>
              <a:rPr lang="en-GB" dirty="0"/>
              <a:t>Gender differences </a:t>
            </a:r>
            <a:r>
              <a:rPr lang="en-GB" b="1" u="sng" dirty="0"/>
              <a:t>are far smaller than social class differences</a:t>
            </a:r>
            <a:r>
              <a:rPr lang="en-GB" dirty="0"/>
              <a:t> in educational achievement. Students of both sexes who are eligible for free school meals are far less likely than students of both sexes ineligible to be successful at all levels of the education system.</a:t>
            </a:r>
          </a:p>
          <a:p>
            <a:pPr lvl="0"/>
            <a:r>
              <a:rPr lang="en-GB" dirty="0"/>
              <a:t>Some </a:t>
            </a:r>
            <a:r>
              <a:rPr lang="en-GB" b="1" u="sng" dirty="0"/>
              <a:t>ethnic differences in educational achievement are also greater</a:t>
            </a:r>
            <a:r>
              <a:rPr lang="en-GB" dirty="0"/>
              <a:t> than gender differences in educational achievement.</a:t>
            </a:r>
          </a:p>
          <a:p>
            <a:endParaRPr lang="en-GB" dirty="0"/>
          </a:p>
        </p:txBody>
      </p:sp>
      <p:sp>
        <p:nvSpPr>
          <p:cNvPr id="4" name="TextBox 3"/>
          <p:cNvSpPr txBox="1"/>
          <p:nvPr/>
        </p:nvSpPr>
        <p:spPr>
          <a:xfrm>
            <a:off x="156099" y="5121712"/>
            <a:ext cx="6801213" cy="830997"/>
          </a:xfrm>
          <a:prstGeom prst="rect">
            <a:avLst/>
          </a:prstGeom>
          <a:noFill/>
        </p:spPr>
        <p:txBody>
          <a:bodyPr wrap="square" rtlCol="0">
            <a:spAutoFit/>
          </a:bodyPr>
          <a:lstStyle/>
          <a:p>
            <a:pPr algn="ctr"/>
            <a:r>
              <a:rPr lang="en-GB" sz="2400" b="1" dirty="0" smtClean="0">
                <a:solidFill>
                  <a:prstClr val="black"/>
                </a:solidFill>
              </a:rPr>
              <a:t>NOTE: All of these are potential evaluation points to include in a relevant essay! </a:t>
            </a:r>
            <a:endParaRPr lang="en-GB" sz="2400" b="1" dirty="0">
              <a:solidFill>
                <a:prstClr val="black"/>
              </a:solidFill>
            </a:endParaRPr>
          </a:p>
        </p:txBody>
      </p:sp>
    </p:spTree>
    <p:extLst>
      <p:ext uri="{BB962C8B-B14F-4D97-AF65-F5344CB8AC3E}">
        <p14:creationId xmlns:p14="http://schemas.microsoft.com/office/powerpoint/2010/main" val="1100562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9108261"/>
              </p:ext>
            </p:extLst>
          </p:nvPr>
        </p:nvGraphicFramePr>
        <p:xfrm>
          <a:off x="178905" y="663437"/>
          <a:ext cx="8632134" cy="5143490"/>
        </p:xfrm>
        <a:graphic>
          <a:graphicData uri="http://schemas.openxmlformats.org/drawingml/2006/table">
            <a:tbl>
              <a:tblPr firstRow="1" bandRow="1">
                <a:tableStyleId>{5C22544A-7EE6-4342-B048-85BDC9FD1C3A}</a:tableStyleId>
              </a:tblPr>
              <a:tblGrid>
                <a:gridCol w="4651513"/>
                <a:gridCol w="3980621"/>
              </a:tblGrid>
              <a:tr h="270710">
                <a:tc>
                  <a:txBody>
                    <a:bodyPr/>
                    <a:lstStyle/>
                    <a:p>
                      <a:endParaRPr lang="en-GB" sz="1000" dirty="0"/>
                    </a:p>
                  </a:txBody>
                  <a:tcPr marL="68580" marR="68580" marT="34290" marB="34290"/>
                </a:tc>
                <a:tc>
                  <a:txBody>
                    <a:bodyPr/>
                    <a:lstStyle/>
                    <a:p>
                      <a:endParaRPr lang="en-GB" sz="1000"/>
                    </a:p>
                  </a:txBody>
                  <a:tcPr marL="68580" marR="68580" marT="34290" marB="34290"/>
                </a:tc>
              </a:tr>
              <a:tr h="270710">
                <a:tc>
                  <a:txBody>
                    <a:bodyPr/>
                    <a:lstStyle/>
                    <a:p>
                      <a:r>
                        <a:rPr lang="en-GB" sz="1000" dirty="0" smtClean="0"/>
                        <a:t>The impact of the women’s movement</a:t>
                      </a:r>
                      <a:endParaRPr lang="en-GB" sz="1000" dirty="0"/>
                    </a:p>
                  </a:txBody>
                  <a:tcPr marL="68580" marR="68580" marT="34290" marB="34290"/>
                </a:tc>
                <a:tc>
                  <a:txBody>
                    <a:bodyPr/>
                    <a:lstStyle/>
                    <a:p>
                      <a:r>
                        <a:rPr lang="en-GB" sz="1000" dirty="0" smtClean="0"/>
                        <a:t>Webb 52 Browne 69</a:t>
                      </a:r>
                      <a:endParaRPr lang="en-GB" sz="1000" dirty="0"/>
                    </a:p>
                  </a:txBody>
                  <a:tcPr marL="68580" marR="68580" marT="34290" marB="34290"/>
                </a:tc>
              </a:tr>
              <a:tr h="270710">
                <a:tc>
                  <a:txBody>
                    <a:bodyPr/>
                    <a:lstStyle/>
                    <a:p>
                      <a:r>
                        <a:rPr lang="en-GB" sz="1000" dirty="0" smtClean="0"/>
                        <a:t>The Family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a:t>
                      </a:r>
                    </a:p>
                  </a:txBody>
                  <a:tcPr marL="68580" marR="68580" marT="34290" marB="34290"/>
                </a:tc>
              </a:tr>
              <a:tr h="270710">
                <a:tc>
                  <a:txBody>
                    <a:bodyPr/>
                    <a:lstStyle/>
                    <a:p>
                      <a:r>
                        <a:rPr lang="en-GB" sz="1000" dirty="0" smtClean="0"/>
                        <a:t>Changes in women’s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69-70</a:t>
                      </a:r>
                    </a:p>
                  </a:txBody>
                  <a:tcPr marL="68580" marR="68580" marT="34290" marB="34290"/>
                </a:tc>
              </a:tr>
              <a:tr h="270710">
                <a:tc>
                  <a:txBody>
                    <a:bodyPr/>
                    <a:lstStyle/>
                    <a:p>
                      <a:r>
                        <a:rPr lang="en-GB" sz="1000" dirty="0" smtClean="0"/>
                        <a:t>Girls’ ambition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52 Browne 70</a:t>
                      </a:r>
                    </a:p>
                  </a:txBody>
                  <a:tcPr marL="68580" marR="68580" marT="34290" marB="34290"/>
                </a:tc>
              </a:tr>
              <a:tr h="270710">
                <a:tc>
                  <a:txBody>
                    <a:bodyPr/>
                    <a:lstStyle/>
                    <a:p>
                      <a:r>
                        <a:rPr lang="en-GB" sz="1000" dirty="0" smtClean="0"/>
                        <a:t>Maturity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69 &amp; 70</a:t>
                      </a:r>
                    </a:p>
                  </a:txBody>
                  <a:tcPr marL="68580" marR="68580" marT="34290" marB="34290"/>
                </a:tc>
              </a:tr>
              <a:tr h="270710">
                <a:tc>
                  <a:txBody>
                    <a:bodyPr/>
                    <a:lstStyle/>
                    <a:p>
                      <a:r>
                        <a:rPr lang="en-GB" sz="1000" dirty="0" smtClean="0"/>
                        <a:t>Globalisation and declining traditional male employment</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Browne 71 SIF 184</a:t>
                      </a:r>
                    </a:p>
                  </a:txBody>
                  <a:tcPr marL="68580" marR="68580" marT="34290" marB="34290"/>
                </a:tc>
              </a:tr>
              <a:tr h="270710">
                <a:tc>
                  <a:txBody>
                    <a:bodyPr/>
                    <a:lstStyle/>
                    <a:p>
                      <a:r>
                        <a:rPr lang="en-GB" sz="1000" dirty="0" smtClean="0"/>
                        <a:t>Male Identity Crisis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SIF 43 &amp; 184</a:t>
                      </a:r>
                    </a:p>
                  </a:txBody>
                  <a:tcPr marL="68580" marR="68580" marT="34290" marB="34290"/>
                </a:tc>
              </a:tr>
              <a:tr h="270710">
                <a:tc>
                  <a:txBody>
                    <a:bodyPr/>
                    <a:lstStyle/>
                    <a:p>
                      <a:r>
                        <a:rPr lang="en-GB" sz="1000" dirty="0" smtClean="0"/>
                        <a:t>Hegemonic Masculinity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72 SIF 41</a:t>
                      </a:r>
                    </a:p>
                  </a:txBody>
                  <a:tcPr marL="68580" marR="68580" marT="34290" marB="34290"/>
                </a:tc>
              </a:tr>
              <a:tr h="270710">
                <a:tc>
                  <a:txBody>
                    <a:bodyPr/>
                    <a:lstStyle/>
                    <a:p>
                      <a:r>
                        <a:rPr lang="en-GB" sz="1000" dirty="0" smtClean="0"/>
                        <a:t>Over estimation of ability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Browne 70 &amp; 71</a:t>
                      </a:r>
                    </a:p>
                  </a:txBody>
                  <a:tcPr marL="68580" marR="68580" marT="34290" marB="34290"/>
                </a:tc>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54</a:t>
                      </a:r>
                    </a:p>
                  </a:txBody>
                  <a:tcPr marL="68580" marR="68580" marT="34290" marB="34290"/>
                </a:tc>
              </a:tr>
              <a:tr h="270710">
                <a:tc>
                  <a:txBody>
                    <a:bodyPr/>
                    <a:lstStyle/>
                    <a:p>
                      <a:r>
                        <a:rPr lang="en-GB" sz="1000" dirty="0" smtClean="0"/>
                        <a:t>Equal Opportunities Policies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53-54 Browne 69</a:t>
                      </a:r>
                    </a:p>
                  </a:txBody>
                  <a:tcPr marL="68580" marR="68580" marT="34290" marB="34290"/>
                </a:tc>
              </a:tr>
              <a:tr h="270710">
                <a:tc>
                  <a:txBody>
                    <a:bodyPr/>
                    <a:lstStyle/>
                    <a:p>
                      <a:r>
                        <a:rPr lang="en-GB" sz="1000" dirty="0" smtClean="0"/>
                        <a:t>Positive role models in school</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53 &amp; 54 </a:t>
                      </a:r>
                    </a:p>
                  </a:txBody>
                  <a:tcPr marL="68580" marR="68580" marT="34290" marB="34290"/>
                </a:tc>
              </a:tr>
              <a:tr h="270710">
                <a:tc>
                  <a:txBody>
                    <a:bodyPr/>
                    <a:lstStyle/>
                    <a:p>
                      <a:r>
                        <a:rPr lang="en-GB" sz="1000" dirty="0" smtClean="0"/>
                        <a:t>Challenging gender stereotypes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tr>
              <a:tr h="270710">
                <a:tc>
                  <a:txBody>
                    <a:bodyPr/>
                    <a:lstStyle/>
                    <a:p>
                      <a:r>
                        <a:rPr lang="en-GB" sz="1000" dirty="0" smtClean="0"/>
                        <a:t>Marketization</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55</a:t>
                      </a:r>
                    </a:p>
                  </a:txBody>
                  <a:tcPr marL="68580" marR="68580" marT="34290" marB="34290"/>
                </a:tc>
              </a:tr>
              <a:tr h="270710">
                <a:tc>
                  <a:txBody>
                    <a:bodyPr/>
                    <a:lstStyle/>
                    <a:p>
                      <a:r>
                        <a:rPr lang="en-GB" sz="1000" dirty="0" smtClean="0"/>
                        <a:t>Labelling and the Self-Fulfilling Prophecy</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70</a:t>
                      </a:r>
                    </a:p>
                  </a:txBody>
                  <a:tcPr marL="68580" marR="68580" marT="34290" marB="34290"/>
                </a:tc>
              </a:tr>
              <a:tr h="270710">
                <a:tc>
                  <a:txBody>
                    <a:bodyPr/>
                    <a:lstStyle/>
                    <a:p>
                      <a:r>
                        <a:rPr lang="en-GB" sz="1000" dirty="0" smtClean="0"/>
                        <a:t>Anti-school</a:t>
                      </a:r>
                      <a:r>
                        <a:rPr lang="en-GB" sz="1000" baseline="0" dirty="0" smtClean="0"/>
                        <a:t> subcultures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58 Browne 71</a:t>
                      </a:r>
                    </a:p>
                  </a:txBody>
                  <a:tcPr marL="68580" marR="68580" marT="34290" marB="34290"/>
                </a:tc>
              </a:tr>
              <a:tr h="270710">
                <a:tc>
                  <a:txBody>
                    <a:bodyPr/>
                    <a:lstStyle/>
                    <a:p>
                      <a:r>
                        <a:rPr lang="en-GB" sz="1000" dirty="0" smtClean="0"/>
                        <a:t>Feminised curriculum</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  57 &amp; 58</a:t>
                      </a:r>
                    </a:p>
                  </a:txBody>
                  <a:tcPr marL="68580" marR="68580" marT="34290" marB="34290"/>
                </a:tc>
              </a:tr>
              <a:tr h="270710">
                <a:tc>
                  <a:txBody>
                    <a:bodyPr/>
                    <a:lstStyle/>
                    <a:p>
                      <a:r>
                        <a:rPr lang="en-GB" sz="1000" dirty="0" smtClean="0"/>
                        <a:t>Lack of male role models</a:t>
                      </a:r>
                      <a:endParaRPr lang="en-GB"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Webb57-58</a:t>
                      </a:r>
                    </a:p>
                  </a:txBody>
                  <a:tcPr marL="68580" marR="68580" marT="34290" marB="34290"/>
                </a:tc>
              </a:tr>
            </a:tbl>
          </a:graphicData>
        </a:graphic>
      </p:graphicFrame>
    </p:spTree>
    <p:extLst>
      <p:ext uri="{BB962C8B-B14F-4D97-AF65-F5344CB8AC3E}">
        <p14:creationId xmlns:p14="http://schemas.microsoft.com/office/powerpoint/2010/main" val="2502139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620688"/>
            <a:ext cx="7056784" cy="731168"/>
          </a:xfrm>
        </p:spPr>
        <p:txBody>
          <a:bodyPr>
            <a:normAutofit/>
          </a:bodyPr>
          <a:lstStyle/>
          <a:p>
            <a:r>
              <a:rPr lang="en-GB" sz="2800" b="1" dirty="0" smtClean="0">
                <a:effectLst/>
              </a:rPr>
              <a:t>Summary: Explaining </a:t>
            </a:r>
            <a:r>
              <a:rPr lang="en-GB" sz="2800" b="1" dirty="0">
                <a:effectLst/>
              </a:rPr>
              <a:t>the </a:t>
            </a:r>
            <a:r>
              <a:rPr lang="en-GB" sz="2800" b="1" dirty="0" smtClean="0">
                <a:effectLst/>
              </a:rPr>
              <a:t>differences</a:t>
            </a:r>
            <a:endParaRPr lang="en-GB" sz="2800" dirty="0"/>
          </a:p>
        </p:txBody>
      </p:sp>
      <p:sp>
        <p:nvSpPr>
          <p:cNvPr id="3" name="Content Placeholder 2"/>
          <p:cNvSpPr>
            <a:spLocks noGrp="1"/>
          </p:cNvSpPr>
          <p:nvPr>
            <p:ph idx="1"/>
          </p:nvPr>
        </p:nvSpPr>
        <p:spPr>
          <a:xfrm>
            <a:off x="323528" y="1124744"/>
            <a:ext cx="7056784" cy="4580778"/>
          </a:xfrm>
        </p:spPr>
        <p:txBody>
          <a:bodyPr>
            <a:noAutofit/>
          </a:bodyPr>
          <a:lstStyle/>
          <a:p>
            <a:pPr lvl="0"/>
            <a:r>
              <a:rPr lang="en-GB" dirty="0"/>
              <a:t>In order to analyse the relative educational improvement from the 1980s onwards we must distinguish between:</a:t>
            </a:r>
          </a:p>
          <a:p>
            <a:pPr lvl="3"/>
            <a:r>
              <a:rPr lang="en-GB" sz="1800" b="1" dirty="0"/>
              <a:t>factors accelerating the rate of female </a:t>
            </a:r>
            <a:r>
              <a:rPr lang="en-GB" sz="1800" b="1" dirty="0" smtClean="0"/>
              <a:t>improvement</a:t>
            </a:r>
            <a:endParaRPr lang="en-GB" sz="1800" b="1" dirty="0"/>
          </a:p>
          <a:p>
            <a:pPr lvl="3"/>
            <a:r>
              <a:rPr lang="en-GB" sz="1800" b="1" dirty="0"/>
              <a:t>factors restricting the rate of male improvement.</a:t>
            </a:r>
          </a:p>
          <a:p>
            <a:pPr marL="400050" lvl="1" indent="0">
              <a:buNone/>
            </a:pPr>
            <a:r>
              <a:rPr lang="en-GB" dirty="0" smtClean="0"/>
              <a:t>and then look at the possible division between schools as a factor in this or wider socio-economic issues</a:t>
            </a:r>
          </a:p>
          <a:p>
            <a:pPr marL="0" lvl="0" indent="0">
              <a:buNone/>
            </a:pPr>
            <a:r>
              <a:rPr lang="en-GB" dirty="0" smtClean="0"/>
              <a:t>		</a:t>
            </a:r>
            <a:r>
              <a:rPr lang="en-GB" b="1" dirty="0" smtClean="0">
                <a:solidFill>
                  <a:srgbClr val="00B050"/>
                </a:solidFill>
              </a:rPr>
              <a:t>BUT REMEMBER</a:t>
            </a:r>
            <a:r>
              <a:rPr lang="en-GB" dirty="0" smtClean="0"/>
              <a:t>:</a:t>
            </a:r>
          </a:p>
          <a:p>
            <a:pPr lvl="0"/>
            <a:r>
              <a:rPr lang="en-GB" b="1" dirty="0" smtClean="0">
                <a:solidFill>
                  <a:srgbClr val="00B050"/>
                </a:solidFill>
              </a:rPr>
              <a:t>Females</a:t>
            </a:r>
            <a:r>
              <a:rPr lang="en-GB" b="1" dirty="0">
                <a:solidFill>
                  <a:srgbClr val="00B050"/>
                </a:solidFill>
              </a:rPr>
              <a:t>’ </a:t>
            </a:r>
            <a:r>
              <a:rPr lang="en-GB" b="1" u="sng" dirty="0">
                <a:solidFill>
                  <a:srgbClr val="00B050"/>
                </a:solidFill>
              </a:rPr>
              <a:t>and</a:t>
            </a:r>
            <a:r>
              <a:rPr lang="en-GB" b="1" dirty="0">
                <a:solidFill>
                  <a:srgbClr val="00B050"/>
                </a:solidFill>
              </a:rPr>
              <a:t> males’ educational achievements have </a:t>
            </a:r>
            <a:r>
              <a:rPr lang="en-GB" b="1" u="sng" dirty="0" smtClean="0">
                <a:solidFill>
                  <a:srgbClr val="00B050"/>
                </a:solidFill>
              </a:rPr>
              <a:t>both</a:t>
            </a:r>
            <a:r>
              <a:rPr lang="en-GB" b="1" dirty="0" smtClean="0">
                <a:solidFill>
                  <a:srgbClr val="00B050"/>
                </a:solidFill>
              </a:rPr>
              <a:t> improved over time </a:t>
            </a:r>
            <a:r>
              <a:rPr lang="en-GB" dirty="0" smtClean="0"/>
              <a:t>- </a:t>
            </a:r>
            <a:r>
              <a:rPr lang="en-GB" dirty="0"/>
              <a:t>the rate of female improvement has been faster and this widened the female-male achievement gap</a:t>
            </a:r>
          </a:p>
          <a:p>
            <a:pPr lvl="0"/>
            <a:r>
              <a:rPr lang="en-GB" b="1" dirty="0" smtClean="0">
                <a:solidFill>
                  <a:srgbClr val="00B050"/>
                </a:solidFill>
              </a:rPr>
              <a:t>Gender</a:t>
            </a:r>
            <a:r>
              <a:rPr lang="en-GB" b="1" dirty="0">
                <a:solidFill>
                  <a:srgbClr val="00B050"/>
                </a:solidFill>
              </a:rPr>
              <a:t>, social class and ethnicity are </a:t>
            </a:r>
            <a:r>
              <a:rPr lang="en-GB" b="1" u="sng" dirty="0">
                <a:solidFill>
                  <a:srgbClr val="00B050"/>
                </a:solidFill>
              </a:rPr>
              <a:t>interconnected</a:t>
            </a:r>
            <a:r>
              <a:rPr lang="en-GB" dirty="0"/>
              <a:t>. Girls are more successful than boys in all ethnic groups but middle class boys are still more educationally successful than working class girls in all ethnic groups.</a:t>
            </a:r>
          </a:p>
          <a:p>
            <a:endParaRPr lang="en-GB" sz="1000" dirty="0"/>
          </a:p>
        </p:txBody>
      </p:sp>
    </p:spTree>
    <p:extLst>
      <p:ext uri="{BB962C8B-B14F-4D97-AF65-F5344CB8AC3E}">
        <p14:creationId xmlns:p14="http://schemas.microsoft.com/office/powerpoint/2010/main" val="3094746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ffectLst/>
              </a:rPr>
              <a:t>CONTINUING PROBLEMS FOR </a:t>
            </a:r>
            <a:r>
              <a:rPr lang="en-US" b="1" dirty="0" smtClean="0">
                <a:effectLst/>
              </a:rPr>
              <a:t>GIRLS? </a:t>
            </a:r>
            <a:r>
              <a:rPr lang="en-US" b="1" smtClean="0">
                <a:effectLst/>
              </a:rPr>
              <a:t>2 examples</a:t>
            </a:r>
            <a:r>
              <a:rPr lang="en-GB" b="1" dirty="0">
                <a:effectLst/>
              </a:rPr>
              <a:t/>
            </a:r>
            <a:br>
              <a:rPr lang="en-GB" b="1" dirty="0">
                <a:effectLst/>
              </a:rPr>
            </a:br>
            <a:endParaRPr lang="en-GB" dirty="0"/>
          </a:p>
        </p:txBody>
      </p:sp>
      <p:sp>
        <p:nvSpPr>
          <p:cNvPr id="3" name="Content Placeholder 2"/>
          <p:cNvSpPr>
            <a:spLocks noGrp="1"/>
          </p:cNvSpPr>
          <p:nvPr>
            <p:ph idx="1"/>
          </p:nvPr>
        </p:nvSpPr>
        <p:spPr>
          <a:xfrm>
            <a:off x="323528" y="1916832"/>
            <a:ext cx="7272808" cy="4572000"/>
          </a:xfrm>
        </p:spPr>
        <p:txBody>
          <a:bodyPr>
            <a:normAutofit fontScale="85000" lnSpcReduction="20000"/>
          </a:bodyPr>
          <a:lstStyle/>
          <a:p>
            <a:pPr marL="64008" indent="0">
              <a:buNone/>
            </a:pPr>
            <a:r>
              <a:rPr lang="en-GB" b="1" u="sng" cap="all" dirty="0" smtClean="0"/>
              <a:t>IN EMPLOYMENT</a:t>
            </a:r>
          </a:p>
          <a:p>
            <a:pPr marL="349758" indent="-285750"/>
            <a:r>
              <a:rPr lang="en-GB" dirty="0" smtClean="0"/>
              <a:t>The so-called “glass ceiling” still exists in employment – as women’s careers can stall because of</a:t>
            </a:r>
          </a:p>
          <a:p>
            <a:pPr marL="749808" lvl="1"/>
            <a:r>
              <a:rPr lang="en-GB" dirty="0" smtClean="0"/>
              <a:t>family pressures / maternity leave</a:t>
            </a:r>
          </a:p>
          <a:p>
            <a:pPr marL="749808" lvl="1"/>
            <a:r>
              <a:rPr lang="en-GB" dirty="0" smtClean="0"/>
              <a:t>Stereotyping by employers</a:t>
            </a:r>
          </a:p>
          <a:p>
            <a:pPr marL="749808" lvl="1"/>
            <a:r>
              <a:rPr lang="en-GB" dirty="0" smtClean="0"/>
              <a:t>“Old Boy” Networks</a:t>
            </a:r>
          </a:p>
          <a:p>
            <a:pPr marL="749808" lvl="1"/>
            <a:r>
              <a:rPr lang="en-GB" dirty="0" err="1" smtClean="0"/>
              <a:t>etc</a:t>
            </a:r>
            <a:endParaRPr lang="en-GB" dirty="0" smtClean="0"/>
          </a:p>
          <a:p>
            <a:pPr marL="349758" indent="-285750"/>
            <a:endParaRPr lang="en-GB" b="1" u="sng" cap="all" dirty="0"/>
          </a:p>
          <a:p>
            <a:pPr marL="64008" indent="0">
              <a:buNone/>
            </a:pPr>
            <a:r>
              <a:rPr lang="en-GB" b="1" u="sng" cap="all" dirty="0" smtClean="0"/>
              <a:t>(Post</a:t>
            </a:r>
            <a:r>
              <a:rPr lang="en-GB" b="1" u="sng" cap="all" dirty="0"/>
              <a:t>?) feminist approaches </a:t>
            </a:r>
            <a:r>
              <a:rPr lang="en-GB" b="1" u="sng" cap="all" dirty="0" smtClean="0"/>
              <a:t>– THE “GENDER REGIME”</a:t>
            </a:r>
            <a:endParaRPr lang="en-GB" b="1" dirty="0"/>
          </a:p>
          <a:p>
            <a:r>
              <a:rPr lang="en-GB" b="1" dirty="0" smtClean="0"/>
              <a:t>Valerie Hey/ Martin Mac an </a:t>
            </a:r>
            <a:r>
              <a:rPr lang="en-GB" b="1" dirty="0" err="1" smtClean="0"/>
              <a:t>Ghaill</a:t>
            </a:r>
            <a:r>
              <a:rPr lang="en-GB" b="1" dirty="0" smtClean="0"/>
              <a:t> – Heteronormativity</a:t>
            </a:r>
          </a:p>
          <a:p>
            <a:r>
              <a:rPr lang="en-GB" dirty="0" smtClean="0"/>
              <a:t>Heterosexuality </a:t>
            </a:r>
            <a:r>
              <a:rPr lang="en-GB" dirty="0"/>
              <a:t>is a </a:t>
            </a:r>
            <a:r>
              <a:rPr lang="en-GB" u="sng" dirty="0"/>
              <a:t>learned</a:t>
            </a:r>
            <a:r>
              <a:rPr lang="en-GB" dirty="0"/>
              <a:t> characteristic for most if not all, </a:t>
            </a:r>
            <a:r>
              <a:rPr lang="en-GB" dirty="0" smtClean="0"/>
              <a:t>and hegemonic male sexuality dominates</a:t>
            </a:r>
          </a:p>
          <a:p>
            <a:r>
              <a:rPr lang="en-GB" dirty="0" smtClean="0"/>
              <a:t>Other sexualities and genders </a:t>
            </a:r>
            <a:r>
              <a:rPr lang="en-GB" dirty="0"/>
              <a:t>are </a:t>
            </a:r>
            <a:r>
              <a:rPr lang="en-GB" dirty="0" smtClean="0"/>
              <a:t>relatively stigmatised</a:t>
            </a:r>
            <a:r>
              <a:rPr lang="en-GB" dirty="0"/>
              <a:t>, marginalised or punished through the hidden curriculum of the school, or the actions of other pupils in reinforcing group norms</a:t>
            </a:r>
            <a:r>
              <a:rPr lang="en-GB" dirty="0" smtClean="0"/>
              <a:t>.</a:t>
            </a:r>
          </a:p>
          <a:p>
            <a:r>
              <a:rPr lang="en-GB" dirty="0" smtClean="0"/>
              <a:t>So girls still learn subordination and schools still reinforce patriarchal attitudes</a:t>
            </a:r>
            <a:endParaRPr lang="en-GB" dirty="0"/>
          </a:p>
          <a:p>
            <a:pPr marL="64008" indent="0">
              <a:buNone/>
            </a:pPr>
            <a:endParaRPr lang="en-GB" dirty="0"/>
          </a:p>
          <a:p>
            <a:endParaRPr lang="en-GB" b="1" dirty="0"/>
          </a:p>
        </p:txBody>
      </p:sp>
    </p:spTree>
    <p:extLst>
      <p:ext uri="{BB962C8B-B14F-4D97-AF65-F5344CB8AC3E}">
        <p14:creationId xmlns:p14="http://schemas.microsoft.com/office/powerpoint/2010/main" val="17457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vrecappersanonymous.files.wordpress.com/2011/02/2-11-slush.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059308"/>
            <a:ext cx="4203861" cy="21433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0314" y="298459"/>
            <a:ext cx="6347713" cy="1320800"/>
          </a:xfrm>
        </p:spPr>
        <p:txBody>
          <a:bodyPr>
            <a:normAutofit fontScale="90000"/>
          </a:bodyPr>
          <a:lstStyle/>
          <a:p>
            <a:r>
              <a:rPr lang="en-GB" b="1" dirty="0" smtClean="0"/>
              <a:t>Heteronormativity represented in US TV shows/ Films: </a:t>
            </a:r>
            <a:endParaRPr lang="en-GB" b="1" dirty="0"/>
          </a:p>
        </p:txBody>
      </p:sp>
      <p:sp>
        <p:nvSpPr>
          <p:cNvPr id="4" name="Text Box 2"/>
          <p:cNvSpPr txBox="1">
            <a:spLocks noChangeArrowheads="1"/>
          </p:cNvSpPr>
          <p:nvPr/>
        </p:nvSpPr>
        <p:spPr bwMode="auto">
          <a:xfrm>
            <a:off x="6732240" y="5733256"/>
            <a:ext cx="2272665" cy="9387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r>
              <a:rPr lang="en-GB" sz="1100" dirty="0">
                <a:solidFill>
                  <a:prstClr val="white"/>
                </a:solidFill>
                <a:latin typeface="Arial"/>
                <a:ea typeface="Times New Roman"/>
                <a:cs typeface="Arial Unicode MS"/>
              </a:rPr>
              <a:t>The </a:t>
            </a:r>
            <a:r>
              <a:rPr lang="en-GB" sz="1100" dirty="0">
                <a:solidFill>
                  <a:prstClr val="black"/>
                </a:solidFill>
                <a:latin typeface="Arial"/>
                <a:ea typeface="Times New Roman"/>
                <a:cs typeface="Arial Unicode MS"/>
              </a:rPr>
              <a:t>hierarchy of gender/sexuality</a:t>
            </a:r>
            <a:endParaRPr lang="en-GB" sz="1200" dirty="0">
              <a:solidFill>
                <a:prstClr val="black"/>
              </a:solidFill>
              <a:latin typeface="Times New Roman"/>
              <a:ea typeface="Times New Roman"/>
              <a:cs typeface="Arial Unicode MS"/>
            </a:endParaRPr>
          </a:p>
          <a:p>
            <a:pPr marL="342900" indent="-342900">
              <a:buFont typeface="+mj-lt"/>
              <a:buAutoNum type="arabicPeriod"/>
            </a:pPr>
            <a:r>
              <a:rPr lang="en-GB" sz="1100" dirty="0">
                <a:solidFill>
                  <a:prstClr val="black"/>
                </a:solidFill>
                <a:latin typeface="Arial"/>
                <a:ea typeface="Times New Roman"/>
              </a:rPr>
              <a:t>Heterosexual 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Heterosexual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female</a:t>
            </a:r>
            <a:endParaRPr lang="en-GB" sz="1200" dirty="0">
              <a:solidFill>
                <a:prstClr val="black"/>
              </a:solidFill>
              <a:latin typeface="Times New Roman"/>
              <a:ea typeface="Times New Roman"/>
            </a:endParaRPr>
          </a:p>
          <a:p>
            <a:pPr marL="342900" indent="-342900">
              <a:buFont typeface="+mj-lt"/>
              <a:buAutoNum type="arabicPeriod"/>
            </a:pPr>
            <a:r>
              <a:rPr lang="en-GB" sz="1100" dirty="0">
                <a:solidFill>
                  <a:prstClr val="black"/>
                </a:solidFill>
                <a:latin typeface="Arial"/>
                <a:ea typeface="Times New Roman"/>
              </a:rPr>
              <a:t>Homosexual male</a:t>
            </a:r>
            <a:endParaRPr lang="en-GB" sz="1200" dirty="0">
              <a:solidFill>
                <a:prstClr val="black"/>
              </a:solidFill>
              <a:latin typeface="Times New Roman"/>
              <a:ea typeface="Times New Roman"/>
            </a:endParaRPr>
          </a:p>
        </p:txBody>
      </p:sp>
      <p:pic>
        <p:nvPicPr>
          <p:cNvPr id="1026" name="Picture 2" descr="https://geeksonparade.files.wordpress.com/2013/03/sbtb.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42286">
            <a:off x="176313" y="1732103"/>
            <a:ext cx="326140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en/c/c8/American_Pie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9792" y="2348880"/>
            <a:ext cx="2232247" cy="3124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2.bp.blogspot.com/-eJBtW6Mb1og/TnlM5jzZZ2I/AAAAAAAAAAU/_JmBXJEmvKk/s1600/Jock-Cheerleader-3-glee-9302703-500-320.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80478">
            <a:off x="4765718" y="1827152"/>
            <a:ext cx="3528392" cy="22581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media-cache-ak0.pinimg.com/originals/bb/4c/a0/bb4ca0ada7eae8507ef739b97b56baee.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346" y="4335841"/>
            <a:ext cx="2709794" cy="2030788"/>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6353532" y="6323275"/>
            <a:ext cx="432048" cy="86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3942954" y="6202615"/>
            <a:ext cx="228353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solidFill>
                  <a:prstClr val="black"/>
                </a:solidFill>
              </a:rPr>
              <a:t>“Jock Culture”</a:t>
            </a:r>
          </a:p>
        </p:txBody>
      </p:sp>
      <p:sp>
        <p:nvSpPr>
          <p:cNvPr id="5" name="TextBox 4"/>
          <p:cNvSpPr txBox="1"/>
          <p:nvPr/>
        </p:nvSpPr>
        <p:spPr>
          <a:xfrm>
            <a:off x="3815914" y="6202615"/>
            <a:ext cx="27139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solidFill>
                  <a:prstClr val="black"/>
                </a:solidFill>
              </a:rPr>
              <a:t>Gender Regime</a:t>
            </a:r>
            <a:endParaRPr lang="en-GB" dirty="0">
              <a:solidFill>
                <a:prstClr val="black"/>
              </a:solidFill>
            </a:endParaRPr>
          </a:p>
        </p:txBody>
      </p:sp>
    </p:spTree>
    <p:extLst>
      <p:ext uri="{BB962C8B-B14F-4D97-AF65-F5344CB8AC3E}">
        <p14:creationId xmlns:p14="http://schemas.microsoft.com/office/powerpoint/2010/main" val="30295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5"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fade">
                                      <p:cBhvr>
                                        <p:cTn id="16" dur="2000"/>
                                        <p:tgtEl>
                                          <p:spTgt spid="1028"/>
                                        </p:tgtEl>
                                      </p:cBhvr>
                                    </p:animEffect>
                                    <p:anim calcmode="lin" valueType="num">
                                      <p:cBhvr>
                                        <p:cTn id="17" dur="2000" fill="hold"/>
                                        <p:tgtEl>
                                          <p:spTgt spid="1028"/>
                                        </p:tgtEl>
                                        <p:attrNameLst>
                                          <p:attrName>ppt_w</p:attrName>
                                        </p:attrNameLst>
                                      </p:cBhvr>
                                      <p:tavLst>
                                        <p:tav tm="0" fmla="#ppt_w*sin(2.5*pi*$)">
                                          <p:val>
                                            <p:fltVal val="0"/>
                                          </p:val>
                                        </p:tav>
                                        <p:tav tm="100000">
                                          <p:val>
                                            <p:fltVal val="1"/>
                                          </p:val>
                                        </p:tav>
                                      </p:tavLst>
                                    </p:anim>
                                    <p:anim calcmode="lin" valueType="num">
                                      <p:cBhvr>
                                        <p:cTn id="18" dur="2000" fill="hold"/>
                                        <p:tgtEl>
                                          <p:spTgt spid="1028"/>
                                        </p:tgtEl>
                                        <p:attrNameLst>
                                          <p:attrName>ppt_h</p:attrName>
                                        </p:attrNameLst>
                                      </p:cBhvr>
                                      <p:tavLst>
                                        <p:tav tm="0">
                                          <p:val>
                                            <p:strVal val="#ppt_h"/>
                                          </p:val>
                                        </p:tav>
                                        <p:tav tm="100000">
                                          <p:val>
                                            <p:strVal val="#ppt_h"/>
                                          </p:val>
                                        </p:tav>
                                      </p:tavLst>
                                    </p:anim>
                                  </p:childTnLst>
                                </p:cTn>
                              </p:par>
                              <p:par>
                                <p:cTn id="19" presetID="45"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2000"/>
                                        <p:tgtEl>
                                          <p:spTgt spid="1032"/>
                                        </p:tgtEl>
                                      </p:cBhvr>
                                    </p:animEffect>
                                    <p:anim calcmode="lin" valueType="num">
                                      <p:cBhvr>
                                        <p:cTn id="22" dur="2000" fill="hold"/>
                                        <p:tgtEl>
                                          <p:spTgt spid="1032"/>
                                        </p:tgtEl>
                                        <p:attrNameLst>
                                          <p:attrName>ppt_w</p:attrName>
                                        </p:attrNameLst>
                                      </p:cBhvr>
                                      <p:tavLst>
                                        <p:tav tm="0" fmla="#ppt_w*sin(2.5*pi*$)">
                                          <p:val>
                                            <p:fltVal val="0"/>
                                          </p:val>
                                        </p:tav>
                                        <p:tav tm="100000">
                                          <p:val>
                                            <p:fltVal val="1"/>
                                          </p:val>
                                        </p:tav>
                                      </p:tavLst>
                                    </p:anim>
                                    <p:anim calcmode="lin" valueType="num">
                                      <p:cBhvr>
                                        <p:cTn id="23" dur="2000" fill="hold"/>
                                        <p:tgtEl>
                                          <p:spTgt spid="1032"/>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2000"/>
                                        <p:tgtEl>
                                          <p:spTgt spid="1030"/>
                                        </p:tgtEl>
                                      </p:cBhvr>
                                    </p:animEffect>
                                    <p:anim calcmode="lin" valueType="num">
                                      <p:cBhvr>
                                        <p:cTn id="27" dur="2000" fill="hold"/>
                                        <p:tgtEl>
                                          <p:spTgt spid="1030"/>
                                        </p:tgtEl>
                                        <p:attrNameLst>
                                          <p:attrName>ppt_w</p:attrName>
                                        </p:attrNameLst>
                                      </p:cBhvr>
                                      <p:tavLst>
                                        <p:tav tm="0" fmla="#ppt_w*sin(2.5*pi*$)">
                                          <p:val>
                                            <p:fltVal val="0"/>
                                          </p:val>
                                        </p:tav>
                                        <p:tav tm="100000">
                                          <p:val>
                                            <p:fltVal val="1"/>
                                          </p:val>
                                        </p:tav>
                                      </p:tavLst>
                                    </p:anim>
                                    <p:anim calcmode="lin" valueType="num">
                                      <p:cBhvr>
                                        <p:cTn id="28" dur="2000" fill="hold"/>
                                        <p:tgtEl>
                                          <p:spTgt spid="103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2000"/>
                                        <p:tgtEl>
                                          <p:spTgt spid="1034"/>
                                        </p:tgtEl>
                                      </p:cBhvr>
                                    </p:animEffect>
                                    <p:anim calcmode="lin" valueType="num">
                                      <p:cBhvr>
                                        <p:cTn id="32" dur="2000" fill="hold"/>
                                        <p:tgtEl>
                                          <p:spTgt spid="1034"/>
                                        </p:tgtEl>
                                        <p:attrNameLst>
                                          <p:attrName>ppt_w</p:attrName>
                                        </p:attrNameLst>
                                      </p:cBhvr>
                                      <p:tavLst>
                                        <p:tav tm="0" fmla="#ppt_w*sin(2.5*pi*$)">
                                          <p:val>
                                            <p:fltVal val="0"/>
                                          </p:val>
                                        </p:tav>
                                        <p:tav tm="100000">
                                          <p:val>
                                            <p:fltVal val="1"/>
                                          </p:val>
                                        </p:tav>
                                      </p:tavLst>
                                    </p:anim>
                                    <p:anim calcmode="lin" valueType="num">
                                      <p:cBhvr>
                                        <p:cTn id="33"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b="1" dirty="0" smtClean="0"/>
              <a:t>CASE STUDY: Archer et al</a:t>
            </a:r>
            <a:endParaRPr lang="en-GB" sz="3600" b="1" dirty="0"/>
          </a:p>
        </p:txBody>
      </p:sp>
      <p:sp>
        <p:nvSpPr>
          <p:cNvPr id="5" name="Subtitle 4"/>
          <p:cNvSpPr>
            <a:spLocks noGrp="1"/>
          </p:cNvSpPr>
          <p:nvPr>
            <p:ph type="subTitle" idx="1"/>
          </p:nvPr>
        </p:nvSpPr>
        <p:spPr/>
        <p:txBody>
          <a:bodyPr/>
          <a:lstStyle/>
          <a:p>
            <a:r>
              <a:rPr lang="en-GB" dirty="0" smtClean="0"/>
              <a:t>You will need to review the booklet on page 7 and use the textbook pages 56-57 and article. This follows the main headings only </a:t>
            </a:r>
            <a:endParaRPr lang="en-GB" dirty="0"/>
          </a:p>
        </p:txBody>
      </p:sp>
      <p:pic>
        <p:nvPicPr>
          <p:cNvPr id="6" name="Picture 5"/>
          <p:cNvPicPr>
            <a:picLocks noChangeAspect="1"/>
          </p:cNvPicPr>
          <p:nvPr/>
        </p:nvPicPr>
        <p:blipFill rotWithShape="1">
          <a:blip r:embed="rId3"/>
          <a:srcRect l="23919" t="39506" r="2779" b="30864"/>
          <a:stretch/>
        </p:blipFill>
        <p:spPr>
          <a:xfrm>
            <a:off x="2167805" y="764704"/>
            <a:ext cx="6487958" cy="1639063"/>
          </a:xfrm>
          <a:prstGeom prst="rect">
            <a:avLst/>
          </a:prstGeom>
        </p:spPr>
      </p:pic>
    </p:spTree>
    <p:extLst>
      <p:ext uri="{BB962C8B-B14F-4D97-AF65-F5344CB8AC3E}">
        <p14:creationId xmlns:p14="http://schemas.microsoft.com/office/powerpoint/2010/main" val="81383225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Archer et al</a:t>
            </a:r>
            <a:br>
              <a:rPr lang="en-GB" b="1" dirty="0" smtClean="0"/>
            </a:br>
            <a:r>
              <a:rPr lang="en-GB" b="1" dirty="0" smtClean="0"/>
              <a:t>Key headings</a:t>
            </a:r>
          </a:p>
        </p:txBody>
      </p:sp>
      <p:sp>
        <p:nvSpPr>
          <p:cNvPr id="3" name="Text Placeholder 2"/>
          <p:cNvSpPr>
            <a:spLocks noGrp="1"/>
          </p:cNvSpPr>
          <p:nvPr>
            <p:ph type="body" idx="1"/>
          </p:nvPr>
        </p:nvSpPr>
        <p:spPr>
          <a:xfrm>
            <a:off x="2848389" y="3196269"/>
            <a:ext cx="5092018" cy="2343151"/>
          </a:xfrm>
        </p:spPr>
        <p:txBody>
          <a:bodyPr>
            <a:normAutofit lnSpcReduction="10000"/>
          </a:bodyPr>
          <a:lstStyle/>
          <a:p>
            <a:pPr marL="385763" indent="-385763">
              <a:buFont typeface="+mj-lt"/>
              <a:buAutoNum type="arabicPeriod"/>
              <a:defRPr/>
            </a:pPr>
            <a:r>
              <a:rPr lang="en-GB" dirty="0" smtClean="0"/>
              <a:t>Symbolic Capital</a:t>
            </a:r>
          </a:p>
          <a:p>
            <a:pPr marL="385763" indent="-385763">
              <a:buFont typeface="+mj-lt"/>
              <a:buAutoNum type="arabicPeriod"/>
              <a:defRPr/>
            </a:pPr>
            <a:r>
              <a:rPr lang="en-GB" dirty="0" err="1" smtClean="0"/>
              <a:t>Hyperheterosexual</a:t>
            </a:r>
            <a:r>
              <a:rPr lang="en-GB" dirty="0" smtClean="0"/>
              <a:t> feminine identities</a:t>
            </a:r>
          </a:p>
          <a:p>
            <a:pPr marL="385763" indent="-385763">
              <a:buFont typeface="+mj-lt"/>
              <a:buAutoNum type="arabicPeriod"/>
              <a:defRPr/>
            </a:pPr>
            <a:r>
              <a:rPr lang="en-GB" dirty="0" smtClean="0"/>
              <a:t>Boyfriends</a:t>
            </a:r>
          </a:p>
          <a:p>
            <a:pPr marL="385763" indent="-385763">
              <a:buFont typeface="+mj-lt"/>
              <a:buAutoNum type="arabicPeriod"/>
              <a:defRPr/>
            </a:pPr>
            <a:r>
              <a:rPr lang="en-GB" dirty="0" smtClean="0"/>
              <a:t>Being "loud"</a:t>
            </a:r>
          </a:p>
          <a:p>
            <a:pPr marL="385763" indent="-385763">
              <a:buFont typeface="+mj-lt"/>
              <a:buAutoNum type="arabicPeriod"/>
              <a:defRPr/>
            </a:pPr>
            <a:r>
              <a:rPr lang="en-GB" dirty="0" smtClean="0"/>
              <a:t>Working Class Girls' dilemma</a:t>
            </a:r>
          </a:p>
          <a:p>
            <a:pPr marL="385763" indent="-385763">
              <a:buFont typeface="+mj-lt"/>
              <a:buAutoNum type="arabicPeriod"/>
              <a:defRPr/>
            </a:pPr>
            <a:r>
              <a:rPr lang="en-GB" dirty="0" smtClean="0"/>
              <a:t>'Successful' working class girls</a:t>
            </a:r>
          </a:p>
          <a:p>
            <a:pPr>
              <a:defRPr/>
            </a:pPr>
            <a:endParaRPr lang="en-GB" dirty="0" smtClean="0"/>
          </a:p>
        </p:txBody>
      </p:sp>
    </p:spTree>
    <p:extLst>
      <p:ext uri="{BB962C8B-B14F-4D97-AF65-F5344CB8AC3E}">
        <p14:creationId xmlns:p14="http://schemas.microsoft.com/office/powerpoint/2010/main" val="1452489571"/>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Symbolic Capital</a:t>
            </a:r>
          </a:p>
        </p:txBody>
      </p:sp>
      <p:sp>
        <p:nvSpPr>
          <p:cNvPr id="3" name="Text Placeholder 2"/>
          <p:cNvSpPr>
            <a:spLocks noGrp="1"/>
          </p:cNvSpPr>
          <p:nvPr>
            <p:ph type="body" idx="1"/>
          </p:nvPr>
        </p:nvSpPr>
        <p:spPr>
          <a:xfrm>
            <a:off x="1403648" y="2132856"/>
            <a:ext cx="7740351" cy="4320479"/>
          </a:xfrm>
        </p:spPr>
        <p:txBody>
          <a:bodyPr>
            <a:normAutofit/>
          </a:bodyPr>
          <a:lstStyle/>
          <a:p>
            <a:pPr>
              <a:defRPr/>
            </a:pPr>
            <a:r>
              <a:rPr lang="en-GB" sz="2200" dirty="0"/>
              <a:t>Symbolic </a:t>
            </a:r>
            <a:r>
              <a:rPr lang="en-GB" sz="2200" dirty="0" smtClean="0"/>
              <a:t>Capital = status, recognition, sense of worth from others</a:t>
            </a:r>
          </a:p>
          <a:p>
            <a:pPr>
              <a:defRPr/>
            </a:pPr>
            <a:r>
              <a:rPr lang="en-GB" sz="2200" dirty="0" smtClean="0"/>
              <a:t>This is gained by "performing" working class feminine identities</a:t>
            </a:r>
          </a:p>
          <a:p>
            <a:pPr>
              <a:defRPr/>
            </a:pPr>
            <a:r>
              <a:rPr lang="en-GB" sz="2200" dirty="0" smtClean="0"/>
              <a:t>Contrast to educational capital lost in conflict with schools</a:t>
            </a:r>
          </a:p>
          <a:p>
            <a:pPr>
              <a:defRPr/>
            </a:pPr>
            <a:r>
              <a:rPr lang="en-GB" sz="2200" dirty="0" smtClean="0"/>
              <a:t>strategies to create valued sense of self include:</a:t>
            </a:r>
          </a:p>
          <a:p>
            <a:pPr lvl="2">
              <a:defRPr/>
            </a:pPr>
            <a:r>
              <a:rPr lang="en-GB" sz="1500" dirty="0" smtClean="0"/>
              <a:t>hyper-</a:t>
            </a:r>
            <a:r>
              <a:rPr lang="en-GB" sz="1500" dirty="0" err="1" smtClean="0"/>
              <a:t>hetrosexuallity</a:t>
            </a:r>
            <a:endParaRPr lang="en-GB" sz="1500" dirty="0" smtClean="0"/>
          </a:p>
          <a:p>
            <a:pPr lvl="2">
              <a:defRPr/>
            </a:pPr>
            <a:r>
              <a:rPr lang="en-GB" sz="1500" dirty="0" smtClean="0"/>
              <a:t>having a boyfriend</a:t>
            </a:r>
          </a:p>
          <a:p>
            <a:pPr lvl="2">
              <a:defRPr/>
            </a:pPr>
            <a:r>
              <a:rPr lang="en-GB" sz="1500" dirty="0" smtClean="0"/>
              <a:t>being "loud"</a:t>
            </a:r>
          </a:p>
          <a:p>
            <a:pPr lvl="2">
              <a:defRPr/>
            </a:pPr>
            <a:r>
              <a:rPr lang="en-GB" sz="1500" dirty="0" smtClean="0"/>
              <a:t>etc.</a:t>
            </a:r>
          </a:p>
          <a:p>
            <a:pPr>
              <a:defRPr/>
            </a:pPr>
            <a:endParaRPr lang="en-GB" dirty="0" smtClean="0"/>
          </a:p>
        </p:txBody>
      </p:sp>
    </p:spTree>
    <p:extLst>
      <p:ext uri="{BB962C8B-B14F-4D97-AF65-F5344CB8AC3E}">
        <p14:creationId xmlns:p14="http://schemas.microsoft.com/office/powerpoint/2010/main" val="1722399651"/>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err="1" smtClean="0"/>
              <a:t>Hyperheterosexual</a:t>
            </a:r>
            <a:r>
              <a:rPr lang="en-GB" b="1" dirty="0" smtClean="0"/>
              <a:t> feminine identities</a:t>
            </a:r>
          </a:p>
        </p:txBody>
      </p:sp>
      <p:sp>
        <p:nvSpPr>
          <p:cNvPr id="3" name="Text Placeholder 2"/>
          <p:cNvSpPr>
            <a:spLocks noGrp="1"/>
          </p:cNvSpPr>
          <p:nvPr>
            <p:ph type="body" idx="1"/>
          </p:nvPr>
        </p:nvSpPr>
        <p:spPr>
          <a:xfrm>
            <a:off x="1113234" y="1844824"/>
            <a:ext cx="7884368" cy="4536504"/>
          </a:xfrm>
        </p:spPr>
        <p:txBody>
          <a:bodyPr/>
          <a:lstStyle/>
          <a:p>
            <a:pPr>
              <a:buClr>
                <a:srgbClr val="00CCFF"/>
              </a:buClr>
              <a:defRPr/>
            </a:pPr>
            <a:r>
              <a:rPr lang="en-GB" dirty="0" smtClean="0"/>
              <a:t>Bid </a:t>
            </a:r>
            <a:r>
              <a:rPr lang="en-GB" dirty="0"/>
              <a:t>for </a:t>
            </a:r>
            <a:r>
              <a:rPr lang="en-GB" dirty="0" smtClean="0"/>
              <a:t>status amongst peers to create a desirable/glamorous identity</a:t>
            </a:r>
          </a:p>
          <a:p>
            <a:pPr lvl="0">
              <a:buClr>
                <a:srgbClr val="00CCFF"/>
              </a:buClr>
              <a:defRPr/>
            </a:pPr>
            <a:r>
              <a:rPr lang="en-GB" dirty="0" smtClean="0"/>
              <a:t>Uses </a:t>
            </a:r>
            <a:r>
              <a:rPr lang="en-GB" dirty="0"/>
              <a:t>branding, </a:t>
            </a:r>
            <a:r>
              <a:rPr lang="en-GB" dirty="0" err="1"/>
              <a:t>etc</a:t>
            </a:r>
            <a:r>
              <a:rPr lang="en-GB" dirty="0"/>
              <a:t> - identity through </a:t>
            </a:r>
            <a:r>
              <a:rPr lang="en-GB" dirty="0" smtClean="0"/>
              <a:t>consumption</a:t>
            </a:r>
          </a:p>
          <a:p>
            <a:pPr lvl="1">
              <a:buClr>
                <a:srgbClr val="00CCFF"/>
              </a:buClr>
              <a:defRPr/>
            </a:pPr>
            <a:r>
              <a:rPr lang="en-GB" dirty="0" smtClean="0"/>
              <a:t>Takes time / effort / money </a:t>
            </a:r>
          </a:p>
          <a:p>
            <a:pPr>
              <a:defRPr/>
            </a:pPr>
            <a:r>
              <a:rPr lang="en-GB" dirty="0" smtClean="0"/>
              <a:t>Leads to conflict with schools</a:t>
            </a:r>
          </a:p>
          <a:p>
            <a:pPr lvl="1">
              <a:defRPr/>
            </a:pPr>
            <a:r>
              <a:rPr lang="en-GB" dirty="0" smtClean="0"/>
              <a:t>rules on jewellery / makeup / clothing </a:t>
            </a:r>
            <a:r>
              <a:rPr lang="en-GB" dirty="0" err="1" smtClean="0"/>
              <a:t>etc</a:t>
            </a:r>
            <a:endParaRPr lang="en-GB" dirty="0" smtClean="0"/>
          </a:p>
          <a:p>
            <a:pPr lvl="1">
              <a:defRPr/>
            </a:pPr>
            <a:r>
              <a:rPr lang="en-GB" dirty="0" smtClean="0"/>
              <a:t>Seen as a distraction from education</a:t>
            </a:r>
          </a:p>
          <a:p>
            <a:pPr>
              <a:defRPr/>
            </a:pPr>
            <a:r>
              <a:rPr lang="en-GB" dirty="0" smtClean="0"/>
              <a:t>THEREFORE school "</a:t>
            </a:r>
            <a:r>
              <a:rPr lang="en-GB" dirty="0" err="1" smtClean="0"/>
              <a:t>othered</a:t>
            </a:r>
            <a:r>
              <a:rPr lang="en-GB" dirty="0" smtClean="0"/>
              <a:t>" girls (Symbolic Violence)</a:t>
            </a:r>
          </a:p>
          <a:p>
            <a:pPr lvl="1">
              <a:defRPr/>
            </a:pPr>
            <a:r>
              <a:rPr lang="en-GB" dirty="0" smtClean="0"/>
              <a:t>Working class girls deemed “unworthy” / “incapable” by school and teachers</a:t>
            </a:r>
          </a:p>
          <a:p>
            <a:pPr>
              <a:defRPr/>
            </a:pPr>
            <a:endParaRPr lang="en-GB" dirty="0" smtClean="0"/>
          </a:p>
        </p:txBody>
      </p:sp>
    </p:spTree>
    <p:extLst>
      <p:ext uri="{BB962C8B-B14F-4D97-AF65-F5344CB8AC3E}">
        <p14:creationId xmlns:p14="http://schemas.microsoft.com/office/powerpoint/2010/main" val="262236234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Boyfriends</a:t>
            </a:r>
          </a:p>
        </p:txBody>
      </p:sp>
      <p:sp>
        <p:nvSpPr>
          <p:cNvPr id="3" name="Text Placeholder 2"/>
          <p:cNvSpPr>
            <a:spLocks noGrp="1"/>
          </p:cNvSpPr>
          <p:nvPr>
            <p:ph type="body" idx="1"/>
          </p:nvPr>
        </p:nvSpPr>
        <p:spPr>
          <a:xfrm>
            <a:off x="1691680" y="2636912"/>
            <a:ext cx="7272808" cy="2736304"/>
          </a:xfrm>
        </p:spPr>
        <p:txBody>
          <a:bodyPr>
            <a:normAutofit/>
          </a:bodyPr>
          <a:lstStyle/>
          <a:p>
            <a:pPr>
              <a:defRPr/>
            </a:pPr>
            <a:r>
              <a:rPr lang="en-GB" sz="2100" dirty="0"/>
              <a:t>Increased symbolic capital with peers</a:t>
            </a:r>
          </a:p>
          <a:p>
            <a:pPr marL="0" indent="0" algn="ctr">
              <a:buNone/>
              <a:defRPr/>
            </a:pPr>
            <a:r>
              <a:rPr lang="en-GB" sz="2100" dirty="0"/>
              <a:t>BUT</a:t>
            </a:r>
          </a:p>
          <a:p>
            <a:pPr lvl="1">
              <a:defRPr/>
            </a:pPr>
            <a:r>
              <a:rPr lang="en-GB" sz="1800" dirty="0"/>
              <a:t>obstructs schoolwork</a:t>
            </a:r>
          </a:p>
          <a:p>
            <a:pPr lvl="1">
              <a:defRPr/>
            </a:pPr>
            <a:r>
              <a:rPr lang="en-GB" sz="1800" dirty="0"/>
              <a:t>lowered aspirations</a:t>
            </a:r>
          </a:p>
          <a:p>
            <a:pPr>
              <a:defRPr/>
            </a:pPr>
            <a:r>
              <a:rPr lang="en-GB" sz="2100" dirty="0"/>
              <a:t>“Settling down” becomes the only ambition/aspiration</a:t>
            </a:r>
          </a:p>
          <a:p>
            <a:pPr>
              <a:defRPr/>
            </a:pPr>
            <a:endParaRPr lang="en-GB" sz="2100" dirty="0"/>
          </a:p>
        </p:txBody>
      </p:sp>
    </p:spTree>
    <p:extLst>
      <p:ext uri="{BB962C8B-B14F-4D97-AF65-F5344CB8AC3E}">
        <p14:creationId xmlns:p14="http://schemas.microsoft.com/office/powerpoint/2010/main" val="4196798880"/>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Being "loud"</a:t>
            </a:r>
          </a:p>
        </p:txBody>
      </p:sp>
      <p:sp>
        <p:nvSpPr>
          <p:cNvPr id="3" name="Text Placeholder 2"/>
          <p:cNvSpPr>
            <a:spLocks noGrp="1"/>
          </p:cNvSpPr>
          <p:nvPr>
            <p:ph type="body" idx="1"/>
          </p:nvPr>
        </p:nvSpPr>
        <p:spPr>
          <a:xfrm>
            <a:off x="1475656" y="2204864"/>
            <a:ext cx="7151613" cy="3816423"/>
          </a:xfrm>
        </p:spPr>
        <p:txBody>
          <a:bodyPr>
            <a:normAutofit/>
          </a:bodyPr>
          <a:lstStyle/>
          <a:p>
            <a:pPr>
              <a:defRPr/>
            </a:pPr>
            <a:r>
              <a:rPr lang="en-GB" sz="2400" dirty="0" smtClean="0"/>
              <a:t>Alternative option to be outspoken / assertive </a:t>
            </a:r>
          </a:p>
          <a:p>
            <a:pPr marL="0" indent="0" algn="ctr">
              <a:buClr>
                <a:srgbClr val="00CCFF"/>
              </a:buClr>
              <a:buNone/>
              <a:defRPr/>
            </a:pPr>
            <a:r>
              <a:rPr lang="en-GB" sz="2400" dirty="0" smtClean="0"/>
              <a:t>BUT</a:t>
            </a:r>
          </a:p>
          <a:p>
            <a:pPr lvl="0">
              <a:buClr>
                <a:srgbClr val="00CCFF"/>
              </a:buClr>
              <a:defRPr/>
            </a:pPr>
            <a:r>
              <a:rPr lang="en-GB" sz="2400" dirty="0" smtClean="0"/>
              <a:t>This leads </a:t>
            </a:r>
            <a:r>
              <a:rPr lang="en-GB" sz="2400" dirty="0"/>
              <a:t>to conflict with school</a:t>
            </a:r>
          </a:p>
          <a:p>
            <a:pPr>
              <a:defRPr/>
            </a:pPr>
            <a:endParaRPr lang="en-GB" sz="2400" dirty="0" smtClean="0"/>
          </a:p>
          <a:p>
            <a:pPr lvl="1">
              <a:defRPr/>
            </a:pPr>
            <a:r>
              <a:rPr lang="en-GB" sz="1800" dirty="0" smtClean="0"/>
              <a:t>Questioning teachers' authority</a:t>
            </a:r>
          </a:p>
          <a:p>
            <a:pPr lvl="1">
              <a:defRPr/>
            </a:pPr>
            <a:r>
              <a:rPr lang="en-GB" sz="1800" dirty="0" smtClean="0"/>
              <a:t>Behaviour interpreted as aggressive</a:t>
            </a:r>
            <a:br>
              <a:rPr lang="en-GB" sz="1800" dirty="0" smtClean="0"/>
            </a:br>
            <a:endParaRPr lang="en-GB" sz="1800" dirty="0" smtClean="0"/>
          </a:p>
          <a:p>
            <a:pPr>
              <a:defRPr/>
            </a:pPr>
            <a:endParaRPr lang="en-GB" dirty="0" smtClean="0"/>
          </a:p>
        </p:txBody>
      </p:sp>
    </p:spTree>
    <p:extLst>
      <p:ext uri="{BB962C8B-B14F-4D97-AF65-F5344CB8AC3E}">
        <p14:creationId xmlns:p14="http://schemas.microsoft.com/office/powerpoint/2010/main" val="1511759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t>Working Class Girls' dilemma</a:t>
            </a:r>
          </a:p>
        </p:txBody>
      </p:sp>
      <p:sp>
        <p:nvSpPr>
          <p:cNvPr id="3" name="Text Placeholder 2"/>
          <p:cNvSpPr>
            <a:spLocks noGrp="1"/>
          </p:cNvSpPr>
          <p:nvPr>
            <p:ph type="body" idx="1"/>
          </p:nvPr>
        </p:nvSpPr>
        <p:spPr>
          <a:xfrm>
            <a:off x="1547664" y="1916832"/>
            <a:ext cx="7200800" cy="4680520"/>
          </a:xfrm>
        </p:spPr>
        <p:txBody>
          <a:bodyPr>
            <a:normAutofit/>
          </a:bodyPr>
          <a:lstStyle/>
          <a:p>
            <a:pPr>
              <a:defRPr/>
            </a:pPr>
            <a:r>
              <a:rPr lang="en-GB" sz="2100" dirty="0"/>
              <a:t>EITHER</a:t>
            </a:r>
          </a:p>
          <a:p>
            <a:pPr lvl="1">
              <a:defRPr/>
            </a:pPr>
            <a:r>
              <a:rPr lang="en-GB" sz="1800" dirty="0"/>
              <a:t>gain symbolic capital from peers and</a:t>
            </a:r>
          </a:p>
          <a:p>
            <a:pPr lvl="1">
              <a:defRPr/>
            </a:pPr>
            <a:r>
              <a:rPr lang="en-GB" sz="1800" dirty="0"/>
              <a:t>maintain </a:t>
            </a:r>
            <a:r>
              <a:rPr lang="en-GB" sz="1800" dirty="0" err="1"/>
              <a:t>hyperheterosexual</a:t>
            </a:r>
            <a:r>
              <a:rPr lang="en-GB" sz="1800" dirty="0"/>
              <a:t> identity</a:t>
            </a:r>
          </a:p>
          <a:p>
            <a:pPr>
              <a:defRPr/>
            </a:pPr>
            <a:r>
              <a:rPr lang="en-GB" sz="2100" dirty="0"/>
              <a:t>OR</a:t>
            </a:r>
          </a:p>
          <a:p>
            <a:pPr lvl="1">
              <a:defRPr/>
            </a:pPr>
            <a:r>
              <a:rPr lang="en-GB" sz="1800" dirty="0"/>
              <a:t>gain educational capital from school through conformity but</a:t>
            </a:r>
          </a:p>
          <a:p>
            <a:pPr lvl="1">
              <a:defRPr/>
            </a:pPr>
            <a:r>
              <a:rPr lang="en-GB" sz="1800" dirty="0"/>
              <a:t>This rejects working class identity</a:t>
            </a:r>
          </a:p>
          <a:p>
            <a:pPr>
              <a:defRPr/>
            </a:pPr>
            <a:r>
              <a:rPr lang="en-GB" sz="2100" dirty="0"/>
              <a:t>MAYBE ALSO</a:t>
            </a:r>
          </a:p>
          <a:p>
            <a:pPr lvl="1">
              <a:defRPr/>
            </a:pPr>
            <a:r>
              <a:rPr lang="en-GB" sz="1800" dirty="0"/>
              <a:t>Try to be "good underneath"</a:t>
            </a:r>
          </a:p>
          <a:p>
            <a:pPr lvl="2">
              <a:defRPr/>
            </a:pPr>
            <a:r>
              <a:rPr lang="en-GB" sz="1500" dirty="0"/>
              <a:t>coping mechanism to deal with rejection by school</a:t>
            </a:r>
          </a:p>
          <a:p>
            <a:pPr lvl="2">
              <a:defRPr/>
            </a:pPr>
            <a:r>
              <a:rPr lang="en-GB" sz="1500" dirty="0"/>
              <a:t>establish self-worth in face of rejection</a:t>
            </a:r>
          </a:p>
          <a:p>
            <a:pPr>
              <a:defRPr/>
            </a:pPr>
            <a:endParaRPr lang="en-GB" dirty="0" smtClean="0"/>
          </a:p>
        </p:txBody>
      </p:sp>
    </p:spTree>
    <p:extLst>
      <p:ext uri="{BB962C8B-B14F-4D97-AF65-F5344CB8AC3E}">
        <p14:creationId xmlns:p14="http://schemas.microsoft.com/office/powerpoint/2010/main" val="389639020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EXTERNAL FACTORS:</a:t>
            </a:r>
            <a:br>
              <a:rPr lang="en-GB" dirty="0" smtClean="0"/>
            </a:br>
            <a:r>
              <a:rPr lang="en-GB" dirty="0" smtClean="0"/>
              <a:t>Girls’ relative achievement</a:t>
            </a:r>
            <a:endParaRPr lang="en-GB" dirty="0"/>
          </a:p>
        </p:txBody>
      </p:sp>
    </p:spTree>
    <p:extLst>
      <p:ext uri="{BB962C8B-B14F-4D97-AF65-F5344CB8AC3E}">
        <p14:creationId xmlns:p14="http://schemas.microsoft.com/office/powerpoint/2010/main" val="427544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b="1" dirty="0" smtClean="0"/>
              <a:t>“Successful” working class girls remain “home centred”</a:t>
            </a:r>
          </a:p>
        </p:txBody>
      </p:sp>
      <p:sp>
        <p:nvSpPr>
          <p:cNvPr id="3" name="Text Placeholder 2"/>
          <p:cNvSpPr>
            <a:spLocks noGrp="1"/>
          </p:cNvSpPr>
          <p:nvPr>
            <p:ph type="body" idx="1"/>
          </p:nvPr>
        </p:nvSpPr>
        <p:spPr>
          <a:xfrm>
            <a:off x="1259632" y="1988840"/>
            <a:ext cx="7992888" cy="4680520"/>
          </a:xfrm>
        </p:spPr>
        <p:txBody>
          <a:bodyPr>
            <a:normAutofit/>
          </a:bodyPr>
          <a:lstStyle/>
          <a:p>
            <a:pPr marL="0" indent="0">
              <a:buNone/>
              <a:defRPr/>
            </a:pPr>
            <a:r>
              <a:rPr lang="en-GB" dirty="0" smtClean="0"/>
              <a:t>Even successful girls wish to remain in parental home because</a:t>
            </a:r>
          </a:p>
          <a:p>
            <a:pPr marL="342900" indent="-342900">
              <a:buFont typeface="+mj-lt"/>
              <a:buAutoNum type="arabicPeriod"/>
              <a:defRPr/>
            </a:pPr>
            <a:r>
              <a:rPr lang="en-GB" dirty="0" smtClean="0"/>
              <a:t>They want to succeed educationally to help their family (Evans)</a:t>
            </a:r>
          </a:p>
          <a:p>
            <a:pPr marL="342900" indent="-342900">
              <a:buFont typeface="+mj-lt"/>
              <a:buAutoNum type="arabicPeriod"/>
              <a:defRPr/>
            </a:pPr>
            <a:r>
              <a:rPr lang="en-GB" dirty="0" smtClean="0"/>
              <a:t>Its an economic necessity</a:t>
            </a:r>
          </a:p>
          <a:p>
            <a:pPr lvl="1">
              <a:defRPr/>
            </a:pPr>
            <a:r>
              <a:rPr lang="en-GB" dirty="0" smtClean="0"/>
              <a:t>debt averse and may struggle to meet costs (limited resources)</a:t>
            </a:r>
          </a:p>
          <a:p>
            <a:pPr marL="342900" indent="-342900">
              <a:buFont typeface="+mj-lt"/>
              <a:buAutoNum type="arabicPeriod"/>
              <a:defRPr/>
            </a:pPr>
            <a:r>
              <a:rPr lang="en-GB" dirty="0" smtClean="0"/>
              <a:t>They positively choose home (Archer)</a:t>
            </a:r>
          </a:p>
          <a:p>
            <a:pPr lvl="1">
              <a:defRPr/>
            </a:pPr>
            <a:r>
              <a:rPr lang="en-GB" dirty="0" smtClean="0"/>
              <a:t>Habitus – they prefer local to distant</a:t>
            </a:r>
          </a:p>
          <a:p>
            <a:pPr marL="0" indent="0">
              <a:buNone/>
              <a:defRPr/>
            </a:pPr>
            <a:r>
              <a:rPr lang="en-GB" dirty="0" smtClean="0"/>
              <a:t>BUT taking the home option limits</a:t>
            </a:r>
          </a:p>
          <a:p>
            <a:pPr lvl="1">
              <a:defRPr/>
            </a:pPr>
            <a:r>
              <a:rPr lang="en-GB" sz="1800" dirty="0"/>
              <a:t>Their university choices</a:t>
            </a:r>
          </a:p>
          <a:p>
            <a:pPr lvl="1">
              <a:defRPr/>
            </a:pPr>
            <a:r>
              <a:rPr lang="en-GB" sz="1800" dirty="0"/>
              <a:t>The market value </a:t>
            </a:r>
            <a:r>
              <a:rPr lang="en-GB" sz="1650" dirty="0"/>
              <a:t>of available degrees</a:t>
            </a:r>
          </a:p>
          <a:p>
            <a:pPr>
              <a:defRPr/>
            </a:pPr>
            <a:endParaRPr lang="en-GB" dirty="0" smtClean="0"/>
          </a:p>
        </p:txBody>
      </p:sp>
    </p:spTree>
    <p:extLst>
      <p:ext uri="{BB962C8B-B14F-4D97-AF65-F5344CB8AC3E}">
        <p14:creationId xmlns:p14="http://schemas.microsoft.com/office/powerpoint/2010/main" val="2882915028"/>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Planning/Evaluating?</a:t>
            </a:r>
            <a:endParaRPr lang="en-GB" dirty="0"/>
          </a:p>
        </p:txBody>
      </p:sp>
      <p:sp>
        <p:nvSpPr>
          <p:cNvPr id="4" name="Text Placeholder 3"/>
          <p:cNvSpPr>
            <a:spLocks noGrp="1"/>
          </p:cNvSpPr>
          <p:nvPr>
            <p:ph type="body" idx="1"/>
          </p:nvPr>
        </p:nvSpPr>
        <p:spPr/>
        <p:txBody>
          <a:bodyPr/>
          <a:lstStyle/>
          <a:p>
            <a:r>
              <a:rPr lang="en-GB" dirty="0" smtClean="0"/>
              <a:t>Gender &amp; Education</a:t>
            </a:r>
            <a:endParaRPr lang="en-GB" dirty="0"/>
          </a:p>
        </p:txBody>
      </p:sp>
    </p:spTree>
    <p:extLst>
      <p:ext uri="{BB962C8B-B14F-4D97-AF65-F5344CB8AC3E}">
        <p14:creationId xmlns:p14="http://schemas.microsoft.com/office/powerpoint/2010/main" val="3575357669"/>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4474020" y="1041246"/>
            <a:ext cx="407" cy="4315522"/>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846764" y="2546660"/>
            <a:ext cx="1229828" cy="122982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prstClr val="white"/>
              </a:solidFill>
            </a:endParaRPr>
          </a:p>
        </p:txBody>
      </p:sp>
      <p:pic>
        <p:nvPicPr>
          <p:cNvPr id="1026" name="Picture 2" descr="http://steve-lovelace.com/wordpress/wp-content/uploads/2013/09/aiga-symbol-sign-for-restro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764" y="2546660"/>
            <a:ext cx="1229828" cy="12298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997" y="1041245"/>
            <a:ext cx="3039843" cy="253916"/>
          </a:xfrm>
          <a:prstGeom prst="rect">
            <a:avLst/>
          </a:prstGeom>
          <a:noFill/>
        </p:spPr>
        <p:txBody>
          <a:bodyPr wrap="square" rtlCol="0">
            <a:spAutoFit/>
          </a:bodyPr>
          <a:lstStyle/>
          <a:p>
            <a:r>
              <a:rPr lang="en-GB" sz="1050" dirty="0">
                <a:solidFill>
                  <a:prstClr val="black"/>
                </a:solidFill>
              </a:rPr>
              <a:t>Key factors </a:t>
            </a:r>
            <a:r>
              <a:rPr lang="en-GB" sz="1050" b="1" dirty="0">
                <a:solidFill>
                  <a:prstClr val="black"/>
                </a:solidFill>
              </a:rPr>
              <a:t>within schools </a:t>
            </a:r>
            <a:r>
              <a:rPr lang="en-GB" sz="1050" dirty="0">
                <a:solidFill>
                  <a:prstClr val="black"/>
                </a:solidFill>
              </a:rPr>
              <a:t>with studies/evidence</a:t>
            </a:r>
          </a:p>
        </p:txBody>
      </p:sp>
      <p:sp>
        <p:nvSpPr>
          <p:cNvPr id="7" name="TextBox 6"/>
          <p:cNvSpPr txBox="1"/>
          <p:nvPr/>
        </p:nvSpPr>
        <p:spPr>
          <a:xfrm>
            <a:off x="5854390" y="1041245"/>
            <a:ext cx="3225491" cy="253916"/>
          </a:xfrm>
          <a:prstGeom prst="rect">
            <a:avLst/>
          </a:prstGeom>
          <a:noFill/>
        </p:spPr>
        <p:txBody>
          <a:bodyPr wrap="square" rtlCol="0">
            <a:spAutoFit/>
          </a:bodyPr>
          <a:lstStyle/>
          <a:p>
            <a:r>
              <a:rPr lang="en-GB" sz="1050" dirty="0">
                <a:solidFill>
                  <a:prstClr val="black"/>
                </a:solidFill>
              </a:rPr>
              <a:t>Key factors from </a:t>
            </a:r>
            <a:r>
              <a:rPr lang="en-GB" sz="1050" b="1" dirty="0">
                <a:solidFill>
                  <a:prstClr val="black"/>
                </a:solidFill>
              </a:rPr>
              <a:t>outside schools </a:t>
            </a:r>
            <a:r>
              <a:rPr lang="en-GB" sz="1050" dirty="0">
                <a:solidFill>
                  <a:prstClr val="black"/>
                </a:solidFill>
              </a:rPr>
              <a:t>with studies/evidence</a:t>
            </a:r>
          </a:p>
        </p:txBody>
      </p:sp>
      <p:sp>
        <p:nvSpPr>
          <p:cNvPr id="15" name="TextBox 14"/>
          <p:cNvSpPr txBox="1"/>
          <p:nvPr/>
        </p:nvSpPr>
        <p:spPr>
          <a:xfrm>
            <a:off x="2555776" y="5877272"/>
            <a:ext cx="4185482" cy="900246"/>
          </a:xfrm>
          <a:prstGeom prst="rect">
            <a:avLst/>
          </a:prstGeom>
          <a:noFill/>
        </p:spPr>
        <p:txBody>
          <a:bodyPr wrap="square" rtlCol="0">
            <a:spAutoFit/>
          </a:bodyPr>
          <a:lstStyle/>
          <a:p>
            <a:r>
              <a:rPr lang="en-GB" sz="1050" dirty="0">
                <a:solidFill>
                  <a:prstClr val="black"/>
                </a:solidFill>
              </a:rPr>
              <a:t>NB </a:t>
            </a:r>
            <a:endParaRPr lang="en-GB" sz="1050" dirty="0" smtClean="0">
              <a:solidFill>
                <a:prstClr val="black"/>
              </a:solidFill>
            </a:endParaRPr>
          </a:p>
          <a:p>
            <a:pPr marL="228600" indent="-228600">
              <a:buFont typeface="+mj-lt"/>
              <a:buAutoNum type="arabicPeriod"/>
            </a:pPr>
            <a:r>
              <a:rPr lang="en-GB" sz="1050" dirty="0" smtClean="0">
                <a:solidFill>
                  <a:prstClr val="black"/>
                </a:solidFill>
              </a:rPr>
              <a:t>Do </a:t>
            </a:r>
            <a:r>
              <a:rPr lang="en-GB" sz="1050" dirty="0">
                <a:solidFill>
                  <a:prstClr val="black"/>
                </a:solidFill>
              </a:rPr>
              <a:t>these factors effectively explain the change from 1988 onward?</a:t>
            </a:r>
          </a:p>
          <a:p>
            <a:pPr marL="228600" indent="-228600">
              <a:buFont typeface="+mj-lt"/>
              <a:buAutoNum type="arabicPeriod"/>
            </a:pPr>
            <a:r>
              <a:rPr lang="en-GB" sz="1050" dirty="0">
                <a:solidFill>
                  <a:prstClr val="black"/>
                </a:solidFill>
              </a:rPr>
              <a:t>Are these factors measurable/quantifiable</a:t>
            </a:r>
            <a:r>
              <a:rPr lang="en-GB" sz="1050" dirty="0" smtClean="0">
                <a:solidFill>
                  <a:prstClr val="black"/>
                </a:solidFill>
              </a:rPr>
              <a:t>?</a:t>
            </a:r>
          </a:p>
          <a:p>
            <a:pPr marL="228600" indent="-228600">
              <a:buFont typeface="+mj-lt"/>
              <a:buAutoNum type="arabicPeriod"/>
            </a:pPr>
            <a:r>
              <a:rPr lang="en-GB" sz="1050" dirty="0" smtClean="0">
                <a:solidFill>
                  <a:prstClr val="black"/>
                </a:solidFill>
              </a:rPr>
              <a:t>Do they focus on girls’ relative success or boys’ relative failure?</a:t>
            </a:r>
          </a:p>
          <a:p>
            <a:pPr marL="228600" indent="-228600">
              <a:buFont typeface="+mj-lt"/>
              <a:buAutoNum type="arabicPeriod"/>
            </a:pPr>
            <a:r>
              <a:rPr lang="en-GB" sz="1050" dirty="0" smtClean="0">
                <a:solidFill>
                  <a:prstClr val="black"/>
                </a:solidFill>
              </a:rPr>
              <a:t>Can we assume that girls really “do better” in an </a:t>
            </a:r>
            <a:r>
              <a:rPr lang="en-GB" sz="1050" smtClean="0">
                <a:solidFill>
                  <a:prstClr val="black"/>
                </a:solidFill>
              </a:rPr>
              <a:t>unqualified way?</a:t>
            </a:r>
            <a:endParaRPr lang="en-GB" sz="1050" dirty="0">
              <a:solidFill>
                <a:prstClr val="black"/>
              </a:solidFill>
            </a:endParaRPr>
          </a:p>
        </p:txBody>
      </p:sp>
      <p:sp>
        <p:nvSpPr>
          <p:cNvPr id="2" name="TextBox 1"/>
          <p:cNvSpPr txBox="1"/>
          <p:nvPr/>
        </p:nvSpPr>
        <p:spPr>
          <a:xfrm rot="16200000">
            <a:off x="-1514379" y="3463450"/>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0" name="TextBox 9"/>
          <p:cNvSpPr txBox="1"/>
          <p:nvPr/>
        </p:nvSpPr>
        <p:spPr>
          <a:xfrm rot="5400000">
            <a:off x="6963363" y="3463451"/>
            <a:ext cx="3528392" cy="246221"/>
          </a:xfrm>
          <a:prstGeom prst="rect">
            <a:avLst/>
          </a:prstGeom>
          <a:noFill/>
        </p:spPr>
        <p:txBody>
          <a:bodyPr wrap="square" rtlCol="0">
            <a:spAutoFit/>
          </a:bodyPr>
          <a:lstStyle/>
          <a:p>
            <a:r>
              <a:rPr lang="en-GB" sz="1000" dirty="0" smtClean="0">
                <a:solidFill>
                  <a:prstClr val="black"/>
                </a:solidFill>
              </a:rPr>
              <a:t>Identify 3/4 key factors and supporting evidence you would use</a:t>
            </a:r>
            <a:endParaRPr lang="en-GB" sz="1000" dirty="0">
              <a:solidFill>
                <a:prstClr val="black"/>
              </a:solidFill>
            </a:endParaRPr>
          </a:p>
        </p:txBody>
      </p:sp>
      <p:sp>
        <p:nvSpPr>
          <p:cNvPr id="11" name="TextBox 10"/>
          <p:cNvSpPr txBox="1"/>
          <p:nvPr/>
        </p:nvSpPr>
        <p:spPr>
          <a:xfrm>
            <a:off x="372928" y="322765"/>
            <a:ext cx="8231520" cy="369332"/>
          </a:xfrm>
          <a:prstGeom prst="rect">
            <a:avLst/>
          </a:prstGeom>
          <a:noFill/>
        </p:spPr>
        <p:txBody>
          <a:bodyPr wrap="square" rtlCol="0">
            <a:spAutoFit/>
          </a:bodyPr>
          <a:lstStyle/>
          <a:p>
            <a:pPr algn="ctr"/>
            <a:r>
              <a:rPr lang="en-GB" dirty="0" smtClean="0">
                <a:solidFill>
                  <a:prstClr val="black"/>
                </a:solidFill>
              </a:rPr>
              <a:t>Q. Why do girls do better than boys in the education system?</a:t>
            </a:r>
            <a:endParaRPr lang="en-GB" dirty="0">
              <a:solidFill>
                <a:prstClr val="black"/>
              </a:solidFill>
            </a:endParaRPr>
          </a:p>
        </p:txBody>
      </p:sp>
      <p:sp>
        <p:nvSpPr>
          <p:cNvPr id="3" name="TextBox 2"/>
          <p:cNvSpPr txBox="1"/>
          <p:nvPr/>
        </p:nvSpPr>
        <p:spPr>
          <a:xfrm>
            <a:off x="2005506" y="692097"/>
            <a:ext cx="1512168" cy="369332"/>
          </a:xfrm>
          <a:prstGeom prst="rect">
            <a:avLst/>
          </a:prstGeom>
          <a:noFill/>
        </p:spPr>
        <p:txBody>
          <a:bodyPr wrap="square" rtlCol="0">
            <a:spAutoFit/>
          </a:bodyPr>
          <a:lstStyle/>
          <a:p>
            <a:r>
              <a:rPr lang="en-GB" dirty="0" smtClean="0">
                <a:solidFill>
                  <a:prstClr val="black"/>
                </a:solidFill>
              </a:rPr>
              <a:t>INTERNAL</a:t>
            </a:r>
            <a:endParaRPr lang="en-GB" dirty="0">
              <a:solidFill>
                <a:prstClr val="black"/>
              </a:solidFill>
            </a:endParaRPr>
          </a:p>
        </p:txBody>
      </p:sp>
      <p:sp>
        <p:nvSpPr>
          <p:cNvPr id="12" name="TextBox 11"/>
          <p:cNvSpPr txBox="1"/>
          <p:nvPr/>
        </p:nvSpPr>
        <p:spPr>
          <a:xfrm>
            <a:off x="5652120" y="671913"/>
            <a:ext cx="1512168" cy="369332"/>
          </a:xfrm>
          <a:prstGeom prst="rect">
            <a:avLst/>
          </a:prstGeom>
          <a:noFill/>
        </p:spPr>
        <p:txBody>
          <a:bodyPr wrap="square" rtlCol="0">
            <a:spAutoFit/>
          </a:bodyPr>
          <a:lstStyle/>
          <a:p>
            <a:r>
              <a:rPr lang="en-GB" dirty="0" smtClean="0">
                <a:solidFill>
                  <a:prstClr val="black"/>
                </a:solidFill>
              </a:rPr>
              <a:t>EXTERNAL</a:t>
            </a:r>
            <a:endParaRPr lang="en-GB" dirty="0">
              <a:solidFill>
                <a:prstClr val="black"/>
              </a:solidFill>
            </a:endParaRPr>
          </a:p>
        </p:txBody>
      </p:sp>
    </p:spTree>
    <p:extLst>
      <p:ext uri="{BB962C8B-B14F-4D97-AF65-F5344CB8AC3E}">
        <p14:creationId xmlns:p14="http://schemas.microsoft.com/office/powerpoint/2010/main" val="35919532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29328"/>
            <a:ext cx="7543800" cy="975673"/>
          </a:xfrm>
        </p:spPr>
        <p:txBody>
          <a:bodyPr>
            <a:normAutofit/>
          </a:bodyPr>
          <a:lstStyle/>
          <a:p>
            <a:pPr algn="ctr"/>
            <a:r>
              <a:rPr lang="en-GB" b="1" u="sng" dirty="0" smtClean="0"/>
              <a:t>The impact of women's movement </a:t>
            </a:r>
            <a:endParaRPr lang="en-GB" dirty="0"/>
          </a:p>
        </p:txBody>
      </p:sp>
      <p:sp>
        <p:nvSpPr>
          <p:cNvPr id="3" name="Content Placeholder 2"/>
          <p:cNvSpPr>
            <a:spLocks noGrp="1"/>
          </p:cNvSpPr>
          <p:nvPr>
            <p:ph idx="1"/>
          </p:nvPr>
        </p:nvSpPr>
        <p:spPr>
          <a:xfrm>
            <a:off x="822960" y="2241550"/>
            <a:ext cx="7543800" cy="3187700"/>
          </a:xfrm>
        </p:spPr>
        <p:txBody>
          <a:bodyPr>
            <a:normAutofit/>
          </a:bodyPr>
          <a:lstStyle/>
          <a:p>
            <a:r>
              <a:rPr lang="en-GB" sz="1800" dirty="0"/>
              <a:t>Although feminists argue that full equality has not been achieved, since the 1960’s the women's movement and feminism have achieved success in improving their rights. Also, self esteem and expectations in women have now been raised.</a:t>
            </a:r>
          </a:p>
          <a:p>
            <a:r>
              <a:rPr lang="en-GB" sz="1800" dirty="0"/>
              <a:t>Many women now look beyond being only a housewife or mother as their only role in life as people are becoming aware of the problem of patriarchy and gender stereotyping/ sex discrimination. </a:t>
            </a:r>
          </a:p>
          <a:p>
            <a:r>
              <a:rPr lang="en-GB" sz="1800" dirty="0"/>
              <a:t>these changes encouraged by feminism have also affected girls self image and their ambition In relation to family and careers. </a:t>
            </a:r>
          </a:p>
          <a:p>
            <a:r>
              <a:rPr lang="en-GB" sz="1800" dirty="0"/>
              <a:t>This could be the reason for improvements in their educational system success. </a:t>
            </a:r>
          </a:p>
          <a:p>
            <a:endParaRPr lang="en-GB" sz="1800" dirty="0"/>
          </a:p>
        </p:txBody>
      </p:sp>
      <p:sp>
        <p:nvSpPr>
          <p:cNvPr id="4" name="TextBox 3"/>
          <p:cNvSpPr txBox="1"/>
          <p:nvPr/>
        </p:nvSpPr>
        <p:spPr>
          <a:xfrm>
            <a:off x="123825" y="1076325"/>
            <a:ext cx="1609725" cy="300082"/>
          </a:xfrm>
          <a:prstGeom prst="rect">
            <a:avLst/>
          </a:prstGeom>
          <a:noFill/>
        </p:spPr>
        <p:txBody>
          <a:bodyPr wrap="square" rtlCol="0">
            <a:spAutoFit/>
          </a:bodyPr>
          <a:lstStyle/>
          <a:p>
            <a:r>
              <a:rPr lang="en-GB" sz="1350" dirty="0">
                <a:solidFill>
                  <a:prstClr val="black"/>
                </a:solidFill>
              </a:rPr>
              <a:t>Abi </a:t>
            </a:r>
            <a:r>
              <a:rPr lang="en-GB" sz="1350" dirty="0" smtClean="0">
                <a:solidFill>
                  <a:prstClr val="black"/>
                </a:solidFill>
              </a:rPr>
              <a:t>Sheppard</a:t>
            </a:r>
            <a:endParaRPr lang="en-GB" sz="1350" dirty="0">
              <a:solidFill>
                <a:prstClr val="black"/>
              </a:solidFill>
            </a:endParaRPr>
          </a:p>
        </p:txBody>
      </p:sp>
    </p:spTree>
    <p:extLst>
      <p:ext uri="{BB962C8B-B14F-4D97-AF65-F5344CB8AC3E}">
        <p14:creationId xmlns:p14="http://schemas.microsoft.com/office/powerpoint/2010/main" val="335228811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Family</a:t>
            </a:r>
            <a:endParaRPr lang="en-GB" dirty="0"/>
          </a:p>
        </p:txBody>
      </p:sp>
      <p:sp>
        <p:nvSpPr>
          <p:cNvPr id="3" name="Subtitle 2"/>
          <p:cNvSpPr>
            <a:spLocks noGrp="1"/>
          </p:cNvSpPr>
          <p:nvPr>
            <p:ph type="subTitle" idx="1"/>
          </p:nvPr>
        </p:nvSpPr>
        <p:spPr/>
        <p:txBody>
          <a:bodyPr/>
          <a:lstStyle/>
          <a:p>
            <a:r>
              <a:rPr lang="en-GB" dirty="0" smtClean="0"/>
              <a:t>Euan Cooper</a:t>
            </a:r>
            <a:endParaRPr lang="en-GB" dirty="0"/>
          </a:p>
        </p:txBody>
      </p:sp>
    </p:spTree>
    <p:extLst>
      <p:ext uri="{BB962C8B-B14F-4D97-AF65-F5344CB8AC3E}">
        <p14:creationId xmlns:p14="http://schemas.microsoft.com/office/powerpoint/2010/main" val="417783839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33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Family</a:t>
            </a:r>
            <a:endParaRPr lang="en-GB" dirty="0"/>
          </a:p>
        </p:txBody>
      </p:sp>
      <p:sp>
        <p:nvSpPr>
          <p:cNvPr id="3" name="Content Placeholder 2"/>
          <p:cNvSpPr>
            <a:spLocks noGrp="1"/>
          </p:cNvSpPr>
          <p:nvPr>
            <p:ph idx="1"/>
          </p:nvPr>
        </p:nvSpPr>
        <p:spPr/>
        <p:txBody>
          <a:bodyPr/>
          <a:lstStyle/>
          <a:p>
            <a:r>
              <a:rPr lang="en-GB" dirty="0" smtClean="0"/>
              <a:t>There have been major changes in the family since the 1970s. These include: an increase in the divorce rate, an increase in cohabitation and a decrease in the number of first marriages. An increase in the number of lone parent families, Smaller families. </a:t>
            </a:r>
          </a:p>
          <a:p>
            <a:r>
              <a:rPr lang="en-GB" dirty="0" smtClean="0"/>
              <a:t>These changes are affecting girls’ attitudes towards education in a number of ways. For example, increased numbers of female-headed lone parent families may mean more women need to take on bread winner role.</a:t>
            </a:r>
            <a:endParaRPr lang="en-GB" dirty="0"/>
          </a:p>
        </p:txBody>
      </p:sp>
    </p:spTree>
    <p:extLst>
      <p:ext uri="{BB962C8B-B14F-4D97-AF65-F5344CB8AC3E}">
        <p14:creationId xmlns:p14="http://schemas.microsoft.com/office/powerpoint/2010/main" val="62289750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Changes in the Position of Women in Employment</a:t>
            </a:r>
          </a:p>
        </p:txBody>
      </p:sp>
      <p:sp>
        <p:nvSpPr>
          <p:cNvPr id="3" name="Subtitle 2"/>
          <p:cNvSpPr>
            <a:spLocks noGrp="1"/>
          </p:cNvSpPr>
          <p:nvPr>
            <p:ph type="subTitle" idx="1"/>
          </p:nvPr>
        </p:nvSpPr>
        <p:spPr/>
        <p:txBody>
          <a:bodyPr/>
          <a:lstStyle/>
          <a:p>
            <a:r>
              <a:rPr lang="en-GB" dirty="0" smtClean="0"/>
              <a:t>Jem</a:t>
            </a:r>
            <a:endParaRPr lang="en-GB" dirty="0"/>
          </a:p>
        </p:txBody>
      </p:sp>
    </p:spTree>
    <p:extLst>
      <p:ext uri="{BB962C8B-B14F-4D97-AF65-F5344CB8AC3E}">
        <p14:creationId xmlns:p14="http://schemas.microsoft.com/office/powerpoint/2010/main" val="531988141"/>
      </p:ext>
    </p:extLst>
  </p:cSld>
  <p:clrMapOvr>
    <a:masterClrMapping/>
  </p:clrMapOvr>
  <p:transition spd="med">
    <p:pull/>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8.jpeg"/></Relationships>
</file>

<file path=ppt/theme/_rels/them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_rels/theme17.xml.rels><?xml version="1.0" encoding="UTF-8" standalone="yes"?>
<Relationships xmlns="http://schemas.openxmlformats.org/package/2006/relationships"><Relationship Id="rId1" Type="http://schemas.openxmlformats.org/officeDocument/2006/relationships/image" Target="../media/image1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1_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1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1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5.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3_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1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0.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9.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Override1.xml><?xml version="1.0" encoding="utf-8"?>
<a:themeOverride xmlns:a="http://schemas.openxmlformats.org/drawingml/2006/main">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themeOverride>
</file>

<file path=docProps/app.xml><?xml version="1.0" encoding="utf-8"?>
<Properties xmlns="http://schemas.openxmlformats.org/officeDocument/2006/extended-properties" xmlns:vt="http://schemas.openxmlformats.org/officeDocument/2006/docPropsVTypes">
  <Template>Facet</Template>
  <TotalTime>1380</TotalTime>
  <Words>4348</Words>
  <Application>Microsoft Office PowerPoint</Application>
  <PresentationFormat>On-screen Show (4:3)</PresentationFormat>
  <Paragraphs>299</Paragraphs>
  <Slides>52</Slides>
  <Notes>0</Notes>
  <HiddenSlides>0</HiddenSlides>
  <MMClips>0</MMClips>
  <ScaleCrop>false</ScaleCrop>
  <HeadingPairs>
    <vt:vector size="6" baseType="variant">
      <vt:variant>
        <vt:lpstr>Fonts Used</vt:lpstr>
      </vt:variant>
      <vt:variant>
        <vt:i4>13</vt:i4>
      </vt:variant>
      <vt:variant>
        <vt:lpstr>Theme</vt:lpstr>
      </vt:variant>
      <vt:variant>
        <vt:i4>22</vt:i4>
      </vt:variant>
      <vt:variant>
        <vt:lpstr>Slide Titles</vt:lpstr>
      </vt:variant>
      <vt:variant>
        <vt:i4>52</vt:i4>
      </vt:variant>
    </vt:vector>
  </HeadingPairs>
  <TitlesOfParts>
    <vt:vector size="87" baseType="lpstr">
      <vt:lpstr>Arial Unicode MS</vt:lpstr>
      <vt:lpstr>Adobe Garamond Pro</vt:lpstr>
      <vt:lpstr>Arial</vt:lpstr>
      <vt:lpstr>Calibri</vt:lpstr>
      <vt:lpstr>Calibri Light</vt:lpstr>
      <vt:lpstr>Corbel</vt:lpstr>
      <vt:lpstr>Garamond</vt:lpstr>
      <vt:lpstr>Tahoma</vt:lpstr>
      <vt:lpstr>Times New Roman</vt:lpstr>
      <vt:lpstr>Trebuchet MS</vt:lpstr>
      <vt:lpstr>Tw Cen MT</vt:lpstr>
      <vt:lpstr>Tw Cen MT Condensed</vt:lpstr>
      <vt:lpstr>Wingdings 3</vt:lpstr>
      <vt:lpstr>Facet</vt:lpstr>
      <vt:lpstr>Parallax</vt:lpstr>
      <vt:lpstr>1_Office Theme</vt:lpstr>
      <vt:lpstr>Integral</vt:lpstr>
      <vt:lpstr>Office Theme</vt:lpstr>
      <vt:lpstr>Retrospect</vt:lpstr>
      <vt:lpstr>2_Office Theme</vt:lpstr>
      <vt:lpstr>Organic</vt:lpstr>
      <vt:lpstr>1_Facet</vt:lpstr>
      <vt:lpstr>1_Integral</vt:lpstr>
      <vt:lpstr>Circuit</vt:lpstr>
      <vt:lpstr>3_Office Theme</vt:lpstr>
      <vt:lpstr>2_Integral</vt:lpstr>
      <vt:lpstr>2_Facet</vt:lpstr>
      <vt:lpstr>3_Facet</vt:lpstr>
      <vt:lpstr>4_Office Theme</vt:lpstr>
      <vt:lpstr>3_Integral</vt:lpstr>
      <vt:lpstr>5_Office Theme</vt:lpstr>
      <vt:lpstr>6_Office Theme</vt:lpstr>
      <vt:lpstr>Droplet</vt:lpstr>
      <vt:lpstr>7_Office Theme</vt:lpstr>
      <vt:lpstr>8_Office Theme</vt:lpstr>
      <vt:lpstr>Gender and DEA</vt:lpstr>
      <vt:lpstr>Gender and DEA: Data</vt:lpstr>
      <vt:lpstr>Girls and Boys achievement in Education</vt:lpstr>
      <vt:lpstr>PowerPoint Presentation</vt:lpstr>
      <vt:lpstr>EXTERNAL FACTORS: Girls’ relative achievement</vt:lpstr>
      <vt:lpstr>The impact of women's movement </vt:lpstr>
      <vt:lpstr>The Family</vt:lpstr>
      <vt:lpstr>Changes in Family</vt:lpstr>
      <vt:lpstr>Changes in the Position of Women in Employment</vt:lpstr>
      <vt:lpstr>Women’s Movement and Feminism  </vt:lpstr>
      <vt:lpstr>Ambitions and more opportunities for women</vt:lpstr>
      <vt:lpstr>Girls Ambitions</vt:lpstr>
      <vt:lpstr>PowerPoint Presentation</vt:lpstr>
      <vt:lpstr>Maturity</vt:lpstr>
      <vt:lpstr>EXTERNAL FACTORS: Boys’ relative underachievement</vt:lpstr>
      <vt:lpstr>Globalisation and declining traditional male employment </vt:lpstr>
      <vt:lpstr>PowerPoint Presentation</vt:lpstr>
      <vt:lpstr>PowerPoint Presentation</vt:lpstr>
      <vt:lpstr>Over estimation of ability</vt:lpstr>
      <vt:lpstr>PowerPoint Presentation</vt:lpstr>
      <vt:lpstr>PowerPoint Presentation</vt:lpstr>
      <vt:lpstr>INTERNAL FACTORS: Girls’ relative achievement</vt:lpstr>
      <vt:lpstr>PowerPoint Presentation</vt:lpstr>
      <vt:lpstr>Equal opportunities policies     Tilda Horton-Insch  </vt:lpstr>
      <vt:lpstr>Positive role models in schools</vt:lpstr>
      <vt:lpstr>Female role models in schools</vt:lpstr>
      <vt:lpstr>Challenging Gender Stereotypes</vt:lpstr>
      <vt:lpstr>PowerPoint Presentation</vt:lpstr>
      <vt:lpstr>INTERNAL FACTORS: Boys’ relative underachievement</vt:lpstr>
      <vt:lpstr>PowerPoint Presentation</vt:lpstr>
      <vt:lpstr>Anti school subcultures</vt:lpstr>
      <vt:lpstr>Why are boys underachieving? Internal Factors</vt:lpstr>
      <vt:lpstr>Lack of male role models</vt:lpstr>
      <vt:lpstr>PowerPoint Presentation</vt:lpstr>
      <vt:lpstr>PowerPoint Presentation</vt:lpstr>
      <vt:lpstr>So overall…</vt:lpstr>
      <vt:lpstr>FEMINIST ANALYSIS blends the structuralist and Interactionist </vt:lpstr>
      <vt:lpstr>Recent Trends in Gender from the late 1980s to the present day.  </vt:lpstr>
      <vt:lpstr>Problems with this picture </vt:lpstr>
      <vt:lpstr>Summary: Explaining the differences</vt:lpstr>
      <vt:lpstr>CONTINUING PROBLEMS FOR GIRLS? 2 examples </vt:lpstr>
      <vt:lpstr>Heteronormativity represented in US TV shows/ Films: </vt:lpstr>
      <vt:lpstr>CASE STUDY: Archer et al</vt:lpstr>
      <vt:lpstr>Archer et al Key headings</vt:lpstr>
      <vt:lpstr>Symbolic Capital</vt:lpstr>
      <vt:lpstr>Hyperheterosexual feminine identities</vt:lpstr>
      <vt:lpstr>Boyfriends</vt:lpstr>
      <vt:lpstr>Being "loud"</vt:lpstr>
      <vt:lpstr>Working Class Girls' dilemma</vt:lpstr>
      <vt:lpstr>“Successful” working class girls remain “home centred”</vt:lpstr>
      <vt:lpstr>Planning/Evaluating?</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DEA</dc:title>
  <dc:creator>Amy J Tidd</dc:creator>
  <cp:lastModifiedBy>Dave King</cp:lastModifiedBy>
  <cp:revision>67</cp:revision>
  <cp:lastPrinted>2017-03-13T10:45:20Z</cp:lastPrinted>
  <dcterms:created xsi:type="dcterms:W3CDTF">2015-03-16T12:29:02Z</dcterms:created>
  <dcterms:modified xsi:type="dcterms:W3CDTF">2017-03-13T13:13:12Z</dcterms:modified>
</cp:coreProperties>
</file>