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4.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5.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6.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8.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9.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0.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1.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2.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1" r:id="rId2"/>
    <p:sldMasterId id="2147483820" r:id="rId3"/>
    <p:sldMasterId id="2147483832" r:id="rId4"/>
    <p:sldMasterId id="2147483844" r:id="rId5"/>
    <p:sldMasterId id="2147483856" r:id="rId6"/>
    <p:sldMasterId id="2147483868" r:id="rId7"/>
    <p:sldMasterId id="2147483886" r:id="rId8"/>
    <p:sldMasterId id="2147483898" r:id="rId9"/>
    <p:sldMasterId id="2147483916" r:id="rId10"/>
    <p:sldMasterId id="2147483928" r:id="rId11"/>
    <p:sldMasterId id="2147483940" r:id="rId12"/>
    <p:sldMasterId id="2147483957" r:id="rId13"/>
    <p:sldMasterId id="2147483975" r:id="rId14"/>
    <p:sldMasterId id="2147483987" r:id="rId15"/>
    <p:sldMasterId id="2147484005" r:id="rId16"/>
    <p:sldMasterId id="2147484017" r:id="rId17"/>
    <p:sldMasterId id="2147484035" r:id="rId18"/>
    <p:sldMasterId id="2147484047" r:id="rId19"/>
    <p:sldMasterId id="2147484059" r:id="rId20"/>
    <p:sldMasterId id="2147484077" r:id="rId21"/>
    <p:sldMasterId id="2147484125" r:id="rId22"/>
    <p:sldMasterId id="2147484143" r:id="rId23"/>
  </p:sldMasterIdLst>
  <p:notesMasterIdLst>
    <p:notesMasterId r:id="rId80"/>
  </p:notesMasterIdLst>
  <p:sldIdLst>
    <p:sldId id="256" r:id="rId24"/>
    <p:sldId id="261" r:id="rId25"/>
    <p:sldId id="276" r:id="rId26"/>
    <p:sldId id="325" r:id="rId27"/>
    <p:sldId id="279" r:id="rId28"/>
    <p:sldId id="346" r:id="rId29"/>
    <p:sldId id="347" r:id="rId30"/>
    <p:sldId id="333" r:id="rId31"/>
    <p:sldId id="348" r:id="rId32"/>
    <p:sldId id="352" r:id="rId33"/>
    <p:sldId id="336" r:id="rId34"/>
    <p:sldId id="280" r:id="rId35"/>
    <p:sldId id="337" r:id="rId36"/>
    <p:sldId id="338" r:id="rId37"/>
    <p:sldId id="339" r:id="rId38"/>
    <p:sldId id="340" r:id="rId39"/>
    <p:sldId id="341" r:id="rId40"/>
    <p:sldId id="342" r:id="rId41"/>
    <p:sldId id="343" r:id="rId42"/>
    <p:sldId id="335" r:id="rId43"/>
    <p:sldId id="372" r:id="rId44"/>
    <p:sldId id="349" r:id="rId45"/>
    <p:sldId id="350" r:id="rId46"/>
    <p:sldId id="351" r:id="rId47"/>
    <p:sldId id="353" r:id="rId48"/>
    <p:sldId id="281" r:id="rId49"/>
    <p:sldId id="332" r:id="rId50"/>
    <p:sldId id="331" r:id="rId51"/>
    <p:sldId id="327" r:id="rId52"/>
    <p:sldId id="328" r:id="rId53"/>
    <p:sldId id="329" r:id="rId54"/>
    <p:sldId id="330" r:id="rId55"/>
    <p:sldId id="334" r:id="rId56"/>
    <p:sldId id="282" r:id="rId57"/>
    <p:sldId id="345" r:id="rId58"/>
    <p:sldId id="344" r:id="rId59"/>
    <p:sldId id="371" r:id="rId60"/>
    <p:sldId id="354" r:id="rId61"/>
    <p:sldId id="355" r:id="rId62"/>
    <p:sldId id="277" r:id="rId63"/>
    <p:sldId id="271" r:id="rId64"/>
    <p:sldId id="272" r:id="rId65"/>
    <p:sldId id="273" r:id="rId66"/>
    <p:sldId id="274"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p:cViewPr varScale="1">
        <p:scale>
          <a:sx n="87" d="100"/>
          <a:sy n="87" d="100"/>
        </p:scale>
        <p:origin x="10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AB1282-4344-499F-9133-AA4F7C9BE3B3}" type="datetimeFigureOut">
              <a:rPr lang="en-GB" smtClean="0"/>
              <a:t>13/03/2017</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7F79290-3774-4D10-B526-B702C2ACF491}" type="slidenum">
              <a:rPr lang="en-GB" smtClean="0"/>
              <a:t>‹#›</a:t>
            </a:fld>
            <a:endParaRPr lang="en-GB"/>
          </a:p>
        </p:txBody>
      </p:sp>
    </p:spTree>
    <p:extLst>
      <p:ext uri="{BB962C8B-B14F-4D97-AF65-F5344CB8AC3E}">
        <p14:creationId xmlns:p14="http://schemas.microsoft.com/office/powerpoint/2010/main" val="208925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22F9CC-0EBC-4C18-995B-2C97B3E5B59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2337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423858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1866872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65919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34657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14951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14847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65284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46325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54439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2670840"/>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78565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456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04740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26817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33734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69203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91710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826978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79771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85346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19763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99673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178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9828425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12655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40088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524787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0226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21581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76149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4159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20639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3956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410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06253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98023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64056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19625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30408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86611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622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44674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55277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6834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579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5956613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75326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28800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2454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01937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18179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40636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5181199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5099786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2225655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632926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5198369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8967316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6803807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5556174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995317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2982859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7230773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Tree>
    <p:extLst>
      <p:ext uri="{BB962C8B-B14F-4D97-AF65-F5344CB8AC3E}">
        <p14:creationId xmlns:p14="http://schemas.microsoft.com/office/powerpoint/2010/main" val="5549315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5306567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Tree>
    <p:extLst>
      <p:ext uri="{BB962C8B-B14F-4D97-AF65-F5344CB8AC3E}">
        <p14:creationId xmlns:p14="http://schemas.microsoft.com/office/powerpoint/2010/main" val="3620778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423275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4073730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0685069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560873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4665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8122155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41799570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6" name="Footer Placeholder 5"/>
          <p:cNvSpPr>
            <a:spLocks noGrp="1"/>
          </p:cNvSpPr>
          <p:nvPr>
            <p:ph type="ftr" sz="quarter" idx="11"/>
          </p:nvPr>
        </p:nvSpPr>
        <p:spPr/>
        <p:txBody>
          <a:bodyPr/>
          <a:lstStyle/>
          <a:p>
            <a:endParaRPr lang="en-GB">
              <a:solidFill>
                <a:srgbClr val="146194">
                  <a:lumMod val="50000"/>
                </a:srgbClr>
              </a:solidFill>
            </a:endParaRPr>
          </a:p>
        </p:txBody>
      </p:sp>
      <p:sp>
        <p:nvSpPr>
          <p:cNvPr id="7" name="Slide Number Placeholder 6"/>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18157661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8" name="Footer Placeholder 7"/>
          <p:cNvSpPr>
            <a:spLocks noGrp="1"/>
          </p:cNvSpPr>
          <p:nvPr>
            <p:ph type="ftr" sz="quarter" idx="11"/>
          </p:nvPr>
        </p:nvSpPr>
        <p:spPr/>
        <p:txBody>
          <a:bodyPr/>
          <a:lstStyle/>
          <a:p>
            <a:endParaRPr lang="en-GB">
              <a:solidFill>
                <a:srgbClr val="146194">
                  <a:lumMod val="50000"/>
                </a:srgbClr>
              </a:solidFill>
            </a:endParaRPr>
          </a:p>
        </p:txBody>
      </p:sp>
      <p:sp>
        <p:nvSpPr>
          <p:cNvPr id="9" name="Slide Number Placeholder 8"/>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35902672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4" name="Footer Placeholder 3"/>
          <p:cNvSpPr>
            <a:spLocks noGrp="1"/>
          </p:cNvSpPr>
          <p:nvPr>
            <p:ph type="ftr" sz="quarter" idx="11"/>
          </p:nvPr>
        </p:nvSpPr>
        <p:spPr/>
        <p:txBody>
          <a:bodyPr/>
          <a:lstStyle/>
          <a:p>
            <a:endParaRPr lang="en-GB">
              <a:solidFill>
                <a:srgbClr val="146194">
                  <a:lumMod val="50000"/>
                </a:srgbClr>
              </a:solidFill>
            </a:endParaRPr>
          </a:p>
        </p:txBody>
      </p:sp>
      <p:sp>
        <p:nvSpPr>
          <p:cNvPr id="5" name="Slide Number Placeholder 4"/>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28745985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3" name="Footer Placeholder 2"/>
          <p:cNvSpPr>
            <a:spLocks noGrp="1"/>
          </p:cNvSpPr>
          <p:nvPr>
            <p:ph type="ftr" sz="quarter" idx="11"/>
          </p:nvPr>
        </p:nvSpPr>
        <p:spPr/>
        <p:txBody>
          <a:bodyPr/>
          <a:lstStyle/>
          <a:p>
            <a:endParaRPr lang="en-GB">
              <a:solidFill>
                <a:srgbClr val="146194">
                  <a:lumMod val="50000"/>
                </a:srgbClr>
              </a:solidFill>
            </a:endParaRPr>
          </a:p>
        </p:txBody>
      </p:sp>
      <p:sp>
        <p:nvSpPr>
          <p:cNvPr id="4" name="Slide Number Placeholder 3"/>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20314992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6" name="Footer Placeholder 5"/>
          <p:cNvSpPr>
            <a:spLocks noGrp="1"/>
          </p:cNvSpPr>
          <p:nvPr>
            <p:ph type="ftr" sz="quarter" idx="11"/>
          </p:nvPr>
        </p:nvSpPr>
        <p:spPr/>
        <p:txBody>
          <a:bodyPr/>
          <a:lstStyle/>
          <a:p>
            <a:endParaRPr lang="en-GB">
              <a:solidFill>
                <a:srgbClr val="146194">
                  <a:lumMod val="50000"/>
                </a:srgbClr>
              </a:solidFill>
            </a:endParaRPr>
          </a:p>
        </p:txBody>
      </p:sp>
      <p:sp>
        <p:nvSpPr>
          <p:cNvPr id="7" name="Slide Number Placeholder 6"/>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4236627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1A7E27B-FCCC-46FD-B0C4-D83EEA8B6DCC}"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C97E7750-74F8-4D7E-9332-59B83142F03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5852051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6" name="Footer Placeholder 5"/>
          <p:cNvSpPr>
            <a:spLocks noGrp="1"/>
          </p:cNvSpPr>
          <p:nvPr>
            <p:ph type="ftr" sz="quarter" idx="11"/>
          </p:nvPr>
        </p:nvSpPr>
        <p:spPr/>
        <p:txBody>
          <a:bodyPr/>
          <a:lstStyle/>
          <a:p>
            <a:endParaRPr lang="en-GB">
              <a:solidFill>
                <a:srgbClr val="146194">
                  <a:lumMod val="50000"/>
                </a:srgbClr>
              </a:solidFill>
            </a:endParaRPr>
          </a:p>
        </p:txBody>
      </p:sp>
      <p:sp>
        <p:nvSpPr>
          <p:cNvPr id="7" name="Slide Number Placeholder 6"/>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13162947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4" name="Footer Placeholder 3"/>
          <p:cNvSpPr>
            <a:spLocks noGrp="1"/>
          </p:cNvSpPr>
          <p:nvPr>
            <p:ph type="ftr" sz="quarter" idx="11"/>
          </p:nvPr>
        </p:nvSpPr>
        <p:spPr/>
        <p:txBody>
          <a:bodyPr/>
          <a:lstStyle/>
          <a:p>
            <a:endParaRPr lang="en-GB">
              <a:solidFill>
                <a:srgbClr val="146194">
                  <a:lumMod val="50000"/>
                </a:srgbClr>
              </a:solidFill>
            </a:endParaRPr>
          </a:p>
        </p:txBody>
      </p:sp>
      <p:sp>
        <p:nvSpPr>
          <p:cNvPr id="5" name="Slide Number Placeholder 4"/>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10385593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31103765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r>
              <a:rPr lang="en-US" sz="6000" dirty="0">
                <a:solidFill>
                  <a:prstClr val="white"/>
                </a:solidFill>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algn="r"/>
            <a:r>
              <a:rPr lang="en-US" sz="6000" dirty="0">
                <a:solidFill>
                  <a:prstClr val="white"/>
                </a:solidFill>
              </a:rPr>
              <a:t>”</a:t>
            </a:r>
          </a:p>
        </p:txBody>
      </p:sp>
    </p:spTree>
    <p:extLst>
      <p:ext uri="{BB962C8B-B14F-4D97-AF65-F5344CB8AC3E}">
        <p14:creationId xmlns:p14="http://schemas.microsoft.com/office/powerpoint/2010/main" val="5248466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9173860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r>
              <a:rPr lang="en-US" sz="6000" dirty="0">
                <a:solidFill>
                  <a:prstClr val="white"/>
                </a:solidFill>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algn="r"/>
            <a:r>
              <a:rPr lang="en-US" sz="6000" dirty="0">
                <a:solidFill>
                  <a:prstClr val="white"/>
                </a:solidFill>
              </a:rPr>
              <a:t>”</a:t>
            </a:r>
          </a:p>
        </p:txBody>
      </p:sp>
    </p:spTree>
    <p:extLst>
      <p:ext uri="{BB962C8B-B14F-4D97-AF65-F5344CB8AC3E}">
        <p14:creationId xmlns:p14="http://schemas.microsoft.com/office/powerpoint/2010/main" val="15103782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31669785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14880449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31285112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380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985C977-69F3-4667-8E8D-8F1B10219A8B}"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pPr>
              <a:defRPr/>
            </a:pPr>
            <a:fld id="{3DB2F529-056A-4B08-9BF4-4118AB52AEF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5445793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74654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6260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24940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80299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11687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71792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59880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53643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10058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8539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60161-9395-4712-9E9B-6B1B8A7CA662}"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01593D6E-E7D0-4944-961E-0D8E8691CC6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9045703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3/13/2017</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1166543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3/13/2017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709353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3/13/2017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01219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3/13/2017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07860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3/13/2017</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4328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3/13/2017</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83024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3/13/2017</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2344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3/13/2017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91754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3/13/2017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04466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3/13/2017</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685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98852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CE3E5D6-ABB8-4CF7-B9D1-16501B665A98}" type="datetimeFigureOut">
              <a:rPr lang="en-GB" smtClean="0">
                <a:solidFill>
                  <a:prstClr val="black"/>
                </a:solidFill>
              </a:rPr>
              <a:pPr>
                <a:def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A7ECCDBF-C38C-4337-A4E9-D0B5DA6762A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163274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3/13/2017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90225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defTabSz="342900"/>
            <a:r>
              <a:rPr lang="en-US" sz="7200" dirty="0">
                <a:solidFill>
                  <a:srgbClr val="B31166">
                    <a:lumMod val="60000"/>
                    <a:lumOff val="40000"/>
                  </a:srgb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defTabSz="342900"/>
            <a:r>
              <a:rPr lang="en-US" sz="7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3/13/2017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19414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3/13/2017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57759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3/13/2017</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23307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3/13/2017</a:t>
            </a:fld>
            <a:endParaRPr lang="en-US" dirty="0">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9273210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solidFill>
                  <a:srgbClr val="B31166"/>
                </a:solidFill>
              </a:rPr>
              <a:pPr/>
              <a:t>3/13/2017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90189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solidFill>
                  <a:srgbClr val="B31166"/>
                </a:solidFill>
              </a:rPr>
              <a:pPr/>
              <a:t>3/13/2017</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66021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426274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935125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710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136CAAC-847D-4F54-A999-DE5D2E42798F}" type="datetimeFigureOut">
              <a:rPr lang="en-GB" smtClean="0">
                <a:solidFill>
                  <a:prstClr val="black"/>
                </a:solidFill>
              </a:rPr>
              <a:pPr>
                <a:defRPr/>
              </a:pPr>
              <a:t>13/03/2017</a:t>
            </a:fld>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CB0CC390-3738-4716-B1D2-EE44054B8F27}"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7175672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66374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2964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77714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98117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88020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17926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442807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549391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299174"/>
      </p:ext>
    </p:extLst>
  </p:cSld>
  <p:clrMapOvr>
    <a:overrideClrMapping bg1="dk1" tx1="lt1" bg2="dk2" tx2="lt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8866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1335E05-8ACB-4E95-87EB-4716BE80D58B}" type="datetimeFigureOut">
              <a:rPr lang="en-GB" smtClean="0">
                <a:solidFill>
                  <a:prstClr val="black"/>
                </a:solidFill>
              </a:rPr>
              <a:pPr>
                <a:defRPr/>
              </a:pPr>
              <a:t>13/03/2017</a:t>
            </a:fld>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21298B77-9E18-4D44-80D4-76848DACBFA1}"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6817647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80444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07797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705639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97929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883974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336281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03698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858491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37177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0485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3D7700-0E2F-49FD-A6D7-BFEB474BDFB0}" type="datetimeFigureOut">
              <a:rPr lang="en-GB" smtClean="0">
                <a:solidFill>
                  <a:prstClr val="black"/>
                </a:solidFill>
              </a:rPr>
              <a:pPr>
                <a:defRPr/>
              </a:pPr>
              <a:t>13/03/2017</a:t>
            </a:fld>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BAA8A3D1-20BE-43BA-A742-A53E535047C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908510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606253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117427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988308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0672695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3/13/2017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455148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977220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82272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889507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773670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9213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CDF64A5-7721-4AFF-8A32-BABFF6E45570}" type="datetimeFigureOut">
              <a:rPr lang="en-GB" smtClean="0">
                <a:solidFill>
                  <a:prstClr val="black"/>
                </a:solidFill>
              </a:rPr>
              <a:pPr>
                <a:def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C401A56-ECEB-4512-880C-452909FED05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062303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395843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685852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035952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945700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858299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53978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187770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88342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357388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2511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A4BADB0-92F5-47C5-8D77-19BF35C9EE53}" type="datetimeFigureOut">
              <a:rPr lang="en-GB" smtClean="0">
                <a:solidFill>
                  <a:prstClr val="black"/>
                </a:solidFill>
              </a:rPr>
              <a:pPr>
                <a:def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047119A-1599-40F9-B598-63A3364E780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5275772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74032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29433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246575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328993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598337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170432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90125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9111159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856221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33446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22670535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6407003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9982227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5854519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8240650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427498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241875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362107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1614723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a:solidFill>
                  <a:srgbClr val="1E5155">
                    <a:lumMod val="40000"/>
                    <a:lumOff val="60000"/>
                  </a:srgbClr>
                </a:solidFill>
              </a:rPr>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a:solidFill>
                  <a:srgbClr val="1E5155">
                    <a:lumMod val="40000"/>
                    <a:lumOff val="60000"/>
                  </a:srgbClr>
                </a:solidFill>
              </a:rPr>
              <a:t>”</a:t>
            </a:r>
          </a:p>
        </p:txBody>
      </p:sp>
    </p:spTree>
    <p:extLst>
      <p:ext uri="{BB962C8B-B14F-4D97-AF65-F5344CB8AC3E}">
        <p14:creationId xmlns:p14="http://schemas.microsoft.com/office/powerpoint/2010/main" val="43422820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67762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7930098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6737933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4808511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4104214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1953560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2962649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4162781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7500251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3991489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48937010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50739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3222751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1803458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9427855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6907158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1472936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558181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83BCF37-F31A-475E-B603-A59B065B38B3}" type="datetimeFigureOut">
              <a:rPr lang="en-GB" smtClean="0">
                <a:solidFill>
                  <a:prstClr val="white">
                    <a:alpha val="60000"/>
                  </a:prstClr>
                </a:solidFill>
              </a:rPr>
              <a:pPr/>
              <a:t>13/03/2017</a:t>
            </a:fld>
            <a:endParaRPr lang="en-GB">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GB">
              <a:solidFill>
                <a:prstClr val="white">
                  <a:alpha val="60000"/>
                </a:prstClr>
              </a:solidFill>
            </a:endParaRP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22090619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9075848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6981764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7" name="Slide Number Placeholder 6"/>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85063981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45988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04283223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4" name="Footer Placeholder 3"/>
          <p:cNvSpPr>
            <a:spLocks noGrp="1"/>
          </p:cNvSpPr>
          <p:nvPr>
            <p:ph type="ftr" sz="quarter" idx="11"/>
          </p:nvPr>
        </p:nvSpPr>
        <p:spPr/>
        <p:txBody>
          <a:bodyPr/>
          <a:lstStyle/>
          <a:p>
            <a:endParaRPr lang="en-GB">
              <a:solidFill>
                <a:srgbClr val="B31166"/>
              </a:solidFill>
            </a:endParaRPr>
          </a:p>
        </p:txBody>
      </p:sp>
      <p:sp>
        <p:nvSpPr>
          <p:cNvPr id="5" name="Slide Number Placeholder 4"/>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2947819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3" name="Footer Placeholder 2"/>
          <p:cNvSpPr>
            <a:spLocks noGrp="1"/>
          </p:cNvSpPr>
          <p:nvPr>
            <p:ph type="ftr" sz="quarter" idx="11"/>
          </p:nvPr>
        </p:nvSpPr>
        <p:spPr/>
        <p:txBody>
          <a:bodyPr/>
          <a:lstStyle/>
          <a:p>
            <a:endParaRPr lang="en-GB">
              <a:solidFill>
                <a:srgbClr val="B31166"/>
              </a:solidFill>
            </a:endParaRP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03012103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1219326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10258911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89654819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9117630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06813712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610470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9226257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21619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690003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26091877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1606244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04994562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125001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230848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576194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322954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411718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20448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556897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0689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49790310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581202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72781580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smtClean="0">
              <a:solidFill>
                <a:prstClr val="black">
                  <a:tint val="75000"/>
                </a:prstClr>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Tree>
    <p:extLst>
      <p:ext uri="{BB962C8B-B14F-4D97-AF65-F5344CB8AC3E}">
        <p14:creationId xmlns:p14="http://schemas.microsoft.com/office/powerpoint/2010/main" val="168425051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128810252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smtClean="0">
              <a:solidFill>
                <a:prstClr val="black">
                  <a:tint val="75000"/>
                </a:prstClr>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Tree>
    <p:extLst>
      <p:ext uri="{BB962C8B-B14F-4D97-AF65-F5344CB8AC3E}">
        <p14:creationId xmlns:p14="http://schemas.microsoft.com/office/powerpoint/2010/main" val="379180312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400111713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997637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92910-9896-4571-9685-96586EF5AF7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89BE6D-A1F2-4AC1-9D28-ADCFD7A658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990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9E74A2-29DB-48E0-8E00-5A321A60E809}"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E9EA7668-9BC1-475E-9FF0-4E91F3D999B6}"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69640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C80312-6F4E-4D27-A3C0-44F3C3A7BCE8}"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9AB4F789-0824-4517-903F-61700B0343F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665906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F1CC872-55AD-4F55-8373-91DE5B8B17A6}" type="datetimeFigureOut">
              <a:rPr lang="en-GB">
                <a:solidFill>
                  <a:prstClr val="black"/>
                </a:solidFill>
              </a:rPr>
              <a:pPr>
                <a:defRPr/>
              </a:pPr>
              <a:t>13/03/2017</a:t>
            </a:fld>
            <a:endParaRPr lang="en-GB">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C797E11-0D2F-45E9-AC9E-93B8CBA6D767}" type="slidenum">
              <a:rPr lang="en-GB">
                <a:solidFill>
                  <a:prstClr val="black"/>
                </a:solidFill>
              </a:rPr>
              <a:pPr>
                <a:defRPr/>
              </a:pPr>
              <a:t>‹#›</a:t>
            </a:fld>
            <a:endParaRPr lang="en-GB">
              <a:solidFill>
                <a:prstClr val="black"/>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3093230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6383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027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865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77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07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85730F-649B-44EE-A99C-59C2A58AC57C}" type="datetimeFigureOut">
              <a:rPr lang="en-GB" smtClean="0"/>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77086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6612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7488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6127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880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2770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9606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71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572007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585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8072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85730F-649B-44EE-A99C-59C2A58AC57C}" type="datetimeFigureOut">
              <a:rPr lang="en-GB" smtClean="0"/>
              <a:t>13/03/2017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305946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173454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553584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06023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39871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956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21187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432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57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699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435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85730F-649B-44EE-A99C-59C2A58AC57C}" type="datetimeFigureOut">
              <a:rPr lang="en-GB" smtClean="0"/>
              <a:t>13/03/2017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3015258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3386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3777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244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5159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761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2344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131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25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2577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566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5730F-649B-44EE-A99C-59C2A58AC57C}" type="datetimeFigureOut">
              <a:rPr lang="en-GB" smtClean="0"/>
              <a:t>13/03/2017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69991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8320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31626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01055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3723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95566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67156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319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23837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9380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GB">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2368017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743697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9496278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328218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4526599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72616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458301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96223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236567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074074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9123594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0753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184724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0186902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912433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257202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679505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643629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14667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89924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2057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6854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61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theme" Target="../theme/theme1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theme" Target="../theme/theme13.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4.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theme" Target="../theme/theme15.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19" Type="http://schemas.openxmlformats.org/officeDocument/2006/relationships/image" Target="../media/image7.jpeg"/><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4.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16.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theme" Target="../theme/theme17.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18.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19.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slideLayout" Target="../slideLayouts/slideLayout269.xml"/><Relationship Id="rId18" Type="http://schemas.openxmlformats.org/officeDocument/2006/relationships/theme" Target="../theme/theme20.xml"/><Relationship Id="rId3" Type="http://schemas.openxmlformats.org/officeDocument/2006/relationships/slideLayout" Target="../slideLayouts/slideLayout259.xml"/><Relationship Id="rId21" Type="http://schemas.openxmlformats.org/officeDocument/2006/relationships/image" Target="../media/image10.png"/><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image" Target="../media/image9.png"/><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5" Type="http://schemas.openxmlformats.org/officeDocument/2006/relationships/slideLayout" Target="../slideLayouts/slideLayout271.xml"/><Relationship Id="rId10" Type="http://schemas.openxmlformats.org/officeDocument/2006/relationships/slideLayout" Target="../slideLayouts/slideLayout266.xml"/><Relationship Id="rId19" Type="http://schemas.openxmlformats.org/officeDocument/2006/relationships/image" Target="../media/image8.png"/><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image" Target="../media/image1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1.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theme" Target="../theme/theme21.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18" Type="http://schemas.openxmlformats.org/officeDocument/2006/relationships/theme" Target="../theme/theme22.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17" Type="http://schemas.openxmlformats.org/officeDocument/2006/relationships/slideLayout" Target="../slideLayouts/slideLayout301.xml"/><Relationship Id="rId2" Type="http://schemas.openxmlformats.org/officeDocument/2006/relationships/slideLayout" Target="../slideLayouts/slideLayout286.xml"/><Relationship Id="rId16" Type="http://schemas.openxmlformats.org/officeDocument/2006/relationships/slideLayout" Target="../slideLayouts/slideLayout300.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slideLayout" Target="../slideLayouts/slideLayout299.xml"/><Relationship Id="rId10" Type="http://schemas.openxmlformats.org/officeDocument/2006/relationships/slideLayout" Target="../slideLayouts/slideLayout294.xml"/><Relationship Id="rId19" Type="http://schemas.openxmlformats.org/officeDocument/2006/relationships/image" Target="../media/image7.jpeg"/><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17" Type="http://schemas.openxmlformats.org/officeDocument/2006/relationships/theme" Target="../theme/theme23.xml"/><Relationship Id="rId2" Type="http://schemas.openxmlformats.org/officeDocument/2006/relationships/slideLayout" Target="../slideLayouts/slideLayout303.xml"/><Relationship Id="rId16" Type="http://schemas.openxmlformats.org/officeDocument/2006/relationships/slideLayout" Target="../slideLayouts/slideLayout317.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slideLayout" Target="../slideLayouts/slideLayout31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85730F-649B-44EE-A99C-59C2A58AC57C}" type="datetimeFigureOut">
              <a:rPr lang="en-GB" smtClean="0"/>
              <a:t>13/03/2017</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1A5BD1C-AB29-495B-AD21-E402F7885341}" type="slidenum">
              <a:rPr lang="en-GB" smtClean="0"/>
              <a:t>‹#›</a:t>
            </a:fld>
            <a:endParaRPr lang="en-GB"/>
          </a:p>
        </p:txBody>
      </p:sp>
    </p:spTree>
    <p:extLst>
      <p:ext uri="{BB962C8B-B14F-4D97-AF65-F5344CB8AC3E}">
        <p14:creationId xmlns:p14="http://schemas.microsoft.com/office/powerpoint/2010/main" val="494956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047A3D-2CDB-4691-8C0B-6F26C63A3C0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0B13CA-2426-4491-A308-3F3A154A08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982428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47A58F-066D-449C-A2F2-80E1FBB918F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A5BBBB-09DB-4291-A92F-2B4AAB23E7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304821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8771BB7-CD84-4351-8C05-A9697DFBC2A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lumMod val="75000"/>
                  </a:schemeClr>
                </a:solidFill>
              </a:defRPr>
            </a:lvl1pPr>
          </a:lstStyle>
          <a:p>
            <a:fld id="{C998FEEE-0266-4B40-8779-C298FC18C34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43957294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35E4AE0D-24AC-49D9-87D6-A0D6C6038F88}" type="datetimeFigureOut">
              <a:rPr lang="en-GB" smtClean="0">
                <a:solidFill>
                  <a:srgbClr val="146194">
                    <a:lumMod val="50000"/>
                  </a:srgbClr>
                </a:solidFill>
              </a:rPr>
              <a:pPr/>
              <a:t>13/03/2017</a:t>
            </a:fld>
            <a:endParaRPr lang="en-GB">
              <a:solidFill>
                <a:srgbClr val="146194">
                  <a:lumMod val="50000"/>
                </a:srgbClr>
              </a:solidFill>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GB">
              <a:solidFill>
                <a:srgbClr val="146194">
                  <a:lumMod val="50000"/>
                </a:srgbClr>
              </a:solidFill>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AA19AF5E-4353-419C-90C4-F31D277E91B1}"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2057858825"/>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7BC370-32F5-4688-94AD-987474685616}"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037DD6-C367-40B5-AA37-820307A1CD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6769365"/>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pPr defTabSz="342900"/>
            <a:fld id="{2BE451C3-0FF4-47C4-B829-773ADF60F88C}" type="datetimeFigureOut">
              <a:rPr lang="en-US" smtClean="0">
                <a:solidFill>
                  <a:srgbClr val="B31166"/>
                </a:solidFill>
              </a:rPr>
              <a:pPr defTabSz="342900"/>
              <a:t>3/13/2017</a:t>
            </a:fld>
            <a:endParaRPr lang="en-US" dirty="0">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pPr defTabSz="342900"/>
            <a:r>
              <a:rPr lang="en-US" smtClean="0">
                <a:solidFill>
                  <a:srgbClr val="B31166"/>
                </a:solidFill>
              </a:rPr>
              <a:t>
              </a:t>
            </a:r>
            <a:endParaRPr lang="en-US" dirty="0">
              <a:solidFill>
                <a:srgbClr val="B31166"/>
              </a:solidFill>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757085756"/>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69F355-7AD6-44F6-8EA6-C8DDCA84F51E}"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D42F4D-AA9C-4966-935F-43F19AD262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4700372"/>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3/13/2017</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943230267"/>
      </p:ext>
    </p:extLst>
  </p:cSld>
  <p:clrMap bg1="dk1" tx1="lt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1B2145-4293-4DB7-AEDA-6F168B243F6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8DF68-7725-4A6B-8943-99C68E2B0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129690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1EB7B5-492A-4922-8919-FBB55AA263D5}"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A6734-0B24-4EFB-B032-0D4A503C62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67216"/>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00A01561-4554-4C85-A8ED-3599C4E1F7E5}" type="datetimeFigureOut">
              <a:rPr lang="en-GB" smtClean="0">
                <a:solidFill>
                  <a:prstClr val="black"/>
                </a:solidFill>
              </a:rPr>
              <a:pPr eaLnBrk="0" fontAlgn="base" hangingPunct="0">
                <a:spcBef>
                  <a:spcPct val="0"/>
                </a:spcBef>
                <a:spcAft>
                  <a:spcPct val="0"/>
                </a:spcAft>
                <a:defRPr/>
              </a:pPr>
              <a:t>13/03/2017</a:t>
            </a:fld>
            <a:endParaRPr lang="en-GB">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eaLnBrk="0" fontAlgn="base" hangingPunct="0">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5FC2F478-B791-43CC-B73E-FC877A94DBCD}" type="slidenum">
              <a:rPr lang="en-GB" smtClean="0">
                <a:solidFill>
                  <a:prstClr val="black"/>
                </a:solidFill>
              </a:rPr>
              <a:pPr eaLnBrk="0" fontAlgn="base" hangingPunct="0">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62918337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D708E1F5-459B-4A53-9B2A-33F2BF82F9F4}" type="datetimeFigureOut">
              <a:rPr lang="en-GB" smtClean="0">
                <a:solidFill>
                  <a:prstClr val="white">
                    <a:tint val="75000"/>
                    <a:alpha val="60000"/>
                  </a:prstClr>
                </a:solidFill>
              </a:rPr>
              <a:pPr/>
              <a:t>13/03/2017</a:t>
            </a:fld>
            <a:endParaRPr lang="en-GB">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GB">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5D79FFE-A5E6-4D7C-832E-FC091E6C9A0E}"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3348980"/>
      </p:ext>
    </p:extLst>
  </p:cSld>
  <p:clrMap bg1="dk1" tx1="lt1" bg2="dk2"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07521B-3995-457F-9057-19FFA65EA871}" type="datetimeFigureOut">
              <a:rPr lang="en-GB" smtClean="0">
                <a:solidFill>
                  <a:prstClr val="white">
                    <a:tint val="75000"/>
                  </a:prstClr>
                </a:solidFill>
              </a:rPr>
              <a:pPr/>
              <a:t>13/03/2017</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2DF160-666C-4BBB-8C6F-34575512D877}"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78001196"/>
      </p:ext>
    </p:extLst>
  </p:cSld>
  <p:clrMap bg1="dk1" tx1="lt1" bg2="dk2"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583BCF37-F31A-475E-B603-A59B065B38B3}" type="datetimeFigureOut">
              <a:rPr lang="en-GB" smtClean="0">
                <a:solidFill>
                  <a:srgbClr val="B31166"/>
                </a:solidFill>
              </a:rPr>
              <a:pPr/>
              <a:t>13/03/2017</a:t>
            </a:fld>
            <a:endParaRPr lang="en-GB">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en-GB">
              <a:solidFill>
                <a:srgbClr val="B31166"/>
              </a:solidFill>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18B48CE1-F99D-4E41-9DAC-67C0A89089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25975481"/>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D892910-9896-4571-9685-96586EF5AF72}"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lumMod val="75000"/>
                  </a:schemeClr>
                </a:solidFill>
              </a:defRPr>
            </a:lvl1pPr>
          </a:lstStyle>
          <a:p>
            <a:fld id="{8689BE6D-A1F2-4AC1-9D28-ADCFD7A65874}"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3641278124"/>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4A007F-212B-4D7C-B2F2-C2D0A37E2833}"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6F47FB-DFCB-4B10-BD16-7768EF336B58}"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68851841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62984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5DB865-8C9A-430F-A08C-74E79BF6642A}"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BEC20-2102-4AB0-BFA6-5BFAF0EFAF42}"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34841837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4000">
              <a:schemeClr val="accent1">
                <a:lumMod val="45000"/>
                <a:lumOff val="55000"/>
              </a:schemeClr>
            </a:gs>
            <a:gs pos="7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AA6EDC-DB45-4C17-8A8E-3DBDC0E1B673}"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8B1173-9FF4-478D-BBEC-70BA2E61D4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455789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3B7EE4D-9D6D-4C7F-A731-773D04FB8644}" type="datetimeFigureOut">
              <a:rPr lang="en-GB" smtClean="0">
                <a:solidFill>
                  <a:prstClr val="white"/>
                </a:solidFill>
              </a:rPr>
              <a:pPr/>
              <a:t>13/03/2017</a:t>
            </a:fld>
            <a:endParaRPr lang="en-GB">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GB">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F4C7A74A-D5F9-4380-B93A-E0AA0309D65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06529999"/>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286B78-11F8-45E8-80F6-93C7FB85E47A}"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24B7C2-22AC-4FCB-880F-86A8DA41C4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476990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3/13/2017</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14842551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440577/Text_SFR21-2015.pdf" TargetMode="Externa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4.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w&amp;url=http://gracebakertypography.blogspot.com/2011/09/anti-jock-movement.html&amp;ei=sAMHVZiFGczjar6QgaAK&amp;bvm=bv.88198703,d.d2s&amp;psig=AFQjCNHzD8mnGzJtG-gUXIqSXnt2aDcRGg&amp;ust=1426609198746711" TargetMode="External"/><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hyperlink" Target="https://www.google.co.uk/url?sa=i&amp;rct=j&amp;q=&amp;esrc=s&amp;frm=1&amp;source=images&amp;cd=&amp;cad=rja&amp;uact=8&amp;ved=0CAcQjRw&amp;url=https://tvrecappersanonymous.wordpress.com/tag/puck-and-rachel/&amp;ei=eAMHVf6ML4zKaOHhgJAJ&amp;bvm=bv.88198703,d.d2s&amp;psig=AFQjCNHzD8mnGzJtG-gUXIqSXnt2aDcRGg&amp;ust=142660919874671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en.wikipedia.org/wiki/American_Pie_(film)&amp;ei=WgAHVd_LL8PuaLXBgagM&amp;bvm=bv.88198703,d.d2s&amp;psig=AFQjCNGWUc65Bnl4AWephR_s1LgQFX497w&amp;ust=1426608529424455" TargetMode="External"/><Relationship Id="rId11" Type="http://schemas.openxmlformats.org/officeDocument/2006/relationships/image" Target="../media/image24.jpeg"/><Relationship Id="rId5" Type="http://schemas.openxmlformats.org/officeDocument/2006/relationships/image" Target="../media/image21.jpeg"/><Relationship Id="rId10" Type="http://schemas.openxmlformats.org/officeDocument/2006/relationships/hyperlink" Target="https://www.google.co.uk/url?sa=i&amp;rct=j&amp;q=&amp;esrc=s&amp;frm=1&amp;source=images&amp;cd=&amp;cad=rja&amp;uact=8&amp;ved=0CAcQjRw&amp;url=https://www.pinterest.com/valentina4/one-tree-hill/&amp;ei=vAQHVabSBJLXasLBgcgC&amp;psig=AFQjCNEsZPTiNB-b6pAqjv8ddvdNpVqkPQ&amp;ust=1426609650141399" TargetMode="External"/><Relationship Id="rId4" Type="http://schemas.openxmlformats.org/officeDocument/2006/relationships/hyperlink" Target="https://www.google.co.uk/url?sa=i&amp;rct=j&amp;q=&amp;esrc=s&amp;frm=1&amp;source=images&amp;cd=&amp;cad=rja&amp;uact=8&amp;ved=0CAcQjRw&amp;url=https://geeksonparade.wordpress.com/2013/03/11/early-nineties-nostaligia-saved-by-the-bell/&amp;ei=yf8GVfmSOoHpaK_qgNgC&amp;bvm=bv.88198703,d.d2s&amp;psig=AFQjCNEAJwWYYcgW_5KcD5sUoZ_3PCaClw&amp;ust=1426608438349695" TargetMode="External"/><Relationship Id="rId9"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Gender and DEA</a:t>
            </a:r>
            <a:endParaRPr lang="en-GB" dirty="0"/>
          </a:p>
        </p:txBody>
      </p:sp>
      <p:sp>
        <p:nvSpPr>
          <p:cNvPr id="3" name="Subtitle 2"/>
          <p:cNvSpPr>
            <a:spLocks noGrp="1"/>
          </p:cNvSpPr>
          <p:nvPr>
            <p:ph type="subTitle" idx="1"/>
          </p:nvPr>
        </p:nvSpPr>
        <p:spPr/>
        <p:txBody>
          <a:bodyPr/>
          <a:lstStyle/>
          <a:p>
            <a:r>
              <a:rPr lang="en-GB" dirty="0" smtClean="0"/>
              <a:t>2016/2017</a:t>
            </a:r>
            <a:endParaRPr lang="en-GB" dirty="0"/>
          </a:p>
        </p:txBody>
      </p:sp>
    </p:spTree>
    <p:extLst>
      <p:ext uri="{BB962C8B-B14F-4D97-AF65-F5344CB8AC3E}">
        <p14:creationId xmlns:p14="http://schemas.microsoft.com/office/powerpoint/2010/main" val="1693864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520" y="829811"/>
            <a:ext cx="5256584" cy="923330"/>
          </a:xfrm>
          <a:prstGeom prst="rect">
            <a:avLst/>
          </a:prstGeom>
          <a:noFill/>
        </p:spPr>
        <p:txBody>
          <a:bodyPr wrap="square" rtlCol="0">
            <a:spAutoFit/>
          </a:bodyPr>
          <a:lstStyle/>
          <a:p>
            <a:r>
              <a:rPr lang="en-GB" sz="5400" b="1" dirty="0" smtClean="0">
                <a:solidFill>
                  <a:srgbClr val="5982DB">
                    <a:lumMod val="50000"/>
                  </a:srgbClr>
                </a:solidFill>
              </a:rPr>
              <a:t>GIRLS’ </a:t>
            </a:r>
            <a:r>
              <a:rPr lang="en-GB" sz="5400" b="1" dirty="0">
                <a:solidFill>
                  <a:srgbClr val="5982DB">
                    <a:lumMod val="50000"/>
                  </a:srgbClr>
                </a:solidFill>
              </a:rPr>
              <a:t>AMBITION</a:t>
            </a:r>
          </a:p>
        </p:txBody>
      </p:sp>
      <p:sp>
        <p:nvSpPr>
          <p:cNvPr id="6" name="TextBox 5"/>
          <p:cNvSpPr txBox="1"/>
          <p:nvPr/>
        </p:nvSpPr>
        <p:spPr>
          <a:xfrm>
            <a:off x="66675" y="1618998"/>
            <a:ext cx="2257425" cy="4501232"/>
          </a:xfrm>
          <a:prstGeom prst="rect">
            <a:avLst/>
          </a:prstGeom>
          <a:ln w="7620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350" b="1" dirty="0">
                <a:solidFill>
                  <a:srgbClr val="92278F">
                    <a:lumMod val="50000"/>
                  </a:srgbClr>
                </a:solidFill>
              </a:rPr>
              <a:t>Sue Sharpe (1994)</a:t>
            </a:r>
            <a:endParaRPr lang="en-GB" sz="1050" dirty="0">
              <a:solidFill>
                <a:srgbClr val="92278F">
                  <a:lumMod val="50000"/>
                </a:srgbClr>
              </a:solidFill>
            </a:endParaRPr>
          </a:p>
          <a:p>
            <a:pPr marL="214313" indent="-214313">
              <a:buFont typeface="Arial" panose="020B0604020202020204" pitchFamily="34" charset="0"/>
              <a:buChar char="•"/>
            </a:pPr>
            <a:r>
              <a:rPr lang="en-GB" sz="1050" b="1" dirty="0">
                <a:solidFill>
                  <a:srgbClr val="92278F">
                    <a:lumMod val="50000"/>
                  </a:srgbClr>
                </a:solidFill>
              </a:rPr>
              <a:t>Interviews with  girls In the 1970s and the 1990s show a major shift in the ways that girls see their future.</a:t>
            </a:r>
          </a:p>
          <a:p>
            <a:endParaRPr lang="en-GB" sz="1050" b="1" dirty="0">
              <a:solidFill>
                <a:srgbClr val="92278F">
                  <a:lumMod val="50000"/>
                </a:srgbClr>
              </a:solidFill>
            </a:endParaRPr>
          </a:p>
          <a:p>
            <a:pPr marL="214313" indent="-214313">
              <a:buFont typeface="Arial" panose="020B0604020202020204" pitchFamily="34" charset="0"/>
              <a:buChar char="•"/>
            </a:pPr>
            <a:r>
              <a:rPr lang="en-GB" sz="1050" b="1" dirty="0">
                <a:solidFill>
                  <a:srgbClr val="92278F">
                    <a:lumMod val="50000"/>
                  </a:srgbClr>
                </a:solidFill>
              </a:rPr>
              <a:t>In 1974, the girls had low aspirations; they believed educational success was unfeminine and that appearing to be ambitious would be viewed as unattractive. The girls gave their ambitions as ‘love, marriage, husbands, children, jobs and careers, more or less in  that order.</a:t>
            </a:r>
          </a:p>
          <a:p>
            <a:endParaRPr lang="en-GB" sz="1050" b="1" dirty="0">
              <a:solidFill>
                <a:srgbClr val="92278F">
                  <a:lumMod val="50000"/>
                </a:srgbClr>
              </a:solidFill>
            </a:endParaRPr>
          </a:p>
          <a:p>
            <a:pPr marL="214313" indent="-214313">
              <a:buFont typeface="Arial" panose="020B0604020202020204" pitchFamily="34" charset="0"/>
              <a:buChar char="•"/>
            </a:pPr>
            <a:r>
              <a:rPr lang="en-GB" sz="1050" b="1" dirty="0">
                <a:solidFill>
                  <a:srgbClr val="92278F">
                    <a:lumMod val="50000"/>
                  </a:srgbClr>
                </a:solidFill>
              </a:rPr>
              <a:t>By the 1990s, girls ambitions had changed and they had a different order of priorities – careers and being able to support themselves. Sharpe found that girls were now more likely to see their future as an independent women with a career rather than as dependent on their husbands and his income.</a:t>
            </a:r>
          </a:p>
        </p:txBody>
      </p:sp>
      <p:sp>
        <p:nvSpPr>
          <p:cNvPr id="7" name="TextBox 6"/>
          <p:cNvSpPr txBox="1"/>
          <p:nvPr/>
        </p:nvSpPr>
        <p:spPr>
          <a:xfrm>
            <a:off x="2466975" y="1618998"/>
            <a:ext cx="2343150" cy="923330"/>
          </a:xfrm>
          <a:prstGeom prst="rect">
            <a:avLst/>
          </a:prstGeom>
          <a:ln w="762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350" b="1" dirty="0">
                <a:solidFill>
                  <a:srgbClr val="632E62">
                    <a:lumMod val="60000"/>
                    <a:lumOff val="40000"/>
                  </a:srgbClr>
                </a:solidFill>
              </a:rPr>
              <a:t>O’Conner’s (2006) </a:t>
            </a:r>
          </a:p>
          <a:p>
            <a:pPr marL="214313" indent="-214313">
              <a:buFont typeface="Arial" panose="020B0604020202020204" pitchFamily="34" charset="0"/>
              <a:buChar char="•"/>
            </a:pPr>
            <a:r>
              <a:rPr lang="en-GB" sz="1050" dirty="0">
                <a:solidFill>
                  <a:srgbClr val="632E62">
                    <a:lumMod val="60000"/>
                    <a:lumOff val="40000"/>
                  </a:srgbClr>
                </a:solidFill>
              </a:rPr>
              <a:t>Study of 14-17 year olds found that marriage and children were not a major part of their life plans.</a:t>
            </a:r>
          </a:p>
          <a:p>
            <a:endParaRPr lang="en-GB" sz="100" dirty="0">
              <a:solidFill>
                <a:srgbClr val="632E62">
                  <a:lumMod val="60000"/>
                  <a:lumOff val="40000"/>
                </a:srgbClr>
              </a:solidFill>
            </a:endParaRPr>
          </a:p>
          <a:p>
            <a:endParaRPr lang="en-GB" sz="100" dirty="0">
              <a:solidFill>
                <a:srgbClr val="632E62">
                  <a:lumMod val="60000"/>
                  <a:lumOff val="40000"/>
                </a:srgbClr>
              </a:solidFill>
            </a:endParaRPr>
          </a:p>
          <a:p>
            <a:endParaRPr lang="en-GB" sz="100" dirty="0">
              <a:solidFill>
                <a:srgbClr val="632E62">
                  <a:lumMod val="60000"/>
                  <a:lumOff val="40000"/>
                </a:srgbClr>
              </a:solidFill>
            </a:endParaRPr>
          </a:p>
          <a:p>
            <a:endParaRPr lang="en-GB" sz="100" dirty="0">
              <a:solidFill>
                <a:srgbClr val="632E62">
                  <a:lumMod val="60000"/>
                  <a:lumOff val="40000"/>
                </a:srgbClr>
              </a:solidFill>
            </a:endParaRPr>
          </a:p>
          <a:p>
            <a:endParaRPr lang="en-GB" sz="100" dirty="0">
              <a:solidFill>
                <a:srgbClr val="632E62">
                  <a:lumMod val="60000"/>
                  <a:lumOff val="40000"/>
                </a:srgbClr>
              </a:solidFill>
            </a:endParaRPr>
          </a:p>
          <a:p>
            <a:pPr marL="214313" indent="-214313">
              <a:buFont typeface="Arial" panose="020B0604020202020204" pitchFamily="34" charset="0"/>
              <a:buChar char="•"/>
            </a:pPr>
            <a:endParaRPr lang="en-GB" sz="100" dirty="0">
              <a:solidFill>
                <a:srgbClr val="632E62">
                  <a:lumMod val="60000"/>
                  <a:lumOff val="40000"/>
                </a:srgbClr>
              </a:solidFill>
            </a:endParaRPr>
          </a:p>
          <a:p>
            <a:pPr marL="214313" indent="-214313">
              <a:buFont typeface="Arial" panose="020B0604020202020204" pitchFamily="34" charset="0"/>
              <a:buChar char="•"/>
            </a:pPr>
            <a:endParaRPr lang="en-GB" sz="100" dirty="0">
              <a:solidFill>
                <a:srgbClr val="632E62">
                  <a:lumMod val="60000"/>
                  <a:lumOff val="40000"/>
                </a:srgbClr>
              </a:solidFill>
            </a:endParaRPr>
          </a:p>
          <a:p>
            <a:pPr marL="214313" indent="-214313">
              <a:buFont typeface="Arial" panose="020B0604020202020204" pitchFamily="34" charset="0"/>
              <a:buChar char="•"/>
            </a:pPr>
            <a:endParaRPr lang="en-GB" sz="100" dirty="0">
              <a:solidFill>
                <a:srgbClr val="632E62">
                  <a:lumMod val="60000"/>
                  <a:lumOff val="40000"/>
                </a:srgbClr>
              </a:solidFill>
            </a:endParaRPr>
          </a:p>
          <a:p>
            <a:pPr marL="214313" indent="-214313">
              <a:buFont typeface="Arial" panose="020B0604020202020204" pitchFamily="34" charset="0"/>
              <a:buChar char="•"/>
            </a:pPr>
            <a:endParaRPr lang="en-GB" sz="100" dirty="0">
              <a:solidFill>
                <a:srgbClr val="632E62">
                  <a:lumMod val="60000"/>
                  <a:lumOff val="40000"/>
                </a:srgbClr>
              </a:solidFill>
            </a:endParaRPr>
          </a:p>
        </p:txBody>
      </p:sp>
      <p:sp>
        <p:nvSpPr>
          <p:cNvPr id="8" name="TextBox 7"/>
          <p:cNvSpPr txBox="1"/>
          <p:nvPr/>
        </p:nvSpPr>
        <p:spPr>
          <a:xfrm>
            <a:off x="5006792" y="1036760"/>
            <a:ext cx="4086225" cy="946413"/>
          </a:xfrm>
          <a:prstGeom prst="rect">
            <a:avLst/>
          </a:prstGeom>
          <a:noFill/>
          <a:ln w="76200">
            <a:solidFill>
              <a:schemeClr val="tx2">
                <a:lumMod val="40000"/>
                <a:lumOff val="60000"/>
              </a:schemeClr>
            </a:solidFill>
          </a:ln>
        </p:spPr>
        <p:txBody>
          <a:bodyPr wrap="square" rtlCol="0">
            <a:spAutoFit/>
          </a:bodyPr>
          <a:lstStyle/>
          <a:p>
            <a:r>
              <a:rPr lang="en-GB" sz="1350" b="1" dirty="0">
                <a:solidFill>
                  <a:srgbClr val="632E62">
                    <a:lumMod val="40000"/>
                    <a:lumOff val="60000"/>
                  </a:srgbClr>
                </a:solidFill>
              </a:rPr>
              <a:t>Beck and Beck-</a:t>
            </a:r>
            <a:r>
              <a:rPr lang="en-GB" sz="1350" b="1" dirty="0" err="1">
                <a:solidFill>
                  <a:srgbClr val="632E62">
                    <a:lumMod val="40000"/>
                    <a:lumOff val="60000"/>
                  </a:srgbClr>
                </a:solidFill>
              </a:rPr>
              <a:t>Gernsheim</a:t>
            </a:r>
            <a:r>
              <a:rPr lang="en-GB" sz="1350" b="1" dirty="0">
                <a:solidFill>
                  <a:srgbClr val="632E62">
                    <a:lumMod val="40000"/>
                    <a:lumOff val="60000"/>
                  </a:srgbClr>
                </a:solidFill>
              </a:rPr>
              <a:t> (2001)</a:t>
            </a:r>
          </a:p>
          <a:p>
            <a:pPr marL="214313" indent="-214313">
              <a:buFont typeface="Arial" panose="020B0604020202020204" pitchFamily="34" charset="0"/>
              <a:buChar char="•"/>
            </a:pPr>
            <a:r>
              <a:rPr lang="en-GB" sz="1050" dirty="0">
                <a:solidFill>
                  <a:srgbClr val="632E62">
                    <a:lumMod val="40000"/>
                    <a:lumOff val="60000"/>
                  </a:srgbClr>
                </a:solidFill>
              </a:rPr>
              <a:t>Link this to the trend towards individualism in modern society</a:t>
            </a:r>
          </a:p>
          <a:p>
            <a:pPr marL="214313" indent="-214313">
              <a:buFont typeface="Arial" panose="020B0604020202020204" pitchFamily="34" charset="0"/>
              <a:buChar char="•"/>
            </a:pPr>
            <a:r>
              <a:rPr lang="en-GB" sz="1050" dirty="0">
                <a:solidFill>
                  <a:srgbClr val="632E62">
                    <a:lumMod val="40000"/>
                    <a:lumOff val="60000"/>
                  </a:srgbClr>
                </a:solidFill>
              </a:rPr>
              <a:t> independence is valued much more strongly now than in the past.</a:t>
            </a:r>
          </a:p>
          <a:p>
            <a:pPr marL="214313" indent="-214313">
              <a:buFont typeface="Arial" panose="020B0604020202020204" pitchFamily="34" charset="0"/>
              <a:buChar char="•"/>
            </a:pPr>
            <a:r>
              <a:rPr lang="en-GB" sz="1050" dirty="0">
                <a:solidFill>
                  <a:srgbClr val="632E62">
                    <a:lumMod val="40000"/>
                    <a:lumOff val="60000"/>
                  </a:srgbClr>
                </a:solidFill>
              </a:rPr>
              <a:t>A career has become part of a women’s life project because it promises recognition and economic self-sufficiently.</a:t>
            </a:r>
          </a:p>
        </p:txBody>
      </p:sp>
      <p:sp>
        <p:nvSpPr>
          <p:cNvPr id="9" name="TextBox 8"/>
          <p:cNvSpPr txBox="1"/>
          <p:nvPr/>
        </p:nvSpPr>
        <p:spPr>
          <a:xfrm>
            <a:off x="2466975" y="2590354"/>
            <a:ext cx="6626042" cy="253916"/>
          </a:xfrm>
          <a:prstGeom prst="rect">
            <a:avLst/>
          </a:prstGeom>
          <a:noFill/>
          <a:ln w="76200">
            <a:solidFill>
              <a:schemeClr val="accent2">
                <a:lumMod val="75000"/>
              </a:schemeClr>
            </a:solidFill>
          </a:ln>
        </p:spPr>
        <p:txBody>
          <a:bodyPr wrap="square" rtlCol="0">
            <a:spAutoFit/>
          </a:bodyPr>
          <a:lstStyle/>
          <a:p>
            <a:r>
              <a:rPr lang="en-GB" sz="1050" dirty="0">
                <a:solidFill>
                  <a:srgbClr val="9B57D3">
                    <a:lumMod val="75000"/>
                  </a:srgbClr>
                </a:solidFill>
              </a:rPr>
              <a:t>In order to achieve independence and self-sufficiency, many girls now recognise that they need a good education</a:t>
            </a:r>
          </a:p>
        </p:txBody>
      </p:sp>
      <p:sp>
        <p:nvSpPr>
          <p:cNvPr id="10" name="TextBox 9"/>
          <p:cNvSpPr txBox="1"/>
          <p:nvPr/>
        </p:nvSpPr>
        <p:spPr>
          <a:xfrm>
            <a:off x="5016317" y="2080599"/>
            <a:ext cx="4076700" cy="461665"/>
          </a:xfrm>
          <a:prstGeom prst="rect">
            <a:avLst/>
          </a:prstGeom>
          <a:noFill/>
          <a:ln w="76200">
            <a:solidFill>
              <a:schemeClr val="accent2">
                <a:lumMod val="50000"/>
              </a:schemeClr>
            </a:solidFill>
          </a:ln>
        </p:spPr>
        <p:txBody>
          <a:bodyPr wrap="square" rtlCol="0">
            <a:spAutoFit/>
          </a:bodyPr>
          <a:lstStyle/>
          <a:p>
            <a:r>
              <a:rPr lang="en-GB" sz="1350" b="1" dirty="0">
                <a:solidFill>
                  <a:srgbClr val="755DD9">
                    <a:lumMod val="50000"/>
                  </a:srgbClr>
                </a:solidFill>
              </a:rPr>
              <a:t>Carol Fuller (2011)</a:t>
            </a:r>
          </a:p>
          <a:p>
            <a:pPr marL="214313" indent="-214313">
              <a:buFont typeface="Arial" panose="020B0604020202020204" pitchFamily="34" charset="0"/>
              <a:buChar char="•"/>
            </a:pPr>
            <a:r>
              <a:rPr lang="en-GB" sz="1050" dirty="0">
                <a:solidFill>
                  <a:srgbClr val="755DD9">
                    <a:lumMod val="50000"/>
                  </a:srgbClr>
                </a:solidFill>
              </a:rPr>
              <a:t>Educational success  was a central aspect of their identity</a:t>
            </a:r>
          </a:p>
        </p:txBody>
      </p:sp>
      <p:sp>
        <p:nvSpPr>
          <p:cNvPr id="11" name="TextBox 10"/>
          <p:cNvSpPr txBox="1"/>
          <p:nvPr/>
        </p:nvSpPr>
        <p:spPr>
          <a:xfrm>
            <a:off x="7824788" y="5723751"/>
            <a:ext cx="1439305" cy="300082"/>
          </a:xfrm>
          <a:prstGeom prst="rect">
            <a:avLst/>
          </a:prstGeom>
          <a:noFill/>
        </p:spPr>
        <p:txBody>
          <a:bodyPr wrap="none" rtlCol="0">
            <a:spAutoFit/>
          </a:bodyPr>
          <a:lstStyle/>
          <a:p>
            <a:r>
              <a:rPr lang="en-GB" sz="1350" dirty="0">
                <a:solidFill>
                  <a:prstClr val="black"/>
                </a:solidFill>
              </a:rPr>
              <a:t>Nicole Amy Taylor</a:t>
            </a:r>
          </a:p>
        </p:txBody>
      </p:sp>
    </p:spTree>
    <p:extLst>
      <p:ext uri="{BB962C8B-B14F-4D97-AF65-F5344CB8AC3E}">
        <p14:creationId xmlns:p14="http://schemas.microsoft.com/office/powerpoint/2010/main" val="1551742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99" y="2513857"/>
            <a:ext cx="6970817" cy="899557"/>
          </a:xfrm>
        </p:spPr>
        <p:txBody>
          <a:bodyPr/>
          <a:lstStyle/>
          <a:p>
            <a:r>
              <a:rPr lang="en-GB" dirty="0" smtClean="0"/>
              <a:t>Maturity</a:t>
            </a:r>
            <a:endParaRPr lang="en-GB" dirty="0"/>
          </a:p>
        </p:txBody>
      </p:sp>
      <p:sp>
        <p:nvSpPr>
          <p:cNvPr id="3" name="Subtitle 2"/>
          <p:cNvSpPr>
            <a:spLocks noGrp="1"/>
          </p:cNvSpPr>
          <p:nvPr>
            <p:ph type="subTitle" idx="1"/>
          </p:nvPr>
        </p:nvSpPr>
        <p:spPr/>
        <p:txBody>
          <a:bodyPr>
            <a:normAutofit/>
          </a:bodyPr>
          <a:lstStyle/>
          <a:p>
            <a:r>
              <a:rPr lang="en-GB" dirty="0" smtClean="0">
                <a:solidFill>
                  <a:schemeClr val="tx1"/>
                </a:solidFill>
              </a:rPr>
              <a:t>By the age of 16 girls are seen to be more mature than boys in some cases, up to 2 years. Due to this, girls are more likely to view exams more seriously and are far more responsible towards their career and academic choices. </a:t>
            </a:r>
            <a:endParaRPr lang="en-GB" dirty="0">
              <a:solidFill>
                <a:schemeClr val="tx1"/>
              </a:solidFill>
            </a:endParaRPr>
          </a:p>
        </p:txBody>
      </p:sp>
      <p:sp>
        <p:nvSpPr>
          <p:cNvPr id="5" name="TextBox 4"/>
          <p:cNvSpPr txBox="1"/>
          <p:nvPr/>
        </p:nvSpPr>
        <p:spPr>
          <a:xfrm>
            <a:off x="2761014" y="1115539"/>
            <a:ext cx="2983675" cy="715581"/>
          </a:xfrm>
          <a:prstGeom prst="rect">
            <a:avLst/>
          </a:prstGeom>
          <a:noFill/>
        </p:spPr>
        <p:txBody>
          <a:bodyPr wrap="square" rtlCol="0">
            <a:spAutoFit/>
          </a:bodyPr>
          <a:lstStyle/>
          <a:p>
            <a:r>
              <a:rPr lang="en-GB" sz="1350" dirty="0">
                <a:solidFill>
                  <a:prstClr val="black"/>
                </a:solidFill>
              </a:rPr>
              <a:t>  Girls priorities in 1994 were ‘job, career and being able to support themselves’. </a:t>
            </a:r>
          </a:p>
        </p:txBody>
      </p:sp>
      <p:sp>
        <p:nvSpPr>
          <p:cNvPr id="9" name="TextBox 8"/>
          <p:cNvSpPr txBox="1"/>
          <p:nvPr/>
        </p:nvSpPr>
        <p:spPr>
          <a:xfrm>
            <a:off x="418606" y="1923152"/>
            <a:ext cx="2369127" cy="1962076"/>
          </a:xfrm>
          <a:prstGeom prst="rect">
            <a:avLst/>
          </a:prstGeom>
          <a:noFill/>
        </p:spPr>
        <p:txBody>
          <a:bodyPr wrap="square" rtlCol="0">
            <a:spAutoFit/>
          </a:bodyPr>
          <a:lstStyle/>
          <a:p>
            <a:r>
              <a:rPr lang="en-GB" sz="1350" dirty="0">
                <a:solidFill>
                  <a:prstClr val="black"/>
                </a:solidFill>
              </a:rPr>
              <a:t>Francis (2000) found out from her research that many girls were very ambitious, aiming for higher professional occupations like doctors and solicitors rather than traditional female occupations. </a:t>
            </a:r>
          </a:p>
        </p:txBody>
      </p:sp>
      <p:sp>
        <p:nvSpPr>
          <p:cNvPr id="10" name="TextBox 9"/>
          <p:cNvSpPr txBox="1"/>
          <p:nvPr/>
        </p:nvSpPr>
        <p:spPr>
          <a:xfrm>
            <a:off x="3512127" y="2091161"/>
            <a:ext cx="2306782" cy="1546577"/>
          </a:xfrm>
          <a:prstGeom prst="rect">
            <a:avLst/>
          </a:prstGeom>
          <a:noFill/>
        </p:spPr>
        <p:txBody>
          <a:bodyPr wrap="square" rtlCol="0">
            <a:spAutoFit/>
          </a:bodyPr>
          <a:lstStyle/>
          <a:p>
            <a:r>
              <a:rPr lang="en-GB" sz="1350" dirty="0">
                <a:solidFill>
                  <a:prstClr val="black"/>
                </a:solidFill>
              </a:rPr>
              <a:t>Evidence that girls work harder and are better motivated compared to boys. They put more effort into their work and spend more time on their homework.</a:t>
            </a:r>
          </a:p>
        </p:txBody>
      </p:sp>
      <p:sp>
        <p:nvSpPr>
          <p:cNvPr id="11" name="TextBox 10"/>
          <p:cNvSpPr txBox="1"/>
          <p:nvPr/>
        </p:nvSpPr>
        <p:spPr>
          <a:xfrm>
            <a:off x="256803" y="4646012"/>
            <a:ext cx="1772393" cy="1338828"/>
          </a:xfrm>
          <a:prstGeom prst="rect">
            <a:avLst/>
          </a:prstGeom>
          <a:noFill/>
        </p:spPr>
        <p:txBody>
          <a:bodyPr wrap="square" rtlCol="0">
            <a:spAutoFit/>
          </a:bodyPr>
          <a:lstStyle/>
          <a:p>
            <a:r>
              <a:rPr lang="en-GB" sz="1350" dirty="0">
                <a:solidFill>
                  <a:prstClr val="black"/>
                </a:solidFill>
              </a:rPr>
              <a:t>Girls are better organised, while boys are more disruptive in the classroom than girls. </a:t>
            </a:r>
          </a:p>
        </p:txBody>
      </p:sp>
      <p:sp>
        <p:nvSpPr>
          <p:cNvPr id="12" name="TextBox 11"/>
          <p:cNvSpPr txBox="1"/>
          <p:nvPr/>
        </p:nvSpPr>
        <p:spPr>
          <a:xfrm>
            <a:off x="3512127" y="4646012"/>
            <a:ext cx="1659575" cy="1338828"/>
          </a:xfrm>
          <a:prstGeom prst="rect">
            <a:avLst/>
          </a:prstGeom>
          <a:noFill/>
        </p:spPr>
        <p:txBody>
          <a:bodyPr wrap="square" rtlCol="0">
            <a:spAutoFit/>
          </a:bodyPr>
          <a:lstStyle/>
          <a:p>
            <a:r>
              <a:rPr lang="en-GB" sz="1350" dirty="0">
                <a:solidFill>
                  <a:prstClr val="black"/>
                </a:solidFill>
              </a:rPr>
              <a:t>Boys spend less time in the classroom learning due to either being sent out or being sent home.</a:t>
            </a:r>
          </a:p>
        </p:txBody>
      </p:sp>
      <p:sp>
        <p:nvSpPr>
          <p:cNvPr id="4" name="Rectangle 3"/>
          <p:cNvSpPr/>
          <p:nvPr/>
        </p:nvSpPr>
        <p:spPr>
          <a:xfrm>
            <a:off x="5171702" y="6237312"/>
            <a:ext cx="1386918" cy="461665"/>
          </a:xfrm>
          <a:prstGeom prst="rect">
            <a:avLst/>
          </a:prstGeom>
          <a:noFill/>
        </p:spPr>
        <p:txBody>
          <a:bodyPr wrap="none" lIns="91440" tIns="45720" rIns="91440" bIns="45720">
            <a:spAutoFit/>
          </a:bodyPr>
          <a:lstStyle/>
          <a:p>
            <a:pPr algn="ctr"/>
            <a:r>
              <a:rPr lang="en-US" sz="2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Jazmine</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84095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Boys’ relative underachievement</a:t>
            </a:r>
            <a:endParaRPr lang="en-GB" dirty="0"/>
          </a:p>
        </p:txBody>
      </p:sp>
    </p:spTree>
    <p:extLst>
      <p:ext uri="{BB962C8B-B14F-4D97-AF65-F5344CB8AC3E}">
        <p14:creationId xmlns:p14="http://schemas.microsoft.com/office/powerpoint/2010/main" val="1752717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latin typeface="Aharoni" panose="02010803020104030203" pitchFamily="2" charset="-79"/>
                <a:cs typeface="Aharoni" panose="02010803020104030203" pitchFamily="2" charset="-79"/>
              </a:rPr>
              <a:t>Globalisation</a:t>
            </a:r>
            <a:r>
              <a:rPr lang="en-GB" dirty="0" smtClean="0">
                <a:latin typeface="Aharoni" panose="02010803020104030203" pitchFamily="2" charset="-79"/>
                <a:cs typeface="Aharoni" panose="02010803020104030203" pitchFamily="2" charset="-79"/>
              </a:rPr>
              <a:t> </a:t>
            </a:r>
            <a:endParaRPr lang="en-GB"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p:txBody>
          <a:bodyPr/>
          <a:lstStyle/>
          <a:p>
            <a:r>
              <a:rPr lang="en-GB" b="1" u="sng" dirty="0" smtClean="0">
                <a:solidFill>
                  <a:schemeClr val="tx1"/>
                </a:solidFill>
              </a:rPr>
              <a:t>Sociology </a:t>
            </a:r>
          </a:p>
          <a:p>
            <a:r>
              <a:rPr lang="en-GB" b="1" u="sng" dirty="0" smtClean="0">
                <a:solidFill>
                  <a:schemeClr val="tx1"/>
                </a:solidFill>
              </a:rPr>
              <a:t>Luke  </a:t>
            </a:r>
            <a:endParaRPr lang="en-GB" b="1" u="sng" dirty="0">
              <a:solidFill>
                <a:schemeClr val="tx1"/>
              </a:solidFill>
            </a:endParaRPr>
          </a:p>
        </p:txBody>
      </p:sp>
    </p:spTree>
    <p:extLst>
      <p:ext uri="{BB962C8B-B14F-4D97-AF65-F5344CB8AC3E}">
        <p14:creationId xmlns:p14="http://schemas.microsoft.com/office/powerpoint/2010/main" val="384967508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What is Globalisation? </a:t>
            </a:r>
            <a:endParaRPr lang="en-GB" b="1" u="sng" dirty="0"/>
          </a:p>
        </p:txBody>
      </p:sp>
      <p:sp>
        <p:nvSpPr>
          <p:cNvPr id="3" name="Content Placeholder 2"/>
          <p:cNvSpPr>
            <a:spLocks noGrp="1"/>
          </p:cNvSpPr>
          <p:nvPr>
            <p:ph idx="1"/>
          </p:nvPr>
        </p:nvSpPr>
        <p:spPr/>
        <p:txBody>
          <a:bodyPr/>
          <a:lstStyle/>
          <a:p>
            <a:r>
              <a:rPr lang="en-GB" dirty="0">
                <a:solidFill>
                  <a:schemeClr val="tx1"/>
                </a:solidFill>
              </a:rPr>
              <a:t>Globalisation is the process by which the world is becoming increasingly interconnected as a result of massively increased trade and cultural exchange. Globalisation has increased the production of goods and services. The biggest companies are no longer national firms but </a:t>
            </a:r>
            <a:r>
              <a:rPr lang="en-GB" i="1" dirty="0">
                <a:solidFill>
                  <a:schemeClr val="tx1"/>
                </a:solidFill>
              </a:rPr>
              <a:t>multinational corporations</a:t>
            </a:r>
            <a:r>
              <a:rPr lang="en-GB" dirty="0">
                <a:solidFill>
                  <a:schemeClr val="tx1"/>
                </a:solidFill>
              </a:rPr>
              <a:t> with subsidiaries in many countries.</a:t>
            </a:r>
          </a:p>
          <a:p>
            <a:r>
              <a:rPr lang="en-GB" dirty="0">
                <a:solidFill>
                  <a:schemeClr val="tx1"/>
                </a:solidFill>
              </a:rPr>
              <a:t>Globalisation has been taking place for hundreds of years, but has speeded up enormously over the last half-century.</a:t>
            </a:r>
          </a:p>
          <a:p>
            <a:endParaRPr lang="en-GB" dirty="0"/>
          </a:p>
        </p:txBody>
      </p:sp>
    </p:spTree>
    <p:extLst>
      <p:ext uri="{BB962C8B-B14F-4D97-AF65-F5344CB8AC3E}">
        <p14:creationId xmlns:p14="http://schemas.microsoft.com/office/powerpoint/2010/main" val="61187556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What has globalisation resulted in? </a:t>
            </a:r>
            <a:endParaRPr lang="en-GB" b="1" u="sng" dirty="0"/>
          </a:p>
        </p:txBody>
      </p:sp>
      <p:sp>
        <p:nvSpPr>
          <p:cNvPr id="3" name="Content Placeholder 2"/>
          <p:cNvSpPr>
            <a:spLocks noGrp="1"/>
          </p:cNvSpPr>
          <p:nvPr>
            <p:ph idx="1"/>
          </p:nvPr>
        </p:nvSpPr>
        <p:spPr/>
        <p:txBody>
          <a:bodyPr/>
          <a:lstStyle/>
          <a:p>
            <a:r>
              <a:rPr lang="en-GB" dirty="0">
                <a:solidFill>
                  <a:schemeClr val="tx1"/>
                </a:solidFill>
              </a:rPr>
              <a:t>increased international trade</a:t>
            </a:r>
          </a:p>
          <a:p>
            <a:r>
              <a:rPr lang="en-GB" dirty="0">
                <a:solidFill>
                  <a:schemeClr val="tx1"/>
                </a:solidFill>
              </a:rPr>
              <a:t>a company operating in more than one country</a:t>
            </a:r>
          </a:p>
          <a:p>
            <a:r>
              <a:rPr lang="en-GB" dirty="0">
                <a:solidFill>
                  <a:schemeClr val="tx1"/>
                </a:solidFill>
              </a:rPr>
              <a:t>greater dependence on the global economy</a:t>
            </a:r>
          </a:p>
          <a:p>
            <a:r>
              <a:rPr lang="en-GB" dirty="0">
                <a:solidFill>
                  <a:schemeClr val="tx1"/>
                </a:solidFill>
              </a:rPr>
              <a:t>freer movement of capital, goods, and services</a:t>
            </a:r>
          </a:p>
          <a:p>
            <a:r>
              <a:rPr lang="en-GB" dirty="0">
                <a:solidFill>
                  <a:schemeClr val="tx1"/>
                </a:solidFill>
              </a:rPr>
              <a:t>recognition of companies such as McDonalds </a:t>
            </a:r>
            <a:r>
              <a:rPr lang="en-GB" dirty="0" smtClean="0">
                <a:solidFill>
                  <a:schemeClr val="tx1"/>
                </a:solidFill>
              </a:rPr>
              <a:t>as well as </a:t>
            </a:r>
            <a:r>
              <a:rPr lang="en-GB" dirty="0">
                <a:solidFill>
                  <a:schemeClr val="tx1"/>
                </a:solidFill>
              </a:rPr>
              <a:t>Starbucks </a:t>
            </a:r>
            <a:endParaRPr lang="en-GB" dirty="0"/>
          </a:p>
        </p:txBody>
      </p:sp>
    </p:spTree>
    <p:extLst>
      <p:ext uri="{BB962C8B-B14F-4D97-AF65-F5344CB8AC3E}">
        <p14:creationId xmlns:p14="http://schemas.microsoft.com/office/powerpoint/2010/main" val="182583297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Reasons for globalisation</a:t>
            </a:r>
            <a:br>
              <a:rPr lang="en-GB" b="1" u="sng" dirty="0"/>
            </a:br>
            <a:endParaRPr lang="en-GB" u="sng" dirty="0"/>
          </a:p>
        </p:txBody>
      </p:sp>
      <p:sp>
        <p:nvSpPr>
          <p:cNvPr id="3" name="Content Placeholder 2"/>
          <p:cNvSpPr>
            <a:spLocks noGrp="1"/>
          </p:cNvSpPr>
          <p:nvPr>
            <p:ph idx="1"/>
          </p:nvPr>
        </p:nvSpPr>
        <p:spPr/>
        <p:txBody>
          <a:bodyPr>
            <a:normAutofit fontScale="92500"/>
          </a:bodyPr>
          <a:lstStyle/>
          <a:p>
            <a:r>
              <a:rPr lang="en-GB" dirty="0">
                <a:solidFill>
                  <a:schemeClr val="tx1"/>
                </a:solidFill>
              </a:rPr>
              <a:t>Improvements in transportation - larger cargo ships mean that the cost of transporting goods between countries has decreased. Economies of scale mean the cost per item can reduce when operating on a larger scale. Transport improvements also mean that goods and people can travel more quickly.</a:t>
            </a:r>
          </a:p>
          <a:p>
            <a:r>
              <a:rPr lang="en-GB" dirty="0">
                <a:solidFill>
                  <a:schemeClr val="tx1"/>
                </a:solidFill>
              </a:rPr>
              <a:t>Freedom of trade - organisations like the World Trade Organisation (WTO) promote free trade between countries, which help to remove barriers between countries.</a:t>
            </a:r>
          </a:p>
          <a:p>
            <a:r>
              <a:rPr lang="en-GB" dirty="0">
                <a:solidFill>
                  <a:schemeClr val="tx1"/>
                </a:solidFill>
              </a:rPr>
              <a:t>Improvements of communications - the internet and mobile technology has allowed greater communication between people in different countries.</a:t>
            </a:r>
          </a:p>
          <a:p>
            <a:r>
              <a:rPr lang="en-GB" dirty="0">
                <a:solidFill>
                  <a:schemeClr val="tx1"/>
                </a:solidFill>
              </a:rPr>
              <a:t>Labour availability and skills - countries such as India have lower labour costs (about a third of that of the UK) and also high skill levels. Labour intensive industries such as clothing can take advantage of cheaper labour costs and reduced legal </a:t>
            </a:r>
            <a:r>
              <a:rPr lang="en-GB" dirty="0" smtClean="0">
                <a:solidFill>
                  <a:schemeClr val="tx1"/>
                </a:solidFill>
              </a:rPr>
              <a:t>restriction.</a:t>
            </a:r>
            <a:endParaRPr lang="en-GB" dirty="0"/>
          </a:p>
        </p:txBody>
      </p:sp>
    </p:spTree>
    <p:extLst>
      <p:ext uri="{BB962C8B-B14F-4D97-AF65-F5344CB8AC3E}">
        <p14:creationId xmlns:p14="http://schemas.microsoft.com/office/powerpoint/2010/main" val="27529324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Positive impacts of globalisation</a:t>
            </a:r>
            <a:r>
              <a:rPr lang="en-GB" b="1" dirty="0"/>
              <a:t/>
            </a:r>
            <a:br>
              <a:rPr lang="en-GB" b="1" dirty="0"/>
            </a:br>
            <a:endParaRPr lang="en-GB" dirty="0"/>
          </a:p>
        </p:txBody>
      </p:sp>
      <p:sp>
        <p:nvSpPr>
          <p:cNvPr id="3" name="Content Placeholder 2"/>
          <p:cNvSpPr>
            <a:spLocks noGrp="1"/>
          </p:cNvSpPr>
          <p:nvPr>
            <p:ph idx="1"/>
          </p:nvPr>
        </p:nvSpPr>
        <p:spPr/>
        <p:txBody>
          <a:bodyPr>
            <a:normAutofit fontScale="92500" lnSpcReduction="10000"/>
          </a:bodyPr>
          <a:lstStyle/>
          <a:p>
            <a:r>
              <a:rPr lang="en-GB" i="1" dirty="0">
                <a:solidFill>
                  <a:schemeClr val="tx1"/>
                </a:solidFill>
              </a:rPr>
              <a:t>Inward investment</a:t>
            </a:r>
            <a:r>
              <a:rPr lang="en-GB" dirty="0">
                <a:solidFill>
                  <a:schemeClr val="tx1"/>
                </a:solidFill>
              </a:rPr>
              <a:t> </a:t>
            </a:r>
            <a:r>
              <a:rPr lang="en-GB" dirty="0" smtClean="0">
                <a:solidFill>
                  <a:schemeClr val="tx1"/>
                </a:solidFill>
              </a:rPr>
              <a:t>helps </a:t>
            </a:r>
            <a:r>
              <a:rPr lang="en-GB" dirty="0">
                <a:solidFill>
                  <a:schemeClr val="tx1"/>
                </a:solidFill>
              </a:rPr>
              <a:t>countries by providing new jobs and skills for local people.</a:t>
            </a:r>
          </a:p>
          <a:p>
            <a:r>
              <a:rPr lang="en-GB" dirty="0" smtClean="0">
                <a:solidFill>
                  <a:schemeClr val="tx1"/>
                </a:solidFill>
              </a:rPr>
              <a:t>brings</a:t>
            </a:r>
            <a:r>
              <a:rPr lang="en-GB" dirty="0">
                <a:solidFill>
                  <a:schemeClr val="tx1"/>
                </a:solidFill>
              </a:rPr>
              <a:t> wealth and foreign currency to local economies when they buy local resources, products and services. The extra money created by this investment can be spent on education, health and infrastructure.</a:t>
            </a:r>
          </a:p>
          <a:p>
            <a:r>
              <a:rPr lang="en-GB" dirty="0">
                <a:solidFill>
                  <a:schemeClr val="tx1"/>
                </a:solidFill>
              </a:rPr>
              <a:t>The sharing of ideas, experiences and lifestyles of people and cultures. People can experience foods and other products not previously available in their countries.</a:t>
            </a:r>
          </a:p>
          <a:p>
            <a:r>
              <a:rPr lang="en-GB" dirty="0">
                <a:solidFill>
                  <a:schemeClr val="tx1"/>
                </a:solidFill>
              </a:rPr>
              <a:t>Globalisation increases awareness of events in far-away parts of the world. For example, the UK was quickly made aware of the 2004 tsunami tidal wave and sent help rapidly in response.</a:t>
            </a:r>
          </a:p>
          <a:p>
            <a:r>
              <a:rPr lang="en-GB" dirty="0">
                <a:solidFill>
                  <a:schemeClr val="tx1"/>
                </a:solidFill>
              </a:rPr>
              <a:t>Globalisation may help to make people more aware of global issues such as </a:t>
            </a:r>
            <a:r>
              <a:rPr lang="en-GB" i="1" dirty="0">
                <a:solidFill>
                  <a:schemeClr val="tx1"/>
                </a:solidFill>
              </a:rPr>
              <a:t>deforestation</a:t>
            </a:r>
            <a:r>
              <a:rPr lang="en-GB" dirty="0">
                <a:solidFill>
                  <a:schemeClr val="tx1"/>
                </a:solidFill>
              </a:rPr>
              <a:t> and </a:t>
            </a:r>
            <a:r>
              <a:rPr lang="en-GB" i="1" dirty="0">
                <a:solidFill>
                  <a:schemeClr val="tx1"/>
                </a:solidFill>
              </a:rPr>
              <a:t>global warming</a:t>
            </a:r>
            <a:r>
              <a:rPr lang="en-GB" dirty="0">
                <a:solidFill>
                  <a:schemeClr val="tx1"/>
                </a:solidFill>
              </a:rPr>
              <a:t> - and alert them to the need for </a:t>
            </a:r>
            <a:r>
              <a:rPr lang="en-GB" i="1" dirty="0">
                <a:solidFill>
                  <a:schemeClr val="tx1"/>
                </a:solidFill>
              </a:rPr>
              <a:t>sustainable</a:t>
            </a:r>
            <a:r>
              <a:rPr lang="en-GB" dirty="0">
                <a:solidFill>
                  <a:schemeClr val="tx1"/>
                </a:solidFill>
              </a:rPr>
              <a:t> development.</a:t>
            </a:r>
          </a:p>
          <a:p>
            <a:endParaRPr lang="en-GB" dirty="0"/>
          </a:p>
        </p:txBody>
      </p:sp>
    </p:spTree>
    <p:extLst>
      <p:ext uri="{BB962C8B-B14F-4D97-AF65-F5344CB8AC3E}">
        <p14:creationId xmlns:p14="http://schemas.microsoft.com/office/powerpoint/2010/main" val="60006557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t>Negative impacts of globalisation</a:t>
            </a:r>
            <a:r>
              <a:rPr lang="en-GB" b="1" dirty="0"/>
              <a:t/>
            </a:r>
            <a:br>
              <a:rPr lang="en-GB" b="1" dirty="0"/>
            </a:br>
            <a:endParaRPr lang="en-GB" dirty="0"/>
          </a:p>
        </p:txBody>
      </p:sp>
      <p:sp>
        <p:nvSpPr>
          <p:cNvPr id="3" name="Content Placeholder 2"/>
          <p:cNvSpPr>
            <a:spLocks noGrp="1"/>
          </p:cNvSpPr>
          <p:nvPr>
            <p:ph idx="1"/>
          </p:nvPr>
        </p:nvSpPr>
        <p:spPr/>
        <p:txBody>
          <a:bodyPr>
            <a:normAutofit fontScale="77500" lnSpcReduction="20000"/>
          </a:bodyPr>
          <a:lstStyle/>
          <a:p>
            <a:r>
              <a:rPr lang="en-GB" dirty="0">
                <a:solidFill>
                  <a:schemeClr val="tx1"/>
                </a:solidFill>
              </a:rPr>
              <a:t>Globalisation operates mostly in the interests of the richest countries, which continue to dominate world trade at the expense of developing countries. The role of LEDCs in the world market is mostly to provide the North and West with cheap labour and raw materials.</a:t>
            </a:r>
          </a:p>
          <a:p>
            <a:r>
              <a:rPr lang="en-GB" dirty="0">
                <a:solidFill>
                  <a:schemeClr val="tx1"/>
                </a:solidFill>
              </a:rPr>
              <a:t>There are no guarantees that the wealth from inward investment will benefit the local community. Often, profits are sent back to the MEDC where the TNC is based. Transnational companies, with their massive </a:t>
            </a:r>
            <a:r>
              <a:rPr lang="en-GB" i="1" dirty="0">
                <a:solidFill>
                  <a:schemeClr val="tx1"/>
                </a:solidFill>
              </a:rPr>
              <a:t>economies of scale</a:t>
            </a:r>
            <a:r>
              <a:rPr lang="en-GB" dirty="0">
                <a:solidFill>
                  <a:schemeClr val="tx1"/>
                </a:solidFill>
              </a:rPr>
              <a:t>, may drive local companies out of business. If it becomes cheaper to operate in another country, the TNC might close down the factory and make local people redundant.</a:t>
            </a:r>
          </a:p>
          <a:p>
            <a:r>
              <a:rPr lang="en-GB" dirty="0">
                <a:solidFill>
                  <a:schemeClr val="tx1"/>
                </a:solidFill>
              </a:rPr>
              <a:t>An absence of strictly enforced international laws means that TNCs may operate in LEDCs in a way that would not be allowed in an MEDC. They may pollute the environment, run risks with safety or impose poor working conditions and low wages on local workers.</a:t>
            </a:r>
          </a:p>
          <a:p>
            <a:r>
              <a:rPr lang="en-GB" dirty="0">
                <a:solidFill>
                  <a:schemeClr val="tx1"/>
                </a:solidFill>
              </a:rPr>
              <a:t>Globalisation is viewed by many as a threat to the world's cultural diversity. It is feared it might drown out local economies, traditions and languages and simply re-cast the whole world in the mould of the capitalist North and West. An example of this is that a Hollywood film is far more likely to be successful worldwide than one made in India or China, which also have thriving film industries.</a:t>
            </a:r>
          </a:p>
          <a:p>
            <a:endParaRPr lang="en-GB" dirty="0">
              <a:solidFill>
                <a:schemeClr val="tx1"/>
              </a:solidFill>
            </a:endParaRPr>
          </a:p>
        </p:txBody>
      </p:sp>
    </p:spTree>
    <p:extLst>
      <p:ext uri="{BB962C8B-B14F-4D97-AF65-F5344CB8AC3E}">
        <p14:creationId xmlns:p14="http://schemas.microsoft.com/office/powerpoint/2010/main" val="263691536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Globalisation and the decline of traditional men's job</a:t>
            </a:r>
            <a:r>
              <a:rPr lang="en-GB" dirty="0" smtClean="0"/>
              <a:t> </a:t>
            </a:r>
            <a:endParaRPr lang="en-GB" dirty="0"/>
          </a:p>
        </p:txBody>
      </p:sp>
      <p:sp>
        <p:nvSpPr>
          <p:cNvPr id="3" name="Content Placeholder 2"/>
          <p:cNvSpPr>
            <a:spLocks noGrp="1"/>
          </p:cNvSpPr>
          <p:nvPr>
            <p:ph idx="1"/>
          </p:nvPr>
        </p:nvSpPr>
        <p:spPr/>
        <p:txBody>
          <a:bodyPr>
            <a:normAutofit/>
          </a:bodyPr>
          <a:lstStyle/>
          <a:p>
            <a:r>
              <a:rPr lang="en-GB" dirty="0" smtClean="0">
                <a:solidFill>
                  <a:schemeClr val="tx1"/>
                </a:solidFill>
              </a:rPr>
              <a:t>Since the 1980s, there has been a significant decline in heavy industries such as iron and steel, shipbuilding, mining and engineering. This has been partly the result of the globalisation of the economy, which has led to much manufacturing industry relocating to developing countries such as China to take advantage of cheap labour. </a:t>
            </a:r>
          </a:p>
          <a:p>
            <a:r>
              <a:rPr lang="en-GB" dirty="0" smtClean="0">
                <a:solidFill>
                  <a:schemeClr val="tx1"/>
                </a:solidFill>
              </a:rPr>
              <a:t>Traditionally, these sectors of the economy mainly employed men. </a:t>
            </a:r>
            <a:r>
              <a:rPr lang="en-GB" dirty="0" err="1" smtClean="0">
                <a:solidFill>
                  <a:schemeClr val="tx1"/>
                </a:solidFill>
              </a:rPr>
              <a:t>Mitsos</a:t>
            </a:r>
            <a:r>
              <a:rPr lang="en-GB" dirty="0" smtClean="0">
                <a:solidFill>
                  <a:schemeClr val="tx1"/>
                </a:solidFill>
              </a:rPr>
              <a:t> and Brownie claim that this decline in male employment opportunities has led to an ‘ identify crisis for men ‘. Many boys now believe that they have little prospect of getting a proper job. This undermines their motivation and self esteem and so they give up trying to get qualifications </a:t>
            </a:r>
            <a:endParaRPr lang="en-GB" dirty="0">
              <a:solidFill>
                <a:schemeClr val="tx1"/>
              </a:solidFill>
            </a:endParaRPr>
          </a:p>
        </p:txBody>
      </p:sp>
    </p:spTree>
    <p:extLst>
      <p:ext uri="{BB962C8B-B14F-4D97-AF65-F5344CB8AC3E}">
        <p14:creationId xmlns:p14="http://schemas.microsoft.com/office/powerpoint/2010/main" val="322877176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07" y="332656"/>
            <a:ext cx="8229600" cy="864096"/>
          </a:xfrm>
        </p:spPr>
        <p:txBody>
          <a:bodyPr/>
          <a:lstStyle/>
          <a:p>
            <a:r>
              <a:rPr lang="en-GB" b="1" dirty="0" smtClean="0"/>
              <a:t>Gender and DEA: Data</a:t>
            </a:r>
            <a:endParaRPr lang="en-GB"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96752"/>
            <a:ext cx="5449570" cy="5477510"/>
          </a:xfrm>
          <a:prstGeom prst="rect">
            <a:avLst/>
          </a:prstGeom>
          <a:noFill/>
          <a:ln>
            <a:noFill/>
          </a:ln>
          <a:effectLst/>
          <a:extLst/>
        </p:spPr>
      </p:pic>
    </p:spTree>
    <p:extLst>
      <p:ext uri="{BB962C8B-B14F-4D97-AF65-F5344CB8AC3E}">
        <p14:creationId xmlns:p14="http://schemas.microsoft.com/office/powerpoint/2010/main" val="130485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25127"/>
            <a:ext cx="6858000" cy="803672"/>
          </a:xfrm>
        </p:spPr>
        <p:txBody>
          <a:bodyPr/>
          <a:lstStyle/>
          <a:p>
            <a:r>
              <a:rPr lang="en-GB" dirty="0" smtClean="0"/>
              <a:t>Male Identity Crisis  </a:t>
            </a:r>
            <a:endParaRPr lang="en-GB" dirty="0"/>
          </a:p>
        </p:txBody>
      </p:sp>
      <p:sp>
        <p:nvSpPr>
          <p:cNvPr id="4" name="TextBox 3"/>
          <p:cNvSpPr txBox="1"/>
          <p:nvPr/>
        </p:nvSpPr>
        <p:spPr>
          <a:xfrm>
            <a:off x="2295525" y="4206373"/>
            <a:ext cx="4457700" cy="1477328"/>
          </a:xfrm>
          <a:prstGeom prst="rect">
            <a:avLst/>
          </a:prstGeom>
          <a:noFill/>
        </p:spPr>
        <p:txBody>
          <a:bodyPr wrap="square" rtlCol="0">
            <a:spAutoFit/>
          </a:bodyPr>
          <a:lstStyle/>
          <a:p>
            <a:pPr algn="ctr"/>
            <a:r>
              <a:rPr lang="en-GB" sz="1500" dirty="0">
                <a:solidFill>
                  <a:prstClr val="black"/>
                </a:solidFill>
              </a:rPr>
              <a:t>Gender roles can now overlap with men and women adopting similar attitudes and lifestyles. It is more accepted now for women to do ‘male’ jobs and the other way round, which can cause a male identity crisis because they are unsure of the split between what they should and shouldn’t do as a masculine person </a:t>
            </a:r>
          </a:p>
        </p:txBody>
      </p:sp>
      <p:sp>
        <p:nvSpPr>
          <p:cNvPr id="6" name="TextBox 5"/>
          <p:cNvSpPr txBox="1"/>
          <p:nvPr/>
        </p:nvSpPr>
        <p:spPr>
          <a:xfrm>
            <a:off x="5438775" y="2059631"/>
            <a:ext cx="2914650" cy="1938992"/>
          </a:xfrm>
          <a:prstGeom prst="rect">
            <a:avLst/>
          </a:prstGeom>
          <a:noFill/>
        </p:spPr>
        <p:txBody>
          <a:bodyPr wrap="square" rtlCol="0">
            <a:spAutoFit/>
          </a:bodyPr>
          <a:lstStyle/>
          <a:p>
            <a:pPr algn="ctr"/>
            <a:r>
              <a:rPr lang="en-GB" sz="1500" dirty="0">
                <a:solidFill>
                  <a:prstClr val="black"/>
                </a:solidFill>
              </a:rPr>
              <a:t>Because of a collapse in the ‘macho’ jobs which fitted traditional working class masculine identities it has left these men who would normally do these jobs uncertain of their identities and threatened and confused, according to Jackson (1998)</a:t>
            </a:r>
          </a:p>
        </p:txBody>
      </p:sp>
      <p:sp>
        <p:nvSpPr>
          <p:cNvPr id="7" name="TextBox 6"/>
          <p:cNvSpPr txBox="1"/>
          <p:nvPr/>
        </p:nvSpPr>
        <p:spPr>
          <a:xfrm>
            <a:off x="371475" y="1828799"/>
            <a:ext cx="4581525" cy="2400657"/>
          </a:xfrm>
          <a:prstGeom prst="rect">
            <a:avLst/>
          </a:prstGeom>
          <a:noFill/>
        </p:spPr>
        <p:txBody>
          <a:bodyPr wrap="square" rtlCol="0">
            <a:spAutoFit/>
          </a:bodyPr>
          <a:lstStyle/>
          <a:p>
            <a:pPr algn="ctr"/>
            <a:r>
              <a:rPr lang="en-GB" sz="1500" dirty="0">
                <a:solidFill>
                  <a:prstClr val="black"/>
                </a:solidFill>
              </a:rPr>
              <a:t>New jobs in the service sector tend to be desk jobs in offices and call centres or jobs involving care for others which requires sensitivity and interpersonal skills, which do not sit happily with traditional working class masculine identities. And now even ‘macho’ jobs in the service sector (e.g. police, fire service) require high levels of sensitivity. This causes a male identity crisis because they are unsure on what jobs they want to take part in because they want to uphold their masculine identity like they feel they should.</a:t>
            </a:r>
          </a:p>
        </p:txBody>
      </p:sp>
      <p:sp>
        <p:nvSpPr>
          <p:cNvPr id="3" name="TextBox 2"/>
          <p:cNvSpPr txBox="1"/>
          <p:nvPr/>
        </p:nvSpPr>
        <p:spPr>
          <a:xfrm>
            <a:off x="7562850" y="1025126"/>
            <a:ext cx="1076325" cy="300082"/>
          </a:xfrm>
          <a:prstGeom prst="rect">
            <a:avLst/>
          </a:prstGeom>
          <a:noFill/>
        </p:spPr>
        <p:txBody>
          <a:bodyPr wrap="square" rtlCol="0">
            <a:spAutoFit/>
          </a:bodyPr>
          <a:lstStyle/>
          <a:p>
            <a:r>
              <a:rPr lang="en-GB" sz="1350" dirty="0">
                <a:solidFill>
                  <a:prstClr val="black"/>
                </a:solidFill>
              </a:rPr>
              <a:t>Libby</a:t>
            </a:r>
          </a:p>
        </p:txBody>
      </p:sp>
    </p:spTree>
    <p:extLst>
      <p:ext uri="{BB962C8B-B14F-4D97-AF65-F5344CB8AC3E}">
        <p14:creationId xmlns:p14="http://schemas.microsoft.com/office/powerpoint/2010/main" val="2852704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28588" indent="-128588">
              <a:lnSpc>
                <a:spcPct val="107000"/>
              </a:lnSpc>
              <a:spcBef>
                <a:spcPts val="563"/>
              </a:spcBef>
              <a:spcAft>
                <a:spcPts val="450"/>
              </a:spcAft>
            </a:pPr>
            <a:r>
              <a:rPr lang="en-GB" sz="4000" dirty="0">
                <a:solidFill>
                  <a:prstClr val="black"/>
                </a:solidFill>
                <a:latin typeface="Cooper Black" panose="0208090404030B020404" pitchFamily="18" charset="0"/>
                <a:ea typeface="Calibri" panose="020F0502020204030204" pitchFamily="34" charset="0"/>
                <a:cs typeface="Times New Roman" panose="02020603050405020304" pitchFamily="18" charset="0"/>
              </a:rPr>
              <a:t>Hegemonic </a:t>
            </a:r>
            <a:r>
              <a:rPr lang="en-GB" sz="4000" dirty="0" smtClean="0">
                <a:solidFill>
                  <a:prstClr val="black"/>
                </a:solidFill>
                <a:latin typeface="Cooper Black" panose="0208090404030B020404" pitchFamily="18" charset="0"/>
                <a:ea typeface="Calibri" panose="020F0502020204030204" pitchFamily="34" charset="0"/>
                <a:cs typeface="Times New Roman" panose="02020603050405020304" pitchFamily="18" charset="0"/>
              </a:rPr>
              <a:t>Masculinity</a:t>
            </a:r>
            <a:br>
              <a:rPr lang="en-GB" sz="4000" dirty="0" smtClean="0">
                <a:solidFill>
                  <a:prstClr val="black"/>
                </a:solidFill>
                <a:latin typeface="Cooper Black" panose="0208090404030B020404" pitchFamily="18" charset="0"/>
                <a:ea typeface="Calibri" panose="020F0502020204030204" pitchFamily="34" charset="0"/>
                <a:cs typeface="Times New Roman" panose="02020603050405020304" pitchFamily="18" charset="0"/>
              </a:rPr>
            </a:br>
            <a:r>
              <a:rPr lang="en-GB" sz="208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Gabriel</a:t>
            </a:r>
            <a:endParaRPr lang="en-GB" dirty="0"/>
          </a:p>
        </p:txBody>
      </p:sp>
      <p:sp>
        <p:nvSpPr>
          <p:cNvPr id="3" name="Content Placeholder 2"/>
          <p:cNvSpPr>
            <a:spLocks noGrp="1"/>
          </p:cNvSpPr>
          <p:nvPr>
            <p:ph idx="1"/>
          </p:nvPr>
        </p:nvSpPr>
        <p:spPr/>
        <p:txBody>
          <a:bodyPr>
            <a:normAutofit fontScale="92500" lnSpcReduction="10000"/>
          </a:bodyPr>
          <a:lstStyle/>
          <a:p>
            <a:pPr marL="0" indent="0">
              <a:lnSpc>
                <a:spcPct val="107000"/>
              </a:lnSpc>
              <a:spcAft>
                <a:spcPts val="450"/>
              </a:spcAft>
              <a:buNone/>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Hegemonic control is about how there is a form of dominance in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patriarchy</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 which convinces the rest of society that whatever the </a:t>
            </a:r>
            <a:r>
              <a:rPr lang="en-GB" sz="2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patriarchy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say is the truth and they should not be questioned.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450"/>
              </a:spcAft>
              <a:buNone/>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This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relates to the start of GCSEs and women starting to become more involved in studies. Men were made to do more logical subjects, and women more into creative subjects.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450"/>
              </a:spcAft>
              <a:buNone/>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Men may still tend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be influenced by Hegemonic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Masculinity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be dominant and to follow what defines a “real man”.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Those who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don’t tend to follow this are seen as being odd, or even abnormal.</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24173453"/>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Over estimation of ability</a:t>
            </a:r>
            <a:endParaRPr lang="en-GB" dirty="0"/>
          </a:p>
        </p:txBody>
      </p:sp>
      <p:sp>
        <p:nvSpPr>
          <p:cNvPr id="3" name="Subtitle 2"/>
          <p:cNvSpPr>
            <a:spLocks noGrp="1"/>
          </p:cNvSpPr>
          <p:nvPr>
            <p:ph type="subTitle" idx="1"/>
          </p:nvPr>
        </p:nvSpPr>
        <p:spPr/>
        <p:txBody>
          <a:bodyPr/>
          <a:lstStyle/>
          <a:p>
            <a:r>
              <a:rPr lang="en-GB" dirty="0" smtClean="0"/>
              <a:t>Megan</a:t>
            </a:r>
            <a:endParaRPr lang="en-GB" dirty="0"/>
          </a:p>
        </p:txBody>
      </p:sp>
    </p:spTree>
    <p:extLst>
      <p:ext uri="{BB962C8B-B14F-4D97-AF65-F5344CB8AC3E}">
        <p14:creationId xmlns:p14="http://schemas.microsoft.com/office/powerpoint/2010/main" val="472710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estimation of ability</a:t>
            </a:r>
            <a:endParaRPr lang="en-GB" dirty="0"/>
          </a:p>
        </p:txBody>
      </p:sp>
      <p:sp>
        <p:nvSpPr>
          <p:cNvPr id="3" name="Content Placeholder 2"/>
          <p:cNvSpPr>
            <a:spLocks noGrp="1"/>
          </p:cNvSpPr>
          <p:nvPr>
            <p:ph idx="1"/>
          </p:nvPr>
        </p:nvSpPr>
        <p:spPr/>
        <p:txBody>
          <a:bodyPr/>
          <a:lstStyle/>
          <a:p>
            <a:r>
              <a:rPr lang="en-GB" dirty="0" smtClean="0"/>
              <a:t>Stanworth (1983) and </a:t>
            </a:r>
            <a:r>
              <a:rPr lang="en-GB" dirty="0"/>
              <a:t>L</a:t>
            </a:r>
            <a:r>
              <a:rPr lang="en-GB" dirty="0" smtClean="0"/>
              <a:t>icht and </a:t>
            </a:r>
            <a:r>
              <a:rPr lang="en-GB" dirty="0" err="1" smtClean="0"/>
              <a:t>Dweck</a:t>
            </a:r>
            <a:r>
              <a:rPr lang="en-GB" dirty="0" smtClean="0"/>
              <a:t> (1987 found that girls lacked confidence in and underestimated their own ability, and felt that they were undervalued in the classroom.  </a:t>
            </a:r>
          </a:p>
          <a:p>
            <a:r>
              <a:rPr lang="en-GB" dirty="0" err="1" smtClean="0"/>
              <a:t>Renold</a:t>
            </a:r>
            <a:r>
              <a:rPr lang="en-GB" dirty="0" smtClean="0"/>
              <a:t> and </a:t>
            </a:r>
            <a:r>
              <a:rPr lang="en-GB" dirty="0" err="1" smtClean="0"/>
              <a:t>Allens</a:t>
            </a:r>
            <a:r>
              <a:rPr lang="en-GB" dirty="0" smtClean="0"/>
              <a:t> (2006) research suggests that this is still true today.  They found from their research from looking at different primary schools and looking at the high achieving girls were torn between being seen as academically bright and also being attractive to boys.</a:t>
            </a:r>
          </a:p>
          <a:p>
            <a:r>
              <a:rPr lang="en-GB" dirty="0" smtClean="0"/>
              <a:t>The problem with this is that by being attractive to boys it has resulted in the girls academic achievements falling.</a:t>
            </a:r>
          </a:p>
          <a:p>
            <a:pPr marL="0" indent="0">
              <a:buNone/>
            </a:pPr>
            <a:endParaRPr lang="en-GB" dirty="0"/>
          </a:p>
        </p:txBody>
      </p:sp>
    </p:spTree>
    <p:extLst>
      <p:ext uri="{BB962C8B-B14F-4D97-AF65-F5344CB8AC3E}">
        <p14:creationId xmlns:p14="http://schemas.microsoft.com/office/powerpoint/2010/main" val="301976560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8459"/>
            <a:ext cx="7886700" cy="4111514"/>
          </a:xfrm>
        </p:spPr>
        <p:txBody>
          <a:bodyPr/>
          <a:lstStyle/>
          <a:p>
            <a:r>
              <a:rPr lang="en-GB" dirty="0" smtClean="0"/>
              <a:t>Barber (1996) showed that more boys than girls think that they are able or very able, and fewer boys than girls think that they are below average.</a:t>
            </a:r>
          </a:p>
          <a:p>
            <a:r>
              <a:rPr lang="en-GB" dirty="0" smtClean="0"/>
              <a:t>The GCSE results show that boys think that they are bright and capable to achieve good results, but they don’t want to revise for their exams, so they don’t end up doing as well.</a:t>
            </a:r>
            <a:endParaRPr lang="en-GB" dirty="0"/>
          </a:p>
        </p:txBody>
      </p:sp>
    </p:spTree>
    <p:extLst>
      <p:ext uri="{BB962C8B-B14F-4D97-AF65-F5344CB8AC3E}">
        <p14:creationId xmlns:p14="http://schemas.microsoft.com/office/powerpoint/2010/main" val="2058238339"/>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b="1" u="sng" dirty="0">
                <a:latin typeface="Aharoni" panose="02010803020104030203" pitchFamily="2" charset="-79"/>
                <a:cs typeface="Aharoni" panose="02010803020104030203" pitchFamily="2" charset="-79"/>
              </a:rPr>
              <a:t>Why are girls outperforming boys?</a:t>
            </a:r>
            <a:r>
              <a:rPr lang="en-GB" dirty="0">
                <a:latin typeface="Aharoni" panose="02010803020104030203" pitchFamily="2" charset="-79"/>
                <a:cs typeface="Aharoni" panose="02010803020104030203" pitchFamily="2" charset="-79"/>
              </a:rPr>
              <a:t/>
            </a:r>
            <a:br>
              <a:rPr lang="en-GB" dirty="0">
                <a:latin typeface="Aharoni" panose="02010803020104030203" pitchFamily="2" charset="-79"/>
                <a:cs typeface="Aharoni" panose="02010803020104030203" pitchFamily="2" charset="-79"/>
              </a:rPr>
            </a:br>
            <a:r>
              <a:rPr lang="en-GB" sz="1800" b="1" dirty="0">
                <a:latin typeface="Aharoni" panose="02010803020104030203" pitchFamily="2" charset="-79"/>
                <a:cs typeface="Aharoni" panose="02010803020104030203" pitchFamily="2" charset="-79"/>
              </a:rPr>
              <a:t>Labelling and the self-fulfilling prophecy </a:t>
            </a:r>
            <a:endParaRPr lang="en-GB"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 y="2247186"/>
            <a:ext cx="5686880" cy="3965762"/>
          </a:xfrm>
        </p:spPr>
        <p:txBody>
          <a:bodyPr>
            <a:normAutofit/>
          </a:bodyPr>
          <a:lstStyle/>
          <a:p>
            <a:pPr lvl="1">
              <a:lnSpc>
                <a:spcPct val="110000"/>
              </a:lnSpc>
              <a:spcBef>
                <a:spcPts val="0"/>
              </a:spcBef>
              <a:spcAft>
                <a:spcPts val="450"/>
              </a:spcAft>
            </a:pPr>
            <a:r>
              <a:rPr lang="en-GB" dirty="0" smtClean="0">
                <a:latin typeface="Aharoni" panose="02010803020104030203" pitchFamily="2" charset="-79"/>
                <a:cs typeface="Aharoni" panose="02010803020104030203" pitchFamily="2" charset="-79"/>
              </a:rPr>
              <a:t>Girls are more cooperative and attentive in class</a:t>
            </a:r>
          </a:p>
          <a:p>
            <a:pPr lvl="1">
              <a:lnSpc>
                <a:spcPct val="110000"/>
              </a:lnSpc>
              <a:spcBef>
                <a:spcPts val="0"/>
              </a:spcBef>
              <a:spcAft>
                <a:spcPts val="450"/>
              </a:spcAft>
            </a:pPr>
            <a:r>
              <a:rPr lang="en-GB" dirty="0" smtClean="0">
                <a:latin typeface="Aharoni" panose="02010803020104030203" pitchFamily="2" charset="-79"/>
                <a:cs typeface="Aharoni" panose="02010803020104030203" pitchFamily="2" charset="-79"/>
              </a:rPr>
              <a:t>When working in groups they take turns instead of interrupting which is usually seen in boy’s behaviour </a:t>
            </a:r>
          </a:p>
          <a:p>
            <a:pPr lvl="1">
              <a:lnSpc>
                <a:spcPct val="110000"/>
              </a:lnSpc>
              <a:spcBef>
                <a:spcPts val="0"/>
              </a:spcBef>
              <a:spcAft>
                <a:spcPts val="450"/>
              </a:spcAft>
            </a:pPr>
            <a:r>
              <a:rPr lang="en-GB" dirty="0" smtClean="0">
                <a:latin typeface="Aharoni" panose="02010803020104030203" pitchFamily="2" charset="-79"/>
                <a:cs typeface="Aharoni" panose="02010803020104030203" pitchFamily="2" charset="-79"/>
              </a:rPr>
              <a:t>They take more care in their work and presentation </a:t>
            </a:r>
          </a:p>
          <a:p>
            <a:pPr>
              <a:lnSpc>
                <a:spcPct val="110000"/>
              </a:lnSpc>
              <a:spcBef>
                <a:spcPts val="0"/>
              </a:spcBef>
              <a:spcAft>
                <a:spcPts val="450"/>
              </a:spcAft>
            </a:pPr>
            <a:r>
              <a:rPr lang="en-GB" sz="1650" b="1" dirty="0">
                <a:latin typeface="Aharoni" panose="02010803020104030203" pitchFamily="2" charset="-79"/>
                <a:cs typeface="Aharoni" panose="02010803020104030203" pitchFamily="2" charset="-79"/>
              </a:rPr>
              <a:t>Therefore, teachers respond more positively to girls, than boys </a:t>
            </a:r>
          </a:p>
          <a:p>
            <a:pPr lvl="1">
              <a:lnSpc>
                <a:spcPct val="110000"/>
              </a:lnSpc>
              <a:spcBef>
                <a:spcPts val="0"/>
              </a:spcBef>
              <a:spcAft>
                <a:spcPts val="450"/>
              </a:spcAft>
            </a:pPr>
            <a:r>
              <a:rPr lang="en-GB" dirty="0" smtClean="0">
                <a:latin typeface="Aharoni" panose="02010803020104030203" pitchFamily="2" charset="-79"/>
                <a:cs typeface="Aharoni" panose="02010803020104030203" pitchFamily="2" charset="-79"/>
              </a:rPr>
              <a:t>Who they see as more potentially disruptive</a:t>
            </a:r>
          </a:p>
          <a:p>
            <a:pPr marL="300038">
              <a:lnSpc>
                <a:spcPct val="110000"/>
              </a:lnSpc>
              <a:spcBef>
                <a:spcPts val="0"/>
              </a:spcBef>
              <a:spcAft>
                <a:spcPts val="450"/>
              </a:spcAft>
            </a:pPr>
            <a:r>
              <a:rPr lang="en-GB" b="1" dirty="0" smtClean="0">
                <a:latin typeface="Aharoni" panose="02010803020104030203" pitchFamily="2" charset="-79"/>
                <a:cs typeface="Aharoni" panose="02010803020104030203" pitchFamily="2" charset="-79"/>
              </a:rPr>
              <a:t>This can lead to a self-fulfilling prophecy; </a:t>
            </a:r>
          </a:p>
          <a:p>
            <a:pPr marL="600075" lvl="1">
              <a:lnSpc>
                <a:spcPct val="110000"/>
              </a:lnSpc>
              <a:spcBef>
                <a:spcPts val="0"/>
              </a:spcBef>
              <a:spcAft>
                <a:spcPts val="450"/>
              </a:spcAft>
              <a:buFont typeface="Wingdings" panose="05000000000000000000" pitchFamily="2" charset="2"/>
              <a:buChar char="§"/>
            </a:pPr>
            <a:r>
              <a:rPr lang="en-GB" dirty="0" smtClean="0">
                <a:latin typeface="Aharoni" panose="02010803020104030203" pitchFamily="2" charset="-79"/>
                <a:cs typeface="Aharoni" panose="02010803020104030203" pitchFamily="2" charset="-79"/>
              </a:rPr>
              <a:t>Successful interactions with the teachers; teachers believe they will do well</a:t>
            </a:r>
          </a:p>
          <a:p>
            <a:pPr marL="600075" lvl="1">
              <a:lnSpc>
                <a:spcPct val="110000"/>
              </a:lnSpc>
              <a:spcBef>
                <a:spcPts val="0"/>
              </a:spcBef>
              <a:spcAft>
                <a:spcPts val="450"/>
              </a:spcAft>
              <a:buFont typeface="Wingdings" panose="05000000000000000000" pitchFamily="2" charset="2"/>
              <a:buChar char="§"/>
            </a:pPr>
            <a:r>
              <a:rPr lang="en-GB" dirty="0" smtClean="0">
                <a:latin typeface="Aharoni" panose="02010803020104030203" pitchFamily="2" charset="-79"/>
                <a:cs typeface="Aharoni" panose="02010803020104030203" pitchFamily="2" charset="-79"/>
              </a:rPr>
              <a:t>Promotes the girl’s self esteem and they want to do better</a:t>
            </a:r>
          </a:p>
          <a:p>
            <a:pPr marL="600075" lvl="1">
              <a:lnSpc>
                <a:spcPct val="110000"/>
              </a:lnSpc>
              <a:spcBef>
                <a:spcPts val="0"/>
              </a:spcBef>
              <a:spcAft>
                <a:spcPts val="450"/>
              </a:spcAft>
              <a:buFont typeface="Wingdings" panose="05000000000000000000" pitchFamily="2" charset="2"/>
              <a:buChar char="§"/>
            </a:pPr>
            <a:r>
              <a:rPr lang="en-GB" dirty="0" smtClean="0">
                <a:latin typeface="Aharoni" panose="02010803020104030203" pitchFamily="2" charset="-79"/>
                <a:cs typeface="Aharoni" panose="02010803020104030203" pitchFamily="2" charset="-79"/>
              </a:rPr>
              <a:t>Therefore raises their achievement levels and they do better. </a:t>
            </a:r>
          </a:p>
          <a:p>
            <a:pPr marL="600075" lvl="1">
              <a:buFont typeface="Wingdings" panose="05000000000000000000" pitchFamily="2" charset="2"/>
              <a:buChar char="§"/>
            </a:pPr>
            <a:endParaRPr lang="en-GB" dirty="0"/>
          </a:p>
          <a:p>
            <a:pPr marL="600075" lvl="1">
              <a:buFont typeface="Wingdings" panose="05000000000000000000" pitchFamily="2" charset="2"/>
              <a:buChar char="§"/>
            </a:pPr>
            <a:endParaRPr lang="en-GB" dirty="0" smtClean="0"/>
          </a:p>
          <a:p>
            <a:pPr marL="600075" lvl="1">
              <a:buFont typeface="Wingdings" panose="05000000000000000000" pitchFamily="2" charset="2"/>
              <a:buChar char="§"/>
            </a:pPr>
            <a:endParaRPr lang="en-GB" dirty="0" smtClean="0"/>
          </a:p>
          <a:p>
            <a:pPr marL="600075" lvl="1">
              <a:buFont typeface="Wingdings" panose="05000000000000000000" pitchFamily="2" charset="2"/>
              <a:buChar char="§"/>
            </a:pPr>
            <a:endParaRPr lang="en-GB" b="1" dirty="0" smtClean="0"/>
          </a:p>
          <a:p>
            <a:endParaRPr lang="en-GB" dirty="0">
              <a:effectLst>
                <a:outerShdw blurRad="38100" dist="38100" dir="2700000" algn="tl">
                  <a:srgbClr val="000000">
                    <a:alpha val="43137"/>
                  </a:srgbClr>
                </a:outerShdw>
              </a:effectLst>
            </a:endParaRPr>
          </a:p>
        </p:txBody>
      </p:sp>
      <p:sp>
        <p:nvSpPr>
          <p:cNvPr id="4" name="TextBox 3"/>
          <p:cNvSpPr txBox="1"/>
          <p:nvPr/>
        </p:nvSpPr>
        <p:spPr>
          <a:xfrm>
            <a:off x="5686881" y="2327978"/>
            <a:ext cx="2780845" cy="2723823"/>
          </a:xfrm>
          <a:prstGeom prst="rect">
            <a:avLst/>
          </a:prstGeom>
          <a:noFill/>
          <a:ln>
            <a:noFill/>
          </a:ln>
        </p:spPr>
        <p:txBody>
          <a:bodyPr wrap="square" rtlCol="0">
            <a:spAutoFit/>
          </a:bodyPr>
          <a:lstStyle/>
          <a:p>
            <a:r>
              <a:rPr lang="en-GB" sz="1500" dirty="0">
                <a:solidFill>
                  <a:prstClr val="white"/>
                </a:solidFill>
                <a:latin typeface="Aharoni" panose="02010803020104030203" pitchFamily="2" charset="-79"/>
                <a:cs typeface="Aharoni" panose="02010803020104030203" pitchFamily="2" charset="-79"/>
              </a:rPr>
              <a:t>Key studies</a:t>
            </a:r>
          </a:p>
          <a:p>
            <a:r>
              <a:rPr lang="en-GB" sz="1350" dirty="0">
                <a:solidFill>
                  <a:prstClr val="white"/>
                </a:solidFill>
                <a:latin typeface="Aharoni" panose="02010803020104030203" pitchFamily="2" charset="-79"/>
                <a:cs typeface="Aharoni" panose="02010803020104030203" pitchFamily="2" charset="-79"/>
              </a:rPr>
              <a:t>Jane and Peter French (1993):</a:t>
            </a:r>
          </a:p>
          <a:p>
            <a:r>
              <a:rPr lang="en-GB" sz="1050" dirty="0">
                <a:solidFill>
                  <a:prstClr val="white"/>
                </a:solidFill>
                <a:latin typeface="Aharoni" panose="02010803020104030203" pitchFamily="2" charset="-79"/>
                <a:cs typeface="Aharoni" panose="02010803020104030203" pitchFamily="2" charset="-79"/>
              </a:rPr>
              <a:t>Analysed classroom interactions and found boys had more attention due to more reprimands</a:t>
            </a:r>
          </a:p>
          <a:p>
            <a:r>
              <a:rPr lang="en-GB" sz="1350" dirty="0">
                <a:solidFill>
                  <a:prstClr val="white"/>
                </a:solidFill>
                <a:latin typeface="Aharoni" panose="02010803020104030203" pitchFamily="2" charset="-79"/>
                <a:cs typeface="Aharoni" panose="02010803020104030203" pitchFamily="2" charset="-79"/>
              </a:rPr>
              <a:t>Becky Francis (2001):</a:t>
            </a:r>
          </a:p>
          <a:p>
            <a:r>
              <a:rPr lang="en-GB" sz="1050" dirty="0">
                <a:solidFill>
                  <a:prstClr val="white"/>
                </a:solidFill>
                <a:latin typeface="Aharoni" panose="02010803020104030203" pitchFamily="2" charset="-79"/>
                <a:cs typeface="Aharoni" panose="02010803020104030203" pitchFamily="2" charset="-79"/>
              </a:rPr>
              <a:t>While boys got more attention, they were disciplined more harshly and felt picked on by teachers </a:t>
            </a:r>
          </a:p>
          <a:p>
            <a:r>
              <a:rPr lang="en-GB" sz="1350" dirty="0">
                <a:solidFill>
                  <a:prstClr val="white"/>
                </a:solidFill>
                <a:latin typeface="Aharoni" panose="02010803020104030203" pitchFamily="2" charset="-79"/>
                <a:cs typeface="Aharoni" panose="02010803020104030203" pitchFamily="2" charset="-79"/>
              </a:rPr>
              <a:t>Swann (1998):</a:t>
            </a:r>
          </a:p>
          <a:p>
            <a:r>
              <a:rPr lang="en-GB" sz="1050" dirty="0">
                <a:solidFill>
                  <a:prstClr val="white"/>
                </a:solidFill>
                <a:latin typeface="Aharoni" panose="02010803020104030203" pitchFamily="2" charset="-79"/>
                <a:cs typeface="Aharoni" panose="02010803020104030203" pitchFamily="2" charset="-79"/>
              </a:rPr>
              <a:t>Also found gender differenced in communication styles- </a:t>
            </a:r>
            <a:r>
              <a:rPr lang="en-GB" sz="1050">
                <a:solidFill>
                  <a:prstClr val="white"/>
                </a:solidFill>
                <a:latin typeface="Aharoni" panose="02010803020104030203" pitchFamily="2" charset="-79"/>
                <a:cs typeface="Aharoni" panose="02010803020104030203" pitchFamily="2" charset="-79"/>
              </a:rPr>
              <a:t>boys dominated </a:t>
            </a:r>
            <a:r>
              <a:rPr lang="en-GB" sz="1050" dirty="0">
                <a:solidFill>
                  <a:prstClr val="white"/>
                </a:solidFill>
                <a:latin typeface="Aharoni" panose="02010803020104030203" pitchFamily="2" charset="-79"/>
                <a:cs typeface="Aharoni" panose="02010803020104030203" pitchFamily="2" charset="-79"/>
              </a:rPr>
              <a:t>whole-class discussion whereas girls are more quiet and prefer pair and group work.</a:t>
            </a:r>
          </a:p>
        </p:txBody>
      </p:sp>
      <p:sp>
        <p:nvSpPr>
          <p:cNvPr id="5" name="TextBox 4"/>
          <p:cNvSpPr txBox="1"/>
          <p:nvPr/>
        </p:nvSpPr>
        <p:spPr>
          <a:xfrm>
            <a:off x="104775" y="965956"/>
            <a:ext cx="1457325" cy="253916"/>
          </a:xfrm>
          <a:prstGeom prst="rect">
            <a:avLst/>
          </a:prstGeom>
          <a:noFill/>
          <a:ln>
            <a:noFill/>
          </a:ln>
        </p:spPr>
        <p:txBody>
          <a:bodyPr wrap="square" rtlCol="0">
            <a:spAutoFit/>
          </a:bodyPr>
          <a:lstStyle/>
          <a:p>
            <a:r>
              <a:rPr lang="en-GB" sz="1050" dirty="0">
                <a:solidFill>
                  <a:prstClr val="white"/>
                </a:solidFill>
                <a:latin typeface="Aharoni" panose="02010803020104030203" pitchFamily="2" charset="-79"/>
                <a:cs typeface="Aharoni" panose="02010803020104030203" pitchFamily="2" charset="-79"/>
              </a:rPr>
              <a:t>CAM HEATHER</a:t>
            </a:r>
          </a:p>
        </p:txBody>
      </p:sp>
    </p:spTree>
    <p:extLst>
      <p:ext uri="{BB962C8B-B14F-4D97-AF65-F5344CB8AC3E}">
        <p14:creationId xmlns:p14="http://schemas.microsoft.com/office/powerpoint/2010/main" val="1930263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960703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99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t>Equal opportunity Policies- Tabitha Sowa</a:t>
            </a:r>
            <a:endParaRPr lang="en-GB" u="sng" dirty="0"/>
          </a:p>
        </p:txBody>
      </p:sp>
      <p:sp>
        <p:nvSpPr>
          <p:cNvPr id="5" name="Content Placeholder 4"/>
          <p:cNvSpPr>
            <a:spLocks noGrp="1"/>
          </p:cNvSpPr>
          <p:nvPr>
            <p:ph idx="1"/>
          </p:nvPr>
        </p:nvSpPr>
        <p:spPr>
          <a:xfrm>
            <a:off x="95250" y="1914525"/>
            <a:ext cx="8963025" cy="4000500"/>
          </a:xfrm>
        </p:spPr>
        <p:txBody>
          <a:bodyPr>
            <a:normAutofit fontScale="92500"/>
          </a:bodyPr>
          <a:lstStyle/>
          <a:p>
            <a:pPr marL="0" indent="0">
              <a:buNone/>
            </a:pPr>
            <a:r>
              <a:rPr lang="en-GB" dirty="0" smtClean="0"/>
              <a:t>Feminist ideas have had a major impact on the education system. Policymakers are now much more aware of gender issues and teachers are more sensitive to the need to avoid stereotyping. The belief that boys and girls are entitled to the same opportunities is now part of mainstream thinking and it influences educational policies. </a:t>
            </a:r>
          </a:p>
          <a:p>
            <a:pPr marL="0" indent="0">
              <a:buNone/>
            </a:pPr>
            <a:r>
              <a:rPr lang="en-GB" dirty="0" smtClean="0"/>
              <a:t>There are programmes such as GIST (Girls into science and technology) and WISE (women into science and engineering) encourage girls to pursue careers in these non-traditional areas. </a:t>
            </a:r>
          </a:p>
          <a:p>
            <a:pPr marL="0" indent="0">
              <a:buNone/>
            </a:pPr>
            <a:r>
              <a:rPr lang="en-GB" dirty="0" smtClean="0"/>
              <a:t>Ofsted enforced the national curriculum introduced in 1988 removed one source of gender inequality by making girls and boys study mostly the same subjects, which was often not the case previously. Jo </a:t>
            </a:r>
            <a:r>
              <a:rPr lang="en-GB" dirty="0" err="1" smtClean="0"/>
              <a:t>Boaler</a:t>
            </a:r>
            <a:r>
              <a:rPr lang="en-GB" dirty="0" smtClean="0"/>
              <a:t> (1998) sees the impact of equal opportunities as a key reason for the changes in girls’ achievement. Many of the barriers have been removed and schooling has become more meritocratic (based on equal opportunities)- so that girls, who generally work harder than boys, achieve more. </a:t>
            </a:r>
            <a:endParaRPr lang="en-GB" dirty="0"/>
          </a:p>
        </p:txBody>
      </p:sp>
    </p:spTree>
    <p:extLst>
      <p:ext uri="{BB962C8B-B14F-4D97-AF65-F5344CB8AC3E}">
        <p14:creationId xmlns:p14="http://schemas.microsoft.com/office/powerpoint/2010/main" val="39541947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1474" y="946149"/>
            <a:ext cx="5981701" cy="2216151"/>
          </a:xfrm>
        </p:spPr>
        <p:txBody>
          <a:bodyPr/>
          <a:lstStyle/>
          <a:p>
            <a:pPr algn="l"/>
            <a:r>
              <a:rPr lang="en-GB" dirty="0" smtClean="0">
                <a:latin typeface="SimSun" panose="02010600030101010101" pitchFamily="2" charset="-122"/>
                <a:ea typeface="SimSun" panose="02010600030101010101" pitchFamily="2" charset="-122"/>
              </a:rPr>
              <a:t>WHY ARE GIRLS OUTPERFORMING BOYS? </a:t>
            </a:r>
          </a:p>
          <a:p>
            <a:pPr algn="l"/>
            <a:r>
              <a:rPr lang="en-GB" dirty="0" smtClean="0">
                <a:latin typeface="SimSun" panose="02010600030101010101" pitchFamily="2" charset="-122"/>
                <a:ea typeface="SimSun" panose="02010600030101010101" pitchFamily="2" charset="-122"/>
              </a:rPr>
              <a:t>POSITIVE ROLE MODELS IN SCHOOL </a:t>
            </a:r>
          </a:p>
          <a:p>
            <a:pPr marL="214313" indent="-214313" algn="l">
              <a:buFont typeface="Arial" panose="020B0604020202020204" pitchFamily="34" charset="0"/>
              <a:buChar char="•"/>
            </a:pPr>
            <a:endParaRPr lang="en-GB" dirty="0" smtClean="0">
              <a:latin typeface="SimSun" panose="02010600030101010101" pitchFamily="2" charset="-122"/>
              <a:ea typeface="SimSun" panose="02010600030101010101" pitchFamily="2" charset="-122"/>
            </a:endParaRPr>
          </a:p>
          <a:p>
            <a:pPr marL="214313" indent="-214313" algn="l">
              <a:buFont typeface="Arial" panose="020B0604020202020204" pitchFamily="34" charset="0"/>
              <a:buChar char="•"/>
            </a:pPr>
            <a:endParaRPr lang="en-GB" dirty="0">
              <a:latin typeface="SimSun" panose="02010600030101010101" pitchFamily="2" charset="-122"/>
              <a:ea typeface="SimSun" panose="02010600030101010101" pitchFamily="2" charset="-122"/>
            </a:endParaRPr>
          </a:p>
        </p:txBody>
      </p:sp>
      <p:sp>
        <p:nvSpPr>
          <p:cNvPr id="4" name="TextBox 3"/>
          <p:cNvSpPr txBox="1"/>
          <p:nvPr/>
        </p:nvSpPr>
        <p:spPr>
          <a:xfrm>
            <a:off x="161925" y="1581150"/>
            <a:ext cx="8829675" cy="4201150"/>
          </a:xfrm>
          <a:prstGeom prst="rect">
            <a:avLst/>
          </a:prstGeom>
          <a:noFill/>
        </p:spPr>
        <p:txBody>
          <a:bodyPr wrap="square" rtlCol="0">
            <a:spAutoFit/>
          </a:bodyPr>
          <a:lstStyle/>
          <a:p>
            <a:pPr marL="214313" indent="-214313">
              <a:buFont typeface="Arial" panose="020B0604020202020204" pitchFamily="34" charset="0"/>
              <a:buChar char="•"/>
            </a:pPr>
            <a:r>
              <a:rPr lang="en-GB" sz="1200" dirty="0">
                <a:solidFill>
                  <a:prstClr val="white"/>
                </a:solidFill>
                <a:latin typeface="SimSun" panose="02010600030101010101" pitchFamily="2" charset="-122"/>
                <a:ea typeface="SimSun" panose="02010600030101010101" pitchFamily="2" charset="-122"/>
              </a:rPr>
              <a:t>Within primary school(especially), there is a very strong female dominance in the teaching sector, this is because women usually have a maternal nature/nurture behaviour, additionally, children more often respond better to women as they see them as a kind of mother figure. Also, girls will respond to this better than boys and therefore, do better at their education, because they see the teachers(female) as a role model; being successful at work, and friendly.</a:t>
            </a:r>
          </a:p>
          <a:p>
            <a:pPr marL="214313" indent="-214313">
              <a:buFont typeface="Arial" panose="020B0604020202020204" pitchFamily="34" charset="0"/>
              <a:buChar char="•"/>
            </a:pPr>
            <a:endParaRPr lang="en-GB" sz="1200" dirty="0">
              <a:solidFill>
                <a:prstClr val="white"/>
              </a:solidFill>
              <a:latin typeface="SimSun" panose="02010600030101010101" pitchFamily="2" charset="-122"/>
              <a:ea typeface="SimSun" panose="02010600030101010101" pitchFamily="2" charset="-122"/>
            </a:endParaRPr>
          </a:p>
          <a:p>
            <a:pPr marL="214313" indent="-214313">
              <a:buFont typeface="Arial" panose="020B0604020202020204" pitchFamily="34" charset="0"/>
              <a:buChar char="•"/>
            </a:pPr>
            <a:r>
              <a:rPr lang="en-GB" sz="1200" dirty="0">
                <a:solidFill>
                  <a:prstClr val="white"/>
                </a:solidFill>
              </a:rPr>
              <a:t> </a:t>
            </a:r>
            <a:r>
              <a:rPr lang="en-GB" sz="1200" dirty="0">
                <a:solidFill>
                  <a:prstClr val="white"/>
                </a:solidFill>
                <a:latin typeface="SimSun" panose="02010600030101010101" pitchFamily="2" charset="-122"/>
                <a:ea typeface="SimSun" panose="02010600030101010101" pitchFamily="2" charset="-122"/>
              </a:rPr>
              <a:t>86% of primary school teachers are female.</a:t>
            </a:r>
            <a:endParaRPr lang="en-GB" sz="1200" dirty="0">
              <a:solidFill>
                <a:prstClr val="white"/>
              </a:solidFill>
            </a:endParaRPr>
          </a:p>
          <a:p>
            <a:pPr marL="214313" indent="-214313">
              <a:buFont typeface="Arial" panose="020B0604020202020204" pitchFamily="34" charset="0"/>
              <a:buChar char="•"/>
            </a:pPr>
            <a:endParaRPr lang="en-GB" sz="1200" dirty="0">
              <a:solidFill>
                <a:prstClr val="white"/>
              </a:solidFill>
              <a:latin typeface="SimSun" panose="02010600030101010101" pitchFamily="2" charset="-122"/>
              <a:ea typeface="SimSun" panose="02010600030101010101" pitchFamily="2" charset="-122"/>
            </a:endParaRPr>
          </a:p>
          <a:p>
            <a:pPr marL="214313" indent="-214313">
              <a:buFont typeface="Arial" panose="020B0604020202020204" pitchFamily="34" charset="0"/>
              <a:buChar char="•"/>
            </a:pPr>
            <a:r>
              <a:rPr lang="en-GB" sz="1200" dirty="0">
                <a:solidFill>
                  <a:prstClr val="white"/>
                </a:solidFill>
                <a:latin typeface="SimSun" panose="02010600030101010101" pitchFamily="2" charset="-122"/>
                <a:ea typeface="SimSun" panose="02010600030101010101" pitchFamily="2" charset="-122"/>
              </a:rPr>
              <a:t>Liberal Feminists celebrate the progress made so far in improving achievement. They believe that further progress will be made by the continuing development of equal opportunities policies, encouraging positive role models and overcoming sexist attitudes and stereotypes.  </a:t>
            </a:r>
          </a:p>
          <a:p>
            <a:pPr marL="214313" indent="-214313">
              <a:buFont typeface="Arial" panose="020B0604020202020204" pitchFamily="34" charset="0"/>
              <a:buChar char="•"/>
            </a:pPr>
            <a:endParaRPr lang="en-GB" sz="1200" dirty="0">
              <a:solidFill>
                <a:prstClr val="white"/>
              </a:solidFill>
              <a:latin typeface="SimSun" panose="02010600030101010101" pitchFamily="2" charset="-122"/>
              <a:ea typeface="SimSun" panose="02010600030101010101" pitchFamily="2" charset="-122"/>
            </a:endParaRPr>
          </a:p>
          <a:p>
            <a:pPr marL="214313" indent="-214313">
              <a:buFont typeface="Arial" panose="020B0604020202020204" pitchFamily="34" charset="0"/>
              <a:buChar char="•"/>
            </a:pPr>
            <a:r>
              <a:rPr lang="en-GB" sz="1200" dirty="0">
                <a:solidFill>
                  <a:prstClr val="white"/>
                </a:solidFill>
                <a:latin typeface="SimSun" panose="02010600030101010101" pitchFamily="2" charset="-122"/>
                <a:ea typeface="SimSun" panose="02010600030101010101" pitchFamily="2" charset="-122"/>
              </a:rPr>
              <a:t>According to </a:t>
            </a:r>
            <a:r>
              <a:rPr lang="en-GB" sz="1200" dirty="0">
                <a:solidFill>
                  <a:prstClr val="white"/>
                </a:solidFill>
                <a:hlinkClick r:id="rId2"/>
              </a:rPr>
              <a:t>Statistical First Release - Gov.uk</a:t>
            </a:r>
            <a:r>
              <a:rPr lang="en-GB" sz="1200" dirty="0">
                <a:solidFill>
                  <a:prstClr val="white"/>
                </a:solidFill>
              </a:rPr>
              <a:t>;</a:t>
            </a:r>
          </a:p>
          <a:p>
            <a:pPr marL="214313" indent="-214313">
              <a:buFont typeface="Arial" panose="020B0604020202020204" pitchFamily="34" charset="0"/>
              <a:buChar char="•"/>
            </a:pPr>
            <a:r>
              <a:rPr lang="en-GB" sz="1200" dirty="0">
                <a:solidFill>
                  <a:prstClr val="white"/>
                </a:solidFill>
              </a:rPr>
              <a:t>              </a:t>
            </a:r>
            <a:r>
              <a:rPr lang="en-GB" sz="1200" dirty="0">
                <a:solidFill>
                  <a:prstClr val="white"/>
                </a:solidFill>
                <a:latin typeface="SimSun" panose="02010600030101010101" pitchFamily="2" charset="-122"/>
                <a:ea typeface="SimSun" panose="02010600030101010101" pitchFamily="2" charset="-122"/>
              </a:rPr>
              <a:t>Female teachers account for 74% of all teachers. Although there is a more pronounced difference by             	phase. For example, 85% of primary school teachers are female compared with 62% of secondary school 	teachers. </a:t>
            </a:r>
            <a:r>
              <a:rPr lang="en-GB" sz="1350" dirty="0">
                <a:solidFill>
                  <a:prstClr val="white"/>
                </a:solidFill>
                <a:latin typeface="SimSun" panose="02010600030101010101" pitchFamily="2" charset="-122"/>
                <a:ea typeface="SimSun" panose="02010600030101010101" pitchFamily="2" charset="-122"/>
              </a:rPr>
              <a:t>	</a:t>
            </a:r>
          </a:p>
          <a:p>
            <a:pPr marL="214313" indent="-214313">
              <a:buFont typeface="Arial" panose="020B0604020202020204" pitchFamily="34" charset="0"/>
              <a:buChar char="•"/>
            </a:pPr>
            <a:endParaRPr lang="en-GB" sz="1350" dirty="0">
              <a:solidFill>
                <a:prstClr val="white"/>
              </a:solidFill>
              <a:latin typeface="SimSun" panose="02010600030101010101" pitchFamily="2" charset="-122"/>
              <a:ea typeface="SimSun" panose="02010600030101010101" pitchFamily="2" charset="-122"/>
            </a:endParaRPr>
          </a:p>
          <a:p>
            <a:pPr lvl="2"/>
            <a:r>
              <a:rPr lang="en-GB" sz="1200" dirty="0">
                <a:solidFill>
                  <a:prstClr val="white"/>
                </a:solidFill>
                <a:latin typeface="SimSun" panose="02010600030101010101" pitchFamily="2" charset="-122"/>
                <a:ea typeface="SimSun" panose="02010600030101010101" pitchFamily="2" charset="-122"/>
              </a:rPr>
              <a:t>In 2014, 80% of the full-time equivalent number of employees working in schools were female. There has been a very small increase compared with 2013 when 79.7% were female.</a:t>
            </a:r>
          </a:p>
          <a:p>
            <a:pPr lvl="2"/>
            <a:r>
              <a:rPr lang="en-GB" sz="1200" dirty="0">
                <a:solidFill>
                  <a:prstClr val="white"/>
                </a:solidFill>
                <a:latin typeface="SimSun" panose="02010600030101010101" pitchFamily="2" charset="-122"/>
                <a:ea typeface="SimSun" panose="02010600030101010101" pitchFamily="2" charset="-122"/>
              </a:rPr>
              <a:t>79% of school support staff and 91% of teaching assistants are female.</a:t>
            </a:r>
          </a:p>
          <a:p>
            <a:pPr marL="214313" indent="-214313">
              <a:buFont typeface="Arial" panose="020B0604020202020204" pitchFamily="34" charset="0"/>
              <a:buChar char="•"/>
            </a:pPr>
            <a:endParaRPr lang="en-GB" sz="1200" dirty="0">
              <a:solidFill>
                <a:prstClr val="white"/>
              </a:solidFill>
              <a:latin typeface="SimSun" panose="02010600030101010101" pitchFamily="2" charset="-122"/>
              <a:ea typeface="SimSun" panose="02010600030101010101" pitchFamily="2" charset="-122"/>
            </a:endParaRPr>
          </a:p>
          <a:p>
            <a:pPr marL="214313" indent="-214313">
              <a:buFont typeface="Arial" panose="020B0604020202020204" pitchFamily="34" charset="0"/>
              <a:buChar char="•"/>
            </a:pPr>
            <a:endParaRPr lang="en-GB" sz="1200" dirty="0">
              <a:solidFill>
                <a:prstClr val="white"/>
              </a:solidFill>
              <a:latin typeface="SimSun" panose="02010600030101010101" pitchFamily="2" charset="-122"/>
              <a:ea typeface="SimSun" panose="02010600030101010101" pitchFamily="2" charset="-122"/>
            </a:endParaRPr>
          </a:p>
        </p:txBody>
      </p:sp>
      <p:sp>
        <p:nvSpPr>
          <p:cNvPr id="2" name="TextBox 1"/>
          <p:cNvSpPr txBox="1"/>
          <p:nvPr/>
        </p:nvSpPr>
        <p:spPr>
          <a:xfrm>
            <a:off x="8105775" y="1021276"/>
            <a:ext cx="1171575" cy="507831"/>
          </a:xfrm>
          <a:prstGeom prst="rect">
            <a:avLst/>
          </a:prstGeom>
          <a:noFill/>
        </p:spPr>
        <p:txBody>
          <a:bodyPr wrap="square" rtlCol="0">
            <a:spAutoFit/>
          </a:bodyPr>
          <a:lstStyle/>
          <a:p>
            <a:r>
              <a:rPr lang="en-GB" sz="1350" dirty="0">
                <a:solidFill>
                  <a:prstClr val="white"/>
                </a:solidFill>
                <a:latin typeface="SimSun" panose="02010600030101010101" pitchFamily="2" charset="-122"/>
                <a:ea typeface="SimSun" panose="02010600030101010101" pitchFamily="2" charset="-122"/>
              </a:rPr>
              <a:t>Hannah Fisher</a:t>
            </a:r>
            <a:r>
              <a:rPr lang="en-GB" sz="1350" dirty="0">
                <a:solidFill>
                  <a:prstClr val="white"/>
                </a:solidFill>
                <a:latin typeface="SimSun" panose="02010600030101010101" pitchFamily="2" charset="-122"/>
                <a:ea typeface="SimSun" panose="02010600030101010101" pitchFamily="2" charset="-122"/>
                <a:sym typeface="Wingdings" panose="05000000000000000000" pitchFamily="2" charset="2"/>
              </a:rPr>
              <a:t></a:t>
            </a:r>
            <a:endParaRPr lang="en-GB" sz="1350" dirty="0">
              <a:solidFill>
                <a:prstClr val="white"/>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893811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Challenging gender stereotypes</a:t>
            </a:r>
            <a:endParaRPr lang="en-GB" dirty="0"/>
          </a:p>
        </p:txBody>
      </p:sp>
      <p:sp>
        <p:nvSpPr>
          <p:cNvPr id="3" name="TextBox 2"/>
          <p:cNvSpPr txBox="1"/>
          <p:nvPr/>
        </p:nvSpPr>
        <p:spPr>
          <a:xfrm>
            <a:off x="6296025" y="3968268"/>
            <a:ext cx="1524000" cy="300082"/>
          </a:xfrm>
          <a:prstGeom prst="rect">
            <a:avLst/>
          </a:prstGeom>
          <a:noFill/>
        </p:spPr>
        <p:txBody>
          <a:bodyPr wrap="square" rtlCol="0">
            <a:spAutoFit/>
          </a:bodyPr>
          <a:lstStyle/>
          <a:p>
            <a:r>
              <a:rPr lang="en-GB" sz="1350" dirty="0">
                <a:solidFill>
                  <a:prstClr val="black"/>
                </a:solidFill>
              </a:rPr>
              <a:t>Alicia</a:t>
            </a:r>
          </a:p>
        </p:txBody>
      </p:sp>
    </p:spTree>
    <p:extLst>
      <p:ext uri="{BB962C8B-B14F-4D97-AF65-F5344CB8AC3E}">
        <p14:creationId xmlns:p14="http://schemas.microsoft.com/office/powerpoint/2010/main" val="35082319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Girls and Boys achievement in Education</a:t>
            </a:r>
            <a:endParaRPr lang="en-GB" dirty="0"/>
          </a:p>
        </p:txBody>
      </p:sp>
      <p:sp>
        <p:nvSpPr>
          <p:cNvPr id="3" name="Subtitle 2"/>
          <p:cNvSpPr>
            <a:spLocks noGrp="1"/>
          </p:cNvSpPr>
          <p:nvPr>
            <p:ph type="subTitle" idx="1"/>
          </p:nvPr>
        </p:nvSpPr>
        <p:spPr/>
        <p:txBody>
          <a:bodyPr/>
          <a:lstStyle/>
          <a:p>
            <a:r>
              <a:rPr lang="en-GB" dirty="0" smtClean="0"/>
              <a:t>D2 group </a:t>
            </a:r>
          </a:p>
          <a:p>
            <a:r>
              <a:rPr lang="en-GB" dirty="0" smtClean="0"/>
              <a:t>March 2017</a:t>
            </a:r>
            <a:endParaRPr lang="en-GB" dirty="0"/>
          </a:p>
        </p:txBody>
      </p:sp>
      <p:sp>
        <p:nvSpPr>
          <p:cNvPr id="4" name="Title 1"/>
          <p:cNvSpPr txBox="1">
            <a:spLocks/>
          </p:cNvSpPr>
          <p:nvPr/>
        </p:nvSpPr>
        <p:spPr>
          <a:xfrm>
            <a:off x="755576" y="-459432"/>
            <a:ext cx="5826719"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solidFill>
                  <a:schemeClr val="accent4">
                    <a:lumMod val="75000"/>
                  </a:schemeClr>
                </a:solidFill>
              </a:rPr>
              <a:t>STUDENT WORK</a:t>
            </a:r>
            <a:endParaRPr lang="en-GB" b="1" dirty="0">
              <a:solidFill>
                <a:schemeClr val="accent4">
                  <a:lumMod val="75000"/>
                </a:schemeClr>
              </a:solidFill>
            </a:endParaRPr>
          </a:p>
        </p:txBody>
      </p:sp>
    </p:spTree>
    <p:extLst>
      <p:ext uri="{BB962C8B-B14F-4D97-AF65-F5344CB8AC3E}">
        <p14:creationId xmlns:p14="http://schemas.microsoft.com/office/powerpoint/2010/main" val="888424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79511"/>
            <a:ext cx="5923190" cy="3832982"/>
          </a:xfrm>
        </p:spPr>
        <p:txBody>
          <a:bodyPr>
            <a:normAutofit fontScale="92500" lnSpcReduction="10000"/>
          </a:bodyPr>
          <a:lstStyle/>
          <a:p>
            <a:pPr marL="0" indent="0">
              <a:buNone/>
            </a:pPr>
            <a:r>
              <a:rPr lang="en-GB" dirty="0" smtClean="0">
                <a:latin typeface="+mj-lt"/>
              </a:rPr>
              <a:t>The removal of gender stereotypes from textbooks, reading schemes and other learning materials, has removed a barrier to girls’ achievement in recent years. This has been argued by some sociologists.  </a:t>
            </a:r>
          </a:p>
          <a:p>
            <a:pPr marL="0" indent="0">
              <a:buNone/>
            </a:pPr>
            <a:r>
              <a:rPr lang="en-GB" dirty="0" smtClean="0">
                <a:latin typeface="+mj-lt"/>
              </a:rPr>
              <a:t>Research in the 1970s and 80s found that reading schemes portrayed women as mainly housewives and mothers, taking on a more emotional, caring role. Physics books showed women as frightened by science and maths books depicted boys as more inventive. </a:t>
            </a:r>
          </a:p>
          <a:p>
            <a:pPr marL="0" indent="0">
              <a:buNone/>
            </a:pPr>
            <a:r>
              <a:rPr lang="en-GB" dirty="0" smtClean="0">
                <a:latin typeface="+mj-lt"/>
              </a:rPr>
              <a:t>Gaby Weiner (1995) argues that since the 1980s, teachers have challenged such stereotypes. Also, sexist images have been removed from learning materials which may have helped to raise girls’ achievement by presenting them with more positive images of what women can do. </a:t>
            </a:r>
            <a:endParaRPr lang="en-GB" dirty="0">
              <a:latin typeface="+mj-lt"/>
            </a:endParaRPr>
          </a:p>
        </p:txBody>
      </p:sp>
      <p:sp>
        <p:nvSpPr>
          <p:cNvPr id="4" name="TextBox 3"/>
          <p:cNvSpPr txBox="1"/>
          <p:nvPr/>
        </p:nvSpPr>
        <p:spPr>
          <a:xfrm>
            <a:off x="628650" y="1334861"/>
            <a:ext cx="6760029" cy="553998"/>
          </a:xfrm>
          <a:prstGeom prst="rect">
            <a:avLst/>
          </a:prstGeom>
          <a:noFill/>
        </p:spPr>
        <p:txBody>
          <a:bodyPr wrap="square" rtlCol="0">
            <a:spAutoFit/>
          </a:bodyPr>
          <a:lstStyle/>
          <a:p>
            <a:r>
              <a:rPr lang="en-GB" sz="3000" dirty="0">
                <a:solidFill>
                  <a:prstClr val="black"/>
                </a:solidFill>
                <a:latin typeface="Calibri Light" panose="020F0302020204030204"/>
              </a:rPr>
              <a:t>Removal of gender stereotypes  </a:t>
            </a:r>
          </a:p>
        </p:txBody>
      </p:sp>
    </p:spTree>
    <p:extLst>
      <p:ext uri="{BB962C8B-B14F-4D97-AF65-F5344CB8AC3E}">
        <p14:creationId xmlns:p14="http://schemas.microsoft.com/office/powerpoint/2010/main" val="22674782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gender stereotypes in childrens text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835" y="1089412"/>
            <a:ext cx="5580290" cy="332492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removal of gender stereotypes in textbook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endParaRPr>
          </a:p>
        </p:txBody>
      </p:sp>
      <p:pic>
        <p:nvPicPr>
          <p:cNvPr id="4" name="Picture 3"/>
          <p:cNvPicPr>
            <a:picLocks noChangeAspect="1"/>
          </p:cNvPicPr>
          <p:nvPr/>
        </p:nvPicPr>
        <p:blipFill>
          <a:blip r:embed="rId3"/>
          <a:stretch>
            <a:fillRect/>
          </a:stretch>
        </p:blipFill>
        <p:spPr>
          <a:xfrm>
            <a:off x="345282" y="1998251"/>
            <a:ext cx="2740819" cy="3736649"/>
          </a:xfrm>
          <a:prstGeom prst="rect">
            <a:avLst/>
          </a:prstGeom>
        </p:spPr>
      </p:pic>
    </p:spTree>
    <p:extLst>
      <p:ext uri="{BB962C8B-B14F-4D97-AF65-F5344CB8AC3E}">
        <p14:creationId xmlns:p14="http://schemas.microsoft.com/office/powerpoint/2010/main" val="60818138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568" y="2289061"/>
            <a:ext cx="7886700" cy="3263504"/>
          </a:xfrm>
        </p:spPr>
        <p:txBody>
          <a:bodyPr>
            <a:normAutofit/>
          </a:bodyPr>
          <a:lstStyle/>
          <a:p>
            <a:pPr marL="0" indent="0">
              <a:buNone/>
            </a:pPr>
            <a:r>
              <a:rPr lang="en-GB" dirty="0" smtClean="0">
                <a:latin typeface="+mj-lt"/>
              </a:rPr>
              <a:t>It is important to ensure that children’s aspirations are not limited by traditional ideas about what girls and boys can do, which is why there was such a need to remove all gender stereotypes in learning materials.</a:t>
            </a:r>
          </a:p>
          <a:p>
            <a:pPr marL="0" indent="0">
              <a:buNone/>
            </a:pPr>
            <a:endParaRPr lang="en-GB" dirty="0">
              <a:latin typeface="+mj-lt"/>
            </a:endParaRPr>
          </a:p>
          <a:p>
            <a:pPr marL="0" indent="0">
              <a:buNone/>
            </a:pPr>
            <a:r>
              <a:rPr lang="en-GB" dirty="0" smtClean="0">
                <a:latin typeface="+mj-lt"/>
              </a:rPr>
              <a:t>This will help young people and adults to have respectful relationships and improving behaviour in our classrooms. Indeed, a significant body of research already exists to support this argument. This can be achieved at an early age through the removal of gender stereotypes in educational resources. This will help people in later life to achieve whatever they want to do. </a:t>
            </a:r>
            <a:endParaRPr lang="en-GB" dirty="0">
              <a:latin typeface="+mj-lt"/>
            </a:endParaRPr>
          </a:p>
        </p:txBody>
      </p:sp>
      <p:sp>
        <p:nvSpPr>
          <p:cNvPr id="4" name="TextBox 3"/>
          <p:cNvSpPr txBox="1"/>
          <p:nvPr/>
        </p:nvSpPr>
        <p:spPr>
          <a:xfrm>
            <a:off x="624568" y="1408339"/>
            <a:ext cx="7200900" cy="553998"/>
          </a:xfrm>
          <a:prstGeom prst="rect">
            <a:avLst/>
          </a:prstGeom>
          <a:noFill/>
        </p:spPr>
        <p:txBody>
          <a:bodyPr wrap="square" rtlCol="0">
            <a:spAutoFit/>
          </a:bodyPr>
          <a:lstStyle/>
          <a:p>
            <a:r>
              <a:rPr lang="en-GB" sz="3000" dirty="0">
                <a:solidFill>
                  <a:prstClr val="black"/>
                </a:solidFill>
                <a:latin typeface="Calibri Light" panose="020F0302020204030204"/>
              </a:rPr>
              <a:t>The result</a:t>
            </a:r>
          </a:p>
        </p:txBody>
      </p:sp>
    </p:spTree>
    <p:extLst>
      <p:ext uri="{BB962C8B-B14F-4D97-AF65-F5344CB8AC3E}">
        <p14:creationId xmlns:p14="http://schemas.microsoft.com/office/powerpoint/2010/main" val="252531150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225" y="-186928"/>
            <a:ext cx="6858000" cy="1790700"/>
          </a:xfrm>
        </p:spPr>
        <p:txBody>
          <a:bodyPr/>
          <a:lstStyle/>
          <a:p>
            <a:r>
              <a:rPr lang="en-GB" b="1" u="sng" dirty="0" smtClean="0"/>
              <a:t>Marketization</a:t>
            </a:r>
            <a:endParaRPr lang="en-GB" b="1" u="sng" dirty="0"/>
          </a:p>
        </p:txBody>
      </p:sp>
      <p:sp>
        <p:nvSpPr>
          <p:cNvPr id="4" name="TextBox 3"/>
          <p:cNvSpPr txBox="1"/>
          <p:nvPr/>
        </p:nvSpPr>
        <p:spPr>
          <a:xfrm>
            <a:off x="1038225" y="1809751"/>
            <a:ext cx="6858000" cy="3901068"/>
          </a:xfrm>
          <a:prstGeom prst="rect">
            <a:avLst/>
          </a:prstGeom>
          <a:noFill/>
        </p:spPr>
        <p:txBody>
          <a:bodyPr wrap="square" rtlCol="0">
            <a:spAutoFit/>
          </a:bodyPr>
          <a:lstStyle/>
          <a:p>
            <a:pPr marL="214313" indent="-214313">
              <a:buFont typeface="Arial" panose="020B0604020202020204" pitchFamily="34" charset="0"/>
              <a:buChar char="•"/>
            </a:pPr>
            <a:r>
              <a:rPr lang="en-GB" dirty="0">
                <a:solidFill>
                  <a:prstClr val="black"/>
                </a:solidFill>
              </a:rPr>
              <a:t>Marketization policies create competition in which schools see girls and desirable recruits as they receive better exam results.</a:t>
            </a:r>
          </a:p>
          <a:p>
            <a:pPr marL="214313" indent="-214313">
              <a:buFont typeface="Arial" panose="020B0604020202020204" pitchFamily="34" charset="0"/>
              <a:buChar char="•"/>
            </a:pPr>
            <a:r>
              <a:rPr lang="en-GB" dirty="0">
                <a:solidFill>
                  <a:prstClr val="black"/>
                </a:solidFill>
              </a:rPr>
              <a:t>David Jackson (1998) notes intro of exam league tables has improved opportunities for girls, high achieving girls  are attractive to schools, low achieving boys are not. Creates self-</a:t>
            </a:r>
            <a:r>
              <a:rPr lang="en-GB" dirty="0" err="1">
                <a:solidFill>
                  <a:prstClr val="black"/>
                </a:solidFill>
              </a:rPr>
              <a:t>fufilling</a:t>
            </a:r>
            <a:r>
              <a:rPr lang="en-GB" dirty="0">
                <a:solidFill>
                  <a:prstClr val="black"/>
                </a:solidFill>
              </a:rPr>
              <a:t> prophecy- as girls are more likely to be recruited by schools as they more likely to do well.</a:t>
            </a:r>
          </a:p>
          <a:p>
            <a:pPr marL="214313" indent="-214313">
              <a:buFont typeface="Arial" panose="020B0604020202020204" pitchFamily="34" charset="0"/>
              <a:buChar char="•"/>
            </a:pPr>
            <a:r>
              <a:rPr lang="en-GB" dirty="0">
                <a:solidFill>
                  <a:prstClr val="black"/>
                </a:solidFill>
              </a:rPr>
              <a:t>Roger </a:t>
            </a:r>
            <a:r>
              <a:rPr lang="en-GB" dirty="0" err="1">
                <a:solidFill>
                  <a:prstClr val="black"/>
                </a:solidFill>
              </a:rPr>
              <a:t>Slee</a:t>
            </a:r>
            <a:r>
              <a:rPr lang="en-GB" dirty="0">
                <a:solidFill>
                  <a:prstClr val="black"/>
                </a:solidFill>
              </a:rPr>
              <a:t> (1998) argues boys are less attracted to schools because they are more likely to suffer from behavioural difficulties and are four times more likely to be excluded.</a:t>
            </a:r>
          </a:p>
          <a:p>
            <a:pPr marL="214313" indent="-214313">
              <a:buFont typeface="Arial" panose="020B0604020202020204" pitchFamily="34" charset="0"/>
              <a:buChar char="•"/>
            </a:pPr>
            <a:r>
              <a:rPr lang="en-GB" dirty="0">
                <a:solidFill>
                  <a:prstClr val="black"/>
                </a:solidFill>
              </a:rPr>
              <a:t>As a result boys may be seen as ‘liability students’ – obstacles to the school improving its league table boards.</a:t>
            </a:r>
          </a:p>
          <a:p>
            <a:pPr marL="214313" indent="-214313">
              <a:buFont typeface="Arial" panose="020B0604020202020204" pitchFamily="34" charset="0"/>
              <a:buChar char="•"/>
            </a:pPr>
            <a:r>
              <a:rPr lang="en-GB" dirty="0">
                <a:solidFill>
                  <a:prstClr val="black"/>
                </a:solidFill>
              </a:rPr>
              <a:t>They give the school a ‘rough, tough’ image that deters high-achieving girls from applying.</a:t>
            </a:r>
          </a:p>
          <a:p>
            <a:endParaRPr lang="en-GB" sz="1350" dirty="0">
              <a:solidFill>
                <a:prstClr val="black"/>
              </a:solidFill>
            </a:endParaRPr>
          </a:p>
        </p:txBody>
      </p:sp>
      <p:sp>
        <p:nvSpPr>
          <p:cNvPr id="3" name="Rectangle 2"/>
          <p:cNvSpPr/>
          <p:nvPr/>
        </p:nvSpPr>
        <p:spPr>
          <a:xfrm>
            <a:off x="6247203" y="116632"/>
            <a:ext cx="1073948"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Rosie</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215938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Boys’ relative underachievement</a:t>
            </a:r>
            <a:endParaRPr lang="en-GB" dirty="0"/>
          </a:p>
        </p:txBody>
      </p:sp>
    </p:spTree>
    <p:extLst>
      <p:ext uri="{BB962C8B-B14F-4D97-AF65-F5344CB8AC3E}">
        <p14:creationId xmlns:p14="http://schemas.microsoft.com/office/powerpoint/2010/main" val="33160653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Labelling and Self Fulfilling Prophecy: </a:t>
            </a:r>
            <a:endParaRPr lang="en-GB" dirty="0"/>
          </a:p>
        </p:txBody>
      </p:sp>
      <p:sp>
        <p:nvSpPr>
          <p:cNvPr id="3" name="Content Placeholder 2"/>
          <p:cNvSpPr>
            <a:spLocks noGrp="1"/>
          </p:cNvSpPr>
          <p:nvPr>
            <p:ph idx="1"/>
          </p:nvPr>
        </p:nvSpPr>
        <p:spPr>
          <a:xfrm>
            <a:off x="342340" y="2400300"/>
            <a:ext cx="8306360" cy="3286125"/>
          </a:xfrm>
        </p:spPr>
        <p:txBody>
          <a:bodyPr>
            <a:noAutofit/>
          </a:bodyPr>
          <a:lstStyle/>
          <a:p>
            <a:pPr marL="0" indent="0">
              <a:buNone/>
            </a:pPr>
            <a:r>
              <a:rPr lang="en-GB" sz="1600" dirty="0" smtClean="0"/>
              <a:t>Why boys are underachieving:</a:t>
            </a:r>
          </a:p>
          <a:p>
            <a:r>
              <a:rPr lang="en-GB" sz="1200" dirty="0"/>
              <a:t>There is some evidence that staff aren’t as strict with boys as they are with girls. </a:t>
            </a:r>
          </a:p>
          <a:p>
            <a:r>
              <a:rPr lang="en-GB" sz="1200" dirty="0"/>
              <a:t>They are more likely to extend deadlines for work, have lower expectations and to be more tolerant of the disruptive behaviour often found more commonly from boys in the classroom and to accept more poorly presented work. </a:t>
            </a:r>
          </a:p>
          <a:p>
            <a:r>
              <a:rPr lang="en-GB" sz="1200" dirty="0"/>
              <a:t>These lower expectations could create a self-fulfilling prophecy contributing to boys’ lower achievement, as they perform less well than they otherwise might. </a:t>
            </a:r>
          </a:p>
          <a:p>
            <a:r>
              <a:rPr lang="en-GB" sz="1200" b="1" dirty="0"/>
              <a:t>Kane</a:t>
            </a:r>
            <a:r>
              <a:rPr lang="en-GB" sz="1200" dirty="0"/>
              <a:t> (2006) developed Willis’s ideas that working class boys actively participating in creating their identities and in doing so come into conflict with the school. Kane study of 4 schools in Scotland where heavy industry had all but finished, working class boys were excluded for general persistent disobedience (they were negatively labelled). Kane also argued that some of the boys sought well paid jobs, but because of a lack of knowledge about university and the financial burdens involved, none of them had considered it. They were actively responding to their situation in different ways. The higher rates of exclusion for boys are closely linked to the impact of class, as middle class boys are less likely to be excluded. </a:t>
            </a:r>
          </a:p>
          <a:p>
            <a:r>
              <a:rPr lang="en-GB" sz="1200" dirty="0"/>
              <a:t> Kane’s study shows that the negative labelling of working class boys creates a self fulfilling prophecy, therefore instead of being pushed by their teachers they continue to slack and get behind in class work. This slacking has cause them to underachieve and instead of improving they just get worse.  </a:t>
            </a:r>
          </a:p>
        </p:txBody>
      </p:sp>
      <p:sp>
        <p:nvSpPr>
          <p:cNvPr id="4" name="TextBox 3"/>
          <p:cNvSpPr txBox="1"/>
          <p:nvPr/>
        </p:nvSpPr>
        <p:spPr>
          <a:xfrm>
            <a:off x="7092280" y="6406093"/>
            <a:ext cx="1209092" cy="369332"/>
          </a:xfrm>
          <a:prstGeom prst="rect">
            <a:avLst/>
          </a:prstGeom>
          <a:noFill/>
        </p:spPr>
        <p:txBody>
          <a:bodyPr wrap="square" rtlCol="0">
            <a:spAutoFit/>
          </a:bodyPr>
          <a:lstStyle/>
          <a:p>
            <a:r>
              <a:rPr lang="en-GB" dirty="0" smtClean="0"/>
              <a:t>Caitlin</a:t>
            </a:r>
            <a:endParaRPr lang="en-GB" dirty="0"/>
          </a:p>
        </p:txBody>
      </p:sp>
    </p:spTree>
    <p:extLst>
      <p:ext uri="{BB962C8B-B14F-4D97-AF65-F5344CB8AC3E}">
        <p14:creationId xmlns:p14="http://schemas.microsoft.com/office/powerpoint/2010/main" val="18185009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699" y="975123"/>
            <a:ext cx="5956301" cy="682228"/>
          </a:xfrm>
        </p:spPr>
        <p:txBody>
          <a:bodyPr>
            <a:normAutofit fontScale="90000"/>
          </a:bodyPr>
          <a:lstStyle/>
          <a:p>
            <a:r>
              <a:rPr lang="en-GB" dirty="0" smtClean="0">
                <a:latin typeface="Adobe Caslon Pro Bold" panose="0205070206050A020403" pitchFamily="18" charset="0"/>
              </a:rPr>
              <a:t>Anti-school subcultures</a:t>
            </a:r>
            <a:endParaRPr lang="en-GB" dirty="0">
              <a:latin typeface="Adobe Caslon Pro Bold" panose="0205070206050A020403" pitchFamily="18" charset="0"/>
            </a:endParaRPr>
          </a:p>
        </p:txBody>
      </p:sp>
      <p:sp>
        <p:nvSpPr>
          <p:cNvPr id="3" name="Subtitle 2"/>
          <p:cNvSpPr>
            <a:spLocks noGrp="1"/>
          </p:cNvSpPr>
          <p:nvPr>
            <p:ph type="subTitle" idx="1"/>
          </p:nvPr>
        </p:nvSpPr>
        <p:spPr>
          <a:xfrm>
            <a:off x="139700" y="1657350"/>
            <a:ext cx="8636000" cy="1241822"/>
          </a:xfrm>
        </p:spPr>
        <p:txBody>
          <a:bodyPr/>
          <a:lstStyle/>
          <a:p>
            <a:r>
              <a:rPr lang="en-GB" dirty="0" smtClean="0">
                <a:solidFill>
                  <a:srgbClr val="7030A0"/>
                </a:solidFill>
              </a:rPr>
              <a:t>Some sociologists argue that the growth of ‘laddish’ subcultures has contributed to boys’ underachievement. </a:t>
            </a:r>
            <a:r>
              <a:rPr lang="en-GB" b="1" dirty="0" smtClean="0">
                <a:solidFill>
                  <a:srgbClr val="7030A0"/>
                </a:solidFill>
              </a:rPr>
              <a:t>Debbie Epstein </a:t>
            </a:r>
            <a:r>
              <a:rPr lang="en-GB" dirty="0" smtClean="0">
                <a:solidFill>
                  <a:srgbClr val="7030A0"/>
                </a:solidFill>
              </a:rPr>
              <a:t>(1998) examined the way masculinity is constructed within school. She found that working class boys are likely to be harassed, labelled as sissies and subjected to homophobic verbal abuse if they appear to be ‘swats.’                              </a:t>
            </a:r>
          </a:p>
          <a:p>
            <a:endParaRPr lang="en-GB" dirty="0">
              <a:solidFill>
                <a:srgbClr val="7030A0"/>
              </a:solidFill>
            </a:endParaRPr>
          </a:p>
          <a:p>
            <a:endParaRPr lang="en-GB" dirty="0">
              <a:solidFill>
                <a:srgbClr val="7030A0"/>
              </a:solidFill>
            </a:endParaRPr>
          </a:p>
        </p:txBody>
      </p:sp>
      <p:sp>
        <p:nvSpPr>
          <p:cNvPr id="4" name="TextBox 3"/>
          <p:cNvSpPr txBox="1"/>
          <p:nvPr/>
        </p:nvSpPr>
        <p:spPr>
          <a:xfrm>
            <a:off x="253999" y="2883694"/>
            <a:ext cx="8737601" cy="923330"/>
          </a:xfrm>
          <a:prstGeom prst="rect">
            <a:avLst/>
          </a:prstGeom>
          <a:noFill/>
        </p:spPr>
        <p:txBody>
          <a:bodyPr wrap="square" rtlCol="0">
            <a:spAutoFit/>
          </a:bodyPr>
          <a:lstStyle/>
          <a:p>
            <a:r>
              <a:rPr lang="en-GB" dirty="0">
                <a:solidFill>
                  <a:srgbClr val="7030A0"/>
                </a:solidFill>
              </a:rPr>
              <a:t>This supports Francis’ (2001) finding that boys were more concerned than girls about being labelled by peers as swots, because this is more of a threat to their masculinity than it is to girls’ femininity. </a:t>
            </a:r>
          </a:p>
        </p:txBody>
      </p:sp>
      <p:sp>
        <p:nvSpPr>
          <p:cNvPr id="5" name="TextBox 4"/>
          <p:cNvSpPr txBox="1"/>
          <p:nvPr/>
        </p:nvSpPr>
        <p:spPr>
          <a:xfrm>
            <a:off x="253999" y="3864505"/>
            <a:ext cx="8305800" cy="923330"/>
          </a:xfrm>
          <a:prstGeom prst="rect">
            <a:avLst/>
          </a:prstGeom>
          <a:noFill/>
        </p:spPr>
        <p:txBody>
          <a:bodyPr wrap="square" rtlCol="0">
            <a:spAutoFit/>
          </a:bodyPr>
          <a:lstStyle/>
          <a:p>
            <a:r>
              <a:rPr lang="en-GB" dirty="0">
                <a:solidFill>
                  <a:srgbClr val="7030A0"/>
                </a:solidFill>
              </a:rPr>
              <a:t>She notes that: </a:t>
            </a:r>
            <a:r>
              <a:rPr lang="en-GB" i="1" dirty="0">
                <a:solidFill>
                  <a:srgbClr val="7030A0"/>
                </a:solidFill>
              </a:rPr>
              <a:t>‘ the demand on boys within their peer group, but also sometimes from teachers, is to appear to do little or no work, to be heavily competitive at sports and </a:t>
            </a:r>
            <a:r>
              <a:rPr lang="en-GB" i="1" dirty="0" err="1">
                <a:solidFill>
                  <a:srgbClr val="7030A0"/>
                </a:solidFill>
              </a:rPr>
              <a:t>heterosex</a:t>
            </a:r>
            <a:r>
              <a:rPr lang="en-GB" i="1" dirty="0">
                <a:solidFill>
                  <a:srgbClr val="7030A0"/>
                </a:solidFill>
              </a:rPr>
              <a:t>, to be rough, tough and dangerous to know.’</a:t>
            </a:r>
          </a:p>
        </p:txBody>
      </p:sp>
      <p:sp>
        <p:nvSpPr>
          <p:cNvPr id="6" name="TextBox 5"/>
          <p:cNvSpPr txBox="1"/>
          <p:nvPr/>
        </p:nvSpPr>
        <p:spPr>
          <a:xfrm>
            <a:off x="7164288" y="404664"/>
            <a:ext cx="1395511" cy="369332"/>
          </a:xfrm>
          <a:prstGeom prst="rect">
            <a:avLst/>
          </a:prstGeom>
          <a:noFill/>
        </p:spPr>
        <p:txBody>
          <a:bodyPr wrap="square" rtlCol="0">
            <a:spAutoFit/>
          </a:bodyPr>
          <a:lstStyle/>
          <a:p>
            <a:r>
              <a:rPr lang="en-GB" b="1" dirty="0" smtClean="0">
                <a:latin typeface="Times New Roman" panose="02020603050405020304" pitchFamily="18" charset="0"/>
                <a:cs typeface="Times New Roman" panose="02020603050405020304" pitchFamily="18" charset="0"/>
              </a:rPr>
              <a:t>Lottie</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013913"/>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Feminised Curriculum</a:t>
            </a:r>
            <a:endParaRPr lang="en-GB" dirty="0"/>
          </a:p>
        </p:txBody>
      </p:sp>
      <p:sp>
        <p:nvSpPr>
          <p:cNvPr id="3" name="Content Placeholder 2"/>
          <p:cNvSpPr>
            <a:spLocks noGrp="1"/>
          </p:cNvSpPr>
          <p:nvPr>
            <p:ph idx="1"/>
          </p:nvPr>
        </p:nvSpPr>
        <p:spPr/>
        <p:txBody>
          <a:bodyPr/>
          <a:lstStyle/>
          <a:p>
            <a:r>
              <a:rPr lang="en-GB" b="1" dirty="0" smtClean="0"/>
              <a:t>Tony Sewell  - </a:t>
            </a:r>
            <a:r>
              <a:rPr lang="en-GB" dirty="0" smtClean="0"/>
              <a:t>Schools do not nurture masculine traits such as competitiveness and leadership instead focus on qualities associated with girls such as methodical working.</a:t>
            </a:r>
          </a:p>
          <a:p>
            <a:r>
              <a:rPr lang="en-GB" dirty="0" smtClean="0"/>
              <a:t>Sewell sees coursework as a major cause of gender differences in achievement</a:t>
            </a:r>
          </a:p>
          <a:p>
            <a:endParaRPr lang="en-GB" dirty="0"/>
          </a:p>
          <a:p>
            <a:pPr marL="0" indent="0">
              <a:buNone/>
            </a:pPr>
            <a:endParaRPr lang="en-GB" dirty="0" smtClean="0"/>
          </a:p>
          <a:p>
            <a:r>
              <a:rPr lang="en-GB" dirty="0" smtClean="0"/>
              <a:t>In 1974 Glenys </a:t>
            </a:r>
            <a:r>
              <a:rPr lang="en-GB" dirty="0" err="1" smtClean="0"/>
              <a:t>Lobban</a:t>
            </a:r>
            <a:r>
              <a:rPr lang="en-GB" dirty="0" smtClean="0"/>
              <a:t> found evidence of gender bias towards boys in a very wide range of educational reading Lesley Best confirmed these findings in the 1990s. But more “politically correct” materials have been an important result of this sort of research. This may not privilege boys’ experience as they might expect. </a:t>
            </a:r>
            <a:r>
              <a:rPr lang="en-GB" sz="1200" i="1" dirty="0"/>
              <a:t>(</a:t>
            </a:r>
            <a:r>
              <a:rPr lang="en-GB" sz="1200" i="1" dirty="0" smtClean="0"/>
              <a:t>DAK pushed this one in…)</a:t>
            </a:r>
            <a:endParaRPr lang="en-GB" sz="1200" i="1" dirty="0"/>
          </a:p>
          <a:p>
            <a:endParaRPr lang="en-GB" dirty="0"/>
          </a:p>
        </p:txBody>
      </p:sp>
      <p:sp>
        <p:nvSpPr>
          <p:cNvPr id="4" name="TextBox 3"/>
          <p:cNvSpPr txBox="1"/>
          <p:nvPr/>
        </p:nvSpPr>
        <p:spPr>
          <a:xfrm>
            <a:off x="7596336" y="3645024"/>
            <a:ext cx="1224136" cy="369332"/>
          </a:xfrm>
          <a:prstGeom prst="rect">
            <a:avLst/>
          </a:prstGeom>
          <a:noFill/>
        </p:spPr>
        <p:txBody>
          <a:bodyPr wrap="square" rtlCol="0">
            <a:spAutoFit/>
          </a:bodyPr>
          <a:lstStyle/>
          <a:p>
            <a:r>
              <a:rPr lang="en-GB" dirty="0" smtClean="0"/>
              <a:t>Mitch</a:t>
            </a:r>
            <a:endParaRPr lang="en-GB" dirty="0"/>
          </a:p>
        </p:txBody>
      </p:sp>
    </p:spTree>
    <p:extLst>
      <p:ext uri="{BB962C8B-B14F-4D97-AF65-F5344CB8AC3E}">
        <p14:creationId xmlns:p14="http://schemas.microsoft.com/office/powerpoint/2010/main" val="16277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lumMod val="95000"/>
                    <a:lumOff val="5000"/>
                  </a:schemeClr>
                </a:solidFill>
                <a:latin typeface="Aharoni" panose="02010803020104030203" pitchFamily="2" charset="-79"/>
                <a:cs typeface="Aharoni" panose="02010803020104030203" pitchFamily="2" charset="-79"/>
              </a:rPr>
              <a:t>LACK OF MALE ROLE MODELS</a:t>
            </a:r>
            <a:endParaRPr lang="en-GB" dirty="0">
              <a:solidFill>
                <a:schemeClr val="bg1">
                  <a:lumMod val="95000"/>
                  <a:lumOff val="5000"/>
                </a:schemeClr>
              </a:solidFill>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stretch>
            <a:fillRect/>
          </a:stretch>
        </p:blipFill>
        <p:spPr>
          <a:xfrm>
            <a:off x="651101" y="3637190"/>
            <a:ext cx="2508477" cy="1966572"/>
          </a:xfrm>
          <a:prstGeom prst="rect">
            <a:avLst/>
          </a:prstGeom>
        </p:spPr>
      </p:pic>
      <p:pic>
        <p:nvPicPr>
          <p:cNvPr id="5" name="Picture 4"/>
          <p:cNvPicPr>
            <a:picLocks noChangeAspect="1"/>
          </p:cNvPicPr>
          <p:nvPr/>
        </p:nvPicPr>
        <p:blipFill>
          <a:blip r:embed="rId3"/>
          <a:stretch>
            <a:fillRect/>
          </a:stretch>
        </p:blipFill>
        <p:spPr>
          <a:xfrm>
            <a:off x="6099232" y="2853418"/>
            <a:ext cx="2407444" cy="2914820"/>
          </a:xfrm>
          <a:prstGeom prst="rect">
            <a:avLst/>
          </a:prstGeom>
        </p:spPr>
      </p:pic>
      <p:pic>
        <p:nvPicPr>
          <p:cNvPr id="6" name="Picture 5"/>
          <p:cNvPicPr>
            <a:picLocks noChangeAspect="1"/>
          </p:cNvPicPr>
          <p:nvPr/>
        </p:nvPicPr>
        <p:blipFill>
          <a:blip r:embed="rId4"/>
          <a:stretch>
            <a:fillRect/>
          </a:stretch>
        </p:blipFill>
        <p:spPr>
          <a:xfrm>
            <a:off x="3442777" y="3637190"/>
            <a:ext cx="2373256" cy="1966572"/>
          </a:xfrm>
          <a:prstGeom prst="rect">
            <a:avLst/>
          </a:prstGeom>
        </p:spPr>
      </p:pic>
      <p:sp>
        <p:nvSpPr>
          <p:cNvPr id="7" name="TextBox 6"/>
          <p:cNvSpPr txBox="1"/>
          <p:nvPr/>
        </p:nvSpPr>
        <p:spPr>
          <a:xfrm>
            <a:off x="5905500" y="1104900"/>
            <a:ext cx="2457450" cy="300082"/>
          </a:xfrm>
          <a:prstGeom prst="rect">
            <a:avLst/>
          </a:prstGeom>
          <a:noFill/>
        </p:spPr>
        <p:txBody>
          <a:bodyPr wrap="square" rtlCol="0">
            <a:spAutoFit/>
          </a:bodyPr>
          <a:lstStyle/>
          <a:p>
            <a:r>
              <a:rPr lang="en-GB" sz="1350" dirty="0">
                <a:solidFill>
                  <a:prstClr val="white"/>
                </a:solidFill>
              </a:rPr>
              <a:t>Val </a:t>
            </a:r>
            <a:r>
              <a:rPr lang="en-GB" sz="1350" dirty="0" err="1">
                <a:solidFill>
                  <a:prstClr val="white"/>
                </a:solidFill>
              </a:rPr>
              <a:t>Vadcard</a:t>
            </a:r>
            <a:r>
              <a:rPr lang="en-GB" sz="1350" dirty="0">
                <a:solidFill>
                  <a:prstClr val="white"/>
                </a:solidFill>
              </a:rPr>
              <a:t> // 2D // 09/03/2017</a:t>
            </a:r>
          </a:p>
        </p:txBody>
      </p:sp>
    </p:spTree>
    <p:extLst>
      <p:ext uri="{BB962C8B-B14F-4D97-AF65-F5344CB8AC3E}">
        <p14:creationId xmlns:p14="http://schemas.microsoft.com/office/powerpoint/2010/main" val="1096526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1800" dirty="0">
                <a:solidFill>
                  <a:schemeClr val="bg1">
                    <a:lumMod val="95000"/>
                    <a:lumOff val="5000"/>
                  </a:schemeClr>
                </a:solidFill>
                <a:latin typeface="Aharoni" panose="02010803020104030203" pitchFamily="2" charset="-79"/>
                <a:cs typeface="Aharoni" panose="02010803020104030203" pitchFamily="2" charset="-79"/>
              </a:rPr>
              <a:t>ACHIEVEMENTS</a:t>
            </a:r>
          </a:p>
        </p:txBody>
      </p:sp>
      <p:sp>
        <p:nvSpPr>
          <p:cNvPr id="3" name="Content Placeholder 2"/>
          <p:cNvSpPr>
            <a:spLocks noGrp="1"/>
          </p:cNvSpPr>
          <p:nvPr>
            <p:ph idx="1"/>
          </p:nvPr>
        </p:nvSpPr>
        <p:spPr>
          <a:xfrm>
            <a:off x="295275" y="1902619"/>
            <a:ext cx="2857500" cy="2145506"/>
          </a:xfrm>
        </p:spPr>
        <p:txBody>
          <a:bodyPr>
            <a:noAutofit/>
          </a:bodyPr>
          <a:lstStyle/>
          <a:p>
            <a:pPr marL="0" indent="0" algn="ctr">
              <a:buNone/>
            </a:pPr>
            <a:r>
              <a:rPr lang="en-GB" sz="1050" dirty="0">
                <a:latin typeface="Aharoni" panose="02010803020104030203" pitchFamily="2" charset="-79"/>
                <a:cs typeface="Aharoni" panose="02010803020104030203" pitchFamily="2" charset="-79"/>
              </a:rPr>
              <a:t>BOYS AND LITERACY</a:t>
            </a:r>
          </a:p>
          <a:p>
            <a:r>
              <a:rPr lang="en-GB" sz="1050" dirty="0"/>
              <a:t>There was a study in 2007 made by the DCSF which showed that the gender gap has come as a result of boy’s poorer literacy and language skills. One reason which is said to be the responsible of this is the fact that children see their mothers as the one who reads the most, therefore, they label it as a “feminine” activity and feel discourage to read in fear of losing masculinity.</a:t>
            </a:r>
          </a:p>
          <a:p>
            <a:r>
              <a:rPr lang="en-GB" sz="1050" dirty="0"/>
              <a:t>Similarly, as boys see reading as a feminine activity, they often go to sports- maybe because they want to or they are encouraged by their parents to do so. Playing sports do not improve boys language and communication skills, however, all boys around them as well as their teachers are likely to be male who create an example for them.</a:t>
            </a:r>
          </a:p>
          <a:p>
            <a:r>
              <a:rPr lang="en-GB" sz="1050" dirty="0"/>
              <a:t>Boys are often not encouraged by their fathers to read or so any activity which could improve their language. It is likely that they see these kind of activities as “feminine” as well, moreover, these ideas are passed down.</a:t>
            </a:r>
          </a:p>
        </p:txBody>
      </p:sp>
      <p:sp>
        <p:nvSpPr>
          <p:cNvPr id="4" name="TextBox 3"/>
          <p:cNvSpPr txBox="1"/>
          <p:nvPr/>
        </p:nvSpPr>
        <p:spPr>
          <a:xfrm>
            <a:off x="4191000" y="2125266"/>
            <a:ext cx="4429125" cy="3162404"/>
          </a:xfrm>
          <a:prstGeom prst="rect">
            <a:avLst/>
          </a:prstGeom>
          <a:noFill/>
        </p:spPr>
        <p:txBody>
          <a:bodyPr wrap="square" rtlCol="0">
            <a:spAutoFit/>
          </a:bodyPr>
          <a:lstStyle/>
          <a:p>
            <a:pPr algn="ctr"/>
            <a:r>
              <a:rPr lang="en-GB" sz="1050" dirty="0">
                <a:solidFill>
                  <a:prstClr val="white"/>
                </a:solidFill>
                <a:latin typeface="Aharoni" panose="02010803020104030203" pitchFamily="2" charset="-79"/>
                <a:cs typeface="Aharoni" panose="02010803020104030203" pitchFamily="2" charset="-79"/>
              </a:rPr>
              <a:t>DECLINE ON TRADITIONAL MALE JOBS</a:t>
            </a:r>
          </a:p>
          <a:p>
            <a:endParaRPr lang="en-GB" sz="1050" dirty="0">
              <a:solidFill>
                <a:prstClr val="white"/>
              </a:solidFill>
              <a:cs typeface="Aharoni" panose="02010803020104030203" pitchFamily="2" charset="-79"/>
            </a:endParaRPr>
          </a:p>
          <a:p>
            <a:pPr marL="214313" indent="-214313">
              <a:buFont typeface="Arial" panose="020B0604020202020204" pitchFamily="34" charset="0"/>
              <a:buChar char="•"/>
            </a:pPr>
            <a:r>
              <a:rPr lang="en-GB" sz="1050" dirty="0" err="1">
                <a:solidFill>
                  <a:prstClr val="white"/>
                </a:solidFill>
                <a:cs typeface="Aharoni" panose="02010803020104030203" pitchFamily="2" charset="-79"/>
              </a:rPr>
              <a:t>Mitsos</a:t>
            </a:r>
            <a:r>
              <a:rPr lang="en-GB" sz="1050" dirty="0">
                <a:solidFill>
                  <a:prstClr val="white"/>
                </a:solidFill>
                <a:cs typeface="Aharoni" panose="02010803020104030203" pitchFamily="2" charset="-79"/>
              </a:rPr>
              <a:t> and Browne claim that the recent decline in male employment opportunities has led to an “identity crisis for men”. Many boys now don’t see any chance of them getting a “proper job”. They lose motivation and give up on trying to get qualifications.</a:t>
            </a:r>
          </a:p>
          <a:p>
            <a:pPr marL="214313" indent="-214313">
              <a:buFont typeface="Arial" panose="020B0604020202020204" pitchFamily="34" charset="0"/>
              <a:buChar char="•"/>
            </a:pPr>
            <a:endParaRPr lang="en-GB" sz="1050" dirty="0">
              <a:solidFill>
                <a:prstClr val="white"/>
              </a:solidFill>
              <a:cs typeface="Aharoni" panose="02010803020104030203" pitchFamily="2" charset="-79"/>
            </a:endParaRPr>
          </a:p>
          <a:p>
            <a:pPr algn="ctr"/>
            <a:r>
              <a:rPr lang="en-GB" sz="1050" dirty="0">
                <a:solidFill>
                  <a:prstClr val="white"/>
                </a:solidFill>
                <a:latin typeface="Aharoni" panose="02010803020104030203" pitchFamily="2" charset="-79"/>
                <a:cs typeface="Aharoni" panose="02010803020104030203" pitchFamily="2" charset="-79"/>
              </a:rPr>
              <a:t>FEMINSATION OF EDUCATION</a:t>
            </a:r>
          </a:p>
          <a:p>
            <a:pPr marL="214313" indent="-214313">
              <a:buFont typeface="Arial" panose="020B0604020202020204" pitchFamily="34" charset="0"/>
              <a:buChar char="•"/>
            </a:pPr>
            <a:r>
              <a:rPr lang="en-GB" sz="1050" dirty="0">
                <a:solidFill>
                  <a:prstClr val="white"/>
                </a:solidFill>
                <a:cs typeface="Aharoni" panose="02010803020104030203" pitchFamily="2" charset="-79"/>
              </a:rPr>
              <a:t>Tony Sewell argues that boys are falling behind in education because education it has become “feminised”. There isn’t a figure in school which represents “masculinity” with traits such as competiveness and leadership.</a:t>
            </a:r>
          </a:p>
          <a:p>
            <a:pPr marL="214313" indent="-214313">
              <a:buFont typeface="Arial" panose="020B0604020202020204" pitchFamily="34" charset="0"/>
              <a:buChar char="•"/>
            </a:pPr>
            <a:endParaRPr lang="en-GB" sz="1050" dirty="0">
              <a:solidFill>
                <a:prstClr val="white"/>
              </a:solidFill>
              <a:cs typeface="Aharoni" panose="02010803020104030203" pitchFamily="2" charset="-79"/>
            </a:endParaRPr>
          </a:p>
          <a:p>
            <a:pPr algn="ctr"/>
            <a:r>
              <a:rPr lang="en-GB" sz="1050" dirty="0">
                <a:solidFill>
                  <a:prstClr val="white"/>
                </a:solidFill>
                <a:latin typeface="Aharoni" panose="02010803020104030203" pitchFamily="2" charset="-79"/>
                <a:cs typeface="Aharoni" panose="02010803020104030203" pitchFamily="2" charset="-79"/>
              </a:rPr>
              <a:t>SHORTAGE OF MALE PRIMARY SCHOOL TEACHERS</a:t>
            </a:r>
          </a:p>
          <a:p>
            <a:pPr marL="214313" indent="-214313">
              <a:buFont typeface="Arial" panose="020B0604020202020204" pitchFamily="34" charset="0"/>
              <a:buChar char="•"/>
            </a:pPr>
            <a:r>
              <a:rPr lang="en-GB" sz="1050" dirty="0">
                <a:solidFill>
                  <a:prstClr val="white"/>
                </a:solidFill>
                <a:cs typeface="Aharoni" panose="02010803020104030203" pitchFamily="2" charset="-79"/>
              </a:rPr>
              <a:t>The lack of male role models both at home and at school is said to be the cause of boys’ underachievement. </a:t>
            </a:r>
            <a:endParaRPr lang="en-GB" sz="1050" dirty="0">
              <a:solidFill>
                <a:prstClr val="white"/>
              </a:solidFill>
              <a:latin typeface="Aharoni" panose="02010803020104030203" pitchFamily="2" charset="-79"/>
              <a:cs typeface="Aharoni" panose="02010803020104030203" pitchFamily="2" charset="-79"/>
            </a:endParaRPr>
          </a:p>
          <a:p>
            <a:pPr marL="214313" indent="-214313">
              <a:buFont typeface="Arial" panose="020B0604020202020204" pitchFamily="34" charset="0"/>
              <a:buChar char="•"/>
            </a:pPr>
            <a:r>
              <a:rPr lang="en-GB" sz="1050" dirty="0">
                <a:solidFill>
                  <a:prstClr val="white"/>
                </a:solidFill>
                <a:cs typeface="Aharoni" panose="02010803020104030203" pitchFamily="2" charset="-79"/>
              </a:rPr>
              <a:t>Only 14%  of primary school teachers are male and according to </a:t>
            </a:r>
            <a:r>
              <a:rPr lang="en-GB" sz="1050" dirty="0" err="1">
                <a:solidFill>
                  <a:prstClr val="white"/>
                </a:solidFill>
                <a:cs typeface="Aharoni" panose="02010803020104030203" pitchFamily="2" charset="-79"/>
              </a:rPr>
              <a:t>Yougov</a:t>
            </a:r>
            <a:r>
              <a:rPr lang="en-GB" sz="1050" dirty="0">
                <a:solidFill>
                  <a:prstClr val="white"/>
                </a:solidFill>
                <a:cs typeface="Aharoni" panose="02010803020104030203" pitchFamily="2" charset="-79"/>
              </a:rPr>
              <a:t> (2007) 39% of year 8-11 years old boys have no lessons whatsoever with a male teacher.</a:t>
            </a:r>
          </a:p>
        </p:txBody>
      </p:sp>
    </p:spTree>
    <p:extLst>
      <p:ext uri="{BB962C8B-B14F-4D97-AF65-F5344CB8AC3E}">
        <p14:creationId xmlns:p14="http://schemas.microsoft.com/office/powerpoint/2010/main" val="3040317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75277556"/>
              </p:ext>
            </p:extLst>
          </p:nvPr>
        </p:nvGraphicFramePr>
        <p:xfrm>
          <a:off x="178905" y="663437"/>
          <a:ext cx="8632134" cy="5143490"/>
        </p:xfrm>
        <a:graphic>
          <a:graphicData uri="http://schemas.openxmlformats.org/drawingml/2006/table">
            <a:tbl>
              <a:tblPr firstRow="1" bandRow="1">
                <a:tableStyleId>{5C22544A-7EE6-4342-B048-85BDC9FD1C3A}</a:tableStyleId>
              </a:tblPr>
              <a:tblGrid>
                <a:gridCol w="4651513"/>
                <a:gridCol w="3980621"/>
              </a:tblGrid>
              <a:tr h="270710">
                <a:tc>
                  <a:txBody>
                    <a:bodyPr/>
                    <a:lstStyle/>
                    <a:p>
                      <a:endParaRPr lang="en-GB" sz="1000" dirty="0"/>
                    </a:p>
                  </a:txBody>
                  <a:tcPr marL="68580" marR="68580" marT="34290" marB="34290"/>
                </a:tc>
                <a:tc>
                  <a:txBody>
                    <a:bodyPr/>
                    <a:lstStyle/>
                    <a:p>
                      <a:endParaRPr lang="en-GB" sz="1000"/>
                    </a:p>
                  </a:txBody>
                  <a:tcPr marL="68580" marR="68580" marT="34290" marB="34290"/>
                </a:tc>
              </a:tr>
              <a:tr h="270710">
                <a:tc>
                  <a:txBody>
                    <a:bodyPr/>
                    <a:lstStyle/>
                    <a:p>
                      <a:r>
                        <a:rPr lang="en-GB" sz="1000" dirty="0" smtClean="0"/>
                        <a:t>The impact of the women’s movement</a:t>
                      </a:r>
                      <a:endParaRPr lang="en-GB" sz="1000" dirty="0"/>
                    </a:p>
                  </a:txBody>
                  <a:tcPr marL="68580" marR="68580" marT="34290" marB="34290"/>
                </a:tc>
                <a:tc>
                  <a:txBody>
                    <a:bodyPr/>
                    <a:lstStyle/>
                    <a:p>
                      <a:r>
                        <a:rPr lang="en-GB" sz="1000" dirty="0" smtClean="0"/>
                        <a:t>Webb 52 Browne 69</a:t>
                      </a:r>
                      <a:endParaRPr lang="en-GB" sz="1000" dirty="0"/>
                    </a:p>
                  </a:txBody>
                  <a:tcPr marL="68580" marR="68580" marT="34290" marB="34290"/>
                </a:tc>
              </a:tr>
              <a:tr h="270710">
                <a:tc>
                  <a:txBody>
                    <a:bodyPr/>
                    <a:lstStyle/>
                    <a:p>
                      <a:r>
                        <a:rPr lang="en-GB" sz="1000" dirty="0" smtClean="0"/>
                        <a:t>The Family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a:t>
                      </a:r>
                    </a:p>
                  </a:txBody>
                  <a:tcPr marL="68580" marR="68580" marT="34290" marB="34290"/>
                </a:tc>
              </a:tr>
              <a:tr h="270710">
                <a:tc>
                  <a:txBody>
                    <a:bodyPr/>
                    <a:lstStyle/>
                    <a:p>
                      <a:r>
                        <a:rPr lang="en-GB" sz="1000" dirty="0" smtClean="0"/>
                        <a:t>Changes in women’s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69-70</a:t>
                      </a:r>
                    </a:p>
                  </a:txBody>
                  <a:tcPr marL="68580" marR="68580" marT="34290" marB="34290"/>
                </a:tc>
              </a:tr>
              <a:tr h="270710">
                <a:tc>
                  <a:txBody>
                    <a:bodyPr/>
                    <a:lstStyle/>
                    <a:p>
                      <a:r>
                        <a:rPr lang="en-GB" sz="1000" dirty="0" smtClean="0"/>
                        <a:t>Girls’ ambition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70</a:t>
                      </a:r>
                    </a:p>
                  </a:txBody>
                  <a:tcPr marL="68580" marR="68580" marT="34290" marB="34290"/>
                </a:tc>
              </a:tr>
              <a:tr h="270710">
                <a:tc>
                  <a:txBody>
                    <a:bodyPr/>
                    <a:lstStyle/>
                    <a:p>
                      <a:r>
                        <a:rPr lang="en-GB" sz="1000" dirty="0" smtClean="0"/>
                        <a:t>Maturity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69 &amp; 70</a:t>
                      </a:r>
                    </a:p>
                  </a:txBody>
                  <a:tcPr marL="68580" marR="68580" marT="34290" marB="34290"/>
                </a:tc>
              </a:tr>
              <a:tr h="270710">
                <a:tc>
                  <a:txBody>
                    <a:bodyPr/>
                    <a:lstStyle/>
                    <a:p>
                      <a:r>
                        <a:rPr lang="en-GB" sz="1000" dirty="0" smtClean="0"/>
                        <a:t>Globalisation and declining traditional male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Browne 71 SIF 184</a:t>
                      </a:r>
                    </a:p>
                  </a:txBody>
                  <a:tcPr marL="68580" marR="68580" marT="34290" marB="34290"/>
                </a:tc>
              </a:tr>
              <a:tr h="270710">
                <a:tc>
                  <a:txBody>
                    <a:bodyPr/>
                    <a:lstStyle/>
                    <a:p>
                      <a:r>
                        <a:rPr lang="en-GB" sz="1000" dirty="0" smtClean="0"/>
                        <a:t>Male Identity Crisis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SIF 43 &amp; 184</a:t>
                      </a:r>
                    </a:p>
                  </a:txBody>
                  <a:tcPr marL="68580" marR="68580" marT="34290" marB="34290"/>
                </a:tc>
              </a:tr>
              <a:tr h="270710">
                <a:tc>
                  <a:txBody>
                    <a:bodyPr/>
                    <a:lstStyle/>
                    <a:p>
                      <a:r>
                        <a:rPr lang="en-GB" sz="1000" dirty="0" smtClean="0"/>
                        <a:t>Hegemonic Masculinity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72 SIF 41</a:t>
                      </a:r>
                    </a:p>
                  </a:txBody>
                  <a:tcPr marL="68580" marR="68580" marT="34290" marB="34290"/>
                </a:tc>
              </a:tr>
              <a:tr h="270710">
                <a:tc>
                  <a:txBody>
                    <a:bodyPr/>
                    <a:lstStyle/>
                    <a:p>
                      <a:r>
                        <a:rPr lang="en-GB" sz="1000" dirty="0" smtClean="0"/>
                        <a:t>Over estimation of ability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70 &amp; 71</a:t>
                      </a:r>
                    </a:p>
                  </a:txBody>
                  <a:tcPr marL="68580" marR="68580" marT="34290" marB="34290"/>
                </a:tc>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54</a:t>
                      </a:r>
                    </a:p>
                  </a:txBody>
                  <a:tcPr marL="68580" marR="68580" marT="34290" marB="34290"/>
                </a:tc>
              </a:tr>
              <a:tr h="270710">
                <a:tc>
                  <a:txBody>
                    <a:bodyPr/>
                    <a:lstStyle/>
                    <a:p>
                      <a:r>
                        <a:rPr lang="en-GB" sz="1000" dirty="0" smtClean="0"/>
                        <a:t>Equal Opportunities </a:t>
                      </a:r>
                      <a:r>
                        <a:rPr lang="en-GB" sz="1000" dirty="0" smtClean="0"/>
                        <a:t>Policies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53-54 Browne 69</a:t>
                      </a:r>
                    </a:p>
                  </a:txBody>
                  <a:tcPr marL="68580" marR="68580" marT="34290" marB="34290"/>
                </a:tc>
              </a:tr>
              <a:tr h="270710">
                <a:tc>
                  <a:txBody>
                    <a:bodyPr/>
                    <a:lstStyle/>
                    <a:p>
                      <a:r>
                        <a:rPr lang="en-GB" sz="1000" dirty="0" smtClean="0"/>
                        <a:t>Positive role models in school</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 &amp; 57 </a:t>
                      </a:r>
                    </a:p>
                  </a:txBody>
                  <a:tcPr marL="68580" marR="68580" marT="34290" marB="34290"/>
                </a:tc>
              </a:tr>
              <a:tr h="270710">
                <a:tc>
                  <a:txBody>
                    <a:bodyPr/>
                    <a:lstStyle/>
                    <a:p>
                      <a:r>
                        <a:rPr lang="en-GB" sz="1000" dirty="0" smtClean="0"/>
                        <a:t>Challenging gender stereotypes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tr>
              <a:tr h="270710">
                <a:tc>
                  <a:txBody>
                    <a:bodyPr/>
                    <a:lstStyle/>
                    <a:p>
                      <a:r>
                        <a:rPr lang="en-GB" sz="1000" dirty="0" smtClean="0"/>
                        <a:t>Marketization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70</a:t>
                      </a:r>
                    </a:p>
                  </a:txBody>
                  <a:tcPr marL="68580" marR="68580" marT="34290" marB="34290"/>
                </a:tc>
              </a:tr>
              <a:tr h="270710">
                <a:tc>
                  <a:txBody>
                    <a:bodyPr/>
                    <a:lstStyle/>
                    <a:p>
                      <a:r>
                        <a:rPr lang="en-GB" sz="1000" dirty="0" smtClean="0"/>
                        <a:t>Anti-school</a:t>
                      </a:r>
                      <a:r>
                        <a:rPr lang="en-GB" sz="1000" baseline="0" dirty="0" smtClean="0"/>
                        <a:t> subcultures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71</a:t>
                      </a:r>
                    </a:p>
                  </a:txBody>
                  <a:tcPr marL="68580" marR="68580" marT="34290" marB="34290"/>
                </a:tc>
              </a:tr>
              <a:tr h="270710">
                <a:tc>
                  <a:txBody>
                    <a:bodyPr/>
                    <a:lstStyle/>
                    <a:p>
                      <a:r>
                        <a:rPr lang="en-GB" sz="1000" dirty="0" smtClean="0"/>
                        <a:t>Feminised curriculum</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&amp; 58</a:t>
                      </a:r>
                    </a:p>
                  </a:txBody>
                  <a:tcPr marL="68580" marR="68580" marT="34290" marB="34290"/>
                </a:tc>
              </a:tr>
              <a:tr h="270710">
                <a:tc>
                  <a:txBody>
                    <a:bodyPr/>
                    <a:lstStyle/>
                    <a:p>
                      <a:r>
                        <a:rPr lang="en-GB" sz="1000" dirty="0" smtClean="0"/>
                        <a:t>Lack of male role models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Webb57-58</a:t>
                      </a:r>
                    </a:p>
                  </a:txBody>
                  <a:tcPr marL="68580" marR="68580" marT="34290" marB="34290"/>
                </a:tc>
              </a:tr>
            </a:tbl>
          </a:graphicData>
        </a:graphic>
      </p:graphicFrame>
    </p:spTree>
    <p:extLst>
      <p:ext uri="{BB962C8B-B14F-4D97-AF65-F5344CB8AC3E}">
        <p14:creationId xmlns:p14="http://schemas.microsoft.com/office/powerpoint/2010/main" val="2502139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So overall…</a:t>
            </a:r>
            <a:endParaRPr lang="en-GB" dirty="0"/>
          </a:p>
        </p:txBody>
      </p:sp>
    </p:spTree>
    <p:extLst>
      <p:ext uri="{BB962C8B-B14F-4D97-AF65-F5344CB8AC3E}">
        <p14:creationId xmlns:p14="http://schemas.microsoft.com/office/powerpoint/2010/main" val="9233179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 y="548680"/>
            <a:ext cx="6887108" cy="1611910"/>
          </a:xfrm>
        </p:spPr>
        <p:txBody>
          <a:bodyPr>
            <a:normAutofit fontScale="90000"/>
          </a:bodyPr>
          <a:lstStyle/>
          <a:p>
            <a:pPr>
              <a:spcBef>
                <a:spcPts val="300"/>
              </a:spcBef>
              <a:spcAft>
                <a:spcPts val="300"/>
              </a:spcAft>
            </a:pPr>
            <a:r>
              <a:rPr lang="en-GB" b="1" dirty="0" smtClean="0">
                <a:ea typeface="Times New Roman"/>
                <a:cs typeface="Arial"/>
              </a:rPr>
              <a:t>FEMINIST ANALYSIS blends </a:t>
            </a:r>
            <a:r>
              <a:rPr lang="en-GB" b="1" dirty="0">
                <a:ea typeface="Times New Roman"/>
                <a:cs typeface="Arial"/>
              </a:rPr>
              <a:t>the structuralist and Interactionist</a:t>
            </a:r>
            <a:r>
              <a:rPr lang="en-GB" dirty="0" smtClean="0">
                <a:effectLst/>
                <a:latin typeface="Times New Roman"/>
                <a:ea typeface="Times New Roman"/>
              </a:rPr>
              <a:t/>
            </a:r>
            <a:br>
              <a:rPr lang="en-GB" dirty="0" smtClean="0">
                <a:effectLst/>
                <a:latin typeface="Times New Roman"/>
                <a:ea typeface="Times New Roman"/>
              </a:rPr>
            </a:br>
            <a:endParaRPr lang="en-GB" dirty="0"/>
          </a:p>
        </p:txBody>
      </p:sp>
      <p:sp>
        <p:nvSpPr>
          <p:cNvPr id="3" name="Content Placeholder 2"/>
          <p:cNvSpPr>
            <a:spLocks noGrp="1"/>
          </p:cNvSpPr>
          <p:nvPr>
            <p:ph idx="1"/>
          </p:nvPr>
        </p:nvSpPr>
        <p:spPr/>
        <p:txBody>
          <a:bodyPr/>
          <a:lstStyle/>
          <a:p>
            <a:r>
              <a:rPr lang="en-GB" dirty="0"/>
              <a:t>C</a:t>
            </a:r>
            <a:r>
              <a:rPr lang="en-GB" dirty="0" smtClean="0"/>
              <a:t>oncerned </a:t>
            </a:r>
            <a:r>
              <a:rPr lang="en-GB" dirty="0"/>
              <a:t>with the ways </a:t>
            </a:r>
            <a:r>
              <a:rPr lang="en-GB" dirty="0" smtClean="0"/>
              <a:t>schooling </a:t>
            </a:r>
            <a:r>
              <a:rPr lang="en-GB" dirty="0"/>
              <a:t>may systematically </a:t>
            </a:r>
            <a:r>
              <a:rPr lang="en-GB" b="1" dirty="0"/>
              <a:t>disadvantage girls </a:t>
            </a:r>
            <a:r>
              <a:rPr lang="en-GB" dirty="0"/>
              <a:t>and reinforce the nature of </a:t>
            </a:r>
            <a:r>
              <a:rPr lang="en-GB" b="1" dirty="0"/>
              <a:t>patriarchy</a:t>
            </a:r>
            <a:r>
              <a:rPr lang="en-GB" dirty="0"/>
              <a:t>.</a:t>
            </a:r>
          </a:p>
        </p:txBody>
      </p:sp>
      <p:graphicFrame>
        <p:nvGraphicFramePr>
          <p:cNvPr id="4" name="Table 3"/>
          <p:cNvGraphicFramePr>
            <a:graphicFrameLocks noGrp="1"/>
          </p:cNvGraphicFramePr>
          <p:nvPr>
            <p:extLst/>
          </p:nvPr>
        </p:nvGraphicFramePr>
        <p:xfrm>
          <a:off x="323528" y="3501008"/>
          <a:ext cx="8424936" cy="2549015"/>
        </p:xfrm>
        <a:graphic>
          <a:graphicData uri="http://schemas.openxmlformats.org/drawingml/2006/table">
            <a:tbl>
              <a:tblPr firstRow="1" bandRow="1">
                <a:tableStyleId>{5C22544A-7EE6-4342-B048-85BDC9FD1C3A}</a:tableStyleId>
              </a:tblPr>
              <a:tblGrid>
                <a:gridCol w="4212468"/>
                <a:gridCol w="4212468"/>
              </a:tblGrid>
              <a:tr h="305558">
                <a:tc>
                  <a:txBody>
                    <a:bodyPr/>
                    <a:lstStyle/>
                    <a:p>
                      <a:r>
                        <a:rPr lang="en-GB" dirty="0" smtClean="0"/>
                        <a:t>PAST</a:t>
                      </a:r>
                      <a:endParaRPr lang="en-GB" dirty="0"/>
                    </a:p>
                  </a:txBody>
                  <a:tcPr/>
                </a:tc>
                <a:tc>
                  <a:txBody>
                    <a:bodyPr/>
                    <a:lstStyle/>
                    <a:p>
                      <a:r>
                        <a:rPr lang="en-GB" dirty="0" smtClean="0"/>
                        <a:t>PRESENT</a:t>
                      </a:r>
                      <a:endParaRPr lang="en-GB" dirty="0"/>
                    </a:p>
                  </a:txBody>
                  <a:tcPr/>
                </a:tc>
              </a:tr>
              <a:tr h="2183255">
                <a:tc>
                  <a:txBody>
                    <a:bodyPr/>
                    <a:lstStyle/>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Concerned with the </a:t>
                      </a:r>
                      <a:r>
                        <a:rPr kumimoji="0" lang="en-GB" sz="1800" b="1" kern="1200" dirty="0" smtClean="0">
                          <a:solidFill>
                            <a:schemeClr val="dk1"/>
                          </a:solidFill>
                          <a:effectLst/>
                          <a:latin typeface="+mn-lt"/>
                          <a:ea typeface="+mn-ea"/>
                          <a:cs typeface="+mn-cs"/>
                        </a:rPr>
                        <a:t>underperformanc</a:t>
                      </a:r>
                      <a:r>
                        <a:rPr kumimoji="0" lang="en-GB" sz="1800" kern="1200" dirty="0" smtClean="0">
                          <a:solidFill>
                            <a:schemeClr val="dk1"/>
                          </a:solidFill>
                          <a:effectLst/>
                          <a:latin typeface="+mn-lt"/>
                          <a:ea typeface="+mn-ea"/>
                          <a:cs typeface="+mn-cs"/>
                        </a:rPr>
                        <a:t>e of girls in the educational system </a:t>
                      </a:r>
                    </a:p>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The ways in which this may have been reinforced by </a:t>
                      </a:r>
                      <a:r>
                        <a:rPr kumimoji="0" lang="en-GB" sz="1800" b="1" kern="1200" dirty="0" smtClean="0">
                          <a:solidFill>
                            <a:schemeClr val="dk1"/>
                          </a:solidFill>
                          <a:effectLst/>
                          <a:latin typeface="+mn-lt"/>
                          <a:ea typeface="+mn-ea"/>
                          <a:cs typeface="+mn-cs"/>
                        </a:rPr>
                        <a:t>school structures </a:t>
                      </a:r>
                      <a:r>
                        <a:rPr kumimoji="0" lang="en-GB" sz="1800" kern="1200" dirty="0" smtClean="0">
                          <a:solidFill>
                            <a:schemeClr val="dk1"/>
                          </a:solidFill>
                          <a:effectLst/>
                          <a:latin typeface="+mn-lt"/>
                          <a:ea typeface="+mn-ea"/>
                          <a:cs typeface="+mn-cs"/>
                        </a:rPr>
                        <a:t>and </a:t>
                      </a:r>
                      <a:r>
                        <a:rPr kumimoji="0" lang="en-GB" sz="1800" b="1" kern="1200" dirty="0" smtClean="0">
                          <a:solidFill>
                            <a:schemeClr val="dk1"/>
                          </a:solidFill>
                          <a:effectLst/>
                          <a:latin typeface="+mn-lt"/>
                          <a:ea typeface="+mn-ea"/>
                          <a:cs typeface="+mn-cs"/>
                        </a:rPr>
                        <a:t>interaction</a:t>
                      </a:r>
                      <a:r>
                        <a:rPr kumimoji="0" lang="en-GB" sz="1800" kern="1200" dirty="0" smtClean="0">
                          <a:solidFill>
                            <a:schemeClr val="dk1"/>
                          </a:solidFill>
                          <a:effectLst/>
                          <a:latin typeface="+mn-lt"/>
                          <a:ea typeface="+mn-ea"/>
                          <a:cs typeface="+mn-cs"/>
                        </a:rPr>
                        <a:t>. </a:t>
                      </a:r>
                      <a:endParaRPr lang="en-GB" dirty="0"/>
                    </a:p>
                  </a:txBody>
                  <a:tcPr/>
                </a:tc>
                <a:tc>
                  <a:txBody>
                    <a:bodyPr/>
                    <a:lstStyle/>
                    <a:p>
                      <a:pPr marL="285750" indent="-285750">
                        <a:buFont typeface="Arial" panose="020B0604020202020204" pitchFamily="34" charset="0"/>
                        <a:buChar char="•"/>
                      </a:pPr>
                      <a:r>
                        <a:rPr lang="en-GB" dirty="0" smtClean="0"/>
                        <a:t>The remaining</a:t>
                      </a:r>
                      <a:r>
                        <a:rPr lang="en-GB" baseline="0" dirty="0" smtClean="0"/>
                        <a:t> </a:t>
                      </a:r>
                      <a:r>
                        <a:rPr lang="en-GB" b="1" baseline="0" dirty="0" smtClean="0"/>
                        <a:t>patriarchal systems </a:t>
                      </a:r>
                      <a:r>
                        <a:rPr lang="en-GB" baseline="0" dirty="0" smtClean="0"/>
                        <a:t>that exist in education.</a:t>
                      </a:r>
                    </a:p>
                    <a:p>
                      <a:pPr marL="285750" indent="-285750">
                        <a:buFont typeface="Arial" panose="020B0604020202020204" pitchFamily="34" charset="0"/>
                        <a:buChar char="•"/>
                      </a:pPr>
                      <a:r>
                        <a:rPr lang="en-GB" b="1" baseline="0" dirty="0" smtClean="0"/>
                        <a:t>Interactions</a:t>
                      </a:r>
                      <a:r>
                        <a:rPr lang="en-GB" baseline="0" dirty="0" smtClean="0"/>
                        <a:t> in the classroom and how they create DEA.</a:t>
                      </a:r>
                    </a:p>
                    <a:p>
                      <a:pPr marL="285750" indent="-285750">
                        <a:buFont typeface="Arial" panose="020B0604020202020204" pitchFamily="34" charset="0"/>
                        <a:buChar char="•"/>
                      </a:pPr>
                      <a:r>
                        <a:rPr lang="en-GB" baseline="0" dirty="0" smtClean="0"/>
                        <a:t>Some Feminists maybe interested in looking at why boys are now failing. (Liberal feminism)</a:t>
                      </a:r>
                      <a:endParaRPr lang="en-GB" dirty="0"/>
                    </a:p>
                  </a:txBody>
                  <a:tcPr/>
                </a:tc>
              </a:tr>
            </a:tbl>
          </a:graphicData>
        </a:graphic>
      </p:graphicFrame>
      <p:sp>
        <p:nvSpPr>
          <p:cNvPr id="5" name="TextBox 4"/>
          <p:cNvSpPr txBox="1"/>
          <p:nvPr/>
        </p:nvSpPr>
        <p:spPr>
          <a:xfrm>
            <a:off x="-108520" y="6254241"/>
            <a:ext cx="7560840" cy="369332"/>
          </a:xfrm>
          <a:prstGeom prst="rect">
            <a:avLst/>
          </a:prstGeom>
          <a:noFill/>
        </p:spPr>
        <p:txBody>
          <a:bodyPr wrap="square" rtlCol="0">
            <a:spAutoFit/>
          </a:bodyPr>
          <a:lstStyle/>
          <a:p>
            <a:pPr algn="ctr"/>
            <a:r>
              <a:rPr lang="en-GB" b="1" dirty="0" smtClean="0">
                <a:solidFill>
                  <a:prstClr val="black"/>
                </a:solidFill>
              </a:rPr>
              <a:t>[What may have influenced this change in focus?] </a:t>
            </a:r>
            <a:endParaRPr lang="en-GB" b="1" dirty="0">
              <a:solidFill>
                <a:prstClr val="black"/>
              </a:solidFill>
            </a:endParaRPr>
          </a:p>
        </p:txBody>
      </p:sp>
    </p:spTree>
    <p:extLst>
      <p:ext uri="{BB962C8B-B14F-4D97-AF65-F5344CB8AC3E}">
        <p14:creationId xmlns:p14="http://schemas.microsoft.com/office/powerpoint/2010/main" val="2896904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98" y="221698"/>
            <a:ext cx="7272808" cy="1399032"/>
          </a:xfrm>
        </p:spPr>
        <p:txBody>
          <a:bodyPr>
            <a:normAutofit fontScale="90000"/>
          </a:bodyPr>
          <a:lstStyle/>
          <a:p>
            <a:r>
              <a:rPr lang="en-GB" b="1" dirty="0">
                <a:effectLst/>
              </a:rPr>
              <a:t>Recent Trends in Gender from the late 1980s to the present day. </a:t>
            </a:r>
            <a:r>
              <a:rPr lang="en-GB" dirty="0">
                <a:effectLst/>
              </a:rPr>
              <a:t/>
            </a:r>
            <a:br>
              <a:rPr lang="en-GB" dirty="0">
                <a:effectLst/>
              </a:rPr>
            </a:br>
            <a:endParaRPr lang="en-GB" dirty="0"/>
          </a:p>
        </p:txBody>
      </p:sp>
      <p:sp>
        <p:nvSpPr>
          <p:cNvPr id="3" name="Content Placeholder 2"/>
          <p:cNvSpPr>
            <a:spLocks noGrp="1"/>
          </p:cNvSpPr>
          <p:nvPr>
            <p:ph idx="1"/>
          </p:nvPr>
        </p:nvSpPr>
        <p:spPr>
          <a:xfrm>
            <a:off x="323528" y="1628800"/>
            <a:ext cx="7139136" cy="4975192"/>
          </a:xfrm>
        </p:spPr>
        <p:txBody>
          <a:bodyPr>
            <a:normAutofit fontScale="92500" lnSpcReduction="10000"/>
          </a:bodyPr>
          <a:lstStyle/>
          <a:p>
            <a:pPr lvl="0"/>
            <a:r>
              <a:rPr lang="en-GB" dirty="0"/>
              <a:t>GCSE was introduced in </a:t>
            </a:r>
            <a:r>
              <a:rPr lang="en-GB" b="1" dirty="0"/>
              <a:t>1988</a:t>
            </a:r>
            <a:r>
              <a:rPr lang="en-GB" dirty="0"/>
              <a:t> and from then onwards the female- male gender difference in educational achievement at GCSE level widened</a:t>
            </a:r>
          </a:p>
          <a:p>
            <a:pPr lvl="0"/>
            <a:r>
              <a:rPr lang="en-GB" dirty="0"/>
              <a:t>By the late 1980s females were more likely than males to gain two or more A Level passes and during the course of the 1990s they also became more likely to gain 3 or more A level passes.</a:t>
            </a:r>
          </a:p>
          <a:p>
            <a:pPr lvl="0"/>
            <a:r>
              <a:rPr lang="en-GB" dirty="0"/>
              <a:t>Females became more likely than males to gain A grades in almost all A Level subjects BUT gender differences in exam performance at A level are smaller than at GCSE.</a:t>
            </a:r>
          </a:p>
          <a:p>
            <a:pPr lvl="0"/>
            <a:r>
              <a:rPr lang="en-GB" dirty="0"/>
              <a:t>Females are more likely than males to enrol on Undergraduate and Post Graduate courses.</a:t>
            </a:r>
          </a:p>
          <a:p>
            <a:pPr lvl="0"/>
            <a:r>
              <a:rPr lang="en-GB" dirty="0"/>
              <a:t>Males are still marginally more likely than females to gain First Class degrees but females are significantly more likely than males to gain Upper Second degrees.</a:t>
            </a:r>
          </a:p>
          <a:p>
            <a:pPr lvl="0"/>
            <a:r>
              <a:rPr lang="en-GB" dirty="0"/>
              <a:t>There are still some significant gender differences in subject choice at Advanced level and Degree level and these differences could potentially restrict women’s future employment prospects.</a:t>
            </a:r>
          </a:p>
          <a:p>
            <a:endParaRPr lang="en-GB" dirty="0"/>
          </a:p>
        </p:txBody>
      </p:sp>
    </p:spTree>
    <p:extLst>
      <p:ext uri="{BB962C8B-B14F-4D97-AF65-F5344CB8AC3E}">
        <p14:creationId xmlns:p14="http://schemas.microsoft.com/office/powerpoint/2010/main" val="2138102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rPr>
              <a:t>Problems with this picture</a:t>
            </a:r>
            <a:r>
              <a:rPr lang="en-GB" dirty="0">
                <a:effectLst/>
              </a:rPr>
              <a:t/>
            </a:r>
            <a:br>
              <a:rPr lang="en-GB" dirty="0">
                <a:effectLst/>
              </a:rPr>
            </a:br>
            <a:endParaRPr lang="en-GB" dirty="0"/>
          </a:p>
        </p:txBody>
      </p:sp>
      <p:sp>
        <p:nvSpPr>
          <p:cNvPr id="3" name="Content Placeholder 2"/>
          <p:cNvSpPr>
            <a:spLocks noGrp="1"/>
          </p:cNvSpPr>
          <p:nvPr>
            <p:ph idx="1"/>
          </p:nvPr>
        </p:nvSpPr>
        <p:spPr>
          <a:xfrm>
            <a:off x="539552" y="1340768"/>
            <a:ext cx="6347714" cy="3880773"/>
          </a:xfrm>
        </p:spPr>
        <p:txBody>
          <a:bodyPr>
            <a:normAutofit lnSpcReduction="10000"/>
          </a:bodyPr>
          <a:lstStyle/>
          <a:p>
            <a:pPr lvl="0"/>
            <a:r>
              <a:rPr lang="en-GB" dirty="0"/>
              <a:t>It is important to consider the relative sizes of gender, social class and ethnic differences in educational achievement and the </a:t>
            </a:r>
            <a:r>
              <a:rPr lang="en-GB" b="1" u="sng" dirty="0"/>
              <a:t>interconnected</a:t>
            </a:r>
            <a:r>
              <a:rPr lang="en-GB" dirty="0"/>
              <a:t> effects of gender, ethnicity and social class on educational achievement</a:t>
            </a:r>
            <a:r>
              <a:rPr lang="en-GB" dirty="0" smtClean="0"/>
              <a:t>. This is called </a:t>
            </a:r>
            <a:r>
              <a:rPr lang="en-GB" b="1" dirty="0" smtClean="0">
                <a:solidFill>
                  <a:srgbClr val="FF0000"/>
                </a:solidFill>
              </a:rPr>
              <a:t>INTERSECTIONALITY</a:t>
            </a:r>
            <a:r>
              <a:rPr lang="en-GB" dirty="0" smtClean="0"/>
              <a:t>.</a:t>
            </a:r>
            <a:endParaRPr lang="en-GB" dirty="0"/>
          </a:p>
          <a:p>
            <a:pPr lvl="0"/>
            <a:r>
              <a:rPr lang="en-GB" dirty="0"/>
              <a:t>Gender differences </a:t>
            </a:r>
            <a:r>
              <a:rPr lang="en-GB" b="1" u="sng" dirty="0"/>
              <a:t>are far smaller than social class differences</a:t>
            </a:r>
            <a:r>
              <a:rPr lang="en-GB" dirty="0"/>
              <a:t> in educational achievement. Students of both sexes who are eligible for free school meals are far less likely than students of both sexes ineligible to be successful at all levels of the education system.</a:t>
            </a:r>
          </a:p>
          <a:p>
            <a:pPr lvl="0"/>
            <a:r>
              <a:rPr lang="en-GB" dirty="0"/>
              <a:t>Some </a:t>
            </a:r>
            <a:r>
              <a:rPr lang="en-GB" b="1" u="sng" dirty="0"/>
              <a:t>ethnic differences in educational achievement are also greater</a:t>
            </a:r>
            <a:r>
              <a:rPr lang="en-GB" dirty="0"/>
              <a:t> than gender differences in educational achievement.</a:t>
            </a:r>
          </a:p>
          <a:p>
            <a:endParaRPr lang="en-GB" dirty="0"/>
          </a:p>
        </p:txBody>
      </p:sp>
      <p:sp>
        <p:nvSpPr>
          <p:cNvPr id="4" name="TextBox 3"/>
          <p:cNvSpPr txBox="1"/>
          <p:nvPr/>
        </p:nvSpPr>
        <p:spPr>
          <a:xfrm>
            <a:off x="156099" y="5121712"/>
            <a:ext cx="6801213" cy="830997"/>
          </a:xfrm>
          <a:prstGeom prst="rect">
            <a:avLst/>
          </a:prstGeom>
          <a:noFill/>
        </p:spPr>
        <p:txBody>
          <a:bodyPr wrap="square" rtlCol="0">
            <a:spAutoFit/>
          </a:bodyPr>
          <a:lstStyle/>
          <a:p>
            <a:pPr algn="ctr"/>
            <a:r>
              <a:rPr lang="en-GB" sz="2400" b="1" dirty="0" smtClean="0">
                <a:solidFill>
                  <a:prstClr val="black"/>
                </a:solidFill>
              </a:rPr>
              <a:t>NOTE: All of these are potential evaluation points to include in a relevant essay! </a:t>
            </a:r>
            <a:endParaRPr lang="en-GB" sz="2400" b="1" dirty="0">
              <a:solidFill>
                <a:prstClr val="black"/>
              </a:solidFill>
            </a:endParaRPr>
          </a:p>
        </p:txBody>
      </p:sp>
    </p:spTree>
    <p:extLst>
      <p:ext uri="{BB962C8B-B14F-4D97-AF65-F5344CB8AC3E}">
        <p14:creationId xmlns:p14="http://schemas.microsoft.com/office/powerpoint/2010/main" val="1100562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20688"/>
            <a:ext cx="7056784" cy="731168"/>
          </a:xfrm>
        </p:spPr>
        <p:txBody>
          <a:bodyPr>
            <a:normAutofit/>
          </a:bodyPr>
          <a:lstStyle/>
          <a:p>
            <a:r>
              <a:rPr lang="en-GB" sz="2800" b="1" dirty="0" smtClean="0">
                <a:effectLst/>
              </a:rPr>
              <a:t>Summary: Explaining </a:t>
            </a:r>
            <a:r>
              <a:rPr lang="en-GB" sz="2800" b="1" dirty="0">
                <a:effectLst/>
              </a:rPr>
              <a:t>the </a:t>
            </a:r>
            <a:r>
              <a:rPr lang="en-GB" sz="2800" b="1" dirty="0" smtClean="0">
                <a:effectLst/>
              </a:rPr>
              <a:t>differences</a:t>
            </a:r>
            <a:endParaRPr lang="en-GB" sz="2800" dirty="0"/>
          </a:p>
        </p:txBody>
      </p:sp>
      <p:sp>
        <p:nvSpPr>
          <p:cNvPr id="3" name="Content Placeholder 2"/>
          <p:cNvSpPr>
            <a:spLocks noGrp="1"/>
          </p:cNvSpPr>
          <p:nvPr>
            <p:ph idx="1"/>
          </p:nvPr>
        </p:nvSpPr>
        <p:spPr>
          <a:xfrm>
            <a:off x="323528" y="1124744"/>
            <a:ext cx="7056784" cy="4580778"/>
          </a:xfrm>
        </p:spPr>
        <p:txBody>
          <a:bodyPr>
            <a:noAutofit/>
          </a:bodyPr>
          <a:lstStyle/>
          <a:p>
            <a:pPr lvl="0"/>
            <a:r>
              <a:rPr lang="en-GB" dirty="0"/>
              <a:t>In order to analyse the relative educational improvement from the 1980s onwards we must distinguish between:</a:t>
            </a:r>
          </a:p>
          <a:p>
            <a:pPr lvl="3"/>
            <a:r>
              <a:rPr lang="en-GB" sz="1800" b="1" dirty="0"/>
              <a:t>factors accelerating the rate of female </a:t>
            </a:r>
            <a:r>
              <a:rPr lang="en-GB" sz="1800" b="1" dirty="0" smtClean="0"/>
              <a:t>improvement</a:t>
            </a:r>
            <a:endParaRPr lang="en-GB" sz="1800" b="1" dirty="0"/>
          </a:p>
          <a:p>
            <a:pPr lvl="3"/>
            <a:r>
              <a:rPr lang="en-GB" sz="1800" b="1" dirty="0"/>
              <a:t>factors restricting the rate of male improvement.</a:t>
            </a:r>
          </a:p>
          <a:p>
            <a:pPr marL="400050" lvl="1" indent="0">
              <a:buNone/>
            </a:pPr>
            <a:r>
              <a:rPr lang="en-GB" dirty="0" smtClean="0"/>
              <a:t>and then look at the possible division between schools as a factor in this or wider socio-economic issues</a:t>
            </a:r>
          </a:p>
          <a:p>
            <a:pPr marL="0" lvl="0" indent="0">
              <a:buNone/>
            </a:pPr>
            <a:r>
              <a:rPr lang="en-GB" dirty="0" smtClean="0"/>
              <a:t>		</a:t>
            </a:r>
            <a:r>
              <a:rPr lang="en-GB" b="1" dirty="0" smtClean="0">
                <a:solidFill>
                  <a:srgbClr val="00B050"/>
                </a:solidFill>
              </a:rPr>
              <a:t>BUT REMEMBER</a:t>
            </a:r>
            <a:r>
              <a:rPr lang="en-GB" dirty="0" smtClean="0"/>
              <a:t>:</a:t>
            </a:r>
          </a:p>
          <a:p>
            <a:pPr lvl="0"/>
            <a:r>
              <a:rPr lang="en-GB" b="1" dirty="0" smtClean="0">
                <a:solidFill>
                  <a:srgbClr val="00B050"/>
                </a:solidFill>
              </a:rPr>
              <a:t>Females</a:t>
            </a:r>
            <a:r>
              <a:rPr lang="en-GB" b="1" dirty="0">
                <a:solidFill>
                  <a:srgbClr val="00B050"/>
                </a:solidFill>
              </a:rPr>
              <a:t>’ </a:t>
            </a:r>
            <a:r>
              <a:rPr lang="en-GB" b="1" u="sng" dirty="0">
                <a:solidFill>
                  <a:srgbClr val="00B050"/>
                </a:solidFill>
              </a:rPr>
              <a:t>and</a:t>
            </a:r>
            <a:r>
              <a:rPr lang="en-GB" b="1" dirty="0">
                <a:solidFill>
                  <a:srgbClr val="00B050"/>
                </a:solidFill>
              </a:rPr>
              <a:t> males’ educational achievements have </a:t>
            </a:r>
            <a:r>
              <a:rPr lang="en-GB" b="1" u="sng" dirty="0" smtClean="0">
                <a:solidFill>
                  <a:srgbClr val="00B050"/>
                </a:solidFill>
              </a:rPr>
              <a:t>both</a:t>
            </a:r>
            <a:r>
              <a:rPr lang="en-GB" b="1" dirty="0" smtClean="0">
                <a:solidFill>
                  <a:srgbClr val="00B050"/>
                </a:solidFill>
              </a:rPr>
              <a:t> improved over time </a:t>
            </a:r>
            <a:r>
              <a:rPr lang="en-GB" dirty="0" smtClean="0"/>
              <a:t>- </a:t>
            </a:r>
            <a:r>
              <a:rPr lang="en-GB" dirty="0"/>
              <a:t>the rate of female improvement has been faster and this widened the female-male achievement gap</a:t>
            </a:r>
          </a:p>
          <a:p>
            <a:pPr lvl="0"/>
            <a:r>
              <a:rPr lang="en-GB" b="1" dirty="0" smtClean="0">
                <a:solidFill>
                  <a:srgbClr val="00B050"/>
                </a:solidFill>
              </a:rPr>
              <a:t>Gender</a:t>
            </a:r>
            <a:r>
              <a:rPr lang="en-GB" b="1" dirty="0">
                <a:solidFill>
                  <a:srgbClr val="00B050"/>
                </a:solidFill>
              </a:rPr>
              <a:t>, social class and ethnicity are </a:t>
            </a:r>
            <a:r>
              <a:rPr lang="en-GB" b="1" u="sng" dirty="0">
                <a:solidFill>
                  <a:srgbClr val="00B050"/>
                </a:solidFill>
              </a:rPr>
              <a:t>interconnected</a:t>
            </a:r>
            <a:r>
              <a:rPr lang="en-GB" dirty="0"/>
              <a:t>. Girls are more successful than boys in all ethnic groups but middle class boys are still more educationally successful than working class girls in all ethnic groups.</a:t>
            </a:r>
          </a:p>
          <a:p>
            <a:endParaRPr lang="en-GB" sz="1000" dirty="0"/>
          </a:p>
        </p:txBody>
      </p:sp>
    </p:spTree>
    <p:extLst>
      <p:ext uri="{BB962C8B-B14F-4D97-AF65-F5344CB8AC3E}">
        <p14:creationId xmlns:p14="http://schemas.microsoft.com/office/powerpoint/2010/main" val="3094746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CONTINUING PROBLEMS FOR </a:t>
            </a:r>
            <a:r>
              <a:rPr lang="en-US" b="1" dirty="0" smtClean="0">
                <a:effectLst/>
              </a:rPr>
              <a:t>GIRLS? </a:t>
            </a:r>
            <a:r>
              <a:rPr lang="en-US" b="1" smtClean="0">
                <a:effectLst/>
              </a:rPr>
              <a:t>2 examples</a:t>
            </a:r>
            <a:r>
              <a:rPr lang="en-GB" b="1" dirty="0">
                <a:effectLst/>
              </a:rPr>
              <a:t/>
            </a:r>
            <a:br>
              <a:rPr lang="en-GB" b="1" dirty="0">
                <a:effectLst/>
              </a:rPr>
            </a:br>
            <a:endParaRPr lang="en-GB" dirty="0"/>
          </a:p>
        </p:txBody>
      </p:sp>
      <p:sp>
        <p:nvSpPr>
          <p:cNvPr id="3" name="Content Placeholder 2"/>
          <p:cNvSpPr>
            <a:spLocks noGrp="1"/>
          </p:cNvSpPr>
          <p:nvPr>
            <p:ph idx="1"/>
          </p:nvPr>
        </p:nvSpPr>
        <p:spPr>
          <a:xfrm>
            <a:off x="323528" y="1916832"/>
            <a:ext cx="7272808" cy="4572000"/>
          </a:xfrm>
        </p:spPr>
        <p:txBody>
          <a:bodyPr>
            <a:normAutofit fontScale="85000" lnSpcReduction="20000"/>
          </a:bodyPr>
          <a:lstStyle/>
          <a:p>
            <a:pPr marL="64008" indent="0">
              <a:buNone/>
            </a:pPr>
            <a:r>
              <a:rPr lang="en-GB" b="1" u="sng" cap="all" dirty="0" smtClean="0"/>
              <a:t>IN EMPLOYMENT</a:t>
            </a:r>
          </a:p>
          <a:p>
            <a:pPr marL="349758" indent="-285750"/>
            <a:r>
              <a:rPr lang="en-GB" dirty="0" smtClean="0"/>
              <a:t>The so-called “glass ceiling” still exists in employment – as women’s careers can stall because of</a:t>
            </a:r>
          </a:p>
          <a:p>
            <a:pPr marL="749808" lvl="1"/>
            <a:r>
              <a:rPr lang="en-GB" dirty="0" smtClean="0"/>
              <a:t>family pressures / maternity leave</a:t>
            </a:r>
          </a:p>
          <a:p>
            <a:pPr marL="749808" lvl="1"/>
            <a:r>
              <a:rPr lang="en-GB" dirty="0" smtClean="0"/>
              <a:t>Stereotyping by employers</a:t>
            </a:r>
          </a:p>
          <a:p>
            <a:pPr marL="749808" lvl="1"/>
            <a:r>
              <a:rPr lang="en-GB" dirty="0" smtClean="0"/>
              <a:t>“Old Boy” Networks</a:t>
            </a:r>
          </a:p>
          <a:p>
            <a:pPr marL="749808" lvl="1"/>
            <a:r>
              <a:rPr lang="en-GB" dirty="0" err="1" smtClean="0"/>
              <a:t>etc</a:t>
            </a:r>
            <a:endParaRPr lang="en-GB" dirty="0" smtClean="0"/>
          </a:p>
          <a:p>
            <a:pPr marL="349758" indent="-285750"/>
            <a:endParaRPr lang="en-GB" b="1" u="sng" cap="all" dirty="0"/>
          </a:p>
          <a:p>
            <a:pPr marL="64008" indent="0">
              <a:buNone/>
            </a:pPr>
            <a:r>
              <a:rPr lang="en-GB" b="1" u="sng" cap="all" dirty="0" smtClean="0"/>
              <a:t>(Post</a:t>
            </a:r>
            <a:r>
              <a:rPr lang="en-GB" b="1" u="sng" cap="all" dirty="0"/>
              <a:t>?) feminist approaches </a:t>
            </a:r>
            <a:r>
              <a:rPr lang="en-GB" b="1" u="sng" cap="all" dirty="0" smtClean="0"/>
              <a:t>– THE “GENDER REGIME”</a:t>
            </a:r>
            <a:endParaRPr lang="en-GB" b="1" dirty="0"/>
          </a:p>
          <a:p>
            <a:r>
              <a:rPr lang="en-GB" b="1" dirty="0" smtClean="0"/>
              <a:t>Valerie Hey/ Martin Mac an </a:t>
            </a:r>
            <a:r>
              <a:rPr lang="en-GB" b="1" dirty="0" err="1" smtClean="0"/>
              <a:t>Ghaill</a:t>
            </a:r>
            <a:r>
              <a:rPr lang="en-GB" b="1" dirty="0" smtClean="0"/>
              <a:t> – Heteronormativity</a:t>
            </a:r>
          </a:p>
          <a:p>
            <a:r>
              <a:rPr lang="en-GB" dirty="0" smtClean="0"/>
              <a:t>Heterosexuality </a:t>
            </a:r>
            <a:r>
              <a:rPr lang="en-GB" dirty="0"/>
              <a:t>is a </a:t>
            </a:r>
            <a:r>
              <a:rPr lang="en-GB" u="sng" dirty="0"/>
              <a:t>learned</a:t>
            </a:r>
            <a:r>
              <a:rPr lang="en-GB" dirty="0"/>
              <a:t> characteristic for most if not all, </a:t>
            </a:r>
            <a:r>
              <a:rPr lang="en-GB" dirty="0" smtClean="0"/>
              <a:t>and hegemonic male sexuality dominates</a:t>
            </a:r>
          </a:p>
          <a:p>
            <a:r>
              <a:rPr lang="en-GB" dirty="0" smtClean="0"/>
              <a:t>Other sexualities and genders </a:t>
            </a:r>
            <a:r>
              <a:rPr lang="en-GB" dirty="0"/>
              <a:t>are </a:t>
            </a:r>
            <a:r>
              <a:rPr lang="en-GB" dirty="0" smtClean="0"/>
              <a:t>relatively stigmatised</a:t>
            </a:r>
            <a:r>
              <a:rPr lang="en-GB" dirty="0"/>
              <a:t>, marginalised or punished through the hidden curriculum of the school, or the actions of other pupils in reinforcing group norms</a:t>
            </a:r>
            <a:r>
              <a:rPr lang="en-GB" dirty="0" smtClean="0"/>
              <a:t>.</a:t>
            </a:r>
          </a:p>
          <a:p>
            <a:r>
              <a:rPr lang="en-GB" dirty="0" smtClean="0"/>
              <a:t>So girls still learn subordination and schools still reinforce patriarchal attitudes</a:t>
            </a:r>
            <a:endParaRPr lang="en-GB" dirty="0"/>
          </a:p>
          <a:p>
            <a:pPr marL="64008" indent="0">
              <a:buNone/>
            </a:pPr>
            <a:endParaRPr lang="en-GB" dirty="0"/>
          </a:p>
          <a:p>
            <a:endParaRPr lang="en-GB" b="1" dirty="0"/>
          </a:p>
        </p:txBody>
      </p:sp>
    </p:spTree>
    <p:extLst>
      <p:ext uri="{BB962C8B-B14F-4D97-AF65-F5344CB8AC3E}">
        <p14:creationId xmlns:p14="http://schemas.microsoft.com/office/powerpoint/2010/main" val="32393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vrecappersanonymous.files.wordpress.com/2011/02/2-11-slush.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59308"/>
            <a:ext cx="4203861" cy="2143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0314" y="298459"/>
            <a:ext cx="6347713" cy="1320800"/>
          </a:xfrm>
        </p:spPr>
        <p:txBody>
          <a:bodyPr>
            <a:normAutofit fontScale="90000"/>
          </a:bodyPr>
          <a:lstStyle/>
          <a:p>
            <a:r>
              <a:rPr lang="en-GB" b="1" dirty="0" smtClean="0"/>
              <a:t>Heteronormativity represented in US TV shows/ Films: </a:t>
            </a:r>
            <a:endParaRPr lang="en-GB" b="1" dirty="0"/>
          </a:p>
        </p:txBody>
      </p:sp>
      <p:sp>
        <p:nvSpPr>
          <p:cNvPr id="4" name="Text Box 2"/>
          <p:cNvSpPr txBox="1">
            <a:spLocks noChangeArrowheads="1"/>
          </p:cNvSpPr>
          <p:nvPr/>
        </p:nvSpPr>
        <p:spPr bwMode="auto">
          <a:xfrm>
            <a:off x="6732240" y="5733256"/>
            <a:ext cx="2272665" cy="9387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r>
              <a:rPr lang="en-GB" sz="1100" dirty="0">
                <a:solidFill>
                  <a:prstClr val="white"/>
                </a:solidFill>
                <a:latin typeface="Arial"/>
                <a:ea typeface="Times New Roman"/>
                <a:cs typeface="Arial Unicode MS"/>
              </a:rPr>
              <a:t>The </a:t>
            </a:r>
            <a:r>
              <a:rPr lang="en-GB" sz="1100" dirty="0">
                <a:solidFill>
                  <a:prstClr val="black"/>
                </a:solidFill>
                <a:latin typeface="Arial"/>
                <a:ea typeface="Times New Roman"/>
                <a:cs typeface="Arial Unicode MS"/>
              </a:rPr>
              <a:t>hierarchy of gender/sexuality</a:t>
            </a:r>
            <a:endParaRPr lang="en-GB" sz="1200" dirty="0">
              <a:solidFill>
                <a:prstClr val="black"/>
              </a:solidFill>
              <a:latin typeface="Times New Roman"/>
              <a:ea typeface="Times New Roman"/>
              <a:cs typeface="Arial Unicode MS"/>
            </a:endParaRPr>
          </a:p>
          <a:p>
            <a:pPr marL="342900" indent="-342900">
              <a:buFont typeface="+mj-lt"/>
              <a:buAutoNum type="arabicPeriod"/>
            </a:pPr>
            <a:r>
              <a:rPr lang="en-GB" sz="1100" dirty="0">
                <a:solidFill>
                  <a:prstClr val="black"/>
                </a:solidFill>
                <a:latin typeface="Arial"/>
                <a:ea typeface="Times New Roman"/>
              </a:rPr>
              <a:t>Heterosexual 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Heterosexual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male</a:t>
            </a:r>
            <a:endParaRPr lang="en-GB" sz="1200" dirty="0">
              <a:solidFill>
                <a:prstClr val="black"/>
              </a:solidFill>
              <a:latin typeface="Times New Roman"/>
              <a:ea typeface="Times New Roman"/>
            </a:endParaRPr>
          </a:p>
        </p:txBody>
      </p:sp>
      <p:pic>
        <p:nvPicPr>
          <p:cNvPr id="1026" name="Picture 2" descr="https://geeksonparade.files.wordpress.com/2013/03/sbtb.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42286">
            <a:off x="176313" y="1732103"/>
            <a:ext cx="326140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c/c8/American_Pie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2348880"/>
            <a:ext cx="2232247" cy="3124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2.bp.blogspot.com/-eJBtW6Mb1og/TnlM5jzZZ2I/AAAAAAAAAAU/_JmBXJEmvKk/s1600/Jock-Cheerleader-3-glee-9302703-500-32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80478">
            <a:off x="4765718" y="1827152"/>
            <a:ext cx="3528392" cy="22581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media-cache-ak0.pinimg.com/originals/bb/4c/a0/bb4ca0ada7eae8507ef739b97b56baee.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346" y="4335841"/>
            <a:ext cx="2709794" cy="2030788"/>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6353532" y="6323275"/>
            <a:ext cx="432048" cy="86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3942954" y="6202615"/>
            <a:ext cx="22835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solidFill>
                  <a:prstClr val="black"/>
                </a:solidFill>
              </a:rPr>
              <a:t>“Jock Culture”</a:t>
            </a:r>
          </a:p>
        </p:txBody>
      </p:sp>
      <p:sp>
        <p:nvSpPr>
          <p:cNvPr id="5" name="TextBox 4"/>
          <p:cNvSpPr txBox="1"/>
          <p:nvPr/>
        </p:nvSpPr>
        <p:spPr>
          <a:xfrm>
            <a:off x="3815914" y="6202615"/>
            <a:ext cx="27139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solidFill>
                  <a:prstClr val="black"/>
                </a:solidFill>
              </a:rPr>
              <a:t>Gender Regime</a:t>
            </a:r>
            <a:endParaRPr lang="en-GB" dirty="0">
              <a:solidFill>
                <a:prstClr val="black"/>
              </a:solidFill>
            </a:endParaRPr>
          </a:p>
        </p:txBody>
      </p:sp>
    </p:spTree>
    <p:extLst>
      <p:ext uri="{BB962C8B-B14F-4D97-AF65-F5344CB8AC3E}">
        <p14:creationId xmlns:p14="http://schemas.microsoft.com/office/powerpoint/2010/main" val="172257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2000"/>
                                        <p:tgtEl>
                                          <p:spTgt spid="1028"/>
                                        </p:tgtEl>
                                      </p:cBhvr>
                                    </p:animEffect>
                                    <p:anim calcmode="lin" valueType="num">
                                      <p:cBhvr>
                                        <p:cTn id="17" dur="2000" fill="hold"/>
                                        <p:tgtEl>
                                          <p:spTgt spid="1028"/>
                                        </p:tgtEl>
                                        <p:attrNameLst>
                                          <p:attrName>ppt_w</p:attrName>
                                        </p:attrNameLst>
                                      </p:cBhvr>
                                      <p:tavLst>
                                        <p:tav tm="0" fmla="#ppt_w*sin(2.5*pi*$)">
                                          <p:val>
                                            <p:fltVal val="0"/>
                                          </p:val>
                                        </p:tav>
                                        <p:tav tm="100000">
                                          <p:val>
                                            <p:fltVal val="1"/>
                                          </p:val>
                                        </p:tav>
                                      </p:tavLst>
                                    </p:anim>
                                    <p:anim calcmode="lin" valueType="num">
                                      <p:cBhvr>
                                        <p:cTn id="18" dur="2000" fill="hold"/>
                                        <p:tgtEl>
                                          <p:spTgt spid="1028"/>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2000"/>
                                        <p:tgtEl>
                                          <p:spTgt spid="1032"/>
                                        </p:tgtEl>
                                      </p:cBhvr>
                                    </p:animEffect>
                                    <p:anim calcmode="lin" valueType="num">
                                      <p:cBhvr>
                                        <p:cTn id="22" dur="2000" fill="hold"/>
                                        <p:tgtEl>
                                          <p:spTgt spid="1032"/>
                                        </p:tgtEl>
                                        <p:attrNameLst>
                                          <p:attrName>ppt_w</p:attrName>
                                        </p:attrNameLst>
                                      </p:cBhvr>
                                      <p:tavLst>
                                        <p:tav tm="0" fmla="#ppt_w*sin(2.5*pi*$)">
                                          <p:val>
                                            <p:fltVal val="0"/>
                                          </p:val>
                                        </p:tav>
                                        <p:tav tm="100000">
                                          <p:val>
                                            <p:fltVal val="1"/>
                                          </p:val>
                                        </p:tav>
                                      </p:tavLst>
                                    </p:anim>
                                    <p:anim calcmode="lin" valueType="num">
                                      <p:cBhvr>
                                        <p:cTn id="23" dur="2000" fill="hold"/>
                                        <p:tgtEl>
                                          <p:spTgt spid="1032"/>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2000"/>
                                        <p:tgtEl>
                                          <p:spTgt spid="1030"/>
                                        </p:tgtEl>
                                      </p:cBhvr>
                                    </p:animEffect>
                                    <p:anim calcmode="lin" valueType="num">
                                      <p:cBhvr>
                                        <p:cTn id="27" dur="2000" fill="hold"/>
                                        <p:tgtEl>
                                          <p:spTgt spid="1030"/>
                                        </p:tgtEl>
                                        <p:attrNameLst>
                                          <p:attrName>ppt_w</p:attrName>
                                        </p:attrNameLst>
                                      </p:cBhvr>
                                      <p:tavLst>
                                        <p:tav tm="0" fmla="#ppt_w*sin(2.5*pi*$)">
                                          <p:val>
                                            <p:fltVal val="0"/>
                                          </p:val>
                                        </p:tav>
                                        <p:tav tm="100000">
                                          <p:val>
                                            <p:fltVal val="1"/>
                                          </p:val>
                                        </p:tav>
                                      </p:tavLst>
                                    </p:anim>
                                    <p:anim calcmode="lin" valueType="num">
                                      <p:cBhvr>
                                        <p:cTn id="28" dur="2000" fill="hold"/>
                                        <p:tgtEl>
                                          <p:spTgt spid="103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2000"/>
                                        <p:tgtEl>
                                          <p:spTgt spid="1034"/>
                                        </p:tgtEl>
                                      </p:cBhvr>
                                    </p:animEffect>
                                    <p:anim calcmode="lin" valueType="num">
                                      <p:cBhvr>
                                        <p:cTn id="32" dur="2000" fill="hold"/>
                                        <p:tgtEl>
                                          <p:spTgt spid="1034"/>
                                        </p:tgtEl>
                                        <p:attrNameLst>
                                          <p:attrName>ppt_w</p:attrName>
                                        </p:attrNameLst>
                                      </p:cBhvr>
                                      <p:tavLst>
                                        <p:tav tm="0" fmla="#ppt_w*sin(2.5*pi*$)">
                                          <p:val>
                                            <p:fltVal val="0"/>
                                          </p:val>
                                        </p:tav>
                                        <p:tav tm="100000">
                                          <p:val>
                                            <p:fltVal val="1"/>
                                          </p:val>
                                        </p:tav>
                                      </p:tavLst>
                                    </p:anim>
                                    <p:anim calcmode="lin" valueType="num">
                                      <p:cBhvr>
                                        <p:cTn id="33"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b="1" dirty="0" smtClean="0"/>
              <a:t>CASE STUDY: Archer et al</a:t>
            </a:r>
            <a:endParaRPr lang="en-GB" sz="3600" b="1" dirty="0"/>
          </a:p>
        </p:txBody>
      </p:sp>
      <p:sp>
        <p:nvSpPr>
          <p:cNvPr id="5" name="Subtitle 4"/>
          <p:cNvSpPr>
            <a:spLocks noGrp="1"/>
          </p:cNvSpPr>
          <p:nvPr>
            <p:ph type="subTitle" idx="1"/>
          </p:nvPr>
        </p:nvSpPr>
        <p:spPr/>
        <p:txBody>
          <a:bodyPr/>
          <a:lstStyle/>
          <a:p>
            <a:r>
              <a:rPr lang="en-GB" dirty="0" smtClean="0"/>
              <a:t>You will need to review the booklet on page 7 and use the textbook pages 56-57. This follows the main headings only </a:t>
            </a:r>
            <a:endParaRPr lang="en-GB" dirty="0"/>
          </a:p>
        </p:txBody>
      </p:sp>
      <p:pic>
        <p:nvPicPr>
          <p:cNvPr id="6" name="Picture 5"/>
          <p:cNvPicPr>
            <a:picLocks noChangeAspect="1"/>
          </p:cNvPicPr>
          <p:nvPr/>
        </p:nvPicPr>
        <p:blipFill rotWithShape="1">
          <a:blip r:embed="rId3"/>
          <a:srcRect l="23919" t="39506" r="2779" b="30864"/>
          <a:stretch/>
        </p:blipFill>
        <p:spPr>
          <a:xfrm>
            <a:off x="2167805" y="764704"/>
            <a:ext cx="6487958" cy="1639063"/>
          </a:xfrm>
          <a:prstGeom prst="rect">
            <a:avLst/>
          </a:prstGeom>
        </p:spPr>
      </p:pic>
    </p:spTree>
    <p:extLst>
      <p:ext uri="{BB962C8B-B14F-4D97-AF65-F5344CB8AC3E}">
        <p14:creationId xmlns:p14="http://schemas.microsoft.com/office/powerpoint/2010/main" val="121921307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Archer et al</a:t>
            </a:r>
            <a:br>
              <a:rPr lang="en-GB" b="1" dirty="0" smtClean="0"/>
            </a:br>
            <a:r>
              <a:rPr lang="en-GB" b="1" dirty="0" smtClean="0"/>
              <a:t>Key headings</a:t>
            </a:r>
          </a:p>
        </p:txBody>
      </p:sp>
      <p:sp>
        <p:nvSpPr>
          <p:cNvPr id="3" name="Text Placeholder 2"/>
          <p:cNvSpPr>
            <a:spLocks noGrp="1"/>
          </p:cNvSpPr>
          <p:nvPr>
            <p:ph type="body" idx="1"/>
          </p:nvPr>
        </p:nvSpPr>
        <p:spPr>
          <a:xfrm>
            <a:off x="2848389" y="3196269"/>
            <a:ext cx="5092018" cy="2343151"/>
          </a:xfrm>
        </p:spPr>
        <p:txBody>
          <a:bodyPr>
            <a:normAutofit lnSpcReduction="10000"/>
          </a:bodyPr>
          <a:lstStyle/>
          <a:p>
            <a:pPr marL="385763" indent="-385763">
              <a:buFont typeface="+mj-lt"/>
              <a:buAutoNum type="arabicPeriod"/>
              <a:defRPr/>
            </a:pPr>
            <a:r>
              <a:rPr lang="en-GB" dirty="0" smtClean="0"/>
              <a:t>Symbolic Capital</a:t>
            </a:r>
          </a:p>
          <a:p>
            <a:pPr marL="385763" indent="-385763">
              <a:buFont typeface="+mj-lt"/>
              <a:buAutoNum type="arabicPeriod"/>
              <a:defRPr/>
            </a:pPr>
            <a:r>
              <a:rPr lang="en-GB" dirty="0" err="1" smtClean="0"/>
              <a:t>Hyperheterosexual</a:t>
            </a:r>
            <a:r>
              <a:rPr lang="en-GB" dirty="0" smtClean="0"/>
              <a:t> feminine identities</a:t>
            </a:r>
          </a:p>
          <a:p>
            <a:pPr marL="385763" indent="-385763">
              <a:buFont typeface="+mj-lt"/>
              <a:buAutoNum type="arabicPeriod"/>
              <a:defRPr/>
            </a:pPr>
            <a:r>
              <a:rPr lang="en-GB" dirty="0" smtClean="0"/>
              <a:t>Boyfriends</a:t>
            </a:r>
          </a:p>
          <a:p>
            <a:pPr marL="385763" indent="-385763">
              <a:buFont typeface="+mj-lt"/>
              <a:buAutoNum type="arabicPeriod"/>
              <a:defRPr/>
            </a:pPr>
            <a:r>
              <a:rPr lang="en-GB" dirty="0" smtClean="0"/>
              <a:t>Being "loud"</a:t>
            </a:r>
          </a:p>
          <a:p>
            <a:pPr marL="385763" indent="-385763">
              <a:buFont typeface="+mj-lt"/>
              <a:buAutoNum type="arabicPeriod"/>
              <a:defRPr/>
            </a:pPr>
            <a:r>
              <a:rPr lang="en-GB" dirty="0" smtClean="0"/>
              <a:t>Working Class Girls' dilemma</a:t>
            </a:r>
          </a:p>
          <a:p>
            <a:pPr marL="385763" indent="-385763">
              <a:buFont typeface="+mj-lt"/>
              <a:buAutoNum type="arabicPeriod"/>
              <a:defRPr/>
            </a:pPr>
            <a:r>
              <a:rPr lang="en-GB" dirty="0" smtClean="0"/>
              <a:t>'Successful' working class girls</a:t>
            </a:r>
          </a:p>
          <a:p>
            <a:pPr>
              <a:defRPr/>
            </a:pPr>
            <a:endParaRPr lang="en-GB" dirty="0" smtClean="0"/>
          </a:p>
        </p:txBody>
      </p:sp>
    </p:spTree>
    <p:extLst>
      <p:ext uri="{BB962C8B-B14F-4D97-AF65-F5344CB8AC3E}">
        <p14:creationId xmlns:p14="http://schemas.microsoft.com/office/powerpoint/2010/main" val="3964468286"/>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Symbolic Capital</a:t>
            </a:r>
          </a:p>
        </p:txBody>
      </p:sp>
      <p:sp>
        <p:nvSpPr>
          <p:cNvPr id="3" name="Text Placeholder 2"/>
          <p:cNvSpPr>
            <a:spLocks noGrp="1"/>
          </p:cNvSpPr>
          <p:nvPr>
            <p:ph type="body" idx="1"/>
          </p:nvPr>
        </p:nvSpPr>
        <p:spPr>
          <a:xfrm>
            <a:off x="1403648" y="2132856"/>
            <a:ext cx="7740351" cy="4320479"/>
          </a:xfrm>
        </p:spPr>
        <p:txBody>
          <a:bodyPr>
            <a:normAutofit/>
          </a:bodyPr>
          <a:lstStyle/>
          <a:p>
            <a:pPr>
              <a:defRPr/>
            </a:pPr>
            <a:r>
              <a:rPr lang="en-GB" sz="2200" dirty="0"/>
              <a:t>Symbolic </a:t>
            </a:r>
            <a:r>
              <a:rPr lang="en-GB" sz="2200" dirty="0" smtClean="0"/>
              <a:t>Capital = status, recognition, sense of worth from others</a:t>
            </a:r>
          </a:p>
          <a:p>
            <a:pPr>
              <a:defRPr/>
            </a:pPr>
            <a:r>
              <a:rPr lang="en-GB" sz="2200" dirty="0" smtClean="0"/>
              <a:t>This is gained by "performing" working class feminine identities</a:t>
            </a:r>
          </a:p>
          <a:p>
            <a:pPr>
              <a:defRPr/>
            </a:pPr>
            <a:r>
              <a:rPr lang="en-GB" sz="2200" dirty="0" smtClean="0"/>
              <a:t>Contrast to educational capital lost in conflict with schools</a:t>
            </a:r>
          </a:p>
          <a:p>
            <a:pPr>
              <a:defRPr/>
            </a:pPr>
            <a:r>
              <a:rPr lang="en-GB" sz="2200" dirty="0" smtClean="0"/>
              <a:t>strategies to create valued sense of self include:</a:t>
            </a:r>
          </a:p>
          <a:p>
            <a:pPr lvl="2">
              <a:defRPr/>
            </a:pPr>
            <a:r>
              <a:rPr lang="en-GB" sz="1500" dirty="0" smtClean="0"/>
              <a:t>hyper-</a:t>
            </a:r>
            <a:r>
              <a:rPr lang="en-GB" sz="1500" dirty="0" err="1" smtClean="0"/>
              <a:t>hetrosexuallity</a:t>
            </a:r>
            <a:endParaRPr lang="en-GB" sz="1500" dirty="0" smtClean="0"/>
          </a:p>
          <a:p>
            <a:pPr lvl="2">
              <a:defRPr/>
            </a:pPr>
            <a:r>
              <a:rPr lang="en-GB" sz="1500" dirty="0" smtClean="0"/>
              <a:t>having a boyfriend</a:t>
            </a:r>
          </a:p>
          <a:p>
            <a:pPr lvl="2">
              <a:defRPr/>
            </a:pPr>
            <a:r>
              <a:rPr lang="en-GB" sz="1500" dirty="0" smtClean="0"/>
              <a:t>being "loud"</a:t>
            </a:r>
          </a:p>
          <a:p>
            <a:pPr lvl="2">
              <a:defRPr/>
            </a:pPr>
            <a:r>
              <a:rPr lang="en-GB" sz="1500" dirty="0" smtClean="0"/>
              <a:t>etc.</a:t>
            </a:r>
          </a:p>
          <a:p>
            <a:pPr>
              <a:defRPr/>
            </a:pPr>
            <a:endParaRPr lang="en-GB" dirty="0" smtClean="0"/>
          </a:p>
        </p:txBody>
      </p:sp>
    </p:spTree>
    <p:extLst>
      <p:ext uri="{BB962C8B-B14F-4D97-AF65-F5344CB8AC3E}">
        <p14:creationId xmlns:p14="http://schemas.microsoft.com/office/powerpoint/2010/main" val="24225404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4275444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err="1" smtClean="0"/>
              <a:t>Hyperheterosexual</a:t>
            </a:r>
            <a:r>
              <a:rPr lang="en-GB" b="1" dirty="0" smtClean="0"/>
              <a:t> feminine identities</a:t>
            </a:r>
          </a:p>
        </p:txBody>
      </p:sp>
      <p:sp>
        <p:nvSpPr>
          <p:cNvPr id="3" name="Text Placeholder 2"/>
          <p:cNvSpPr>
            <a:spLocks noGrp="1"/>
          </p:cNvSpPr>
          <p:nvPr>
            <p:ph type="body" idx="1"/>
          </p:nvPr>
        </p:nvSpPr>
        <p:spPr>
          <a:xfrm>
            <a:off x="1113234" y="1844824"/>
            <a:ext cx="7884368" cy="4536504"/>
          </a:xfrm>
        </p:spPr>
        <p:txBody>
          <a:bodyPr/>
          <a:lstStyle/>
          <a:p>
            <a:pPr>
              <a:buClr>
                <a:srgbClr val="00CCFF"/>
              </a:buClr>
              <a:defRPr/>
            </a:pPr>
            <a:r>
              <a:rPr lang="en-GB" dirty="0" smtClean="0"/>
              <a:t>Bid </a:t>
            </a:r>
            <a:r>
              <a:rPr lang="en-GB" dirty="0"/>
              <a:t>for </a:t>
            </a:r>
            <a:r>
              <a:rPr lang="en-GB" dirty="0" smtClean="0"/>
              <a:t>status amongst peers to create a desirable/glamorous identity</a:t>
            </a:r>
          </a:p>
          <a:p>
            <a:pPr lvl="0">
              <a:buClr>
                <a:srgbClr val="00CCFF"/>
              </a:buClr>
              <a:defRPr/>
            </a:pPr>
            <a:r>
              <a:rPr lang="en-GB" dirty="0" smtClean="0"/>
              <a:t>Uses </a:t>
            </a:r>
            <a:r>
              <a:rPr lang="en-GB" dirty="0"/>
              <a:t>branding, </a:t>
            </a:r>
            <a:r>
              <a:rPr lang="en-GB" dirty="0" err="1"/>
              <a:t>etc</a:t>
            </a:r>
            <a:r>
              <a:rPr lang="en-GB" dirty="0"/>
              <a:t> - identity through </a:t>
            </a:r>
            <a:r>
              <a:rPr lang="en-GB" dirty="0" smtClean="0"/>
              <a:t>consumption</a:t>
            </a:r>
          </a:p>
          <a:p>
            <a:pPr lvl="1">
              <a:buClr>
                <a:srgbClr val="00CCFF"/>
              </a:buClr>
              <a:defRPr/>
            </a:pPr>
            <a:r>
              <a:rPr lang="en-GB" dirty="0" smtClean="0"/>
              <a:t>Takes time / effort / money </a:t>
            </a:r>
          </a:p>
          <a:p>
            <a:pPr>
              <a:defRPr/>
            </a:pPr>
            <a:r>
              <a:rPr lang="en-GB" dirty="0" smtClean="0"/>
              <a:t>Leads to conflict with schools</a:t>
            </a:r>
          </a:p>
          <a:p>
            <a:pPr lvl="1">
              <a:defRPr/>
            </a:pPr>
            <a:r>
              <a:rPr lang="en-GB" dirty="0" smtClean="0"/>
              <a:t>rules on jewellery / makeup / clothing </a:t>
            </a:r>
            <a:r>
              <a:rPr lang="en-GB" dirty="0" err="1" smtClean="0"/>
              <a:t>etc</a:t>
            </a:r>
            <a:endParaRPr lang="en-GB" dirty="0" smtClean="0"/>
          </a:p>
          <a:p>
            <a:pPr lvl="1">
              <a:defRPr/>
            </a:pPr>
            <a:r>
              <a:rPr lang="en-GB" dirty="0" smtClean="0"/>
              <a:t>Seen as a distraction from education</a:t>
            </a:r>
          </a:p>
          <a:p>
            <a:pPr>
              <a:defRPr/>
            </a:pPr>
            <a:r>
              <a:rPr lang="en-GB" dirty="0" smtClean="0"/>
              <a:t>THEREFORE school "</a:t>
            </a:r>
            <a:r>
              <a:rPr lang="en-GB" dirty="0" err="1" smtClean="0"/>
              <a:t>othered</a:t>
            </a:r>
            <a:r>
              <a:rPr lang="en-GB" dirty="0" smtClean="0"/>
              <a:t>" girls (Symbolic Violence)</a:t>
            </a:r>
          </a:p>
          <a:p>
            <a:pPr lvl="1">
              <a:defRPr/>
            </a:pPr>
            <a:r>
              <a:rPr lang="en-GB" dirty="0" smtClean="0"/>
              <a:t>Working class girls deemed “unworthy” / “incapable” by school and teachers</a:t>
            </a:r>
          </a:p>
          <a:p>
            <a:pPr>
              <a:defRPr/>
            </a:pPr>
            <a:endParaRPr lang="en-GB" dirty="0" smtClean="0"/>
          </a:p>
        </p:txBody>
      </p:sp>
    </p:spTree>
    <p:extLst>
      <p:ext uri="{BB962C8B-B14F-4D97-AF65-F5344CB8AC3E}">
        <p14:creationId xmlns:p14="http://schemas.microsoft.com/office/powerpoint/2010/main" val="4064530183"/>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Boyfriends</a:t>
            </a:r>
          </a:p>
        </p:txBody>
      </p:sp>
      <p:sp>
        <p:nvSpPr>
          <p:cNvPr id="3" name="Text Placeholder 2"/>
          <p:cNvSpPr>
            <a:spLocks noGrp="1"/>
          </p:cNvSpPr>
          <p:nvPr>
            <p:ph type="body" idx="1"/>
          </p:nvPr>
        </p:nvSpPr>
        <p:spPr>
          <a:xfrm>
            <a:off x="1691680" y="2636912"/>
            <a:ext cx="7272808" cy="2736304"/>
          </a:xfrm>
        </p:spPr>
        <p:txBody>
          <a:bodyPr>
            <a:normAutofit/>
          </a:bodyPr>
          <a:lstStyle/>
          <a:p>
            <a:pPr>
              <a:defRPr/>
            </a:pPr>
            <a:r>
              <a:rPr lang="en-GB" sz="2100" dirty="0"/>
              <a:t>Increased symbolic capital with peers</a:t>
            </a:r>
          </a:p>
          <a:p>
            <a:pPr marL="0" indent="0" algn="ctr">
              <a:buNone/>
              <a:defRPr/>
            </a:pPr>
            <a:r>
              <a:rPr lang="en-GB" sz="2100" dirty="0"/>
              <a:t>BUT</a:t>
            </a:r>
          </a:p>
          <a:p>
            <a:pPr lvl="1">
              <a:defRPr/>
            </a:pPr>
            <a:r>
              <a:rPr lang="en-GB" sz="1800" dirty="0"/>
              <a:t>obstructs schoolwork</a:t>
            </a:r>
          </a:p>
          <a:p>
            <a:pPr lvl="1">
              <a:defRPr/>
            </a:pPr>
            <a:r>
              <a:rPr lang="en-GB" sz="1800" dirty="0"/>
              <a:t>lowered aspirations</a:t>
            </a:r>
          </a:p>
          <a:p>
            <a:pPr>
              <a:defRPr/>
            </a:pPr>
            <a:r>
              <a:rPr lang="en-GB" sz="2100" dirty="0"/>
              <a:t>“Settling down” becomes the only ambition/aspiration</a:t>
            </a:r>
          </a:p>
          <a:p>
            <a:pPr>
              <a:defRPr/>
            </a:pPr>
            <a:endParaRPr lang="en-GB" sz="2100" dirty="0"/>
          </a:p>
        </p:txBody>
      </p:sp>
    </p:spTree>
    <p:extLst>
      <p:ext uri="{BB962C8B-B14F-4D97-AF65-F5344CB8AC3E}">
        <p14:creationId xmlns:p14="http://schemas.microsoft.com/office/powerpoint/2010/main" val="2104724210"/>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Being "loud"</a:t>
            </a:r>
          </a:p>
        </p:txBody>
      </p:sp>
      <p:sp>
        <p:nvSpPr>
          <p:cNvPr id="3" name="Text Placeholder 2"/>
          <p:cNvSpPr>
            <a:spLocks noGrp="1"/>
          </p:cNvSpPr>
          <p:nvPr>
            <p:ph type="body" idx="1"/>
          </p:nvPr>
        </p:nvSpPr>
        <p:spPr>
          <a:xfrm>
            <a:off x="1475656" y="2204864"/>
            <a:ext cx="7151613" cy="3816423"/>
          </a:xfrm>
        </p:spPr>
        <p:txBody>
          <a:bodyPr>
            <a:normAutofit/>
          </a:bodyPr>
          <a:lstStyle/>
          <a:p>
            <a:pPr>
              <a:defRPr/>
            </a:pPr>
            <a:r>
              <a:rPr lang="en-GB" sz="2400" dirty="0" smtClean="0"/>
              <a:t>Alternative option to be outspoken / assertive </a:t>
            </a:r>
          </a:p>
          <a:p>
            <a:pPr marL="0" indent="0" algn="ctr">
              <a:buClr>
                <a:srgbClr val="00CCFF"/>
              </a:buClr>
              <a:buNone/>
              <a:defRPr/>
            </a:pPr>
            <a:r>
              <a:rPr lang="en-GB" sz="2400" dirty="0" smtClean="0"/>
              <a:t>BUT</a:t>
            </a:r>
          </a:p>
          <a:p>
            <a:pPr lvl="0">
              <a:buClr>
                <a:srgbClr val="00CCFF"/>
              </a:buClr>
              <a:defRPr/>
            </a:pPr>
            <a:r>
              <a:rPr lang="en-GB" sz="2400" dirty="0" smtClean="0"/>
              <a:t>This leads </a:t>
            </a:r>
            <a:r>
              <a:rPr lang="en-GB" sz="2400" dirty="0"/>
              <a:t>to conflict with school</a:t>
            </a:r>
          </a:p>
          <a:p>
            <a:pPr>
              <a:defRPr/>
            </a:pPr>
            <a:endParaRPr lang="en-GB" sz="2400" dirty="0" smtClean="0"/>
          </a:p>
          <a:p>
            <a:pPr lvl="1">
              <a:defRPr/>
            </a:pPr>
            <a:r>
              <a:rPr lang="en-GB" sz="1800" dirty="0" smtClean="0"/>
              <a:t>Questioning teachers' authority</a:t>
            </a:r>
          </a:p>
          <a:p>
            <a:pPr lvl="1">
              <a:defRPr/>
            </a:pPr>
            <a:r>
              <a:rPr lang="en-GB" sz="1800" dirty="0" smtClean="0"/>
              <a:t>Behaviour interpreted as aggressive</a:t>
            </a:r>
            <a:br>
              <a:rPr lang="en-GB" sz="1800" dirty="0" smtClean="0"/>
            </a:br>
            <a:endParaRPr lang="en-GB" sz="1800" dirty="0" smtClean="0"/>
          </a:p>
          <a:p>
            <a:pPr>
              <a:defRPr/>
            </a:pPr>
            <a:endParaRPr lang="en-GB" dirty="0" smtClean="0"/>
          </a:p>
        </p:txBody>
      </p:sp>
    </p:spTree>
    <p:extLst>
      <p:ext uri="{BB962C8B-B14F-4D97-AF65-F5344CB8AC3E}">
        <p14:creationId xmlns:p14="http://schemas.microsoft.com/office/powerpoint/2010/main" val="38892127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Working Class Girls' dilemma</a:t>
            </a:r>
          </a:p>
        </p:txBody>
      </p:sp>
      <p:sp>
        <p:nvSpPr>
          <p:cNvPr id="3" name="Text Placeholder 2"/>
          <p:cNvSpPr>
            <a:spLocks noGrp="1"/>
          </p:cNvSpPr>
          <p:nvPr>
            <p:ph type="body" idx="1"/>
          </p:nvPr>
        </p:nvSpPr>
        <p:spPr>
          <a:xfrm>
            <a:off x="1547664" y="1916832"/>
            <a:ext cx="7200800" cy="4680520"/>
          </a:xfrm>
        </p:spPr>
        <p:txBody>
          <a:bodyPr>
            <a:normAutofit/>
          </a:bodyPr>
          <a:lstStyle/>
          <a:p>
            <a:pPr>
              <a:defRPr/>
            </a:pPr>
            <a:r>
              <a:rPr lang="en-GB" sz="2100" dirty="0"/>
              <a:t>EITHER</a:t>
            </a:r>
          </a:p>
          <a:p>
            <a:pPr lvl="1">
              <a:defRPr/>
            </a:pPr>
            <a:r>
              <a:rPr lang="en-GB" sz="1800" dirty="0"/>
              <a:t>gain symbolic capital from peers and</a:t>
            </a:r>
          </a:p>
          <a:p>
            <a:pPr lvl="1">
              <a:defRPr/>
            </a:pPr>
            <a:r>
              <a:rPr lang="en-GB" sz="1800" dirty="0"/>
              <a:t>maintain </a:t>
            </a:r>
            <a:r>
              <a:rPr lang="en-GB" sz="1800" dirty="0" err="1"/>
              <a:t>hyperheterosexual</a:t>
            </a:r>
            <a:r>
              <a:rPr lang="en-GB" sz="1800" dirty="0"/>
              <a:t> identity</a:t>
            </a:r>
          </a:p>
          <a:p>
            <a:pPr>
              <a:defRPr/>
            </a:pPr>
            <a:r>
              <a:rPr lang="en-GB" sz="2100" dirty="0"/>
              <a:t>OR</a:t>
            </a:r>
          </a:p>
          <a:p>
            <a:pPr lvl="1">
              <a:defRPr/>
            </a:pPr>
            <a:r>
              <a:rPr lang="en-GB" sz="1800" dirty="0"/>
              <a:t>gain educational capital from school through conformity but</a:t>
            </a:r>
          </a:p>
          <a:p>
            <a:pPr lvl="1">
              <a:defRPr/>
            </a:pPr>
            <a:r>
              <a:rPr lang="en-GB" sz="1800" dirty="0"/>
              <a:t>This rejects working class identity</a:t>
            </a:r>
          </a:p>
          <a:p>
            <a:pPr>
              <a:defRPr/>
            </a:pPr>
            <a:r>
              <a:rPr lang="en-GB" sz="2100" dirty="0"/>
              <a:t>MAYBE ALSO</a:t>
            </a:r>
          </a:p>
          <a:p>
            <a:pPr lvl="1">
              <a:defRPr/>
            </a:pPr>
            <a:r>
              <a:rPr lang="en-GB" sz="1800" dirty="0"/>
              <a:t>Try to be "good underneath"</a:t>
            </a:r>
          </a:p>
          <a:p>
            <a:pPr lvl="2">
              <a:defRPr/>
            </a:pPr>
            <a:r>
              <a:rPr lang="en-GB" sz="1500" dirty="0"/>
              <a:t>coping mechanism to deal with rejection by school</a:t>
            </a:r>
          </a:p>
          <a:p>
            <a:pPr lvl="2">
              <a:defRPr/>
            </a:pPr>
            <a:r>
              <a:rPr lang="en-GB" sz="1500" dirty="0"/>
              <a:t>establish self-worth in face of rejection</a:t>
            </a:r>
          </a:p>
          <a:p>
            <a:pPr>
              <a:defRPr/>
            </a:pPr>
            <a:endParaRPr lang="en-GB" dirty="0" smtClean="0"/>
          </a:p>
        </p:txBody>
      </p:sp>
    </p:spTree>
    <p:extLst>
      <p:ext uri="{BB962C8B-B14F-4D97-AF65-F5344CB8AC3E}">
        <p14:creationId xmlns:p14="http://schemas.microsoft.com/office/powerpoint/2010/main" val="3699282370"/>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smtClean="0"/>
              <a:t>“Successful” working class girls remain “home centred”</a:t>
            </a:r>
          </a:p>
        </p:txBody>
      </p:sp>
      <p:sp>
        <p:nvSpPr>
          <p:cNvPr id="3" name="Text Placeholder 2"/>
          <p:cNvSpPr>
            <a:spLocks noGrp="1"/>
          </p:cNvSpPr>
          <p:nvPr>
            <p:ph type="body" idx="1"/>
          </p:nvPr>
        </p:nvSpPr>
        <p:spPr>
          <a:xfrm>
            <a:off x="1259632" y="1988840"/>
            <a:ext cx="7992888" cy="4680520"/>
          </a:xfrm>
        </p:spPr>
        <p:txBody>
          <a:bodyPr>
            <a:normAutofit/>
          </a:bodyPr>
          <a:lstStyle/>
          <a:p>
            <a:pPr marL="0" indent="0">
              <a:buNone/>
              <a:defRPr/>
            </a:pPr>
            <a:r>
              <a:rPr lang="en-GB" dirty="0" smtClean="0"/>
              <a:t>Even successful girls wish to remain in parental home because</a:t>
            </a:r>
          </a:p>
          <a:p>
            <a:pPr marL="342900" indent="-342900">
              <a:buFont typeface="+mj-lt"/>
              <a:buAutoNum type="arabicPeriod"/>
              <a:defRPr/>
            </a:pPr>
            <a:r>
              <a:rPr lang="en-GB" dirty="0" smtClean="0"/>
              <a:t>They want to succeed educationally to help their family (Evans)</a:t>
            </a:r>
          </a:p>
          <a:p>
            <a:pPr marL="342900" indent="-342900">
              <a:buFont typeface="+mj-lt"/>
              <a:buAutoNum type="arabicPeriod"/>
              <a:defRPr/>
            </a:pPr>
            <a:r>
              <a:rPr lang="en-GB" dirty="0" smtClean="0"/>
              <a:t>Its an economic necessity</a:t>
            </a:r>
          </a:p>
          <a:p>
            <a:pPr lvl="1">
              <a:defRPr/>
            </a:pPr>
            <a:r>
              <a:rPr lang="en-GB" dirty="0" smtClean="0"/>
              <a:t>debt averse and may struggle to meet costs (limited resources)</a:t>
            </a:r>
          </a:p>
          <a:p>
            <a:pPr marL="342900" indent="-342900">
              <a:buFont typeface="+mj-lt"/>
              <a:buAutoNum type="arabicPeriod"/>
              <a:defRPr/>
            </a:pPr>
            <a:r>
              <a:rPr lang="en-GB" dirty="0" smtClean="0"/>
              <a:t>They positively choose home (Archer)</a:t>
            </a:r>
          </a:p>
          <a:p>
            <a:pPr lvl="1">
              <a:defRPr/>
            </a:pPr>
            <a:r>
              <a:rPr lang="en-GB" dirty="0" smtClean="0"/>
              <a:t>Habitus – they prefer local to distant</a:t>
            </a:r>
          </a:p>
          <a:p>
            <a:pPr marL="0" indent="0">
              <a:buNone/>
              <a:defRPr/>
            </a:pPr>
            <a:r>
              <a:rPr lang="en-GB" dirty="0" smtClean="0"/>
              <a:t>BUT taking the home option limits</a:t>
            </a:r>
          </a:p>
          <a:p>
            <a:pPr lvl="1">
              <a:defRPr/>
            </a:pPr>
            <a:r>
              <a:rPr lang="en-GB" sz="1800" dirty="0"/>
              <a:t>Their university choices</a:t>
            </a:r>
          </a:p>
          <a:p>
            <a:pPr lvl="1">
              <a:defRPr/>
            </a:pPr>
            <a:r>
              <a:rPr lang="en-GB" sz="1800" dirty="0"/>
              <a:t>The market value </a:t>
            </a:r>
            <a:r>
              <a:rPr lang="en-GB" sz="1650" dirty="0"/>
              <a:t>of available degrees</a:t>
            </a:r>
          </a:p>
          <a:p>
            <a:pPr>
              <a:defRPr/>
            </a:pPr>
            <a:endParaRPr lang="en-GB" dirty="0" smtClean="0"/>
          </a:p>
        </p:txBody>
      </p:sp>
    </p:spTree>
    <p:extLst>
      <p:ext uri="{BB962C8B-B14F-4D97-AF65-F5344CB8AC3E}">
        <p14:creationId xmlns:p14="http://schemas.microsoft.com/office/powerpoint/2010/main" val="3355235093"/>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Planning/Evaluating?</a:t>
            </a:r>
            <a:endParaRPr lang="en-GB" dirty="0"/>
          </a:p>
        </p:txBody>
      </p:sp>
      <p:sp>
        <p:nvSpPr>
          <p:cNvPr id="4" name="Text Placeholder 3"/>
          <p:cNvSpPr>
            <a:spLocks noGrp="1"/>
          </p:cNvSpPr>
          <p:nvPr>
            <p:ph type="body" idx="1"/>
          </p:nvPr>
        </p:nvSpPr>
        <p:spPr/>
        <p:txBody>
          <a:bodyPr/>
          <a:lstStyle/>
          <a:p>
            <a:r>
              <a:rPr lang="en-GB" dirty="0" smtClean="0"/>
              <a:t>Gender &amp; Education</a:t>
            </a:r>
            <a:endParaRPr lang="en-GB" dirty="0"/>
          </a:p>
        </p:txBody>
      </p:sp>
    </p:spTree>
    <p:extLst>
      <p:ext uri="{BB962C8B-B14F-4D97-AF65-F5344CB8AC3E}">
        <p14:creationId xmlns:p14="http://schemas.microsoft.com/office/powerpoint/2010/main" val="2654559245"/>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4474020" y="1041246"/>
            <a:ext cx="407" cy="43155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846764" y="2546660"/>
            <a:ext cx="1229828" cy="12298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endParaRPr>
          </a:p>
        </p:txBody>
      </p:sp>
      <p:pic>
        <p:nvPicPr>
          <p:cNvPr id="1026" name="Picture 2" descr="http://steve-lovelace.com/wordpress/wp-content/uploads/2013/09/aiga-symbol-sign-for-restro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764" y="2546660"/>
            <a:ext cx="1229828" cy="12298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997" y="1041245"/>
            <a:ext cx="3039843" cy="253916"/>
          </a:xfrm>
          <a:prstGeom prst="rect">
            <a:avLst/>
          </a:prstGeom>
          <a:noFill/>
        </p:spPr>
        <p:txBody>
          <a:bodyPr wrap="square" rtlCol="0">
            <a:spAutoFit/>
          </a:bodyPr>
          <a:lstStyle/>
          <a:p>
            <a:r>
              <a:rPr lang="en-GB" sz="1050" dirty="0">
                <a:solidFill>
                  <a:prstClr val="black"/>
                </a:solidFill>
              </a:rPr>
              <a:t>Key factors </a:t>
            </a:r>
            <a:r>
              <a:rPr lang="en-GB" sz="1050" b="1" dirty="0">
                <a:solidFill>
                  <a:prstClr val="black"/>
                </a:solidFill>
              </a:rPr>
              <a:t>within schools </a:t>
            </a:r>
            <a:r>
              <a:rPr lang="en-GB" sz="1050" dirty="0">
                <a:solidFill>
                  <a:prstClr val="black"/>
                </a:solidFill>
              </a:rPr>
              <a:t>with studies/evidence</a:t>
            </a:r>
          </a:p>
        </p:txBody>
      </p:sp>
      <p:sp>
        <p:nvSpPr>
          <p:cNvPr id="7" name="TextBox 6"/>
          <p:cNvSpPr txBox="1"/>
          <p:nvPr/>
        </p:nvSpPr>
        <p:spPr>
          <a:xfrm>
            <a:off x="5854390" y="1041245"/>
            <a:ext cx="3225491" cy="253916"/>
          </a:xfrm>
          <a:prstGeom prst="rect">
            <a:avLst/>
          </a:prstGeom>
          <a:noFill/>
        </p:spPr>
        <p:txBody>
          <a:bodyPr wrap="square" rtlCol="0">
            <a:spAutoFit/>
          </a:bodyPr>
          <a:lstStyle/>
          <a:p>
            <a:r>
              <a:rPr lang="en-GB" sz="1050" dirty="0">
                <a:solidFill>
                  <a:prstClr val="black"/>
                </a:solidFill>
              </a:rPr>
              <a:t>Key factors from </a:t>
            </a:r>
            <a:r>
              <a:rPr lang="en-GB" sz="1050" b="1" dirty="0">
                <a:solidFill>
                  <a:prstClr val="black"/>
                </a:solidFill>
              </a:rPr>
              <a:t>outside schools </a:t>
            </a:r>
            <a:r>
              <a:rPr lang="en-GB" sz="1050" dirty="0">
                <a:solidFill>
                  <a:prstClr val="black"/>
                </a:solidFill>
              </a:rPr>
              <a:t>with studies/evidence</a:t>
            </a:r>
          </a:p>
        </p:txBody>
      </p:sp>
      <p:sp>
        <p:nvSpPr>
          <p:cNvPr id="15" name="TextBox 14"/>
          <p:cNvSpPr txBox="1"/>
          <p:nvPr/>
        </p:nvSpPr>
        <p:spPr>
          <a:xfrm>
            <a:off x="2555776" y="5877272"/>
            <a:ext cx="4185482" cy="900246"/>
          </a:xfrm>
          <a:prstGeom prst="rect">
            <a:avLst/>
          </a:prstGeom>
          <a:noFill/>
        </p:spPr>
        <p:txBody>
          <a:bodyPr wrap="square" rtlCol="0">
            <a:spAutoFit/>
          </a:bodyPr>
          <a:lstStyle/>
          <a:p>
            <a:r>
              <a:rPr lang="en-GB" sz="1050" dirty="0">
                <a:solidFill>
                  <a:prstClr val="black"/>
                </a:solidFill>
              </a:rPr>
              <a:t>NB </a:t>
            </a:r>
            <a:endParaRPr lang="en-GB" sz="1050" dirty="0" smtClean="0">
              <a:solidFill>
                <a:prstClr val="black"/>
              </a:solidFill>
            </a:endParaRPr>
          </a:p>
          <a:p>
            <a:pPr marL="228600" indent="-228600">
              <a:buFont typeface="+mj-lt"/>
              <a:buAutoNum type="arabicPeriod"/>
            </a:pPr>
            <a:r>
              <a:rPr lang="en-GB" sz="1050" dirty="0" smtClean="0">
                <a:solidFill>
                  <a:prstClr val="black"/>
                </a:solidFill>
              </a:rPr>
              <a:t>Do </a:t>
            </a:r>
            <a:r>
              <a:rPr lang="en-GB" sz="1050" dirty="0">
                <a:solidFill>
                  <a:prstClr val="black"/>
                </a:solidFill>
              </a:rPr>
              <a:t>these factors effectively explain the change from 1988 onward?</a:t>
            </a:r>
          </a:p>
          <a:p>
            <a:pPr marL="228600" indent="-228600">
              <a:buFont typeface="+mj-lt"/>
              <a:buAutoNum type="arabicPeriod"/>
            </a:pPr>
            <a:r>
              <a:rPr lang="en-GB" sz="1050" dirty="0">
                <a:solidFill>
                  <a:prstClr val="black"/>
                </a:solidFill>
              </a:rPr>
              <a:t>Are these factors measurable/quantifiable</a:t>
            </a:r>
            <a:r>
              <a:rPr lang="en-GB" sz="1050" dirty="0" smtClean="0">
                <a:solidFill>
                  <a:prstClr val="black"/>
                </a:solidFill>
              </a:rPr>
              <a:t>?</a:t>
            </a:r>
          </a:p>
          <a:p>
            <a:pPr marL="228600" indent="-228600">
              <a:buFont typeface="+mj-lt"/>
              <a:buAutoNum type="arabicPeriod"/>
            </a:pPr>
            <a:r>
              <a:rPr lang="en-GB" sz="1050" dirty="0" smtClean="0">
                <a:solidFill>
                  <a:prstClr val="black"/>
                </a:solidFill>
              </a:rPr>
              <a:t>Do they focus on girls’ relative success or boys’ relative failure?</a:t>
            </a:r>
          </a:p>
          <a:p>
            <a:pPr marL="228600" indent="-228600">
              <a:buFont typeface="+mj-lt"/>
              <a:buAutoNum type="arabicPeriod"/>
            </a:pPr>
            <a:r>
              <a:rPr lang="en-GB" sz="1050" dirty="0" smtClean="0">
                <a:solidFill>
                  <a:prstClr val="black"/>
                </a:solidFill>
              </a:rPr>
              <a:t>Can we assume that girls really “do better” in an </a:t>
            </a:r>
            <a:r>
              <a:rPr lang="en-GB" sz="1050" smtClean="0">
                <a:solidFill>
                  <a:prstClr val="black"/>
                </a:solidFill>
              </a:rPr>
              <a:t>unqualified way?</a:t>
            </a:r>
            <a:endParaRPr lang="en-GB" sz="1050" dirty="0">
              <a:solidFill>
                <a:prstClr val="black"/>
              </a:solidFill>
            </a:endParaRPr>
          </a:p>
        </p:txBody>
      </p:sp>
      <p:sp>
        <p:nvSpPr>
          <p:cNvPr id="2" name="TextBox 1"/>
          <p:cNvSpPr txBox="1"/>
          <p:nvPr/>
        </p:nvSpPr>
        <p:spPr>
          <a:xfrm rot="16200000">
            <a:off x="-1514379" y="3463450"/>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0" name="TextBox 9"/>
          <p:cNvSpPr txBox="1"/>
          <p:nvPr/>
        </p:nvSpPr>
        <p:spPr>
          <a:xfrm rot="5400000">
            <a:off x="6963363" y="3463451"/>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1" name="TextBox 10"/>
          <p:cNvSpPr txBox="1"/>
          <p:nvPr/>
        </p:nvSpPr>
        <p:spPr>
          <a:xfrm>
            <a:off x="372928" y="322765"/>
            <a:ext cx="8231520" cy="369332"/>
          </a:xfrm>
          <a:prstGeom prst="rect">
            <a:avLst/>
          </a:prstGeom>
          <a:noFill/>
        </p:spPr>
        <p:txBody>
          <a:bodyPr wrap="square" rtlCol="0">
            <a:spAutoFit/>
          </a:bodyPr>
          <a:lstStyle/>
          <a:p>
            <a:pPr algn="ctr"/>
            <a:r>
              <a:rPr lang="en-GB" dirty="0" smtClean="0">
                <a:solidFill>
                  <a:prstClr val="black"/>
                </a:solidFill>
              </a:rPr>
              <a:t>Q. Why do girls do better than boys in the education system?</a:t>
            </a:r>
            <a:endParaRPr lang="en-GB" dirty="0">
              <a:solidFill>
                <a:prstClr val="black"/>
              </a:solidFill>
            </a:endParaRPr>
          </a:p>
        </p:txBody>
      </p:sp>
      <p:sp>
        <p:nvSpPr>
          <p:cNvPr id="3" name="TextBox 2"/>
          <p:cNvSpPr txBox="1"/>
          <p:nvPr/>
        </p:nvSpPr>
        <p:spPr>
          <a:xfrm>
            <a:off x="2005506" y="692097"/>
            <a:ext cx="1512168" cy="369332"/>
          </a:xfrm>
          <a:prstGeom prst="rect">
            <a:avLst/>
          </a:prstGeom>
          <a:noFill/>
        </p:spPr>
        <p:txBody>
          <a:bodyPr wrap="square" rtlCol="0">
            <a:spAutoFit/>
          </a:bodyPr>
          <a:lstStyle/>
          <a:p>
            <a:r>
              <a:rPr lang="en-GB" dirty="0" smtClean="0">
                <a:solidFill>
                  <a:prstClr val="black"/>
                </a:solidFill>
              </a:rPr>
              <a:t>INTERNAL</a:t>
            </a:r>
            <a:endParaRPr lang="en-GB" dirty="0">
              <a:solidFill>
                <a:prstClr val="black"/>
              </a:solidFill>
            </a:endParaRPr>
          </a:p>
        </p:txBody>
      </p:sp>
      <p:sp>
        <p:nvSpPr>
          <p:cNvPr id="12" name="TextBox 11"/>
          <p:cNvSpPr txBox="1"/>
          <p:nvPr/>
        </p:nvSpPr>
        <p:spPr>
          <a:xfrm>
            <a:off x="5652120" y="671913"/>
            <a:ext cx="1512168" cy="369332"/>
          </a:xfrm>
          <a:prstGeom prst="rect">
            <a:avLst/>
          </a:prstGeom>
          <a:noFill/>
        </p:spPr>
        <p:txBody>
          <a:bodyPr wrap="square" rtlCol="0">
            <a:spAutoFit/>
          </a:bodyPr>
          <a:lstStyle/>
          <a:p>
            <a:r>
              <a:rPr lang="en-GB" dirty="0" smtClean="0">
                <a:solidFill>
                  <a:prstClr val="black"/>
                </a:solidFill>
              </a:rPr>
              <a:t>EXTERNAL</a:t>
            </a:r>
            <a:endParaRPr lang="en-GB" dirty="0">
              <a:solidFill>
                <a:prstClr val="black"/>
              </a:solidFill>
            </a:endParaRPr>
          </a:p>
        </p:txBody>
      </p:sp>
    </p:spTree>
    <p:extLst>
      <p:ext uri="{BB962C8B-B14F-4D97-AF65-F5344CB8AC3E}">
        <p14:creationId xmlns:p14="http://schemas.microsoft.com/office/powerpoint/2010/main" val="38904761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FF0000"/>
                </a:solidFill>
              </a:rPr>
              <a:t>The impact of women's movement and feminism </a:t>
            </a:r>
          </a:p>
        </p:txBody>
      </p:sp>
      <p:sp>
        <p:nvSpPr>
          <p:cNvPr id="3" name="Content Placeholder 2"/>
          <p:cNvSpPr>
            <a:spLocks noGrp="1"/>
          </p:cNvSpPr>
          <p:nvPr>
            <p:ph idx="1"/>
          </p:nvPr>
        </p:nvSpPr>
        <p:spPr>
          <a:xfrm>
            <a:off x="628650" y="2125267"/>
            <a:ext cx="7886700" cy="3732608"/>
          </a:xfrm>
        </p:spPr>
        <p:txBody>
          <a:bodyPr>
            <a:normAutofit fontScale="92500" lnSpcReduction="20000"/>
          </a:bodyPr>
          <a:lstStyle/>
          <a:p>
            <a:pPr marL="0" indent="0">
              <a:buNone/>
            </a:pPr>
            <a:r>
              <a:rPr lang="en-GB" dirty="0" smtClean="0">
                <a:solidFill>
                  <a:srgbClr val="FF5050"/>
                </a:solidFill>
              </a:rPr>
              <a:t>Feminism is a social movement that strives for equal rights, since the 1960’s, the feminist movement has changed the traditional stereotype of a women's role as solely of a mother and housewife in a traditional nuclear family and inferior to men outside the home, in work and in the law </a:t>
            </a:r>
          </a:p>
          <a:p>
            <a:pPr marL="0" indent="0">
              <a:buNone/>
            </a:pPr>
            <a:r>
              <a:rPr lang="en-GB" dirty="0" smtClean="0">
                <a:solidFill>
                  <a:srgbClr val="FFC000"/>
                </a:solidFill>
              </a:rPr>
              <a:t>Feminist argue we have not yet achieved equality between the sexes, but the feminist movement has had a huge impact in improving women’s rights and opportunity's through changes in the law. Feminism has improved women's self esteem and expectations.</a:t>
            </a:r>
          </a:p>
          <a:p>
            <a:pPr marL="0" indent="0">
              <a:buNone/>
            </a:pPr>
            <a:r>
              <a:rPr lang="en-GB" dirty="0" smtClean="0">
                <a:solidFill>
                  <a:srgbClr val="00CC00"/>
                </a:solidFill>
              </a:rPr>
              <a:t>Angela </a:t>
            </a:r>
            <a:r>
              <a:rPr lang="en-GB" dirty="0" err="1" smtClean="0">
                <a:solidFill>
                  <a:srgbClr val="00CC00"/>
                </a:solidFill>
              </a:rPr>
              <a:t>McRobbie’s</a:t>
            </a:r>
            <a:r>
              <a:rPr lang="en-GB" dirty="0" smtClean="0">
                <a:solidFill>
                  <a:srgbClr val="00CC00"/>
                </a:solidFill>
              </a:rPr>
              <a:t> (1994) – study of girls magazines - in the 1970’s they emphasised the importance of getting married and not being ‘left on the shelf’, whereas nowadays they contain images of assertive and independent women </a:t>
            </a:r>
          </a:p>
          <a:p>
            <a:pPr marL="0" indent="0">
              <a:buNone/>
            </a:pPr>
            <a:r>
              <a:rPr lang="en-GB" dirty="0" smtClean="0">
                <a:solidFill>
                  <a:srgbClr val="0099FF"/>
                </a:solidFill>
              </a:rPr>
              <a:t>The change which came from feminism affects girls self image and ambitions with regard to the family and careers, which can improve their educational achievement </a:t>
            </a:r>
          </a:p>
          <a:p>
            <a:pPr marL="0" indent="0">
              <a:buNone/>
            </a:pPr>
            <a:endParaRPr lang="en-GB" dirty="0"/>
          </a:p>
        </p:txBody>
      </p:sp>
      <p:sp>
        <p:nvSpPr>
          <p:cNvPr id="4" name="TextBox 3"/>
          <p:cNvSpPr txBox="1"/>
          <p:nvPr/>
        </p:nvSpPr>
        <p:spPr>
          <a:xfrm>
            <a:off x="6084168" y="5949280"/>
            <a:ext cx="1728192" cy="369332"/>
          </a:xfrm>
          <a:prstGeom prst="rect">
            <a:avLst/>
          </a:prstGeom>
          <a:noFill/>
        </p:spPr>
        <p:txBody>
          <a:bodyPr wrap="square" rtlCol="0">
            <a:spAutoFit/>
          </a:bodyPr>
          <a:lstStyle/>
          <a:p>
            <a:r>
              <a:rPr lang="en-GB" dirty="0" smtClean="0">
                <a:solidFill>
                  <a:srgbClr val="FF0000"/>
                </a:solidFill>
              </a:rPr>
              <a:t>Fl</a:t>
            </a:r>
            <a:r>
              <a:rPr lang="en-GB" dirty="0" smtClean="0">
                <a:solidFill>
                  <a:schemeClr val="accent4"/>
                </a:solidFill>
              </a:rPr>
              <a:t>or</a:t>
            </a:r>
            <a:r>
              <a:rPr lang="en-GB" dirty="0" smtClean="0">
                <a:solidFill>
                  <a:srgbClr val="92D050"/>
                </a:solidFill>
              </a:rPr>
              <a:t>ri</a:t>
            </a:r>
            <a:r>
              <a:rPr lang="en-GB" dirty="0" smtClean="0">
                <a:solidFill>
                  <a:schemeClr val="accent1"/>
                </a:solidFill>
              </a:rPr>
              <a:t>e</a:t>
            </a:r>
            <a:endParaRPr lang="en-GB" dirty="0">
              <a:solidFill>
                <a:schemeClr val="accent1"/>
              </a:solidFill>
            </a:endParaRPr>
          </a:p>
        </p:txBody>
      </p:sp>
    </p:spTree>
    <p:extLst>
      <p:ext uri="{BB962C8B-B14F-4D97-AF65-F5344CB8AC3E}">
        <p14:creationId xmlns:p14="http://schemas.microsoft.com/office/powerpoint/2010/main" val="115262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31094"/>
            <a:ext cx="7886700" cy="4358879"/>
          </a:xfrm>
        </p:spPr>
        <p:txBody>
          <a:bodyPr/>
          <a:lstStyle/>
          <a:p>
            <a:pPr marL="0" indent="0">
              <a:buNone/>
            </a:pPr>
            <a:r>
              <a:rPr lang="en-GB" dirty="0" err="1" smtClean="0">
                <a:solidFill>
                  <a:srgbClr val="6600FF"/>
                </a:solidFill>
              </a:rPr>
              <a:t>Mitsos</a:t>
            </a:r>
            <a:r>
              <a:rPr lang="en-GB" dirty="0" smtClean="0">
                <a:solidFill>
                  <a:srgbClr val="6600FF"/>
                </a:solidFill>
              </a:rPr>
              <a:t> and Browne 1998 – why females do better than males </a:t>
            </a:r>
          </a:p>
          <a:p>
            <a:pPr marL="0" indent="0">
              <a:buNone/>
            </a:pPr>
            <a:r>
              <a:rPr lang="en-GB" dirty="0" smtClean="0">
                <a:solidFill>
                  <a:srgbClr val="CC00CC"/>
                </a:solidFill>
              </a:rPr>
              <a:t>The women's movement and feminism have achieved considerable success in improving the rights and raising the expectations and self esteem of women.</a:t>
            </a:r>
          </a:p>
          <a:p>
            <a:pPr marL="0" indent="0">
              <a:buNone/>
            </a:pPr>
            <a:r>
              <a:rPr lang="en-GB" dirty="0" smtClean="0">
                <a:solidFill>
                  <a:srgbClr val="990099"/>
                </a:solidFill>
              </a:rPr>
              <a:t>They have challenged the traditional stereotype of women's role as housewives and mothers , and more people have become aware of the problem of patriarchy, gender role stereotype and sex discrimination</a:t>
            </a:r>
          </a:p>
          <a:p>
            <a:pPr marL="0" indent="0">
              <a:buNone/>
            </a:pPr>
            <a:r>
              <a:rPr lang="en-GB" dirty="0" smtClean="0">
                <a:solidFill>
                  <a:srgbClr val="FF66CC"/>
                </a:solidFill>
              </a:rPr>
              <a:t>This means women now look beyond being a housewife/mother as their main role in life </a:t>
            </a:r>
          </a:p>
          <a:p>
            <a:pPr marL="0" indent="0">
              <a:buNone/>
            </a:pPr>
            <a:r>
              <a:rPr lang="en-GB" dirty="0" smtClean="0">
                <a:solidFill>
                  <a:srgbClr val="FF66CC"/>
                </a:solidFill>
              </a:rPr>
              <a:t> </a:t>
            </a:r>
          </a:p>
          <a:p>
            <a:pPr marL="0" indent="0">
              <a:buNone/>
            </a:pPr>
            <a:endParaRPr lang="en-GB" dirty="0">
              <a:solidFill>
                <a:srgbClr val="FF66CC"/>
              </a:solidFill>
            </a:endParaRPr>
          </a:p>
          <a:p>
            <a:pPr marL="0" indent="0">
              <a:buNone/>
            </a:pPr>
            <a:r>
              <a:rPr lang="en-GB" smtClean="0">
                <a:solidFill>
                  <a:srgbClr val="FF66CC"/>
                </a:solidFill>
              </a:rPr>
              <a:t>By Florrie </a:t>
            </a:r>
            <a:endParaRPr lang="en-GB" dirty="0">
              <a:solidFill>
                <a:srgbClr val="FF66CC"/>
              </a:solidFill>
            </a:endParaRPr>
          </a:p>
        </p:txBody>
      </p:sp>
      <p:pic>
        <p:nvPicPr>
          <p:cNvPr id="5" name="Picture 4"/>
          <p:cNvPicPr>
            <a:picLocks noChangeAspect="1"/>
          </p:cNvPicPr>
          <p:nvPr/>
        </p:nvPicPr>
        <p:blipFill>
          <a:blip r:embed="rId2"/>
          <a:stretch>
            <a:fillRect/>
          </a:stretch>
        </p:blipFill>
        <p:spPr>
          <a:xfrm>
            <a:off x="3399295" y="3790950"/>
            <a:ext cx="1537704" cy="1989789"/>
          </a:xfrm>
          <a:prstGeom prst="rect">
            <a:avLst/>
          </a:prstGeom>
        </p:spPr>
      </p:pic>
      <p:pic>
        <p:nvPicPr>
          <p:cNvPr id="6" name="Picture 5"/>
          <p:cNvPicPr>
            <a:picLocks noChangeAspect="1"/>
          </p:cNvPicPr>
          <p:nvPr/>
        </p:nvPicPr>
        <p:blipFill>
          <a:blip r:embed="rId3"/>
          <a:stretch>
            <a:fillRect/>
          </a:stretch>
        </p:blipFill>
        <p:spPr>
          <a:xfrm>
            <a:off x="5118831" y="3790950"/>
            <a:ext cx="1607344" cy="1607344"/>
          </a:xfrm>
          <a:prstGeom prst="rect">
            <a:avLst/>
          </a:prstGeom>
        </p:spPr>
      </p:pic>
    </p:spTree>
    <p:extLst>
      <p:ext uri="{BB962C8B-B14F-4D97-AF65-F5344CB8AC3E}">
        <p14:creationId xmlns:p14="http://schemas.microsoft.com/office/powerpoint/2010/main" val="391165423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8473" y="876591"/>
            <a:ext cx="4820359" cy="692497"/>
          </a:xfrm>
          <a:prstGeom prst="rect">
            <a:avLst/>
          </a:prstGeom>
          <a:noFill/>
        </p:spPr>
        <p:txBody>
          <a:bodyPr wrap="none" lIns="68580" tIns="34290" rIns="68580" bIns="34290">
            <a:spAutoFit/>
          </a:bodyPr>
          <a:lstStyle/>
          <a:p>
            <a:pPr algn="ctr" defTabSz="342900"/>
            <a:r>
              <a:rPr lang="en-US" sz="4050" b="1" dirty="0">
                <a:ln w="13462">
                  <a:solidFill>
                    <a:prstClr val="black"/>
                  </a:solidFill>
                  <a:prstDash val="solid"/>
                </a:ln>
                <a:solidFill>
                  <a:prstClr val="white">
                    <a:lumMod val="85000"/>
                    <a:lumOff val="15000"/>
                  </a:prstClr>
                </a:solidFill>
                <a:effectLst>
                  <a:outerShdw dist="38100" dir="2700000" algn="bl" rotWithShape="0">
                    <a:srgbClr val="E45C8A"/>
                  </a:outerShdw>
                </a:effectLst>
              </a:rPr>
              <a:t>Changes in the Family</a:t>
            </a:r>
          </a:p>
        </p:txBody>
      </p:sp>
      <p:sp>
        <p:nvSpPr>
          <p:cNvPr id="5" name="TextBox 4"/>
          <p:cNvSpPr txBox="1"/>
          <p:nvPr/>
        </p:nvSpPr>
        <p:spPr>
          <a:xfrm>
            <a:off x="190500" y="1547501"/>
            <a:ext cx="7391400" cy="1754326"/>
          </a:xfrm>
          <a:prstGeom prst="rect">
            <a:avLst/>
          </a:prstGeom>
          <a:noFill/>
        </p:spPr>
        <p:txBody>
          <a:bodyPr wrap="square" rtlCol="0">
            <a:spAutoFit/>
          </a:bodyPr>
          <a:lstStyle/>
          <a:p>
            <a:pPr defTabSz="342900"/>
            <a:r>
              <a:rPr lang="en-GB" dirty="0">
                <a:solidFill>
                  <a:prstClr val="white"/>
                </a:solidFill>
              </a:rPr>
              <a:t>There have been major changes in the family since the 1970s:</a:t>
            </a:r>
          </a:p>
          <a:p>
            <a:pPr marL="214313" indent="-214313" defTabSz="342900">
              <a:buFont typeface="Arial" panose="020B0604020202020204" pitchFamily="34" charset="0"/>
              <a:buChar char="•"/>
            </a:pPr>
            <a:r>
              <a:rPr lang="en-GB" dirty="0">
                <a:solidFill>
                  <a:prstClr val="white"/>
                </a:solidFill>
              </a:rPr>
              <a:t>An increase in the divorce rate</a:t>
            </a:r>
          </a:p>
          <a:p>
            <a:pPr marL="214313" indent="-214313" defTabSz="342900">
              <a:buFont typeface="Arial" panose="020B0604020202020204" pitchFamily="34" charset="0"/>
              <a:buChar char="•"/>
            </a:pPr>
            <a:r>
              <a:rPr lang="en-GB" dirty="0">
                <a:solidFill>
                  <a:prstClr val="white"/>
                </a:solidFill>
              </a:rPr>
              <a:t>An increase in cohabitation and a decrease in the number of first marriages.</a:t>
            </a:r>
          </a:p>
          <a:p>
            <a:pPr marL="214313" indent="-214313" defTabSz="342900">
              <a:buFont typeface="Arial" panose="020B0604020202020204" pitchFamily="34" charset="0"/>
              <a:buChar char="•"/>
            </a:pPr>
            <a:r>
              <a:rPr lang="en-GB" dirty="0">
                <a:solidFill>
                  <a:prstClr val="white"/>
                </a:solidFill>
              </a:rPr>
              <a:t>An increase in the number of lone parent families </a:t>
            </a:r>
          </a:p>
          <a:p>
            <a:pPr marL="214313" indent="-214313" defTabSz="342900">
              <a:buFont typeface="Arial" panose="020B0604020202020204" pitchFamily="34" charset="0"/>
              <a:buChar char="•"/>
            </a:pPr>
            <a:r>
              <a:rPr lang="en-GB" dirty="0">
                <a:solidFill>
                  <a:prstClr val="white"/>
                </a:solidFill>
              </a:rPr>
              <a:t>Smaller families </a:t>
            </a:r>
          </a:p>
        </p:txBody>
      </p:sp>
      <p:sp>
        <p:nvSpPr>
          <p:cNvPr id="6" name="TextBox 5"/>
          <p:cNvSpPr txBox="1"/>
          <p:nvPr/>
        </p:nvSpPr>
        <p:spPr>
          <a:xfrm>
            <a:off x="107504" y="3429000"/>
            <a:ext cx="5267325" cy="1477328"/>
          </a:xfrm>
          <a:prstGeom prst="rect">
            <a:avLst/>
          </a:prstGeom>
          <a:noFill/>
        </p:spPr>
        <p:txBody>
          <a:bodyPr wrap="square" rtlCol="0">
            <a:spAutoFit/>
          </a:bodyPr>
          <a:lstStyle/>
          <a:p>
            <a:pPr defTabSz="342900"/>
            <a:r>
              <a:rPr lang="en-GB" dirty="0">
                <a:solidFill>
                  <a:prstClr val="white"/>
                </a:solidFill>
              </a:rPr>
              <a:t>These changes are affecting girls’ attitudes towards education in a number of ways. For example increase number of female headed lone-parent families may mean more women need to take on the breadwinner role.</a:t>
            </a:r>
          </a:p>
        </p:txBody>
      </p:sp>
      <p:sp>
        <p:nvSpPr>
          <p:cNvPr id="7" name="TextBox 6"/>
          <p:cNvSpPr txBox="1"/>
          <p:nvPr/>
        </p:nvSpPr>
        <p:spPr>
          <a:xfrm>
            <a:off x="5800725" y="2522168"/>
            <a:ext cx="2943225" cy="3416320"/>
          </a:xfrm>
          <a:prstGeom prst="rect">
            <a:avLst/>
          </a:prstGeom>
          <a:noFill/>
        </p:spPr>
        <p:txBody>
          <a:bodyPr wrap="square" rtlCol="0">
            <a:spAutoFit/>
          </a:bodyPr>
          <a:lstStyle/>
          <a:p>
            <a:pPr defTabSz="342900"/>
            <a:r>
              <a:rPr lang="en-GB" dirty="0">
                <a:solidFill>
                  <a:prstClr val="white"/>
                </a:solidFill>
              </a:rPr>
              <a:t>To achieve this independence women need well paid jobs and therefore good qualifications. Likewise increases in the divorce rate may suggest to girls that it is unwise to rely on a husband to be their provider. Again, this may encourage girls to look to themselves and their own qualifications to make a living </a:t>
            </a:r>
          </a:p>
        </p:txBody>
      </p:sp>
      <p:cxnSp>
        <p:nvCxnSpPr>
          <p:cNvPr id="9" name="Straight Arrow Connector 8"/>
          <p:cNvCxnSpPr/>
          <p:nvPr/>
        </p:nvCxnSpPr>
        <p:spPr>
          <a:xfrm>
            <a:off x="4886325" y="4305300"/>
            <a:ext cx="847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94053" y="5320963"/>
            <a:ext cx="147232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Rory</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3230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Changes in the Position of women in employment.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Equal Pay Act 1970 – made it illegal to pay women less than men for work of equal value.</a:t>
            </a:r>
          </a:p>
          <a:p>
            <a:pPr marL="0" indent="0">
              <a:buNone/>
            </a:pPr>
            <a:r>
              <a:rPr lang="en-GB" dirty="0" smtClean="0"/>
              <a:t>Sex Discrimination Act 1975 – Outlaws any discrimination at work.</a:t>
            </a:r>
          </a:p>
          <a:p>
            <a:pPr marL="0" indent="0">
              <a:buNone/>
            </a:pPr>
            <a:r>
              <a:rPr lang="en-GB" dirty="0" smtClean="0"/>
              <a:t>Since 1975, the pay gap between men and women has decreased from being 30% to 15%. Apart from this there has been a rise in the amount of women in employment in 1971 the statistic was at 53% and in 2013 it was 67%. This can be caused by the growth of the of the private sector as well as the flexibility of working hours now each has allowed women to have more opportunities.</a:t>
            </a:r>
          </a:p>
          <a:p>
            <a:pPr marL="0" indent="0">
              <a:buNone/>
            </a:pPr>
            <a:r>
              <a:rPr lang="en-GB" dirty="0" smtClean="0"/>
              <a:t>The ‘Glass ceiling’ which had previously limited women from what they wanted to accomplish. Some women are now breaking through the invisible barrier which blocking women from reaching high level professional and managerial jobs with the sectors of the working world. </a:t>
            </a:r>
          </a:p>
          <a:p>
            <a:pPr marL="0" indent="0">
              <a:buNone/>
            </a:pPr>
            <a:r>
              <a:rPr lang="en-GB" dirty="0" smtClean="0"/>
              <a:t>As a result of this it has enabled girls to see their futures as something more than just being housewives. Since greater opportunities are now being offered to them along side better pay. Successful women act as role models for young girls to provide incentive to </a:t>
            </a:r>
            <a:r>
              <a:rPr lang="en-GB" smtClean="0"/>
              <a:t>gain qualifications.</a:t>
            </a:r>
            <a:endParaRPr lang="en-GB" dirty="0" smtClean="0"/>
          </a:p>
        </p:txBody>
      </p:sp>
      <p:sp>
        <p:nvSpPr>
          <p:cNvPr id="4" name="TextBox 3"/>
          <p:cNvSpPr txBox="1"/>
          <p:nvPr/>
        </p:nvSpPr>
        <p:spPr>
          <a:xfrm>
            <a:off x="6660232" y="5791201"/>
            <a:ext cx="1452688" cy="369332"/>
          </a:xfrm>
          <a:prstGeom prst="rect">
            <a:avLst/>
          </a:prstGeom>
          <a:noFill/>
        </p:spPr>
        <p:txBody>
          <a:bodyPr wrap="square" rtlCol="0">
            <a:spAutoFit/>
          </a:bodyPr>
          <a:lstStyle/>
          <a:p>
            <a:r>
              <a:rPr lang="en-GB" dirty="0" smtClean="0"/>
              <a:t>Angelica</a:t>
            </a:r>
            <a:endParaRPr lang="en-GB" dirty="0"/>
          </a:p>
        </p:txBody>
      </p:sp>
    </p:spTree>
    <p:extLst>
      <p:ext uri="{BB962C8B-B14F-4D97-AF65-F5344CB8AC3E}">
        <p14:creationId xmlns:p14="http://schemas.microsoft.com/office/powerpoint/2010/main" val="505142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5.xml.rels><?xml version="1.0" encoding="UTF-8" standalone="yes"?>
<Relationships xmlns="http://schemas.openxmlformats.org/package/2006/relationships"><Relationship Id="rId1" Type="http://schemas.openxmlformats.org/officeDocument/2006/relationships/image" Target="../media/image7.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7.jpeg"/></Relationships>
</file>

<file path=ppt/theme/_rels/theme22.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9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0.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1.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2.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docProps/app.xml><?xml version="1.0" encoding="utf-8"?>
<Properties xmlns="http://schemas.openxmlformats.org/officeDocument/2006/extended-properties" xmlns:vt="http://schemas.openxmlformats.org/officeDocument/2006/docPropsVTypes">
  <Template>Facet</Template>
  <TotalTime>1360</TotalTime>
  <Words>4848</Words>
  <Application>Microsoft Office PowerPoint</Application>
  <PresentationFormat>On-screen Show (4:3)</PresentationFormat>
  <Paragraphs>377</Paragraphs>
  <Slides>56</Slides>
  <Notes>1</Notes>
  <HiddenSlides>0</HiddenSlides>
  <MMClips>0</MMClips>
  <ScaleCrop>false</ScaleCrop>
  <HeadingPairs>
    <vt:vector size="6" baseType="variant">
      <vt:variant>
        <vt:lpstr>Fonts Used</vt:lpstr>
      </vt:variant>
      <vt:variant>
        <vt:i4>17</vt:i4>
      </vt:variant>
      <vt:variant>
        <vt:lpstr>Theme</vt:lpstr>
      </vt:variant>
      <vt:variant>
        <vt:i4>23</vt:i4>
      </vt:variant>
      <vt:variant>
        <vt:lpstr>Slide Titles</vt:lpstr>
      </vt:variant>
      <vt:variant>
        <vt:i4>56</vt:i4>
      </vt:variant>
    </vt:vector>
  </HeadingPairs>
  <TitlesOfParts>
    <vt:vector size="96" baseType="lpstr">
      <vt:lpstr>Arial Unicode MS</vt:lpstr>
      <vt:lpstr>SimSun</vt:lpstr>
      <vt:lpstr>Adobe Caslon Pro Bold</vt:lpstr>
      <vt:lpstr>Aharoni</vt:lpstr>
      <vt:lpstr>Arial</vt:lpstr>
      <vt:lpstr>Calibri</vt:lpstr>
      <vt:lpstr>Calibri Light</vt:lpstr>
      <vt:lpstr>Century Gothic</vt:lpstr>
      <vt:lpstr>Cooper Black</vt:lpstr>
      <vt:lpstr>Corbel</vt:lpstr>
      <vt:lpstr>Tahoma</vt:lpstr>
      <vt:lpstr>Times New Roman</vt:lpstr>
      <vt:lpstr>Trebuchet MS</vt:lpstr>
      <vt:lpstr>Tw Cen MT</vt:lpstr>
      <vt:lpstr>Tw Cen MT Condensed</vt:lpstr>
      <vt:lpstr>Wingdings</vt:lpstr>
      <vt:lpstr>Wingdings 3</vt:lpstr>
      <vt:lpstr>Facet</vt:lpstr>
      <vt:lpstr>Parallax</vt:lpstr>
      <vt:lpstr>1_Office Theme</vt:lpstr>
      <vt:lpstr>Integral</vt:lpstr>
      <vt:lpstr>Office Theme</vt:lpstr>
      <vt:lpstr>2_Office Theme</vt:lpstr>
      <vt:lpstr>Celestial</vt:lpstr>
      <vt:lpstr>3_Office Theme</vt:lpstr>
      <vt:lpstr>1_Celestial</vt:lpstr>
      <vt:lpstr>4_Office Theme</vt:lpstr>
      <vt:lpstr>5_Office Theme</vt:lpstr>
      <vt:lpstr>1_Facet</vt:lpstr>
      <vt:lpstr>Slice</vt:lpstr>
      <vt:lpstr>6_Office Theme</vt:lpstr>
      <vt:lpstr>Ion Boardroom</vt:lpstr>
      <vt:lpstr>7_Office Theme</vt:lpstr>
      <vt:lpstr>2_Celestial</vt:lpstr>
      <vt:lpstr>8_Office Theme</vt:lpstr>
      <vt:lpstr>9_Office Theme</vt:lpstr>
      <vt:lpstr>Ion</vt:lpstr>
      <vt:lpstr>10_Office Theme</vt:lpstr>
      <vt:lpstr>1_Ion Boardroom</vt:lpstr>
      <vt:lpstr>2_Facet</vt:lpstr>
      <vt:lpstr>Gender and DEA</vt:lpstr>
      <vt:lpstr>Gender and DEA: Data</vt:lpstr>
      <vt:lpstr>Girls and Boys achievement in Education</vt:lpstr>
      <vt:lpstr>PowerPoint Presentation</vt:lpstr>
      <vt:lpstr>EXTERNAL FACTORS: Girls’ relative achievement</vt:lpstr>
      <vt:lpstr>The impact of women's movement and feminism </vt:lpstr>
      <vt:lpstr>PowerPoint Presentation</vt:lpstr>
      <vt:lpstr>PowerPoint Presentation</vt:lpstr>
      <vt:lpstr>Changes in the Position of women in employment.</vt:lpstr>
      <vt:lpstr>PowerPoint Presentation</vt:lpstr>
      <vt:lpstr>Maturity</vt:lpstr>
      <vt:lpstr>EXTERNAL FACTORS: Boys’ relative underachievement</vt:lpstr>
      <vt:lpstr>Globalisation </vt:lpstr>
      <vt:lpstr>What is Globalisation? </vt:lpstr>
      <vt:lpstr>What has globalisation resulted in? </vt:lpstr>
      <vt:lpstr>Reasons for globalisation </vt:lpstr>
      <vt:lpstr>Positive impacts of globalisation </vt:lpstr>
      <vt:lpstr>Negative impacts of globalisation </vt:lpstr>
      <vt:lpstr>Globalisation and the decline of traditional men's job </vt:lpstr>
      <vt:lpstr>Male Identity Crisis  </vt:lpstr>
      <vt:lpstr>Hegemonic Masculinity Gabriel</vt:lpstr>
      <vt:lpstr>Over estimation of ability</vt:lpstr>
      <vt:lpstr>Over estimation of ability</vt:lpstr>
      <vt:lpstr>PowerPoint Presentation</vt:lpstr>
      <vt:lpstr>Why are girls outperforming boys? Labelling and the self-fulfilling prophecy </vt:lpstr>
      <vt:lpstr>INTERNAL FACTORS: Girls’ relative achievement</vt:lpstr>
      <vt:lpstr>Equal opportunity Policies- Tabitha Sowa</vt:lpstr>
      <vt:lpstr>PowerPoint Presentation</vt:lpstr>
      <vt:lpstr>Challenging gender stereotypes</vt:lpstr>
      <vt:lpstr>PowerPoint Presentation</vt:lpstr>
      <vt:lpstr>PowerPoint Presentation</vt:lpstr>
      <vt:lpstr>PowerPoint Presentation</vt:lpstr>
      <vt:lpstr>Marketization</vt:lpstr>
      <vt:lpstr>INTERNAL FACTORS: Boys’ relative underachievement</vt:lpstr>
      <vt:lpstr>Labelling and Self Fulfilling Prophecy: </vt:lpstr>
      <vt:lpstr>Anti-school subcultures</vt:lpstr>
      <vt:lpstr>The Feminised Curriculum</vt:lpstr>
      <vt:lpstr>LACK OF MALE ROLE MODELS</vt:lpstr>
      <vt:lpstr>ACHIEVEMENTS</vt:lpstr>
      <vt:lpstr>So overall…</vt:lpstr>
      <vt:lpstr>FEMINIST ANALYSIS blends the structuralist and Interactionist </vt:lpstr>
      <vt:lpstr>Recent Trends in Gender from the late 1980s to the present day.  </vt:lpstr>
      <vt:lpstr>Problems with this picture </vt:lpstr>
      <vt:lpstr>Summary: Explaining the differences</vt:lpstr>
      <vt:lpstr>CONTINUING PROBLEMS FOR GIRLS? 2 examples </vt:lpstr>
      <vt:lpstr>Heteronormativity represented in US TV shows/ Films: </vt:lpstr>
      <vt:lpstr>CASE STUDY: Archer et al</vt:lpstr>
      <vt:lpstr>Archer et al Key headings</vt:lpstr>
      <vt:lpstr>Symbolic Capital</vt:lpstr>
      <vt:lpstr>Hyperheterosexual feminine identities</vt:lpstr>
      <vt:lpstr>Boyfriends</vt:lpstr>
      <vt:lpstr>Being "loud"</vt:lpstr>
      <vt:lpstr>Working Class Girls' dilemma</vt:lpstr>
      <vt:lpstr>“Successful” working class girls remain “home centred”</vt:lpstr>
      <vt:lpstr>Planning/Evaluating?</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DEA</dc:title>
  <dc:creator>Amy J Tidd</dc:creator>
  <cp:lastModifiedBy>Dave King</cp:lastModifiedBy>
  <cp:revision>71</cp:revision>
  <cp:lastPrinted>2017-03-10T10:07:44Z</cp:lastPrinted>
  <dcterms:created xsi:type="dcterms:W3CDTF">2015-03-16T12:29:02Z</dcterms:created>
  <dcterms:modified xsi:type="dcterms:W3CDTF">2017-03-13T13:12:39Z</dcterms:modified>
</cp:coreProperties>
</file>