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6.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7.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8.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9.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2.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1" r:id="rId2"/>
    <p:sldMasterId id="2147483820" r:id="rId3"/>
    <p:sldMasterId id="2147483832" r:id="rId4"/>
    <p:sldMasterId id="2147483844" r:id="rId5"/>
    <p:sldMasterId id="2147483856" r:id="rId6"/>
    <p:sldMasterId id="2147483868" r:id="rId7"/>
    <p:sldMasterId id="2147483880" r:id="rId8"/>
    <p:sldMasterId id="2147483892" r:id="rId9"/>
    <p:sldMasterId id="2147483910" r:id="rId10"/>
    <p:sldMasterId id="2147483922" r:id="rId11"/>
    <p:sldMasterId id="2147483934" r:id="rId12"/>
    <p:sldMasterId id="2147483949" r:id="rId13"/>
    <p:sldMasterId id="2147483973" r:id="rId14"/>
    <p:sldMasterId id="2147483985" r:id="rId15"/>
    <p:sldMasterId id="2147483997" r:id="rId16"/>
    <p:sldMasterId id="2147484009" r:id="rId17"/>
    <p:sldMasterId id="2147484021" r:id="rId18"/>
    <p:sldMasterId id="2147484033" r:id="rId19"/>
    <p:sldMasterId id="2147484069" r:id="rId20"/>
    <p:sldMasterId id="2147484093" r:id="rId21"/>
    <p:sldMasterId id="2147484105" r:id="rId22"/>
    <p:sldMasterId id="2147484123" r:id="rId23"/>
  </p:sldMasterIdLst>
  <p:notesMasterIdLst>
    <p:notesMasterId r:id="rId77"/>
  </p:notesMasterIdLst>
  <p:sldIdLst>
    <p:sldId id="256" r:id="rId24"/>
    <p:sldId id="261" r:id="rId25"/>
    <p:sldId id="276" r:id="rId26"/>
    <p:sldId id="326" r:id="rId27"/>
    <p:sldId id="325" r:id="rId28"/>
    <p:sldId id="279" r:id="rId29"/>
    <p:sldId id="346" r:id="rId30"/>
    <p:sldId id="347" r:id="rId31"/>
    <p:sldId id="356" r:id="rId32"/>
    <p:sldId id="366" r:id="rId33"/>
    <p:sldId id="367" r:id="rId34"/>
    <p:sldId id="368" r:id="rId35"/>
    <p:sldId id="369" r:id="rId36"/>
    <p:sldId id="355" r:id="rId37"/>
    <p:sldId id="345" r:id="rId38"/>
    <p:sldId id="280" r:id="rId39"/>
    <p:sldId id="353" r:id="rId40"/>
    <p:sldId id="354" r:id="rId41"/>
    <p:sldId id="358" r:id="rId42"/>
    <p:sldId id="365" r:id="rId43"/>
    <p:sldId id="359" r:id="rId44"/>
    <p:sldId id="360" r:id="rId45"/>
    <p:sldId id="281" r:id="rId46"/>
    <p:sldId id="357" r:id="rId47"/>
    <p:sldId id="342" r:id="rId48"/>
    <p:sldId id="343" r:id="rId49"/>
    <p:sldId id="348" r:id="rId50"/>
    <p:sldId id="363" r:id="rId51"/>
    <p:sldId id="370" r:id="rId52"/>
    <p:sldId id="371" r:id="rId53"/>
    <p:sldId id="349" r:id="rId54"/>
    <p:sldId id="282" r:id="rId55"/>
    <p:sldId id="339" r:id="rId56"/>
    <p:sldId id="350" r:id="rId57"/>
    <p:sldId id="340" r:id="rId58"/>
    <p:sldId id="341" r:id="rId59"/>
    <p:sldId id="277" r:id="rId60"/>
    <p:sldId id="271" r:id="rId61"/>
    <p:sldId id="272" r:id="rId62"/>
    <p:sldId id="273" r:id="rId63"/>
    <p:sldId id="274"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p:cViewPr varScale="1">
        <p:scale>
          <a:sx n="87" d="100"/>
          <a:sy n="87" d="100"/>
        </p:scale>
        <p:origin x="10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AB1282-4344-499F-9133-AA4F7C9BE3B3}" type="datetimeFigureOut">
              <a:rPr lang="en-GB" smtClean="0"/>
              <a:t>21/03/2017</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7F79290-3774-4D10-B526-B702C2ACF491}" type="slidenum">
              <a:rPr lang="en-GB" smtClean="0"/>
              <a:t>‹#›</a:t>
            </a:fld>
            <a:endParaRPr lang="en-GB"/>
          </a:p>
        </p:txBody>
      </p:sp>
    </p:spTree>
    <p:extLst>
      <p:ext uri="{BB962C8B-B14F-4D97-AF65-F5344CB8AC3E}">
        <p14:creationId xmlns:p14="http://schemas.microsoft.com/office/powerpoint/2010/main" val="208925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B8E463-0B24-46F0-9006-25E55B6CCFAE}"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22117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423858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1866872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solidFill>
                  <a:srgbClr val="46464A">
                    <a:lumMod val="20000"/>
                    <a:lumOff val="80000"/>
                  </a:srgbClr>
                </a:solidFill>
              </a:rPr>
              <a:pPr/>
              <a:t>3/21/2017</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5414474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609601"/>
            <a:ext cx="6507167" cy="32004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0"/>
            <a:ext cx="6507167" cy="190500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11"/>
          </p:nvPr>
        </p:nvSpPr>
        <p:spPr/>
        <p:txBody>
          <a:bodyPr/>
          <a:lstStyle/>
          <a:p>
            <a:endParaRPr lang="en-GB">
              <a:solidFill>
                <a:prstClr val="white">
                  <a:lumMod val="75000"/>
                </a:prstClr>
              </a:solidFill>
            </a:endParaRPr>
          </a:p>
        </p:txBody>
      </p:sp>
      <p:sp>
        <p:nvSpPr>
          <p:cNvPr id="6" name="Slide Number Placeholder 5"/>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15832334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11"/>
          </p:nvPr>
        </p:nvSpPr>
        <p:spPr/>
        <p:txBody>
          <a:bodyPr/>
          <a:lstStyle/>
          <a:p>
            <a:endParaRPr lang="en-GB">
              <a:solidFill>
                <a:prstClr val="white">
                  <a:lumMod val="75000"/>
                </a:prstClr>
              </a:solidFill>
            </a:endParaRPr>
          </a:p>
        </p:txBody>
      </p:sp>
      <p:sp>
        <p:nvSpPr>
          <p:cNvPr id="6" name="Slide Number Placeholder 5"/>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8590674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3308581"/>
            <a:ext cx="6515100" cy="1468800"/>
          </a:xfrm>
        </p:spPr>
        <p:txBody>
          <a:bodyPr anchor="b"/>
          <a:lstStyle>
            <a:lvl1pPr algn="r">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313259" y="4777381"/>
            <a:ext cx="6515101" cy="8604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11"/>
          </p:nvPr>
        </p:nvSpPr>
        <p:spPr/>
        <p:txBody>
          <a:bodyPr/>
          <a:lstStyle/>
          <a:p>
            <a:endParaRPr lang="en-GB">
              <a:solidFill>
                <a:prstClr val="white">
                  <a:lumMod val="75000"/>
                </a:prstClr>
              </a:solidFill>
            </a:endParaRPr>
          </a:p>
        </p:txBody>
      </p:sp>
      <p:sp>
        <p:nvSpPr>
          <p:cNvPr id="6" name="Slide Number Placeholder 5"/>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12912280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667000"/>
            <a:ext cx="3657600"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7959" y="2667000"/>
            <a:ext cx="3657600"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6" name="Footer Placeholder 5"/>
          <p:cNvSpPr>
            <a:spLocks noGrp="1"/>
          </p:cNvSpPr>
          <p:nvPr>
            <p:ph type="ftr" sz="quarter" idx="11"/>
          </p:nvPr>
        </p:nvSpPr>
        <p:spPr/>
        <p:txBody>
          <a:bodyPr/>
          <a:lstStyle/>
          <a:p>
            <a:endParaRPr lang="en-GB">
              <a:solidFill>
                <a:prstClr val="white">
                  <a:lumMod val="75000"/>
                </a:prstClr>
              </a:solidFill>
            </a:endParaRPr>
          </a:p>
        </p:txBody>
      </p:sp>
      <p:sp>
        <p:nvSpPr>
          <p:cNvPr id="7" name="Slide Number Placeholder 6"/>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27420659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1961" y="2658533"/>
            <a:ext cx="3441698"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6059" y="3243263"/>
            <a:ext cx="3657600" cy="254793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32350" y="2667000"/>
            <a:ext cx="34532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7959" y="3243263"/>
            <a:ext cx="3657601" cy="254793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8" name="Footer Placeholder 7"/>
          <p:cNvSpPr>
            <a:spLocks noGrp="1"/>
          </p:cNvSpPr>
          <p:nvPr>
            <p:ph type="ftr" sz="quarter" idx="11"/>
          </p:nvPr>
        </p:nvSpPr>
        <p:spPr/>
        <p:txBody>
          <a:bodyPr/>
          <a:lstStyle/>
          <a:p>
            <a:endParaRPr lang="en-GB">
              <a:solidFill>
                <a:prstClr val="white">
                  <a:lumMod val="75000"/>
                </a:prstClr>
              </a:solidFill>
            </a:endParaRPr>
          </a:p>
        </p:txBody>
      </p:sp>
      <p:sp>
        <p:nvSpPr>
          <p:cNvPr id="9" name="Slide Number Placeholder 8"/>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19027820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4" name="Footer Placeholder 3"/>
          <p:cNvSpPr>
            <a:spLocks noGrp="1"/>
          </p:cNvSpPr>
          <p:nvPr>
            <p:ph type="ftr" sz="quarter" idx="11"/>
          </p:nvPr>
        </p:nvSpPr>
        <p:spPr/>
        <p:txBody>
          <a:bodyPr/>
          <a:lstStyle/>
          <a:p>
            <a:endParaRPr lang="en-GB">
              <a:solidFill>
                <a:prstClr val="white">
                  <a:lumMod val="75000"/>
                </a:prstClr>
              </a:solidFill>
            </a:endParaRPr>
          </a:p>
        </p:txBody>
      </p:sp>
      <p:sp>
        <p:nvSpPr>
          <p:cNvPr id="5" name="Slide Number Placeholder 4"/>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24579381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3" name="Footer Placeholder 2"/>
          <p:cNvSpPr>
            <a:spLocks noGrp="1"/>
          </p:cNvSpPr>
          <p:nvPr>
            <p:ph type="ftr" sz="quarter" idx="11"/>
          </p:nvPr>
        </p:nvSpPr>
        <p:spPr/>
        <p:txBody>
          <a:bodyPr/>
          <a:lstStyle/>
          <a:p>
            <a:endParaRPr lang="en-GB">
              <a:solidFill>
                <a:prstClr val="white">
                  <a:lumMod val="75000"/>
                </a:prstClr>
              </a:solidFill>
            </a:endParaRPr>
          </a:p>
        </p:txBody>
      </p:sp>
      <p:sp>
        <p:nvSpPr>
          <p:cNvPr id="4" name="Slide Number Placeholder 3"/>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28042203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2661841"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827859" y="609601"/>
            <a:ext cx="4457701" cy="51816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6059" y="2971800"/>
            <a:ext cx="2661841" cy="18288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6" name="Footer Placeholder 5"/>
          <p:cNvSpPr>
            <a:spLocks noGrp="1"/>
          </p:cNvSpPr>
          <p:nvPr>
            <p:ph type="ftr" sz="quarter" idx="11"/>
          </p:nvPr>
        </p:nvSpPr>
        <p:spPr/>
        <p:txBody>
          <a:bodyPr/>
          <a:lstStyle/>
          <a:p>
            <a:endParaRPr lang="en-GB">
              <a:solidFill>
                <a:prstClr val="white">
                  <a:lumMod val="75000"/>
                </a:prstClr>
              </a:solidFill>
            </a:endParaRPr>
          </a:p>
        </p:txBody>
      </p:sp>
      <p:sp>
        <p:nvSpPr>
          <p:cNvPr id="7" name="Slide Number Placeholder 6"/>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15549697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600200"/>
            <a:ext cx="4000501"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75300" y="-18288"/>
            <a:ext cx="245744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971800"/>
            <a:ext cx="4000501" cy="18288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799409" y="5883276"/>
            <a:ext cx="685800" cy="365125"/>
          </a:xfrm>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6" name="Footer Placeholder 5"/>
          <p:cNvSpPr>
            <a:spLocks noGrp="1"/>
          </p:cNvSpPr>
          <p:nvPr>
            <p:ph type="ftr" sz="quarter" idx="11"/>
          </p:nvPr>
        </p:nvSpPr>
        <p:spPr>
          <a:xfrm>
            <a:off x="856059" y="5883276"/>
            <a:ext cx="3829050" cy="365125"/>
          </a:xfrm>
        </p:spPr>
        <p:txBody>
          <a:bodyPr/>
          <a:lstStyle/>
          <a:p>
            <a:endParaRPr lang="en-GB">
              <a:solidFill>
                <a:prstClr val="white">
                  <a:lumMod val="75000"/>
                </a:prstClr>
              </a:solidFill>
            </a:endParaRPr>
          </a:p>
        </p:txBody>
      </p:sp>
      <p:sp>
        <p:nvSpPr>
          <p:cNvPr id="7" name="Slide Number Placeholder 6"/>
          <p:cNvSpPr>
            <a:spLocks noGrp="1"/>
          </p:cNvSpPr>
          <p:nvPr>
            <p:ph type="sldNum" sz="quarter" idx="12"/>
          </p:nvPr>
        </p:nvSpPr>
        <p:spPr>
          <a:xfrm>
            <a:off x="8056960" y="5883276"/>
            <a:ext cx="241925" cy="365125"/>
          </a:xfrm>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4605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04740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732865"/>
            <a:ext cx="7429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847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56060" y="5299603"/>
            <a:ext cx="7429500" cy="493712"/>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6" name="Footer Placeholder 5"/>
          <p:cNvSpPr>
            <a:spLocks noGrp="1"/>
          </p:cNvSpPr>
          <p:nvPr>
            <p:ph type="ftr" sz="quarter" idx="11"/>
          </p:nvPr>
        </p:nvSpPr>
        <p:spPr/>
        <p:txBody>
          <a:bodyPr/>
          <a:lstStyle/>
          <a:p>
            <a:endParaRPr lang="en-GB">
              <a:solidFill>
                <a:prstClr val="white">
                  <a:lumMod val="75000"/>
                </a:prstClr>
              </a:solidFill>
            </a:endParaRPr>
          </a:p>
        </p:txBody>
      </p:sp>
      <p:sp>
        <p:nvSpPr>
          <p:cNvPr id="7" name="Slide Number Placeholder 6"/>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845256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3124199"/>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4343400"/>
            <a:ext cx="7429500" cy="144780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11"/>
          </p:nvPr>
        </p:nvSpPr>
        <p:spPr/>
        <p:txBody>
          <a:bodyPr/>
          <a:lstStyle/>
          <a:p>
            <a:endParaRPr lang="en-GB">
              <a:solidFill>
                <a:prstClr val="white">
                  <a:lumMod val="75000"/>
                </a:prstClr>
              </a:solidFill>
            </a:endParaRPr>
          </a:p>
        </p:txBody>
      </p:sp>
      <p:sp>
        <p:nvSpPr>
          <p:cNvPr id="6" name="Slide Number Placeholder 5"/>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6151560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084660" y="609602"/>
            <a:ext cx="6972299" cy="2743199"/>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56058" y="4343400"/>
            <a:ext cx="7429500" cy="144780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11"/>
          </p:nvPr>
        </p:nvSpPr>
        <p:spPr/>
        <p:txBody>
          <a:bodyPr/>
          <a:lstStyle/>
          <a:p>
            <a:endParaRPr lang="en-GB">
              <a:solidFill>
                <a:prstClr val="white">
                  <a:lumMod val="75000"/>
                </a:prstClr>
              </a:solidFill>
            </a:endParaRPr>
          </a:p>
        </p:txBody>
      </p:sp>
      <p:sp>
        <p:nvSpPr>
          <p:cNvPr id="6" name="Slide Number Placeholder 5"/>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6823469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3308581"/>
            <a:ext cx="7429500" cy="14688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4777381"/>
            <a:ext cx="7429501" cy="8604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11"/>
          </p:nvPr>
        </p:nvSpPr>
        <p:spPr/>
        <p:txBody>
          <a:bodyPr/>
          <a:lstStyle/>
          <a:p>
            <a:endParaRPr lang="en-GB">
              <a:solidFill>
                <a:prstClr val="white">
                  <a:lumMod val="75000"/>
                </a:prstClr>
              </a:solidFill>
            </a:endParaRPr>
          </a:p>
        </p:txBody>
      </p:sp>
      <p:sp>
        <p:nvSpPr>
          <p:cNvPr id="6" name="Slide Number Placeholder 5"/>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1313565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srgbClr val="6F6F6F"/>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084660" y="609602"/>
            <a:ext cx="6972299" cy="27431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56059" y="3886200"/>
            <a:ext cx="7429500" cy="88900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4775200"/>
            <a:ext cx="7429500" cy="1016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11"/>
          </p:nvPr>
        </p:nvSpPr>
        <p:spPr/>
        <p:txBody>
          <a:bodyPr/>
          <a:lstStyle/>
          <a:p>
            <a:endParaRPr lang="en-GB">
              <a:solidFill>
                <a:prstClr val="white">
                  <a:lumMod val="75000"/>
                </a:prstClr>
              </a:solidFill>
            </a:endParaRPr>
          </a:p>
        </p:txBody>
      </p:sp>
      <p:sp>
        <p:nvSpPr>
          <p:cNvPr id="6" name="Slide Number Placeholder 5"/>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2251826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2"/>
            <a:ext cx="74294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56059" y="3505200"/>
            <a:ext cx="7429500" cy="83820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4343400"/>
            <a:ext cx="7429500" cy="14478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11"/>
          </p:nvPr>
        </p:nvSpPr>
        <p:spPr/>
        <p:txBody>
          <a:bodyPr/>
          <a:lstStyle/>
          <a:p>
            <a:endParaRPr lang="en-GB">
              <a:solidFill>
                <a:prstClr val="white">
                  <a:lumMod val="75000"/>
                </a:prstClr>
              </a:solidFill>
            </a:endParaRPr>
          </a:p>
        </p:txBody>
      </p:sp>
      <p:sp>
        <p:nvSpPr>
          <p:cNvPr id="6" name="Slide Number Placeholder 5"/>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30322984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11"/>
          </p:nvPr>
        </p:nvSpPr>
        <p:spPr/>
        <p:txBody>
          <a:bodyPr/>
          <a:lstStyle/>
          <a:p>
            <a:endParaRPr lang="en-GB">
              <a:solidFill>
                <a:prstClr val="white">
                  <a:lumMod val="75000"/>
                </a:prstClr>
              </a:solidFill>
            </a:endParaRPr>
          </a:p>
        </p:txBody>
      </p:sp>
      <p:sp>
        <p:nvSpPr>
          <p:cNvPr id="6" name="Slide Number Placeholder 5"/>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4085402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609600"/>
            <a:ext cx="1657886"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9" y="609600"/>
            <a:ext cx="565785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11"/>
          </p:nvPr>
        </p:nvSpPr>
        <p:spPr/>
        <p:txBody>
          <a:bodyPr/>
          <a:lstStyle/>
          <a:p>
            <a:endParaRPr lang="en-GB">
              <a:solidFill>
                <a:prstClr val="white">
                  <a:lumMod val="75000"/>
                </a:prstClr>
              </a:solidFill>
            </a:endParaRPr>
          </a:p>
        </p:txBody>
      </p:sp>
      <p:sp>
        <p:nvSpPr>
          <p:cNvPr id="6" name="Slide Number Placeholder 5"/>
          <p:cNvSpPr>
            <a:spLocks noGrp="1"/>
          </p:cNvSpPr>
          <p:nvPr>
            <p:ph type="sldNum" sz="quarter" idx="12"/>
          </p:nvPr>
        </p:nvSpPr>
        <p:spPr/>
        <p:txBody>
          <a:body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37117281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1360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pPr/>
              <a:t>‹#›</a:t>
            </a:fld>
            <a:endParaRPr lang="en-US" dirty="0"/>
          </a:p>
        </p:txBody>
      </p:sp>
    </p:spTree>
    <p:extLst>
      <p:ext uri="{BB962C8B-B14F-4D97-AF65-F5344CB8AC3E}">
        <p14:creationId xmlns:p14="http://schemas.microsoft.com/office/powerpoint/2010/main" val="67606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9828425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2645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961020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pPr/>
              <a:t>3/21/2017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980855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pPr/>
              <a:t>3/21/2017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961448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pPr/>
              <a:t>3/21/2017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876865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dirty="0"/>
              <a:pPr/>
              <a:t>3/21/2017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514949"/>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514949"/>
                </a:solidFill>
              </a:rPr>
              <a:pPr/>
              <a:t>‹#›</a:t>
            </a:fld>
            <a:endParaRPr lang="en-US" dirty="0">
              <a:solidFill>
                <a:srgbClr val="514949"/>
              </a:solidFill>
            </a:endParaRPr>
          </a:p>
        </p:txBody>
      </p:sp>
    </p:spTree>
    <p:extLst>
      <p:ext uri="{BB962C8B-B14F-4D97-AF65-F5344CB8AC3E}">
        <p14:creationId xmlns:p14="http://schemas.microsoft.com/office/powerpoint/2010/main" val="32337401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pPr/>
              <a:t>3/21/2017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639391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625145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pPr/>
              <a:t>3/21/2017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085386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195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06253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3638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05634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18589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26094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86403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31345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02074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9845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85930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1632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5956613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solidFill>
                  <a:prstClr val="white"/>
                </a:solidFill>
              </a:rPr>
              <a:pPr/>
              <a:t>3/21/2017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8564806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solidFill>
                  <a:prstClr val="white"/>
                </a:solidFill>
              </a:rPr>
              <a:pPr/>
              <a:t>3/21/2017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883255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rPr>
              <a:pPr/>
              <a:t>3/21/2017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2433059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solidFill>
                  <a:prstClr val="white"/>
                </a:solidFill>
              </a:rPr>
              <a:pPr/>
              <a:t>3/21/2017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4482300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solidFill>
                  <a:prstClr val="white"/>
                </a:solidFill>
              </a:rPr>
              <a:pPr/>
              <a:t>3/21/2017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41905763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solidFill>
                  <a:prstClr val="white"/>
                </a:solidFill>
              </a:rPr>
              <a:pPr/>
              <a:t>3/21/2017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3297905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prstClr val="white"/>
                </a:solidFill>
              </a:rPr>
              <a:pPr/>
              <a:t>3/21/2017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8863243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solidFill>
                  <a:prstClr val="white"/>
                </a:solidFill>
              </a:rPr>
              <a:pPr/>
              <a:t>3/21/2017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0493517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smtClean="0"/>
              <a:t>Click icon to add picture</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solidFill>
                  <a:prstClr val="white"/>
                </a:solidFill>
              </a:rPr>
              <a:pPr/>
              <a:t>3/21/2017</a:t>
            </a:fld>
            <a:endParaRPr lang="en-US" dirty="0">
              <a:solidFill>
                <a:prstClr val="white"/>
              </a:solidFill>
            </a:endParaRPr>
          </a:p>
        </p:txBody>
      </p:sp>
      <p:sp>
        <p:nvSpPr>
          <p:cNvPr id="6" name="Footer Placeholder 5"/>
          <p:cNvSpPr>
            <a:spLocks noGrp="1"/>
          </p:cNvSpPr>
          <p:nvPr>
            <p:ph type="ftr" sz="quarter" idx="11"/>
          </p:nvPr>
        </p:nvSpPr>
        <p:spPr>
          <a:xfrm>
            <a:off x="442797" y="6041363"/>
            <a:ext cx="2471560"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5585424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smtClean="0"/>
              <a:t>Click icon to add picture</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solidFill>
                  <a:prstClr val="white"/>
                </a:solidFill>
              </a:rPr>
              <a:pPr/>
              <a:t>3/21/2017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941906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5198369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rPr>
              <a:pPr/>
              <a:t>3/21/2017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2547091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solidFill>
                  <a:prstClr val="white"/>
                </a:solidFill>
              </a:rPr>
              <a:pPr/>
              <a:t>3/21/2017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5685427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solidFill>
                  <a:prstClr val="white"/>
                </a:solidFill>
              </a:rPr>
              <a:pPr/>
              <a:t>3/21/2017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9527995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solidFill>
                  <a:prstClr val="white"/>
                </a:solidFill>
              </a:rPr>
              <a:pPr/>
              <a:t>3/21/2017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8666529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53880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36317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18533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71905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37911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38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4073730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24597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61198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54866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05947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6359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25011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25102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86487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936537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026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1A7E27B-FCCC-46FD-B0C4-D83EEA8B6DCC}" type="datetimeFigureOut">
              <a:rPr lang="en-GB" smtClean="0">
                <a:solidFill>
                  <a:prstClr val="black"/>
                </a:solidFill>
              </a:rPr>
              <a:pPr>
                <a:defRPr/>
              </a:pPr>
              <a:t>21/03/2017</a:t>
            </a:fld>
            <a:endParaRPr lang="en-GB">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C97E7750-74F8-4D7E-9332-59B83142F03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5852051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04456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40080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9971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06136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25713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54620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72448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86314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2509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729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985C977-69F3-4667-8E8D-8F1B10219A8B}" type="datetimeFigureOut">
              <a:rPr lang="en-GB" smtClean="0">
                <a:solidFill>
                  <a:prstClr val="black"/>
                </a:solidFill>
              </a:rPr>
              <a:pPr>
                <a:defRPr/>
              </a:pPr>
              <a:t>21/03/2017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pPr>
              <a:defRPr/>
            </a:pPr>
            <a:fld id="{3DB2F529-056A-4B08-9BF4-4118AB52AEF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5445793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11312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82505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02051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56971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25285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03717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737438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31134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4916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7950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660161-9395-4712-9E9B-6B1B8A7CA662}" type="datetimeFigureOut">
              <a:rPr lang="en-GB" smtClean="0">
                <a:solidFill>
                  <a:prstClr val="black"/>
                </a:solidFill>
              </a:rPr>
              <a:pPr>
                <a:defRPr/>
              </a:pPr>
              <a:t>21/03/2017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01593D6E-E7D0-4944-961E-0D8E8691CC6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9045703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66418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41460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21120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18247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03354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34612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033900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39263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808791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143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988525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CE3E5D6-ABB8-4CF7-B9D1-16501B665A98}" type="datetimeFigureOut">
              <a:rPr lang="en-GB" smtClean="0">
                <a:solidFill>
                  <a:prstClr val="black"/>
                </a:solidFill>
              </a:rPr>
              <a:pPr>
                <a:defRPr/>
              </a:pPr>
              <a:t>21/03/2017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A7ECCDBF-C38C-4337-A4E9-D0B5DA6762A9}"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0163274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297286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06927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12336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325609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11391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856212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97885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16174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79705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114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136CAAC-847D-4F54-A999-DE5D2E42798F}" type="datetimeFigureOut">
              <a:rPr lang="en-GB" smtClean="0">
                <a:solidFill>
                  <a:prstClr val="black"/>
                </a:solidFill>
              </a:rPr>
              <a:pPr>
                <a:defRPr/>
              </a:pPr>
              <a:t>21/03/2017</a:t>
            </a:fld>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CB0CC390-3738-4716-B1D2-EE44054B8F27}"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7175672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55894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294730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748705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086851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10532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1434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29203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38363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816207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8033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1335E05-8ACB-4E95-87EB-4716BE80D58B}" type="datetimeFigureOut">
              <a:rPr lang="en-GB" smtClean="0">
                <a:solidFill>
                  <a:prstClr val="black"/>
                </a:solidFill>
              </a:rPr>
              <a:pPr>
                <a:defRPr/>
              </a:pPr>
              <a:t>21/03/2017</a:t>
            </a:fld>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21298B77-9E18-4D44-80D4-76848DACBFA1}"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6817647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3A8509-672E-42F3-813F-ADDCB2E03AD4}" type="datetime1">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581322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583807-1486-40E3-B599-7D32BB35EEFF}" type="datetime1">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29557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C2D10A-2B98-430D-9E1C-FD1CC37FA040}" type="datetime1">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892670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2A6C82-3CA8-4325-BDC8-A35B904F830D}" type="datetime1">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470058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289105-E3C4-46D0-9863-6B1F41C5810B}" type="datetime1">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33652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ECA05E9-81CA-475E-9138-F979771F7EBA}" type="datetime1">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37401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678F7-D339-4F9D-8659-B4EB533C543D}" type="datetime1">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45281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3DA04-7B7A-4B05-AD02-60219B63111A}" type="datetime1">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864416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DF2A7-FA7E-49AF-AF68-0A5BF002789B}" type="datetime1">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05608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A8077B-D167-4AE5-A1CF-4AAE59C14C24}" type="datetime1">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1542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3D7700-0E2F-49FD-A6D7-BFEB474BDFB0}" type="datetimeFigureOut">
              <a:rPr lang="en-GB" smtClean="0">
                <a:solidFill>
                  <a:prstClr val="black"/>
                </a:solidFill>
              </a:rPr>
              <a:pPr>
                <a:defRPr/>
              </a:pPr>
              <a:t>21/03/2017</a:t>
            </a:fld>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BAA8A3D1-20BE-43BA-A742-A53E535047C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908510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937517-1386-4F4A-941E-2060EA31E2DE}" type="datetime1">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Browne - 71</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683093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260559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080986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71001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515439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4476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10703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56344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61880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8559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CDF64A5-7721-4AFF-8A32-BABFF6E45570}" type="datetimeFigureOut">
              <a:rPr lang="en-GB" smtClean="0">
                <a:solidFill>
                  <a:prstClr val="black"/>
                </a:solidFill>
              </a:rPr>
              <a:pPr>
                <a:defRPr/>
              </a:pPr>
              <a:t>21/03/2017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5C401A56-ECEB-4512-880C-452909FED05F}"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062303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08611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BBBE9D-EE1C-4AE4-8AB6-0A5D148AE360}"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2444C7-002D-4376-8D72-9458901B0E6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30560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191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929770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63703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05585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550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73323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3781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1225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A4BADB0-92F5-47C5-8D77-19BF35C9EE53}" type="datetimeFigureOut">
              <a:rPr lang="en-GB" smtClean="0">
                <a:solidFill>
                  <a:prstClr val="black"/>
                </a:solidFill>
              </a:rPr>
              <a:pPr>
                <a:defRPr/>
              </a:pPr>
              <a:t>21/03/2017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1047119A-1599-40F9-B598-63A3364E7800}"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5275772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723661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98841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781230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4061945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401317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008621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0880983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3805497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16848071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17405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21/03/2017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22670535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2610267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631980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9670202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8396910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a:solidFill>
                  <a:srgbClr val="1E5155">
                    <a:lumMod val="40000"/>
                    <a:lumOff val="60000"/>
                  </a:srgbClr>
                </a:solidFill>
              </a:rPr>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a:solidFill>
                  <a:srgbClr val="1E5155">
                    <a:lumMod val="40000"/>
                    <a:lumOff val="60000"/>
                  </a:srgbClr>
                </a:solidFill>
              </a:rPr>
              <a:t>”</a:t>
            </a:r>
          </a:p>
        </p:txBody>
      </p:sp>
    </p:spTree>
    <p:extLst>
      <p:ext uri="{BB962C8B-B14F-4D97-AF65-F5344CB8AC3E}">
        <p14:creationId xmlns:p14="http://schemas.microsoft.com/office/powerpoint/2010/main" val="310438858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2369903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397730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7523275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971412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72758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21/03/2017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7930098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203576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350206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077508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477797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445202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335059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423300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77172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555948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3724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black"/>
                </a:solidFill>
                <a:effectLst/>
                <a:latin typeface="Tahoma" panose="020B0604030504040204" pitchFamily="34" charset="0"/>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black"/>
                </a:solidFill>
                <a:effectLst/>
                <a:latin typeface="Tahoma" panose="020B0604030504040204" pitchFamily="34" charset="0"/>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21/03/2017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3222751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211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21/03/2017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04283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690003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black"/>
                </a:solidFill>
                <a:effectLst/>
                <a:latin typeface="Tahoma" panose="020B0604030504040204" pitchFamily="34" charset="0"/>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black"/>
                </a:solidFill>
                <a:effectLst/>
                <a:latin typeface="Tahoma" panose="020B0604030504040204" pitchFamily="34" charset="0"/>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21/03/2017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260918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21/03/2017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497903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9E74A2-29DB-48E0-8E00-5A321A60E809}" type="datetimeFigureOut">
              <a:rPr lang="en-GB" smtClean="0">
                <a:solidFill>
                  <a:prstClr val="black"/>
                </a:solidFill>
              </a:rPr>
              <a:pPr>
                <a:defRPr/>
              </a:pPr>
              <a:t>21/03/2017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E9EA7668-9BC1-475E-9FF0-4E91F3D999B6}"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69640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6C80312-6F4E-4D27-A3C0-44F3C3A7BCE8}" type="datetimeFigureOut">
              <a:rPr lang="en-GB" smtClean="0">
                <a:solidFill>
                  <a:prstClr val="black"/>
                </a:solidFill>
              </a:rPr>
              <a:pPr>
                <a:defRPr/>
              </a:pPr>
              <a:t>21/03/2017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9AB4F789-0824-4517-903F-61700B0343F9}"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665906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F1CC872-55AD-4F55-8373-91DE5B8B17A6}" type="datetimeFigureOut">
              <a:rPr lang="en-GB">
                <a:solidFill>
                  <a:prstClr val="black"/>
                </a:solidFill>
              </a:rPr>
              <a:pPr>
                <a:defRPr/>
              </a:pPr>
              <a:t>21/03/2017</a:t>
            </a:fld>
            <a:endParaRPr lang="en-GB">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C797E11-0D2F-45E9-AC9E-93B8CBA6D767}" type="slidenum">
              <a:rPr lang="en-GB">
                <a:solidFill>
                  <a:prstClr val="black"/>
                </a:solidFill>
              </a:rPr>
              <a:pPr>
                <a:defRPr/>
              </a:pPr>
              <a:t>‹#›</a:t>
            </a:fld>
            <a:endParaRPr lang="en-GB">
              <a:solidFill>
                <a:prstClr val="black"/>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3093230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6383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8027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865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774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007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85730F-649B-44EE-A99C-59C2A58AC57C}" type="datetimeFigureOut">
              <a:rPr lang="en-GB" smtClean="0"/>
              <a:t>21/03/2017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77086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6612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7488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6127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4880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2770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9606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71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572007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585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8072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85730F-649B-44EE-A99C-59C2A58AC57C}" type="datetimeFigureOut">
              <a:rPr lang="en-GB" smtClean="0"/>
              <a:t>21/03/2017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305946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173454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553584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060235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39871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956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21187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432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57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3699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435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85730F-649B-44EE-A99C-59C2A58AC57C}" type="datetimeFigureOut">
              <a:rPr lang="en-GB" smtClean="0"/>
              <a:t>21/03/2017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3015258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33868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3777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2447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5159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0761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2344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131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25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113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303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5730F-649B-44EE-A99C-59C2A58AC57C}" type="datetimeFigureOut">
              <a:rPr lang="en-GB" smtClean="0"/>
              <a:t>21/03/2017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69991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78192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0661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75127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12525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26353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00693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5281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60349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54131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85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21/03/2017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743697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2575028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1694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6670494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349590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42932471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5935801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5668023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4920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6722097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86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21/03/2017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184724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54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1650" baseline="0">
                <a:solidFill>
                  <a:schemeClr val="tx1">
                    <a:lumMod val="7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solidFill>
                  <a:srgbClr val="FFFFFF">
                    <a:lumMod val="50000"/>
                  </a:srgbClr>
                </a:solidFill>
              </a:rPr>
              <a:pPr/>
              <a:t>3/21/2017</a:t>
            </a:fld>
            <a:endParaRPr lang="en-US" dirty="0">
              <a:solidFill>
                <a:srgbClr val="FFFFFF">
                  <a:lumMod val="50000"/>
                </a:srgb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solidFill>
                <a:srgbClr val="FFFFFF">
                  <a:lumMod val="6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solidFill>
                  <a:srgbClr val="FFFFFF">
                    <a:lumMod val="65000"/>
                  </a:srgbClr>
                </a:solidFill>
              </a:rPr>
              <a:pPr/>
              <a:t>‹#›</a:t>
            </a:fld>
            <a:endParaRPr lang="en-US" dirty="0">
              <a:solidFill>
                <a:srgbClr val="FFFFFF">
                  <a:lumMod val="65000"/>
                </a:srgbClr>
              </a:solidFill>
            </a:endParaRP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0824495"/>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solidFill>
                  <a:srgbClr val="46464A">
                    <a:lumMod val="20000"/>
                    <a:lumOff val="80000"/>
                  </a:srgbClr>
                </a:solidFill>
              </a:rPr>
              <a:pPr/>
              <a:t>3/21/2017</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362946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solidFill>
                  <a:srgbClr val="46464A">
                    <a:lumMod val="20000"/>
                    <a:lumOff val="80000"/>
                  </a:srgbClr>
                </a:solidFill>
              </a:rPr>
              <a:pPr/>
              <a:t>3/21/2017</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6464A">
                    <a:lumMod val="60000"/>
                    <a:lumOff val="40000"/>
                  </a:srgbClr>
                </a:solidFill>
              </a:rPr>
              <a:pPr/>
              <a:t>‹#›</a:t>
            </a:fld>
            <a:endParaRPr lang="en-US" dirty="0">
              <a:solidFill>
                <a:srgbClr val="46464A">
                  <a:lumMod val="60000"/>
                  <a:lumOff val="40000"/>
                </a:srgbClr>
              </a:solidFill>
            </a:endParaRP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17608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solidFill>
                  <a:srgbClr val="46464A">
                    <a:lumMod val="20000"/>
                    <a:lumOff val="80000"/>
                  </a:srgbClr>
                </a:solidFill>
              </a:rPr>
              <a:pPr/>
              <a:t>3/21/2017</a:t>
            </a:fld>
            <a:endParaRPr lang="en-US" dirty="0">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8071583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1500" b="0" kern="1200" dirty="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500"/>
              </a:spcBef>
              <a:buFontTx/>
              <a:buNone/>
            </a:pPr>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solidFill>
                  <a:srgbClr val="46464A">
                    <a:lumMod val="20000"/>
                    <a:lumOff val="80000"/>
                  </a:srgbClr>
                </a:solidFill>
              </a:rPr>
              <a:pPr/>
              <a:t>3/21/2017</a:t>
            </a:fld>
            <a:endParaRPr lang="en-US" dirty="0">
              <a:solidFill>
                <a:srgbClr val="46464A">
                  <a:lumMod val="20000"/>
                  <a:lumOff val="80000"/>
                </a:srgbClr>
              </a:solidFill>
            </a:endParaRPr>
          </a:p>
        </p:txBody>
      </p:sp>
      <p:sp>
        <p:nvSpPr>
          <p:cNvPr id="8" name="Footer Placeholder 7"/>
          <p:cNvSpPr>
            <a:spLocks noGrp="1"/>
          </p:cNvSpPr>
          <p:nvPr>
            <p:ph type="ftr" sz="quarter" idx="11"/>
          </p:nvPr>
        </p:nvSpPr>
        <p:spPr/>
        <p:txBody>
          <a:bodyPr/>
          <a:lstStyle/>
          <a:p>
            <a:endParaRPr lang="en-US" dirty="0">
              <a:solidFill>
                <a:srgbClr val="46464A">
                  <a:lumMod val="20000"/>
                  <a:lumOff val="8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9354377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solidFill>
                  <a:srgbClr val="46464A">
                    <a:lumMod val="20000"/>
                    <a:lumOff val="80000"/>
                  </a:srgbClr>
                </a:solidFill>
              </a:rPr>
              <a:pPr/>
              <a:t>3/21/2017</a:t>
            </a:fld>
            <a:endParaRPr lang="en-US" dirty="0">
              <a:solidFill>
                <a:srgbClr val="46464A">
                  <a:lumMod val="20000"/>
                  <a:lumOff val="80000"/>
                </a:srgbClr>
              </a:solidFill>
            </a:endParaRPr>
          </a:p>
        </p:txBody>
      </p:sp>
      <p:sp>
        <p:nvSpPr>
          <p:cNvPr id="4" name="Footer Placeholder 3"/>
          <p:cNvSpPr>
            <a:spLocks noGrp="1"/>
          </p:cNvSpPr>
          <p:nvPr>
            <p:ph type="ftr" sz="quarter" idx="11"/>
          </p:nvPr>
        </p:nvSpPr>
        <p:spPr/>
        <p:txBody>
          <a:bodyPr/>
          <a:lstStyle/>
          <a:p>
            <a:endParaRPr lang="en-US" dirty="0">
              <a:solidFill>
                <a:srgbClr val="46464A">
                  <a:lumMod val="20000"/>
                  <a:lumOff val="8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36828621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solidFill>
                  <a:srgbClr val="46464A">
                    <a:lumMod val="20000"/>
                    <a:lumOff val="80000"/>
                  </a:srgbClr>
                </a:solidFill>
              </a:rPr>
              <a:pPr/>
              <a:t>3/21/2017</a:t>
            </a:fld>
            <a:endParaRPr lang="en-US" dirty="0">
              <a:solidFill>
                <a:srgbClr val="46464A">
                  <a:lumMod val="20000"/>
                  <a:lumOff val="80000"/>
                </a:srgbClr>
              </a:solidFill>
            </a:endParaRPr>
          </a:p>
        </p:txBody>
      </p:sp>
      <p:sp>
        <p:nvSpPr>
          <p:cNvPr id="3" name="Footer Placeholder 2"/>
          <p:cNvSpPr>
            <a:spLocks noGrp="1"/>
          </p:cNvSpPr>
          <p:nvPr>
            <p:ph type="ftr" sz="quarter" idx="11"/>
          </p:nvPr>
        </p:nvSpPr>
        <p:spPr/>
        <p:txBody>
          <a:bodyPr/>
          <a:lstStyle/>
          <a:p>
            <a:endParaRPr lang="en-US" dirty="0">
              <a:solidFill>
                <a:srgbClr val="46464A">
                  <a:lumMod val="20000"/>
                  <a:lumOff val="8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6139791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solidFill>
                  <a:srgbClr val="46464A">
                    <a:lumMod val="20000"/>
                    <a:lumOff val="80000"/>
                  </a:srgbClr>
                </a:solidFill>
              </a:rPr>
              <a:pPr/>
              <a:t>3/21/2017</a:t>
            </a:fld>
            <a:endParaRPr lang="en-US" dirty="0">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29038398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1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600"/>
              </a:spcBef>
              <a:buNone/>
              <a:defRPr sz="975">
                <a:solidFill>
                  <a:schemeClr val="bg1">
                    <a:lumMod val="8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solidFill>
                  <a:srgbClr val="46464A">
                    <a:lumMod val="20000"/>
                    <a:lumOff val="80000"/>
                  </a:srgbClr>
                </a:solidFill>
              </a:rPr>
              <a:pPr/>
              <a:t>3/21/2017</a:t>
            </a:fld>
            <a:endParaRPr lang="en-US" dirty="0">
              <a:solidFill>
                <a:srgbClr val="46464A">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871851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solidFill>
                  <a:srgbClr val="46464A">
                    <a:lumMod val="20000"/>
                    <a:lumOff val="80000"/>
                  </a:srgbClr>
                </a:solidFill>
              </a:rPr>
              <a:pPr/>
              <a:t>3/21/2017</a:t>
            </a:fld>
            <a:endParaRPr lang="en-US" dirty="0">
              <a:solidFill>
                <a:srgbClr val="46464A">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6464A">
                    <a:lumMod val="60000"/>
                    <a:lumOff val="40000"/>
                  </a:srgbClr>
                </a:solidFill>
              </a:rPr>
              <a:pPr/>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8084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theme" Target="../theme/theme12.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5.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6.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5.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17.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6.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18.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19.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0.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18" Type="http://schemas.openxmlformats.org/officeDocument/2006/relationships/theme" Target="../theme/theme22.xml"/><Relationship Id="rId3" Type="http://schemas.openxmlformats.org/officeDocument/2006/relationships/slideLayout" Target="../slideLayouts/slideLayout255.xml"/><Relationship Id="rId21" Type="http://schemas.openxmlformats.org/officeDocument/2006/relationships/image" Target="../media/image8.png"/><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image" Target="../media/image7.png"/><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10" Type="http://schemas.openxmlformats.org/officeDocument/2006/relationships/slideLayout" Target="../slideLayouts/slideLayout262.xml"/><Relationship Id="rId19" Type="http://schemas.openxmlformats.org/officeDocument/2006/relationships/image" Target="../media/image6.png"/><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image" Target="../media/image9.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7.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23.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theme" Target="../theme/theme9.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85730F-649B-44EE-A99C-59C2A58AC57C}" type="datetimeFigureOut">
              <a:rPr lang="en-GB" smtClean="0"/>
              <a:t>21/03/2017</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1A5BD1C-AB29-495B-AD21-E402F7885341}" type="slidenum">
              <a:rPr lang="en-GB" smtClean="0"/>
              <a:t>‹#›</a:t>
            </a:fld>
            <a:endParaRPr lang="en-GB"/>
          </a:p>
        </p:txBody>
      </p:sp>
    </p:spTree>
    <p:extLst>
      <p:ext uri="{BB962C8B-B14F-4D97-AF65-F5344CB8AC3E}">
        <p14:creationId xmlns:p14="http://schemas.microsoft.com/office/powerpoint/2010/main" val="494956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fld id="{5DC5B261-8843-42D1-AAFC-05E20E2D9B97}" type="datetimeFigureOut">
              <a:rPr lang="en-US" smtClean="0"/>
              <a:pPr defTabSz="342900"/>
              <a:t>3/21/2017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fld id="{4FAB73BC-B049-4115-A692-8D63A059BFB8}" type="slidenum">
              <a:rPr lang="en-US" smtClean="0"/>
              <a:pPr defTabSz="3429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69911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861129-BE67-477D-B098-87586EDBD655}"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15D86F-2693-4781-A1B7-E8FB75C1CB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448342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pPr defTabSz="342900"/>
            <a:endParaRPr lang="en-US" dirty="0">
              <a:solidFill>
                <a:prstClr val="white"/>
              </a:solidFill>
            </a:endParaRPr>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pPr defTabSz="342900"/>
            <a:fld id="{09B482E8-6E0E-1B4F-B1FD-C69DB9E858D9}" type="datetimeFigureOut">
              <a:rPr lang="en-US" smtClean="0">
                <a:solidFill>
                  <a:prstClr val="white"/>
                </a:solidFill>
              </a:rPr>
              <a:pPr defTabSz="342900"/>
              <a:t>3/21/2017</a:t>
            </a:fld>
            <a:endParaRPr lang="en-US" dirty="0">
              <a:solidFill>
                <a:prstClr val="white"/>
              </a:solidFill>
            </a:endParaRPr>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pPr defTabSz="342900"/>
            <a:fld id="{D57F1E4F-1CFF-5643-939E-217C01CDF565}" type="slidenum">
              <a:rPr lang="en-US" smtClean="0">
                <a:solidFill>
                  <a:srgbClr val="00C6BB"/>
                </a:solidFill>
              </a:rPr>
              <a:pPr defTabSz="342900"/>
              <a:t>‹#›</a:t>
            </a:fld>
            <a:endParaRPr lang="en-US" dirty="0">
              <a:solidFill>
                <a:srgbClr val="00C6BB"/>
              </a:solidFill>
            </a:endParaRPr>
          </a:p>
        </p:txBody>
      </p:sp>
    </p:spTree>
    <p:extLst>
      <p:ext uri="{BB962C8B-B14F-4D97-AF65-F5344CB8AC3E}">
        <p14:creationId xmlns:p14="http://schemas.microsoft.com/office/powerpoint/2010/main" val="1976858916"/>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63E464-107D-48B9-AF0F-60BD3F996296}"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F3924D-4F65-4216-A518-3E970730359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1601533"/>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F7D2A4-1BA8-4F01-8AAE-C12E8ED87F0A}"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7291B1-D943-457E-8F64-8277FF562F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1690756"/>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AC0E6C-8FCD-48FE-96C7-9C4DA0A99B6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C57BFB-8E2D-4C18-A681-D54F1885FC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23136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9ED942-77A3-4122-9397-4E5FAEC4692D}"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5FF708-73D6-42EC-8BC5-59D1B3018D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4802434"/>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55C01C-C532-4D79-9393-864B362FEB83}"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317572-6441-41C1-8421-37B04C5316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8931083"/>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F7CC50-F5BD-4E3B-897A-734EAFCB4428}"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D76682-4569-4E60-BE55-B889A4C230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836466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095407-6FA6-46C9-A6FC-B3CC99096808}" type="datetime1">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solidFill>
                  <a:prstClr val="black">
                    <a:tint val="75000"/>
                  </a:prstClr>
                </a:solidFill>
              </a:rPr>
              <a:t>Browne - 71</a:t>
            </a: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6A3F4B-29F9-4C0E-8FE0-62869DE3351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9377083"/>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0" fontAlgn="base" hangingPunct="0">
              <a:spcBef>
                <a:spcPct val="0"/>
              </a:spcBef>
              <a:spcAft>
                <a:spcPct val="0"/>
              </a:spcAft>
              <a:defRPr/>
            </a:pPr>
            <a:fld id="{00A01561-4554-4C85-A8ED-3599C4E1F7E5}" type="datetimeFigureOut">
              <a:rPr lang="en-GB" smtClean="0">
                <a:solidFill>
                  <a:prstClr val="black"/>
                </a:solidFill>
              </a:rPr>
              <a:pPr eaLnBrk="0" fontAlgn="base" hangingPunct="0">
                <a:spcBef>
                  <a:spcPct val="0"/>
                </a:spcBef>
                <a:spcAft>
                  <a:spcPct val="0"/>
                </a:spcAft>
                <a:defRPr/>
              </a:pPr>
              <a:t>21/03/2017</a:t>
            </a:fld>
            <a:endParaRPr lang="en-GB">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eaLnBrk="0" fontAlgn="base" hangingPunct="0">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0" fontAlgn="base" hangingPunct="0">
              <a:spcBef>
                <a:spcPct val="0"/>
              </a:spcBef>
              <a:spcAft>
                <a:spcPct val="0"/>
              </a:spcAft>
              <a:defRPr/>
            </a:pPr>
            <a:fld id="{5FC2F478-B791-43CC-B73E-FC877A94DBCD}" type="slidenum">
              <a:rPr lang="en-GB" smtClean="0">
                <a:solidFill>
                  <a:prstClr val="black"/>
                </a:solidFill>
              </a:rPr>
              <a:pPr eaLnBrk="0" fontAlgn="base" hangingPunct="0">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62918337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BBBE9D-EE1C-4AE4-8AB6-0A5D148AE360}" type="datetimeFigureOut">
              <a:rPr lang="en-GB" smtClean="0">
                <a:solidFill>
                  <a:prstClr val="black">
                    <a:tint val="75000"/>
                  </a:prstClr>
                </a:solidFill>
              </a:rPr>
              <a:pPr/>
              <a:t>21/03/2017</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2444C7-002D-4376-8D72-9458901B0E65}"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1848970211"/>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DA415F-3C92-4FFB-BB91-D1AF6964BB3F}"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434BEC-B025-42DA-BAB8-3A31127727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472890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3A71DE45-D4A8-4AE8-96E3-A0E6E4268BB3}" type="datetimeFigureOut">
              <a:rPr lang="en-GB" smtClean="0">
                <a:solidFill>
                  <a:prstClr val="white">
                    <a:tint val="75000"/>
                    <a:alpha val="60000"/>
                  </a:prstClr>
                </a:solidFill>
              </a:rPr>
              <a:pPr/>
              <a:t>21/03/2017</a:t>
            </a:fld>
            <a:endParaRPr lang="en-GB">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GB">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19F59CDF-5E01-440C-9344-B7EA07AB2B74}"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83453705"/>
      </p:ext>
    </p:extLst>
  </p:cSld>
  <p:clrMap bg1="dk1" tx1="lt1" bg2="dk2" tx2="lt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 id="2147484122"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77B0363-529A-45B9-8A4E-7A5D0287B1E1}"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6ACF7A-B7AC-48E4-AD06-CB636EC4C0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050679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4A007F-212B-4D7C-B2F2-C2D0A37E2833}" type="datetimeFigureOut">
              <a:rPr lang="en-GB" smtClean="0">
                <a:solidFill>
                  <a:prstClr val="black">
                    <a:tint val="75000"/>
                  </a:prstClr>
                </a:solidFill>
              </a:rPr>
              <a:pPr/>
              <a:t>21/03/2017</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6F47FB-DFCB-4B10-BD16-7768EF336B58}"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68851841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B44A007F-212B-4D7C-B2F2-C2D0A37E2833}"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62984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5DB865-8C9A-430F-A08C-74E79BF6642A}" type="datetimeFigureOut">
              <a:rPr lang="en-GB" smtClean="0">
                <a:solidFill>
                  <a:prstClr val="black">
                    <a:tint val="75000"/>
                  </a:prstClr>
                </a:solidFill>
              </a:rPr>
              <a:pPr/>
              <a:t>21/03/2017</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FBEC20-2102-4AB0-BFA6-5BFAF0EFAF42}"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34841837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195659-95BC-4B49-8BAC-180740D2C409}" type="datetimeFigureOut">
              <a:rPr lang="en-GB" smtClean="0">
                <a:solidFill>
                  <a:prstClr val="black">
                    <a:tint val="75000"/>
                  </a:prstClr>
                </a:solidFill>
              </a:rPr>
              <a:pPr/>
              <a:t>21/03/2017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4A7873-EA45-4155-A64C-3C6842EFBF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358197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8E5724C9-2DF8-4D3E-B085-EC0D3C4DA6B2}" type="datetimeFigureOut">
              <a:rPr lang="en-GB" smtClean="0">
                <a:solidFill>
                  <a:prstClr val="black">
                    <a:lumMod val="95000"/>
                    <a:lumOff val="5000"/>
                  </a:prstClr>
                </a:solidFill>
              </a:rPr>
              <a:pPr/>
              <a:t>21/03/2017</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12F6B635-28D0-4145-997F-94BAC2FDE147}"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590286"/>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pPr defTabSz="342900"/>
            <a:fld id="{0E59FD0C-5451-4CA0-86AF-E70AE3279989}" type="datetimeFigureOut">
              <a:rPr lang="en-US" smtClean="0">
                <a:solidFill>
                  <a:srgbClr val="46464A">
                    <a:lumMod val="20000"/>
                    <a:lumOff val="80000"/>
                  </a:srgbClr>
                </a:solidFill>
              </a:rPr>
              <a:pPr defTabSz="342900"/>
              <a:t>3/21/2017</a:t>
            </a:fld>
            <a:endParaRPr lang="en-US" dirty="0">
              <a:solidFill>
                <a:srgbClr val="46464A">
                  <a:lumMod val="20000"/>
                  <a:lumOff val="80000"/>
                </a:srgbClr>
              </a:solidFill>
            </a:endParaRPr>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pPr defTabSz="342900"/>
            <a:endParaRPr lang="en-US" dirty="0">
              <a:solidFill>
                <a:srgbClr val="46464A">
                  <a:lumMod val="20000"/>
                  <a:lumOff val="80000"/>
                </a:srgbClr>
              </a:solidFill>
            </a:endParaRPr>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pPr defTabSz="342900"/>
            <a:fld id="{4FAB73BC-B049-4115-A692-8D63A059BFB8}" type="slidenum">
              <a:rPr lang="en-US" smtClean="0">
                <a:solidFill>
                  <a:srgbClr val="46464A">
                    <a:lumMod val="60000"/>
                    <a:lumOff val="40000"/>
                  </a:srgbClr>
                </a:solidFill>
              </a:rPr>
              <a:pPr defTabSz="342900"/>
              <a:t>‹#›</a:t>
            </a:fld>
            <a:endParaRPr lang="en-US" dirty="0">
              <a:solidFill>
                <a:srgbClr val="46464A">
                  <a:lumMod val="60000"/>
                  <a:lumOff val="40000"/>
                </a:srgbClr>
              </a:solidFill>
            </a:endParaRPr>
          </a:p>
        </p:txBody>
      </p:sp>
    </p:spTree>
    <p:extLst>
      <p:ext uri="{BB962C8B-B14F-4D97-AF65-F5344CB8AC3E}">
        <p14:creationId xmlns:p14="http://schemas.microsoft.com/office/powerpoint/2010/main" val="184525228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sldNum="0" hdr="0" ftr="0" dt="0"/>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609600"/>
            <a:ext cx="7429499"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6060" y="2667000"/>
            <a:ext cx="7429499"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28209" y="5883276"/>
            <a:ext cx="1200150" cy="365125"/>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0454A4E0-EFCE-4DE2-A040-D707DB32C3B1}" type="datetimeFigureOut">
              <a:rPr lang="en-GB" smtClean="0">
                <a:solidFill>
                  <a:prstClr val="white">
                    <a:lumMod val="75000"/>
                  </a:prstClr>
                </a:solidFill>
              </a:rPr>
              <a:pPr/>
              <a:t>21/03/2017</a:t>
            </a:fld>
            <a:endParaRPr lang="en-GB">
              <a:solidFill>
                <a:prstClr val="white">
                  <a:lumMod val="75000"/>
                </a:prstClr>
              </a:solidFill>
            </a:endParaRPr>
          </a:p>
        </p:txBody>
      </p:sp>
      <p:sp>
        <p:nvSpPr>
          <p:cNvPr id="5" name="Footer Placeholder 4"/>
          <p:cNvSpPr>
            <a:spLocks noGrp="1"/>
          </p:cNvSpPr>
          <p:nvPr>
            <p:ph type="ftr" sz="quarter" idx="3"/>
          </p:nvPr>
        </p:nvSpPr>
        <p:spPr>
          <a:xfrm>
            <a:off x="856059" y="5883276"/>
            <a:ext cx="5657850" cy="365125"/>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GB">
              <a:solidFill>
                <a:prstClr val="white">
                  <a:lumMod val="75000"/>
                </a:prstClr>
              </a:solidFill>
            </a:endParaRPr>
          </a:p>
        </p:txBody>
      </p:sp>
      <p:sp>
        <p:nvSpPr>
          <p:cNvPr id="6" name="Slide Number Placeholder 5"/>
          <p:cNvSpPr>
            <a:spLocks noGrp="1"/>
          </p:cNvSpPr>
          <p:nvPr>
            <p:ph type="sldNum" sz="quarter" idx="4"/>
          </p:nvPr>
        </p:nvSpPr>
        <p:spPr>
          <a:xfrm>
            <a:off x="7885510" y="5883276"/>
            <a:ext cx="413375" cy="365125"/>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FF79EBF8-7856-4F95-A2E9-D1B5558E7C37}" type="slidenum">
              <a:rPr lang="en-GB" smtClean="0">
                <a:solidFill>
                  <a:prstClr val="white">
                    <a:lumMod val="75000"/>
                  </a:prstClr>
                </a:solidFill>
              </a:rPr>
              <a:pPr/>
              <a:t>‹#›</a:t>
            </a:fld>
            <a:endParaRPr lang="en-GB">
              <a:solidFill>
                <a:prstClr val="white">
                  <a:lumMod val="75000"/>
                </a:prstClr>
              </a:solidFill>
            </a:endParaRPr>
          </a:p>
        </p:txBody>
      </p:sp>
    </p:spTree>
    <p:extLst>
      <p:ext uri="{BB962C8B-B14F-4D97-AF65-F5344CB8AC3E}">
        <p14:creationId xmlns:p14="http://schemas.microsoft.com/office/powerpoint/2010/main" val="2506299284"/>
      </p:ext>
    </p:extLst>
  </p:cSld>
  <p:clrMap bg1="dk1" tx1="lt1" bg2="dk2"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dak@godalming.ac.u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ved=0CAcQjRw&amp;url=http://gracebakertypography.blogspot.com/2011/09/anti-jock-movement.html&amp;ei=sAMHVZiFGczjar6QgaAK&amp;bvm=bv.88198703,d.d2s&amp;psig=AFQjCNHzD8mnGzJtG-gUXIqSXnt2aDcRGg&amp;ust=1426609198746711" TargetMode="External"/><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hyperlink" Target="https://www.google.co.uk/url?sa=i&amp;rct=j&amp;q=&amp;esrc=s&amp;frm=1&amp;source=images&amp;cd=&amp;cad=rja&amp;uact=8&amp;ved=0CAcQjRw&amp;url=https://tvrecappersanonymous.wordpress.com/tag/puck-and-rachel/&amp;ei=eAMHVf6ML4zKaOHhgJAJ&amp;bvm=bv.88198703,d.d2s&amp;psig=AFQjCNHzD8mnGzJtG-gUXIqSXnt2aDcRGg&amp;ust=1426609198746711"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w&amp;url=http://en.wikipedia.org/wiki/American_Pie_(film)&amp;ei=WgAHVd_LL8PuaLXBgagM&amp;bvm=bv.88198703,d.d2s&amp;psig=AFQjCNGWUc65Bnl4AWephR_s1LgQFX497w&amp;ust=1426608529424455" TargetMode="External"/><Relationship Id="rId11" Type="http://schemas.openxmlformats.org/officeDocument/2006/relationships/image" Target="../media/image21.jpeg"/><Relationship Id="rId5" Type="http://schemas.openxmlformats.org/officeDocument/2006/relationships/image" Target="../media/image18.jpeg"/><Relationship Id="rId10" Type="http://schemas.openxmlformats.org/officeDocument/2006/relationships/hyperlink" Target="https://www.google.co.uk/url?sa=i&amp;rct=j&amp;q=&amp;esrc=s&amp;frm=1&amp;source=images&amp;cd=&amp;cad=rja&amp;uact=8&amp;ved=0CAcQjRw&amp;url=https://www.pinterest.com/valentina4/one-tree-hill/&amp;ei=vAQHVabSBJLXasLBgcgC&amp;psig=AFQjCNEsZPTiNB-b6pAqjv8ddvdNpVqkPQ&amp;ust=1426609650141399" TargetMode="External"/><Relationship Id="rId4" Type="http://schemas.openxmlformats.org/officeDocument/2006/relationships/hyperlink" Target="https://www.google.co.uk/url?sa=i&amp;rct=j&amp;q=&amp;esrc=s&amp;frm=1&amp;source=images&amp;cd=&amp;cad=rja&amp;uact=8&amp;ved=0CAcQjRw&amp;url=https://geeksonparade.wordpress.com/2013/03/11/early-nineties-nostaligia-saved-by-the-bell/&amp;ei=yf8GVfmSOoHpaK_qgNgC&amp;bvm=bv.88198703,d.d2s&amp;psig=AFQjCNEAJwWYYcgW_5KcD5sUoZ_3PCaClw&amp;ust=1426608438349695" TargetMode="External"/><Relationship Id="rId9"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Gender and DEA</a:t>
            </a:r>
            <a:endParaRPr lang="en-GB" dirty="0"/>
          </a:p>
        </p:txBody>
      </p:sp>
      <p:sp>
        <p:nvSpPr>
          <p:cNvPr id="3" name="Subtitle 2"/>
          <p:cNvSpPr>
            <a:spLocks noGrp="1"/>
          </p:cNvSpPr>
          <p:nvPr>
            <p:ph type="subTitle" idx="1"/>
          </p:nvPr>
        </p:nvSpPr>
        <p:spPr/>
        <p:txBody>
          <a:bodyPr/>
          <a:lstStyle/>
          <a:p>
            <a:r>
              <a:rPr lang="en-GB" dirty="0" smtClean="0"/>
              <a:t>2016/2017</a:t>
            </a:r>
            <a:endParaRPr lang="en-GB" dirty="0"/>
          </a:p>
        </p:txBody>
      </p:sp>
    </p:spTree>
    <p:extLst>
      <p:ext uri="{BB962C8B-B14F-4D97-AF65-F5344CB8AC3E}">
        <p14:creationId xmlns:p14="http://schemas.microsoft.com/office/powerpoint/2010/main" val="1693864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174" y="1563668"/>
            <a:ext cx="6858000" cy="1790700"/>
          </a:xfrm>
        </p:spPr>
        <p:txBody>
          <a:bodyPr>
            <a:normAutofit fontScale="90000"/>
          </a:bodyPr>
          <a:lstStyle/>
          <a:p>
            <a:r>
              <a:rPr lang="en-GB" dirty="0"/>
              <a:t>Changes in Women’s employment	</a:t>
            </a:r>
          </a:p>
        </p:txBody>
      </p:sp>
      <p:sp>
        <p:nvSpPr>
          <p:cNvPr id="3" name="Subtitle 2"/>
          <p:cNvSpPr>
            <a:spLocks noGrp="1"/>
          </p:cNvSpPr>
          <p:nvPr>
            <p:ph type="subTitle" idx="1"/>
          </p:nvPr>
        </p:nvSpPr>
        <p:spPr/>
        <p:txBody>
          <a:bodyPr>
            <a:normAutofit fontScale="92500" lnSpcReduction="20000"/>
          </a:bodyPr>
          <a:lstStyle/>
          <a:p>
            <a:r>
              <a:rPr lang="en-GB" dirty="0"/>
              <a:t>Webb textbook: PAGES: 52</a:t>
            </a:r>
          </a:p>
          <a:p>
            <a:endParaRPr lang="en-GB" dirty="0"/>
          </a:p>
          <a:p>
            <a:r>
              <a:rPr lang="en-GB" dirty="0"/>
              <a:t>Ken Browne textbook: PAGES: 69-70</a:t>
            </a:r>
          </a:p>
        </p:txBody>
      </p:sp>
      <p:sp>
        <p:nvSpPr>
          <p:cNvPr id="4" name="TextBox 3"/>
          <p:cNvSpPr txBox="1"/>
          <p:nvPr/>
        </p:nvSpPr>
        <p:spPr>
          <a:xfrm>
            <a:off x="7380312" y="5023424"/>
            <a:ext cx="1008112" cy="369332"/>
          </a:xfrm>
          <a:prstGeom prst="rect">
            <a:avLst/>
          </a:prstGeom>
          <a:noFill/>
        </p:spPr>
        <p:txBody>
          <a:bodyPr wrap="square" rtlCol="0">
            <a:spAutoFit/>
          </a:bodyPr>
          <a:lstStyle/>
          <a:p>
            <a:r>
              <a:rPr lang="en-GB" dirty="0" smtClean="0"/>
              <a:t>Varsha</a:t>
            </a:r>
            <a:endParaRPr lang="en-GB" dirty="0"/>
          </a:p>
        </p:txBody>
      </p:sp>
    </p:spTree>
    <p:extLst>
      <p:ext uri="{BB962C8B-B14F-4D97-AF65-F5344CB8AC3E}">
        <p14:creationId xmlns:p14="http://schemas.microsoft.com/office/powerpoint/2010/main" val="3195518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992605"/>
            <a:ext cx="8515350" cy="994172"/>
          </a:xfrm>
        </p:spPr>
        <p:txBody>
          <a:bodyPr/>
          <a:lstStyle/>
          <a:p>
            <a:r>
              <a:rPr lang="en-GB" dirty="0"/>
              <a:t>Changes in Women’s Employment	</a:t>
            </a:r>
          </a:p>
        </p:txBody>
      </p:sp>
      <p:sp>
        <p:nvSpPr>
          <p:cNvPr id="3" name="Content Placeholder 2"/>
          <p:cNvSpPr>
            <a:spLocks noGrp="1"/>
          </p:cNvSpPr>
          <p:nvPr>
            <p:ph idx="1"/>
          </p:nvPr>
        </p:nvSpPr>
        <p:spPr>
          <a:xfrm>
            <a:off x="0" y="2147637"/>
            <a:ext cx="9043988" cy="4168943"/>
          </a:xfrm>
        </p:spPr>
        <p:txBody>
          <a:bodyPr>
            <a:normAutofit/>
          </a:bodyPr>
          <a:lstStyle/>
          <a:p>
            <a:pPr>
              <a:buFont typeface="Wingdings" panose="05000000000000000000" pitchFamily="2" charset="2"/>
              <a:buChar char="v"/>
            </a:pPr>
            <a:r>
              <a:rPr lang="en-GB" dirty="0"/>
              <a:t>1970 Equal Pay Act – makes it illegal to pay women less than men for work of equal value. </a:t>
            </a:r>
          </a:p>
          <a:p>
            <a:pPr marL="0" indent="0">
              <a:buNone/>
            </a:pPr>
            <a:endParaRPr lang="en-GB" dirty="0"/>
          </a:p>
          <a:p>
            <a:pPr>
              <a:buFont typeface="Wingdings" panose="05000000000000000000" pitchFamily="2" charset="2"/>
              <a:buChar char="v"/>
            </a:pPr>
            <a:r>
              <a:rPr lang="en-GB" dirty="0"/>
              <a:t>1975 Sex Discrimination Act – outlaws discrimination at work.</a:t>
            </a:r>
          </a:p>
          <a:p>
            <a:pPr marL="0" indent="0">
              <a:buNone/>
            </a:pPr>
            <a:r>
              <a:rPr lang="en-GB" dirty="0"/>
              <a:t> </a:t>
            </a:r>
          </a:p>
          <a:p>
            <a:pPr>
              <a:buFont typeface="Wingdings" panose="05000000000000000000" pitchFamily="2" charset="2"/>
              <a:buChar char="v"/>
            </a:pPr>
            <a:r>
              <a:rPr lang="en-GB" dirty="0"/>
              <a:t>Since 1975, the pay between women and men has halved from 30% to 15%.</a:t>
            </a:r>
          </a:p>
          <a:p>
            <a:pPr marL="0" indent="0">
              <a:buNone/>
            </a:pPr>
            <a:endParaRPr lang="en-GB" dirty="0"/>
          </a:p>
          <a:p>
            <a:pPr>
              <a:buFont typeface="Wingdings" panose="05000000000000000000" pitchFamily="2" charset="2"/>
              <a:buChar char="v"/>
            </a:pPr>
            <a:r>
              <a:rPr lang="en-GB" dirty="0"/>
              <a:t>The proportion of women in employment has risen from 53% in 1971 to 67% in 2013. The growth of the service sector and flexible part-time work has offered opportunities for women. </a:t>
            </a:r>
          </a:p>
          <a:p>
            <a:pPr marL="0" indent="0">
              <a:buNone/>
            </a:pPr>
            <a:endParaRPr lang="en-GB" dirty="0"/>
          </a:p>
          <a:p>
            <a:pPr>
              <a:buFont typeface="Wingdings" panose="05000000000000000000" pitchFamily="2" charset="2"/>
              <a:buChar char="v"/>
            </a:pPr>
            <a:r>
              <a:rPr lang="en-GB" dirty="0"/>
              <a:t>Some women are now breaking through the ‘glass ceiling’ – the invisible barrier that keeps them out of high-level professional and managerial jobs. </a:t>
            </a:r>
          </a:p>
          <a:p>
            <a:pPr marL="0" indent="0">
              <a:buNone/>
            </a:pPr>
            <a:endParaRPr lang="en-GB" sz="1200" dirty="0"/>
          </a:p>
          <a:p>
            <a:pPr>
              <a:buFont typeface="Wingdings" panose="05000000000000000000" pitchFamily="2" charset="2"/>
              <a:buChar char="v"/>
            </a:pPr>
            <a:endParaRPr lang="en-GB" sz="1050" dirty="0"/>
          </a:p>
          <a:p>
            <a:pPr marL="0" indent="0">
              <a:buNone/>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a:buFont typeface="Wingdings" panose="05000000000000000000" pitchFamily="2" charset="2"/>
              <a:buChar char="v"/>
            </a:pPr>
            <a:endParaRPr lang="en-GB" sz="1050" dirty="0"/>
          </a:p>
          <a:p>
            <a:pPr marL="0" indent="0">
              <a:buNone/>
            </a:pPr>
            <a:endParaRPr lang="en-GB" sz="1050" dirty="0"/>
          </a:p>
          <a:p>
            <a:pPr>
              <a:buFont typeface="Wingdings" panose="05000000000000000000" pitchFamily="2" charset="2"/>
              <a:buChar char="v"/>
            </a:pPr>
            <a:endParaRPr lang="en-GB" sz="2400" dirty="0"/>
          </a:p>
        </p:txBody>
      </p:sp>
    </p:spTree>
    <p:extLst>
      <p:ext uri="{BB962C8B-B14F-4D97-AF65-F5344CB8AC3E}">
        <p14:creationId xmlns:p14="http://schemas.microsoft.com/office/powerpoint/2010/main" val="437516761"/>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32" y="1170697"/>
            <a:ext cx="8774029" cy="4532270"/>
          </a:xfrm>
        </p:spPr>
        <p:txBody>
          <a:bodyPr>
            <a:normAutofit/>
          </a:bodyPr>
          <a:lstStyle/>
          <a:p>
            <a:pPr marL="0" indent="0">
              <a:buNone/>
            </a:pPr>
            <a:endParaRPr lang="en-GB" dirty="0"/>
          </a:p>
          <a:p>
            <a:pPr marL="0" indent="0">
              <a:buNone/>
            </a:pPr>
            <a:endParaRPr lang="en-GB" sz="2100" dirty="0"/>
          </a:p>
          <a:p>
            <a:pPr marL="0" indent="0">
              <a:buNone/>
            </a:pPr>
            <a:r>
              <a:rPr lang="en-GB" sz="1800" dirty="0"/>
              <a:t>These changes that have occurred encourage and allow girls to view their future in a different perspective. It allows them and encourages them to view their future in terms of having a job that pays rather than as only being housewives. </a:t>
            </a:r>
          </a:p>
          <a:p>
            <a:pPr marL="0" indent="0">
              <a:buNone/>
            </a:pPr>
            <a:r>
              <a:rPr lang="en-GB" sz="1800" dirty="0"/>
              <a:t>They are able to view their future in a different perspective because there are greater career opportunities for women, and the careers that they would choose provide better pay for women. </a:t>
            </a:r>
          </a:p>
          <a:p>
            <a:pPr marL="0" indent="0">
              <a:buNone/>
            </a:pPr>
            <a:r>
              <a:rPr lang="en-GB" sz="1800" dirty="0"/>
              <a:t>In today’s society, many young girls growing up, have mothers who work in paid employment. Having a mother in paid employment provides a positive role model for them, and this then provides an incentive for girls to gain qualifications, and have a future that involves in having paid work.  </a:t>
            </a:r>
          </a:p>
          <a:p>
            <a:pPr marL="0" indent="0">
              <a:buNone/>
            </a:pPr>
            <a:endParaRPr lang="en-GB" dirty="0"/>
          </a:p>
          <a:p>
            <a:pPr>
              <a:buFont typeface="Wingdings" panose="05000000000000000000" pitchFamily="2" charset="2"/>
              <a:buChar char="v"/>
            </a:pPr>
            <a:endParaRPr lang="en-GB" dirty="0"/>
          </a:p>
          <a:p>
            <a:endParaRPr lang="en-GB" dirty="0"/>
          </a:p>
        </p:txBody>
      </p:sp>
    </p:spTree>
    <p:extLst>
      <p:ext uri="{BB962C8B-B14F-4D97-AF65-F5344CB8AC3E}">
        <p14:creationId xmlns:p14="http://schemas.microsoft.com/office/powerpoint/2010/main" val="4021237187"/>
      </p:ext>
    </p:extLst>
  </p:cSld>
  <p:clrMapOvr>
    <a:masterClrMapping/>
  </p:clrMapOvr>
  <mc:AlternateContent xmlns:mc="http://schemas.openxmlformats.org/markup-compatibility/2006" xmlns:p14="http://schemas.microsoft.com/office/powerpoint/2010/main">
    <mc:Choice Requires="p14">
      <p:transition spd="slow" p14:dur="175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13" y="947487"/>
            <a:ext cx="8987590" cy="4972050"/>
          </a:xfrm>
        </p:spPr>
        <p:txBody>
          <a:bodyPr>
            <a:normAutofit/>
          </a:bodyPr>
          <a:lstStyle/>
          <a:p>
            <a:pPr marL="0" indent="0">
              <a:buNone/>
            </a:pPr>
            <a:endParaRPr lang="en-GB" sz="1350" dirty="0"/>
          </a:p>
          <a:p>
            <a:pPr marL="0" indent="0">
              <a:buNone/>
            </a:pPr>
            <a:r>
              <a:rPr lang="en-GB" dirty="0"/>
              <a:t>Sharpe found that in 1976 girls’ priorities were different than in 1994. </a:t>
            </a:r>
          </a:p>
          <a:p>
            <a:pPr marL="0" indent="0">
              <a:buNone/>
            </a:pPr>
            <a:r>
              <a:rPr lang="en-GB" dirty="0"/>
              <a:t>In 1976 Sharpe found that girls’ priorities were based around love, marriage, husbands, and children. However, when she repeated her study in 1994, she found that girls’ priorities were now based around having a job, a career, and being able to support themselves. </a:t>
            </a:r>
          </a:p>
          <a:p>
            <a:pPr marL="0" indent="0">
              <a:buNone/>
            </a:pPr>
            <a:endParaRPr lang="en-GB" dirty="0"/>
          </a:p>
          <a:p>
            <a:pPr marL="0" indent="0">
              <a:buNone/>
            </a:pPr>
            <a:r>
              <a:rPr lang="en-GB" dirty="0"/>
              <a:t>Francis also carried out research. This involved observing 12 classes of 14-16 year olds and interviews with students in three London secondary schools in 1998-9. Her interviews confirmed Sharpe’s findings, and she found many girls were very ambitious, aiming for higher professional occupations. </a:t>
            </a:r>
          </a:p>
          <a:p>
            <a:pPr marL="0" indent="0">
              <a:buNone/>
            </a:pPr>
            <a:endParaRPr lang="en-GB" dirty="0"/>
          </a:p>
          <a:p>
            <a:pPr marL="0" indent="0">
              <a:buNone/>
            </a:pPr>
            <a:r>
              <a:rPr lang="en-GB" dirty="0"/>
              <a:t>McRobbie argues that changes in the job market have meant more and more young women now expect to gain a degree qualification as a requirement fro an interesting and rewarding career – an aspiration which in many ways has replaced marriage and motherhood. </a:t>
            </a:r>
          </a:p>
          <a:p>
            <a:pPr marL="0" indent="0">
              <a:buNone/>
            </a:pPr>
            <a:endParaRPr lang="en-GB" dirty="0"/>
          </a:p>
          <a:p>
            <a:pPr marL="0" indent="0">
              <a:buNone/>
            </a:pPr>
            <a:r>
              <a:rPr lang="en-GB" dirty="0"/>
              <a:t>These factors may all have provided more incentives for girls to gain qualifications.  </a:t>
            </a:r>
          </a:p>
        </p:txBody>
      </p:sp>
    </p:spTree>
    <p:extLst>
      <p:ext uri="{BB962C8B-B14F-4D97-AF65-F5344CB8AC3E}">
        <p14:creationId xmlns:p14="http://schemas.microsoft.com/office/powerpoint/2010/main" val="153914725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408" y="1295059"/>
            <a:ext cx="4521896" cy="370121"/>
          </a:xfrm>
        </p:spPr>
        <p:txBody>
          <a:bodyPr>
            <a:noAutofit/>
          </a:bodyPr>
          <a:lstStyle/>
          <a:p>
            <a:r>
              <a:rPr lang="en-GB" sz="3600" dirty="0" smtClean="0">
                <a:solidFill>
                  <a:srgbClr val="CC00CC"/>
                </a:solidFill>
              </a:rPr>
              <a:t>Girls’ </a:t>
            </a:r>
            <a:r>
              <a:rPr lang="en-GB" sz="3600" dirty="0">
                <a:solidFill>
                  <a:srgbClr val="CC00CC"/>
                </a:solidFill>
              </a:rPr>
              <a:t>Ambition </a:t>
            </a:r>
          </a:p>
        </p:txBody>
      </p:sp>
      <p:sp>
        <p:nvSpPr>
          <p:cNvPr id="3" name="Subtitle 2"/>
          <p:cNvSpPr>
            <a:spLocks noGrp="1"/>
          </p:cNvSpPr>
          <p:nvPr>
            <p:ph type="subTitle" idx="1"/>
          </p:nvPr>
        </p:nvSpPr>
        <p:spPr>
          <a:xfrm>
            <a:off x="898742" y="2055655"/>
            <a:ext cx="6858000" cy="3263992"/>
          </a:xfrm>
        </p:spPr>
        <p:txBody>
          <a:bodyPr>
            <a:normAutofit/>
          </a:bodyPr>
          <a:lstStyle/>
          <a:p>
            <a:pPr algn="l"/>
            <a:r>
              <a:rPr lang="en-GB" sz="1500" b="1" u="sng" dirty="0">
                <a:solidFill>
                  <a:srgbClr val="FF3399"/>
                </a:solidFill>
              </a:rPr>
              <a:t>Sue Sharpe (1994); </a:t>
            </a:r>
            <a:r>
              <a:rPr lang="en-GB" sz="1500" dirty="0">
                <a:solidFill>
                  <a:srgbClr val="FF3399"/>
                </a:solidFill>
              </a:rPr>
              <a:t>her studies on young women from 1970-1990 shows a major shift in girls and how they see their future.</a:t>
            </a:r>
          </a:p>
          <a:p>
            <a:pPr algn="l"/>
            <a:r>
              <a:rPr lang="en-GB" sz="1500" dirty="0">
                <a:solidFill>
                  <a:srgbClr val="FF3399"/>
                </a:solidFill>
              </a:rPr>
              <a:t>In </a:t>
            </a:r>
            <a:r>
              <a:rPr lang="en-GB" sz="1500" b="1" dirty="0">
                <a:solidFill>
                  <a:srgbClr val="FF3399"/>
                </a:solidFill>
              </a:rPr>
              <a:t>1974</a:t>
            </a:r>
            <a:r>
              <a:rPr lang="en-GB" sz="1500" dirty="0">
                <a:solidFill>
                  <a:srgbClr val="FF3399"/>
                </a:solidFill>
              </a:rPr>
              <a:t>, the girls had low aspirations and believed education was seen as ‘unfeminine ’ and appearing ambitious would be considered unattractive. They also gave their priorities as; love , marriage, husbands ,children, jobs and careers.</a:t>
            </a:r>
          </a:p>
          <a:p>
            <a:pPr algn="l"/>
            <a:r>
              <a:rPr lang="en-GB" sz="1500" dirty="0">
                <a:solidFill>
                  <a:srgbClr val="FF3399"/>
                </a:solidFill>
              </a:rPr>
              <a:t>By the</a:t>
            </a:r>
            <a:r>
              <a:rPr lang="en-GB" sz="1500" b="1" dirty="0">
                <a:solidFill>
                  <a:srgbClr val="FF3399"/>
                </a:solidFill>
              </a:rPr>
              <a:t> 1990s</a:t>
            </a:r>
            <a:r>
              <a:rPr lang="en-GB" sz="1500" dirty="0">
                <a:solidFill>
                  <a:srgbClr val="FF3399"/>
                </a:solidFill>
              </a:rPr>
              <a:t>, girls’ ambitions had changed and they had a different order of priorities- careers and being able to support themselves.</a:t>
            </a:r>
          </a:p>
          <a:p>
            <a:pPr algn="l"/>
            <a:r>
              <a:rPr lang="en-GB" sz="1500" b="1" u="sng" dirty="0">
                <a:solidFill>
                  <a:srgbClr val="FF3399"/>
                </a:solidFill>
              </a:rPr>
              <a:t>O’Connor (2006); </a:t>
            </a:r>
            <a:r>
              <a:rPr lang="en-GB" sz="1500" dirty="0">
                <a:solidFill>
                  <a:srgbClr val="FF3399"/>
                </a:solidFill>
              </a:rPr>
              <a:t>study of 14-17 year olds found that marriage and children were not a major part of their life plans</a:t>
            </a:r>
          </a:p>
        </p:txBody>
      </p:sp>
      <p:sp>
        <p:nvSpPr>
          <p:cNvPr id="4" name="TextBox 3"/>
          <p:cNvSpPr txBox="1"/>
          <p:nvPr/>
        </p:nvSpPr>
        <p:spPr>
          <a:xfrm>
            <a:off x="6156176" y="4869160"/>
            <a:ext cx="1800200" cy="369332"/>
          </a:xfrm>
          <a:prstGeom prst="rect">
            <a:avLst/>
          </a:prstGeom>
          <a:noFill/>
        </p:spPr>
        <p:txBody>
          <a:bodyPr wrap="square" rtlCol="0">
            <a:spAutoFit/>
          </a:bodyPr>
          <a:lstStyle/>
          <a:p>
            <a:r>
              <a:rPr lang="en-GB" dirty="0" smtClean="0">
                <a:solidFill>
                  <a:schemeClr val="accent5">
                    <a:lumMod val="60000"/>
                    <a:lumOff val="40000"/>
                  </a:schemeClr>
                </a:solidFill>
              </a:rPr>
              <a:t>Lauren</a:t>
            </a:r>
            <a:endParaRPr lang="en-GB" dirty="0">
              <a:solidFill>
                <a:schemeClr val="accent5">
                  <a:lumMod val="60000"/>
                  <a:lumOff val="40000"/>
                </a:schemeClr>
              </a:solidFill>
            </a:endParaRPr>
          </a:p>
        </p:txBody>
      </p:sp>
    </p:spTree>
    <p:extLst>
      <p:ext uri="{BB962C8B-B14F-4D97-AF65-F5344CB8AC3E}">
        <p14:creationId xmlns:p14="http://schemas.microsoft.com/office/powerpoint/2010/main" val="1565285189"/>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maturity Affects boys educational success compared to girls.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Girls are achieving higher grades in most subjects compared to boys reasons for this include maturity level of girls in comparison to boys.</a:t>
            </a:r>
          </a:p>
          <a:p>
            <a:r>
              <a:rPr lang="en-GB" dirty="0" smtClean="0"/>
              <a:t>It has been proven that boys mature later and over estimate their ability therefore don’t not do as well in exams. This gives girls the upper hand as they mature quicker and work harder due to being more motivated and working harder to achieve what they want rather then just estimating there ability.</a:t>
            </a:r>
          </a:p>
          <a:p>
            <a:r>
              <a:rPr lang="en-GB" dirty="0" smtClean="0"/>
              <a:t>By the age of 16 girls are estimated to be more mature then boys by two years therefore view exams in a much more responsible way and recognise just how serious education and exams are.</a:t>
            </a:r>
          </a:p>
          <a:p>
            <a:r>
              <a:rPr lang="en-GB" dirty="0" smtClean="0"/>
              <a:t>Girls are known to care much more about their future and what choice they have in life. </a:t>
            </a:r>
          </a:p>
          <a:p>
            <a:r>
              <a:rPr lang="en-GB" dirty="0" smtClean="0"/>
              <a:t>Maturity links with behaviour, boys are generally more disruptive in classrooms than girls. They may loose classroom time if they are sent out of the room for disruptive behaviour.</a:t>
            </a:r>
          </a:p>
          <a:p>
            <a:endParaRPr lang="en-GB" dirty="0" smtClean="0"/>
          </a:p>
          <a:p>
            <a:endParaRPr lang="en-GB" dirty="0" smtClean="0"/>
          </a:p>
        </p:txBody>
      </p:sp>
      <p:sp>
        <p:nvSpPr>
          <p:cNvPr id="4" name="TextBox 3"/>
          <p:cNvSpPr txBox="1"/>
          <p:nvPr/>
        </p:nvSpPr>
        <p:spPr>
          <a:xfrm>
            <a:off x="6638925" y="1152525"/>
            <a:ext cx="1514475" cy="300082"/>
          </a:xfrm>
          <a:prstGeom prst="rect">
            <a:avLst/>
          </a:prstGeom>
          <a:noFill/>
        </p:spPr>
        <p:txBody>
          <a:bodyPr wrap="square" rtlCol="0">
            <a:spAutoFit/>
          </a:bodyPr>
          <a:lstStyle/>
          <a:p>
            <a:r>
              <a:rPr lang="en-GB" sz="1350" dirty="0">
                <a:solidFill>
                  <a:prstClr val="white"/>
                </a:solidFill>
              </a:rPr>
              <a:t>Samantha</a:t>
            </a:r>
          </a:p>
        </p:txBody>
      </p:sp>
    </p:spTree>
    <p:extLst>
      <p:ext uri="{BB962C8B-B14F-4D97-AF65-F5344CB8AC3E}">
        <p14:creationId xmlns:p14="http://schemas.microsoft.com/office/powerpoint/2010/main" val="1770655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EXTERNAL FACTORS:</a:t>
            </a:r>
            <a:br>
              <a:rPr lang="en-GB" dirty="0" smtClean="0"/>
            </a:br>
            <a:r>
              <a:rPr lang="en-GB" dirty="0" smtClean="0"/>
              <a:t>Boys’ relative underachievement</a:t>
            </a:r>
            <a:endParaRPr lang="en-GB" dirty="0"/>
          </a:p>
        </p:txBody>
      </p:sp>
    </p:spTree>
    <p:extLst>
      <p:ext uri="{BB962C8B-B14F-4D97-AF65-F5344CB8AC3E}">
        <p14:creationId xmlns:p14="http://schemas.microsoft.com/office/powerpoint/2010/main" val="175271712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Globalisation and declining </a:t>
            </a:r>
            <a:r>
              <a:rPr lang="en-GB" dirty="0" smtClean="0">
                <a:latin typeface="Embassy BT" panose="03030602040507090C03" pitchFamily="66" charset="0"/>
                <a:cs typeface="Traditional Arabic" panose="02020603050405020304" pitchFamily="18" charset="-78"/>
              </a:rPr>
              <a:t>traditional</a:t>
            </a:r>
            <a:r>
              <a:rPr lang="en-GB" dirty="0" smtClean="0"/>
              <a:t> male employment [#1]</a:t>
            </a:r>
            <a:endParaRPr lang="en-GB" dirty="0"/>
          </a:p>
        </p:txBody>
      </p:sp>
      <p:sp>
        <p:nvSpPr>
          <p:cNvPr id="3" name="Content Placeholder 2"/>
          <p:cNvSpPr>
            <a:spLocks noGrp="1"/>
          </p:cNvSpPr>
          <p:nvPr>
            <p:ph idx="1"/>
          </p:nvPr>
        </p:nvSpPr>
        <p:spPr>
          <a:xfrm>
            <a:off x="628650" y="2226469"/>
            <a:ext cx="5958640" cy="3879056"/>
          </a:xfrm>
        </p:spPr>
        <p:txBody>
          <a:bodyPr>
            <a:normAutofit/>
          </a:bodyPr>
          <a:lstStyle/>
          <a:p>
            <a:pPr marL="0" indent="0">
              <a:buNone/>
            </a:pPr>
            <a:r>
              <a:rPr lang="en-GB" sz="1500" dirty="0"/>
              <a:t>Manual Jobs declining in manufacturing and the increasing automation of production, there has been a rapid reduction in semi-skilled and unskilled jobs. The shrinking of this section of the job market has hit working-class males hard. In 2002, the highest unemployment rate – at 10% - was for men in semi-skilled and unskilled occupations which do not usually require formal qualifications (Social trends, 2003)</a:t>
            </a:r>
          </a:p>
          <a:p>
            <a:pPr marL="0" indent="0">
              <a:buNone/>
            </a:pPr>
            <a:r>
              <a:rPr lang="en-GB" sz="1500" dirty="0"/>
              <a:t>Boys start to underachieve as the decline of ‘macho jobs’ mean traditional masculine identities aren’t sitting happily resulting in an uncertain identity. Willis described a bunch of boys he was studying ‘the lads’ this group of boys did as little work as they could at school in-order to get out of school, they just wanted to leave and get a job to gain money, these working class boys went onto traditional manual labour jobs instead of going onto further education. But since the decline in such jobs the future of certain working class boys mean they underachieve in school since when they leave school they will be faced with the reality that the idea of going straight into a job isn’t as simple as it first started out as.</a:t>
            </a:r>
          </a:p>
        </p:txBody>
      </p:sp>
      <p:pic>
        <p:nvPicPr>
          <p:cNvPr id="1026" name="Picture 2" descr="Image result for underachie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7290" y="2125266"/>
            <a:ext cx="2315851" cy="15400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nald tru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7290" y="3954064"/>
            <a:ext cx="2210682" cy="15774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76937" y="965534"/>
            <a:ext cx="926204" cy="507831"/>
          </a:xfrm>
          <a:prstGeom prst="rect">
            <a:avLst/>
          </a:prstGeom>
          <a:noFill/>
        </p:spPr>
        <p:txBody>
          <a:bodyPr wrap="square" rtlCol="0">
            <a:spAutoFit/>
          </a:bodyPr>
          <a:lstStyle/>
          <a:p>
            <a:r>
              <a:rPr lang="en-GB" sz="1350" dirty="0">
                <a:solidFill>
                  <a:prstClr val="black"/>
                </a:solidFill>
                <a:latin typeface="Book Antiqua" panose="02040602050305030304" pitchFamily="18" charset="0"/>
              </a:rPr>
              <a:t>By </a:t>
            </a:r>
            <a:r>
              <a:rPr lang="en-GB" sz="1350" dirty="0" err="1">
                <a:solidFill>
                  <a:prstClr val="black"/>
                </a:solidFill>
                <a:latin typeface="Book Antiqua" panose="02040602050305030304" pitchFamily="18" charset="0"/>
              </a:rPr>
              <a:t>CStreet</a:t>
            </a:r>
            <a:endParaRPr lang="en-GB" sz="1350"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2695384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Globalisation and declining </a:t>
            </a:r>
            <a:r>
              <a:rPr lang="en-GB" dirty="0" smtClean="0">
                <a:latin typeface="Embassy BT" panose="03030602040507090C03" pitchFamily="66" charset="0"/>
              </a:rPr>
              <a:t>traditional</a:t>
            </a:r>
            <a:r>
              <a:rPr lang="en-GB" dirty="0" smtClean="0"/>
              <a:t> male employment [#2]</a:t>
            </a:r>
            <a:endParaRPr lang="en-GB" dirty="0"/>
          </a:p>
        </p:txBody>
      </p:sp>
      <p:sp>
        <p:nvSpPr>
          <p:cNvPr id="3" name="Content Placeholder 2"/>
          <p:cNvSpPr>
            <a:spLocks noGrp="1"/>
          </p:cNvSpPr>
          <p:nvPr>
            <p:ph idx="1"/>
          </p:nvPr>
        </p:nvSpPr>
        <p:spPr>
          <a:xfrm>
            <a:off x="406066" y="2412394"/>
            <a:ext cx="5690937" cy="3263504"/>
          </a:xfrm>
        </p:spPr>
        <p:txBody>
          <a:bodyPr>
            <a:normAutofit/>
          </a:bodyPr>
          <a:lstStyle/>
          <a:p>
            <a:pPr marL="0" indent="0">
              <a:buNone/>
            </a:pPr>
            <a:r>
              <a:rPr lang="en-GB" sz="1800" dirty="0"/>
              <a:t>Since the 1980s, there has been a significant decline in heavy industries such as iron and steel, shipbuilding, mining and engineering. This has been partly the result of the globalisation of the economy, which has led to much manufacturing industry relocating it developing countries such as China to take advantage of cheap labour. Many boys now believe that they have little prospect of getting a proper job. This undermines their motivation and self-esteem and so that give up trying to get qualifications resulting in boys underachieving.</a:t>
            </a:r>
          </a:p>
        </p:txBody>
      </p:sp>
      <p:pic>
        <p:nvPicPr>
          <p:cNvPr id="2050" name="Picture 2" descr="Image result for globalisation"/>
          <p:cNvPicPr>
            <a:picLocks noChangeAspect="1" noChangeArrowheads="1"/>
          </p:cNvPicPr>
          <p:nvPr/>
        </p:nvPicPr>
        <p:blipFill rotWithShape="1">
          <a:blip r:embed="rId2">
            <a:extLst>
              <a:ext uri="{28A0092B-C50C-407E-A947-70E740481C1C}">
                <a14:useLocalDpi xmlns:a14="http://schemas.microsoft.com/office/drawing/2010/main" val="0"/>
              </a:ext>
            </a:extLst>
          </a:blip>
          <a:srcRect b="4210"/>
          <a:stretch/>
        </p:blipFill>
        <p:spPr bwMode="auto">
          <a:xfrm>
            <a:off x="6145780" y="2201028"/>
            <a:ext cx="2792630" cy="20130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lobali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995" y="4463591"/>
            <a:ext cx="16002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7557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50119"/>
            <a:ext cx="7886700" cy="994172"/>
          </a:xfrm>
        </p:spPr>
        <p:txBody>
          <a:bodyPr>
            <a:normAutofit/>
          </a:bodyPr>
          <a:lstStyle/>
          <a:p>
            <a:r>
              <a:rPr lang="en-GB" sz="2400" dirty="0"/>
              <a:t>Male Identity Crisis</a:t>
            </a:r>
          </a:p>
        </p:txBody>
      </p:sp>
      <p:sp>
        <p:nvSpPr>
          <p:cNvPr id="5" name="Content Placeholder 4"/>
          <p:cNvSpPr>
            <a:spLocks noGrp="1"/>
          </p:cNvSpPr>
          <p:nvPr>
            <p:ph idx="1"/>
          </p:nvPr>
        </p:nvSpPr>
        <p:spPr>
          <a:xfrm>
            <a:off x="628650" y="1782366"/>
            <a:ext cx="7886700" cy="3932634"/>
          </a:xfrm>
        </p:spPr>
        <p:txBody>
          <a:bodyPr>
            <a:normAutofit fontScale="92500"/>
          </a:bodyPr>
          <a:lstStyle/>
          <a:p>
            <a:pPr marL="0" indent="0">
              <a:buNone/>
            </a:pPr>
            <a:r>
              <a:rPr lang="en-GB" sz="1350" dirty="0"/>
              <a:t>Reason:</a:t>
            </a:r>
          </a:p>
          <a:p>
            <a:pPr marL="0" indent="0">
              <a:buNone/>
            </a:pPr>
            <a:r>
              <a:rPr lang="en-GB" sz="1350" dirty="0"/>
              <a:t>Heavy manual work such as mining or shipbuilding has declined and with that has hegemonic masculinity. Working-class men especially struggle as they lose their strong sense of male pride. AS heavy manual labour declines, computer and telecommunications replaces it which is often taken and dominated by women.</a:t>
            </a:r>
          </a:p>
          <a:p>
            <a:pPr marL="0" indent="0">
              <a:buNone/>
            </a:pPr>
            <a:endParaRPr lang="en-GB" sz="1350" dirty="0"/>
          </a:p>
          <a:p>
            <a:pPr marL="0" indent="0">
              <a:buNone/>
            </a:pPr>
            <a:r>
              <a:rPr lang="en-GB" sz="1350" dirty="0"/>
              <a:t>Evidence:</a:t>
            </a:r>
          </a:p>
          <a:p>
            <a:r>
              <a:rPr lang="en-GB" sz="1350" dirty="0"/>
              <a:t>Mac an </a:t>
            </a:r>
            <a:r>
              <a:rPr lang="en-GB" sz="1350" dirty="0" err="1"/>
              <a:t>Ghaill</a:t>
            </a:r>
            <a:r>
              <a:rPr lang="en-GB" sz="1350" dirty="0"/>
              <a:t> (1994)- the insecurity is described as a ‘crisis of masculinity’ as the hegemonic masculine identity no longer relevant therefore those uncomfortable with alternative male identities become depressed, fatalistic, and turn to crime.</a:t>
            </a:r>
          </a:p>
          <a:p>
            <a:r>
              <a:rPr lang="en-GB" sz="1350" dirty="0"/>
              <a:t>Jackson (1998) Manual ‘macho’ jobs fitted traditional working-class masculine identities the collapse of this job sector has left identities uncertain, threatened, and confused.</a:t>
            </a:r>
          </a:p>
          <a:p>
            <a:r>
              <a:rPr lang="en-GB" sz="1350" dirty="0"/>
              <a:t>Country Economy (2016)- 4.9% men unemployed, 4.6% unemployed women</a:t>
            </a:r>
          </a:p>
          <a:p>
            <a:r>
              <a:rPr lang="en-GB" sz="1350" dirty="0"/>
              <a:t>Mac an </a:t>
            </a:r>
            <a:r>
              <a:rPr lang="en-GB" sz="1350" dirty="0" err="1"/>
              <a:t>Ghaill</a:t>
            </a:r>
            <a:r>
              <a:rPr lang="en-GB" sz="1350" dirty="0"/>
              <a:t> (1994)- a boy said ‘The work you do here is girl’s work. It’s not real work’</a:t>
            </a:r>
          </a:p>
          <a:p>
            <a:r>
              <a:rPr lang="en-GB" sz="1350" dirty="0" err="1"/>
              <a:t>Mahony</a:t>
            </a:r>
            <a:r>
              <a:rPr lang="en-GB" sz="1350" dirty="0"/>
              <a:t> (1998)- In public services (police, fire service, and paramedics) now require higher levels of sensitivity that don’t sit happy with traditional masculine identities</a:t>
            </a:r>
            <a:endParaRPr lang="en-GB" sz="1500" dirty="0"/>
          </a:p>
          <a:p>
            <a:r>
              <a:rPr lang="en-GB" sz="1350" dirty="0"/>
              <a:t>Jackson (1998)- Lone-parent families are increasing and women are 90% of this means boys are lacking the breadwinner role of a father.</a:t>
            </a:r>
          </a:p>
          <a:p>
            <a:r>
              <a:rPr lang="en-GB" sz="1350" dirty="0"/>
              <a:t>Department for Education- Girls do better then boys throughout there </a:t>
            </a:r>
            <a:r>
              <a:rPr lang="en-GB" sz="1350"/>
              <a:t>educational career.</a:t>
            </a:r>
            <a:endParaRPr lang="en-GB" sz="1200" dirty="0"/>
          </a:p>
        </p:txBody>
      </p:sp>
      <p:sp>
        <p:nvSpPr>
          <p:cNvPr id="2" name="TextBox 1"/>
          <p:cNvSpPr txBox="1"/>
          <p:nvPr/>
        </p:nvSpPr>
        <p:spPr>
          <a:xfrm>
            <a:off x="5524500" y="1152525"/>
            <a:ext cx="1428750" cy="300082"/>
          </a:xfrm>
          <a:prstGeom prst="rect">
            <a:avLst/>
          </a:prstGeom>
          <a:noFill/>
        </p:spPr>
        <p:txBody>
          <a:bodyPr wrap="square" rtlCol="0">
            <a:spAutoFit/>
          </a:bodyPr>
          <a:lstStyle/>
          <a:p>
            <a:r>
              <a:rPr lang="en-GB" sz="1350" dirty="0">
                <a:solidFill>
                  <a:prstClr val="black"/>
                </a:solidFill>
              </a:rPr>
              <a:t>Crystal</a:t>
            </a:r>
          </a:p>
        </p:txBody>
      </p:sp>
    </p:spTree>
    <p:extLst>
      <p:ext uri="{BB962C8B-B14F-4D97-AF65-F5344CB8AC3E}">
        <p14:creationId xmlns:p14="http://schemas.microsoft.com/office/powerpoint/2010/main" val="2468203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07" y="332656"/>
            <a:ext cx="8229600" cy="864096"/>
          </a:xfrm>
        </p:spPr>
        <p:txBody>
          <a:bodyPr/>
          <a:lstStyle/>
          <a:p>
            <a:r>
              <a:rPr lang="en-GB" b="1" dirty="0" smtClean="0"/>
              <a:t>Gender and DEA: Data</a:t>
            </a:r>
            <a:endParaRPr lang="en-GB"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96752"/>
            <a:ext cx="5449570" cy="5477510"/>
          </a:xfrm>
          <a:prstGeom prst="rect">
            <a:avLst/>
          </a:prstGeom>
          <a:noFill/>
          <a:ln>
            <a:noFill/>
          </a:ln>
          <a:effectLst/>
          <a:extLst/>
        </p:spPr>
      </p:pic>
    </p:spTree>
    <p:extLst>
      <p:ext uri="{BB962C8B-B14F-4D97-AF65-F5344CB8AC3E}">
        <p14:creationId xmlns:p14="http://schemas.microsoft.com/office/powerpoint/2010/main" val="130485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During upbringing boys will usually be socialised into a style of masculinity which stresses on the characteristics often associated with being a boy or a man eg toughness, athletic, ability and aggression. This style is called Hegemonic masculinity. According to Connell it is aimed to crowd out artistic or effeminate qualities. He argues that young men must present themselves as strong and independent and are taught to conceal any “girly” qualities or any signs at all of gentleness or any kind of vulnerability. </a:t>
            </a:r>
            <a:endParaRPr lang="en-GB" dirty="0"/>
          </a:p>
        </p:txBody>
      </p:sp>
      <p:sp>
        <p:nvSpPr>
          <p:cNvPr id="4" name="Title 3"/>
          <p:cNvSpPr>
            <a:spLocks noGrp="1"/>
          </p:cNvSpPr>
          <p:nvPr>
            <p:ph type="title"/>
          </p:nvPr>
        </p:nvSpPr>
        <p:spPr/>
        <p:txBody>
          <a:bodyPr/>
          <a:lstStyle/>
          <a:p>
            <a:r>
              <a:rPr lang="en-GB" dirty="0" smtClean="0"/>
              <a:t>Hegemonic masculinity </a:t>
            </a:r>
            <a:endParaRPr lang="en-GB" dirty="0"/>
          </a:p>
        </p:txBody>
      </p:sp>
      <p:pic>
        <p:nvPicPr>
          <p:cNvPr id="1028" name="Picture 4" descr="Image result for hegemonic mascul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62" y="804268"/>
            <a:ext cx="178593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joe pesci goodfell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90945"/>
            <a:ext cx="1750219" cy="13098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72922" y="5022230"/>
            <a:ext cx="1254512" cy="300082"/>
          </a:xfrm>
          <a:prstGeom prst="rect">
            <a:avLst/>
          </a:prstGeom>
          <a:noFill/>
        </p:spPr>
        <p:txBody>
          <a:bodyPr wrap="square" rtlCol="0">
            <a:spAutoFit/>
          </a:bodyPr>
          <a:lstStyle/>
          <a:p>
            <a:r>
              <a:rPr lang="en-GB" sz="1350" dirty="0">
                <a:solidFill>
                  <a:prstClr val="black"/>
                </a:solidFill>
              </a:rPr>
              <a:t>Elliott</a:t>
            </a:r>
          </a:p>
        </p:txBody>
      </p:sp>
    </p:spTree>
    <p:extLst>
      <p:ext uri="{BB962C8B-B14F-4D97-AF65-F5344CB8AC3E}">
        <p14:creationId xmlns:p14="http://schemas.microsoft.com/office/powerpoint/2010/main" val="2782033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131094"/>
            <a:ext cx="8543925" cy="754856"/>
          </a:xfrm>
        </p:spPr>
        <p:txBody>
          <a:bodyPr/>
          <a:lstStyle/>
          <a:p>
            <a:r>
              <a:rPr lang="en-GB" b="1" u="sng" dirty="0" smtClean="0">
                <a:solidFill>
                  <a:schemeClr val="accent5"/>
                </a:solidFill>
              </a:rPr>
              <a:t>Over Estimation of Ability</a:t>
            </a:r>
            <a:endParaRPr lang="en-GB" b="1" u="sng" dirty="0">
              <a:solidFill>
                <a:schemeClr val="accent5"/>
              </a:solidFill>
            </a:endParaRPr>
          </a:p>
        </p:txBody>
      </p:sp>
      <p:sp>
        <p:nvSpPr>
          <p:cNvPr id="3" name="Text Placeholder 2"/>
          <p:cNvSpPr>
            <a:spLocks noGrp="1"/>
          </p:cNvSpPr>
          <p:nvPr>
            <p:ph type="body" idx="1"/>
          </p:nvPr>
        </p:nvSpPr>
        <p:spPr>
          <a:xfrm>
            <a:off x="295276" y="1885951"/>
            <a:ext cx="8543924" cy="326231"/>
          </a:xfrm>
        </p:spPr>
        <p:txBody>
          <a:bodyPr>
            <a:normAutofit lnSpcReduction="10000"/>
          </a:bodyPr>
          <a:lstStyle/>
          <a:p>
            <a:r>
              <a:rPr lang="en-GB" dirty="0" smtClean="0">
                <a:solidFill>
                  <a:srgbClr val="92D050"/>
                </a:solidFill>
              </a:rPr>
              <a:t>Why girls are doing better</a:t>
            </a:r>
            <a:endParaRPr lang="en-GB" dirty="0">
              <a:solidFill>
                <a:srgbClr val="92D050"/>
              </a:solidFill>
            </a:endParaRPr>
          </a:p>
        </p:txBody>
      </p:sp>
      <p:sp>
        <p:nvSpPr>
          <p:cNvPr id="4" name="Content Placeholder 3"/>
          <p:cNvSpPr>
            <a:spLocks noGrp="1"/>
          </p:cNvSpPr>
          <p:nvPr>
            <p:ph sz="half" idx="2"/>
          </p:nvPr>
        </p:nvSpPr>
        <p:spPr>
          <a:xfrm>
            <a:off x="295275" y="2212181"/>
            <a:ext cx="8543925" cy="3493294"/>
          </a:xfrm>
        </p:spPr>
        <p:txBody>
          <a:bodyPr>
            <a:normAutofit/>
          </a:bodyPr>
          <a:lstStyle/>
          <a:p>
            <a:pPr marL="0" indent="0">
              <a:buNone/>
            </a:pPr>
            <a:r>
              <a:rPr lang="en-GB" dirty="0" smtClean="0"/>
              <a:t>Boys and girls feel differently about their own ability, with most boys overestimating their ability, and girls underestimating theirs. </a:t>
            </a:r>
            <a:endParaRPr lang="en-GB" dirty="0"/>
          </a:p>
          <a:p>
            <a:pPr marL="0" indent="0">
              <a:buNone/>
            </a:pPr>
            <a:r>
              <a:rPr lang="en-GB" dirty="0" smtClean="0"/>
              <a:t>Stanworth (1983) and Licht and </a:t>
            </a:r>
            <a:r>
              <a:rPr lang="en-GB" dirty="0" err="1" smtClean="0"/>
              <a:t>Dweck</a:t>
            </a:r>
            <a:r>
              <a:rPr lang="en-GB" dirty="0" smtClean="0"/>
              <a:t> (1987) found girls lacked confidence in and underestimating their ability, and felt undervalued in the classroom.</a:t>
            </a:r>
          </a:p>
          <a:p>
            <a:pPr marL="0" indent="0">
              <a:buNone/>
            </a:pPr>
            <a:r>
              <a:rPr lang="en-GB" dirty="0" err="1" smtClean="0"/>
              <a:t>Renold</a:t>
            </a:r>
            <a:r>
              <a:rPr lang="en-GB" dirty="0" smtClean="0"/>
              <a:t> and Allan’s (2006) research suggests this still remains true today. Their research on highly achieving girls in two primary schools in South Wales found that such girls were torn between being seen as academically bright and being attractive to boys. Consequently, in order to continue to be attractive to boys, girls played down their academic abilities. </a:t>
            </a:r>
          </a:p>
          <a:p>
            <a:pPr marL="0" indent="0">
              <a:buNone/>
            </a:pPr>
            <a:endParaRPr lang="en-GB" dirty="0" smtClean="0"/>
          </a:p>
        </p:txBody>
      </p:sp>
      <p:sp>
        <p:nvSpPr>
          <p:cNvPr id="9" name="Footer Placeholder 8"/>
          <p:cNvSpPr>
            <a:spLocks noGrp="1"/>
          </p:cNvSpPr>
          <p:nvPr>
            <p:ph type="ftr" sz="quarter" idx="11"/>
          </p:nvPr>
        </p:nvSpPr>
        <p:spPr/>
        <p:txBody>
          <a:bodyPr/>
          <a:lstStyle/>
          <a:p>
            <a:r>
              <a:rPr lang="en-GB" dirty="0" smtClean="0">
                <a:solidFill>
                  <a:prstClr val="black">
                    <a:tint val="75000"/>
                  </a:prstClr>
                </a:solidFill>
              </a:rPr>
              <a:t>Browne – pg.71</a:t>
            </a:r>
            <a:endParaRPr lang="en-GB" dirty="0">
              <a:solidFill>
                <a:prstClr val="black">
                  <a:tint val="75000"/>
                </a:prstClr>
              </a:solidFill>
            </a:endParaRPr>
          </a:p>
        </p:txBody>
      </p:sp>
      <p:sp>
        <p:nvSpPr>
          <p:cNvPr id="5" name="Rectangle 4"/>
          <p:cNvSpPr/>
          <p:nvPr/>
        </p:nvSpPr>
        <p:spPr>
          <a:xfrm>
            <a:off x="7326815" y="1254487"/>
            <a:ext cx="814968" cy="438582"/>
          </a:xfrm>
          <a:prstGeom prst="rect">
            <a:avLst/>
          </a:prstGeom>
          <a:noFill/>
        </p:spPr>
        <p:txBody>
          <a:bodyPr wrap="none" lIns="68580" tIns="34290" rIns="68580" bIns="34290">
            <a:spAutoFit/>
          </a:bodyPr>
          <a:lstStyle/>
          <a:p>
            <a:pPr algn="ctr"/>
            <a:r>
              <a:rPr lang="en-US" sz="2400" dirty="0">
                <a:ln w="0"/>
                <a:solidFill>
                  <a:srgbClr val="5B9BD5"/>
                </a:solidFill>
                <a:effectLst>
                  <a:outerShdw blurRad="38100" dist="25400" dir="5400000" algn="ctr" rotWithShape="0">
                    <a:srgbClr val="6E747A">
                      <a:alpha val="43000"/>
                    </a:srgbClr>
                  </a:outerShdw>
                </a:effectLst>
              </a:rPr>
              <a:t>Emily</a:t>
            </a:r>
          </a:p>
        </p:txBody>
      </p:sp>
    </p:spTree>
    <p:extLst>
      <p:ext uri="{BB962C8B-B14F-4D97-AF65-F5344CB8AC3E}">
        <p14:creationId xmlns:p14="http://schemas.microsoft.com/office/powerpoint/2010/main" val="546999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131094"/>
            <a:ext cx="8543925" cy="754856"/>
          </a:xfrm>
        </p:spPr>
        <p:txBody>
          <a:bodyPr/>
          <a:lstStyle/>
          <a:p>
            <a:r>
              <a:rPr lang="en-GB" b="1" u="sng" dirty="0" smtClean="0">
                <a:solidFill>
                  <a:schemeClr val="accent5"/>
                </a:solidFill>
              </a:rPr>
              <a:t>Over Estimation of Ability</a:t>
            </a:r>
            <a:endParaRPr lang="en-GB" b="1" u="sng" dirty="0">
              <a:solidFill>
                <a:schemeClr val="accent5"/>
              </a:solidFill>
            </a:endParaRPr>
          </a:p>
        </p:txBody>
      </p:sp>
      <p:sp>
        <p:nvSpPr>
          <p:cNvPr id="5" name="Text Placeholder 4"/>
          <p:cNvSpPr>
            <a:spLocks noGrp="1"/>
          </p:cNvSpPr>
          <p:nvPr>
            <p:ph type="body" sz="quarter" idx="3"/>
          </p:nvPr>
        </p:nvSpPr>
        <p:spPr>
          <a:xfrm>
            <a:off x="295275" y="1885949"/>
            <a:ext cx="8543925" cy="326232"/>
          </a:xfrm>
        </p:spPr>
        <p:txBody>
          <a:bodyPr>
            <a:normAutofit lnSpcReduction="10000"/>
          </a:bodyPr>
          <a:lstStyle/>
          <a:p>
            <a:r>
              <a:rPr lang="en-GB" dirty="0" smtClean="0">
                <a:solidFill>
                  <a:srgbClr val="92D050"/>
                </a:solidFill>
              </a:rPr>
              <a:t>Why boys underachieve </a:t>
            </a:r>
            <a:endParaRPr lang="en-GB" dirty="0">
              <a:solidFill>
                <a:srgbClr val="92D050"/>
              </a:solidFill>
            </a:endParaRPr>
          </a:p>
        </p:txBody>
      </p:sp>
      <p:sp>
        <p:nvSpPr>
          <p:cNvPr id="6" name="Content Placeholder 5"/>
          <p:cNvSpPr>
            <a:spLocks noGrp="1"/>
          </p:cNvSpPr>
          <p:nvPr>
            <p:ph sz="quarter" idx="4"/>
          </p:nvPr>
        </p:nvSpPr>
        <p:spPr>
          <a:xfrm>
            <a:off x="295275" y="2212181"/>
            <a:ext cx="8543925" cy="3493293"/>
          </a:xfrm>
        </p:spPr>
        <p:txBody>
          <a:bodyPr>
            <a:normAutofit fontScale="92500"/>
          </a:bodyPr>
          <a:lstStyle/>
          <a:p>
            <a:pPr marL="0" indent="0">
              <a:buNone/>
            </a:pPr>
            <a:r>
              <a:rPr lang="en-GB" dirty="0" smtClean="0"/>
              <a:t>Research by Barber (1996) showed ‘that more boys than girls think that they are able or very able, and fewer boys than girls think they are “below average”’. Yet GCSE results show the opposite.</a:t>
            </a:r>
          </a:p>
          <a:p>
            <a:pPr marL="0" indent="0">
              <a:buNone/>
            </a:pPr>
            <a:r>
              <a:rPr lang="en-GB" dirty="0" smtClean="0"/>
              <a:t>Boys feel that they are bright and capable but at the same time they say they don’t like school and they just coast along rather than rise up to the challenge of academic work, and they don’t work enough to get the results they think they’re capable of. </a:t>
            </a:r>
          </a:p>
          <a:p>
            <a:pPr marL="0" indent="0">
              <a:buNone/>
            </a:pPr>
            <a:r>
              <a:rPr lang="en-GB" dirty="0" smtClean="0"/>
              <a:t>Furthermore, there is some evidence that staff are not as strict with boys as with girls. They are more likely to extend deadlines for work, to have lower expectations of boys, to be more tolerant of the disruptive, unruly behaviour often found more commonly from boys in the classroom and to accept more poorly presented work. These lower expectations could create a self-fulfilling prophecy contributing to boys’ lower achievement, as they perform less well than they otherwise might. </a:t>
            </a:r>
            <a:endParaRPr lang="en-GB" dirty="0"/>
          </a:p>
        </p:txBody>
      </p:sp>
      <p:sp>
        <p:nvSpPr>
          <p:cNvPr id="9" name="Footer Placeholder 8"/>
          <p:cNvSpPr>
            <a:spLocks noGrp="1"/>
          </p:cNvSpPr>
          <p:nvPr>
            <p:ph type="ftr" sz="quarter" idx="11"/>
          </p:nvPr>
        </p:nvSpPr>
        <p:spPr/>
        <p:txBody>
          <a:bodyPr/>
          <a:lstStyle/>
          <a:p>
            <a:r>
              <a:rPr lang="en-GB" dirty="0" smtClean="0">
                <a:solidFill>
                  <a:prstClr val="black">
                    <a:tint val="75000"/>
                  </a:prstClr>
                </a:solidFill>
              </a:rPr>
              <a:t>Browne – pg.71</a:t>
            </a:r>
            <a:endParaRPr lang="en-GB" dirty="0">
              <a:solidFill>
                <a:prstClr val="black">
                  <a:tint val="75000"/>
                </a:prstClr>
              </a:solidFill>
            </a:endParaRPr>
          </a:p>
        </p:txBody>
      </p:sp>
    </p:spTree>
    <p:extLst>
      <p:ext uri="{BB962C8B-B14F-4D97-AF65-F5344CB8AC3E}">
        <p14:creationId xmlns:p14="http://schemas.microsoft.com/office/powerpoint/2010/main" val="92674075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INTERNAL FACTORS:</a:t>
            </a:r>
            <a:br>
              <a:rPr lang="en-GB" dirty="0" smtClean="0"/>
            </a:br>
            <a:r>
              <a:rPr lang="en-GB" dirty="0" smtClean="0"/>
              <a:t>Girls’ relative achievement</a:t>
            </a:r>
            <a:endParaRPr lang="en-GB" dirty="0"/>
          </a:p>
        </p:txBody>
      </p:sp>
    </p:spTree>
    <p:extLst>
      <p:ext uri="{BB962C8B-B14F-4D97-AF65-F5344CB8AC3E}">
        <p14:creationId xmlns:p14="http://schemas.microsoft.com/office/powerpoint/2010/main" val="960703324"/>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Labelling and self fulfilling prophecy</a:t>
            </a:r>
            <a:endParaRPr lang="en-GB" dirty="0"/>
          </a:p>
        </p:txBody>
      </p:sp>
      <p:sp>
        <p:nvSpPr>
          <p:cNvPr id="3" name="Content Placeholder 2"/>
          <p:cNvSpPr>
            <a:spLocks noGrp="1"/>
          </p:cNvSpPr>
          <p:nvPr>
            <p:ph idx="1"/>
          </p:nvPr>
        </p:nvSpPr>
        <p:spPr/>
        <p:txBody>
          <a:bodyPr/>
          <a:lstStyle/>
          <a:p>
            <a:r>
              <a:rPr lang="en-GB" sz="2400" dirty="0"/>
              <a:t> </a:t>
            </a:r>
            <a:r>
              <a:rPr lang="en-GB" sz="1350" dirty="0"/>
              <a:t>One study that explains why girls may achieve more than boys at school, focusses on teacher attention argued by Jane and Peter French. They say that although boys receive more attention due to being reprimanded, boys feel that they are disciplined more harshly than girls are- this causes them to create a self fulfilling prophecy that they will fail as they are getting told off more severally than girls and so have a negative view towards education.</a:t>
            </a:r>
          </a:p>
          <a:p>
            <a:pPr marL="0" indent="0">
              <a:buNone/>
            </a:pPr>
            <a:r>
              <a:rPr lang="en-GB" sz="1350" dirty="0"/>
              <a:t>        This could be explained by Swann 1998 who explains that boys prefer whole class discussions and group work as they are better at speaking out whereas girls prefer individual and paired work. This could explain why teachers often respond more positively to girls who they see as cooperative rather than to boys as they see them as disruptive and so this is an example of labelling. </a:t>
            </a:r>
          </a:p>
          <a:p>
            <a:r>
              <a:rPr lang="en-GB" sz="1350" dirty="0"/>
              <a:t>Additionally at school, a study by Epstein 1998 found that boys underachievement could be a result of the growth of labelling by ‘laddish subcultures’. This is because she found boys are more concerned than girls about being called names if they work hard and so they aim to appear less academic to their peers to prevent them from being subjected to homophobic names.</a:t>
            </a:r>
          </a:p>
          <a:p>
            <a:pPr marL="0" indent="0">
              <a:buNone/>
            </a:pPr>
            <a:endParaRPr lang="en-GB" sz="1200" dirty="0"/>
          </a:p>
        </p:txBody>
      </p:sp>
      <p:sp>
        <p:nvSpPr>
          <p:cNvPr id="4" name="Right Arrow 3"/>
          <p:cNvSpPr/>
          <p:nvPr/>
        </p:nvSpPr>
        <p:spPr>
          <a:xfrm>
            <a:off x="717804" y="3435858"/>
            <a:ext cx="203454" cy="109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5" name="TextBox 4"/>
          <p:cNvSpPr txBox="1"/>
          <p:nvPr/>
        </p:nvSpPr>
        <p:spPr>
          <a:xfrm>
            <a:off x="3346704" y="5319522"/>
            <a:ext cx="3566160" cy="300082"/>
          </a:xfrm>
          <a:prstGeom prst="rect">
            <a:avLst/>
          </a:prstGeom>
          <a:noFill/>
        </p:spPr>
        <p:txBody>
          <a:bodyPr wrap="square" rtlCol="0">
            <a:spAutoFit/>
          </a:bodyPr>
          <a:lstStyle/>
          <a:p>
            <a:r>
              <a:rPr lang="en-GB" sz="1350" dirty="0">
                <a:solidFill>
                  <a:prstClr val="black"/>
                </a:solidFill>
              </a:rPr>
              <a:t>Maddie – </a:t>
            </a:r>
            <a:r>
              <a:rPr lang="en-GB" sz="1350" dirty="0" err="1">
                <a:solidFill>
                  <a:prstClr val="black"/>
                </a:solidFill>
              </a:rPr>
              <a:t>nb</a:t>
            </a:r>
            <a:r>
              <a:rPr lang="en-GB" sz="1350" dirty="0">
                <a:solidFill>
                  <a:prstClr val="black"/>
                </a:solidFill>
              </a:rPr>
              <a:t> covering both boxes…</a:t>
            </a:r>
          </a:p>
        </p:txBody>
      </p:sp>
    </p:spTree>
    <p:extLst>
      <p:ext uri="{BB962C8B-B14F-4D97-AF65-F5344CB8AC3E}">
        <p14:creationId xmlns:p14="http://schemas.microsoft.com/office/powerpoint/2010/main" val="34667830"/>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354" y="1428750"/>
            <a:ext cx="7063740" cy="3031236"/>
          </a:xfrm>
        </p:spPr>
        <p:txBody>
          <a:bodyPr>
            <a:normAutofit/>
          </a:bodyPr>
          <a:lstStyle/>
          <a:p>
            <a:r>
              <a:rPr lang="en-GB" sz="3000" dirty="0"/>
              <a:t>Why are girls outperforming boys?</a:t>
            </a:r>
            <a:r>
              <a:rPr lang="en-GB" dirty="0" smtClean="0"/>
              <a:t/>
            </a:r>
            <a:br>
              <a:rPr lang="en-GB" dirty="0" smtClean="0"/>
            </a:br>
            <a:r>
              <a:rPr lang="en-GB" dirty="0"/>
              <a:t/>
            </a:r>
            <a:br>
              <a:rPr lang="en-GB" dirty="0"/>
            </a:br>
            <a:r>
              <a:rPr lang="en-GB" sz="4500" dirty="0"/>
              <a:t>EQUAL OPPORTUNITY POLICIES</a:t>
            </a:r>
          </a:p>
        </p:txBody>
      </p:sp>
      <p:sp>
        <p:nvSpPr>
          <p:cNvPr id="3" name="TextBox 2"/>
          <p:cNvSpPr txBox="1"/>
          <p:nvPr/>
        </p:nvSpPr>
        <p:spPr>
          <a:xfrm>
            <a:off x="5448300" y="4829175"/>
            <a:ext cx="1400175" cy="300082"/>
          </a:xfrm>
          <a:prstGeom prst="rect">
            <a:avLst/>
          </a:prstGeom>
          <a:noFill/>
        </p:spPr>
        <p:txBody>
          <a:bodyPr wrap="square" rtlCol="0">
            <a:spAutoFit/>
          </a:bodyPr>
          <a:lstStyle/>
          <a:p>
            <a:pPr defTabSz="342900"/>
            <a:r>
              <a:rPr lang="en-GB" sz="1350" dirty="0">
                <a:solidFill>
                  <a:srgbClr val="FFFFFF"/>
                </a:solidFill>
              </a:rPr>
              <a:t>Zahra</a:t>
            </a:r>
          </a:p>
        </p:txBody>
      </p:sp>
    </p:spTree>
    <p:extLst>
      <p:ext uri="{BB962C8B-B14F-4D97-AF65-F5344CB8AC3E}">
        <p14:creationId xmlns:p14="http://schemas.microsoft.com/office/powerpoint/2010/main" val="52242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7677150" cy="6264696"/>
          </a:xfrm>
        </p:spPr>
        <p:txBody>
          <a:bodyPr>
            <a:normAutofit fontScale="25000" lnSpcReduction="20000"/>
          </a:bodyPr>
          <a:lstStyle/>
          <a:p>
            <a:pPr marL="0" indent="0">
              <a:lnSpc>
                <a:spcPct val="107000"/>
              </a:lnSpc>
              <a:spcAft>
                <a:spcPts val="600"/>
              </a:spcAft>
              <a:buNone/>
            </a:pPr>
            <a:r>
              <a:rPr lang="en-GB" sz="6000" dirty="0">
                <a:latin typeface="Calibri" panose="020F0502020204030204" pitchFamily="34" charset="0"/>
                <a:ea typeface="Calibri" panose="020F0502020204030204" pitchFamily="34" charset="0"/>
                <a:cs typeface="Times New Roman" panose="02020603050405020304" pitchFamily="18" charset="0"/>
              </a:rPr>
              <a:t>-</a:t>
            </a:r>
            <a:r>
              <a:rPr lang="en-GB" sz="8000" dirty="0">
                <a:latin typeface="Calibri" panose="020F0502020204030204" pitchFamily="34" charset="0"/>
                <a:ea typeface="Calibri" panose="020F0502020204030204" pitchFamily="34" charset="0"/>
                <a:cs typeface="Times New Roman" panose="02020603050405020304" pitchFamily="18" charset="0"/>
              </a:rPr>
              <a:t>Many sociologists argue that feminist’s ideas have had a major impact on the education system. Those who run the system are much more aware of gender issues and teachers are more sensitive to the need to avoid gender stereotype. The belief that boys and girls are equally capable and</a:t>
            </a:r>
            <a:br>
              <a:rPr lang="en-GB" sz="8000" dirty="0">
                <a:latin typeface="Calibri" panose="020F0502020204030204" pitchFamily="34" charset="0"/>
                <a:ea typeface="Calibri" panose="020F0502020204030204" pitchFamily="34" charset="0"/>
                <a:cs typeface="Times New Roman" panose="02020603050405020304" pitchFamily="18" charset="0"/>
              </a:rPr>
            </a:br>
            <a:r>
              <a:rPr lang="en-GB" sz="8000" dirty="0">
                <a:latin typeface="Calibri" panose="020F0502020204030204" pitchFamily="34" charset="0"/>
                <a:ea typeface="Calibri" panose="020F0502020204030204" pitchFamily="34" charset="0"/>
                <a:cs typeface="Times New Roman" panose="02020603050405020304" pitchFamily="18" charset="0"/>
              </a:rPr>
              <a:t>entitled to the same opportunities is now part of mainstream thinking in education and influences educational policies.</a:t>
            </a:r>
          </a:p>
          <a:p>
            <a:pPr marL="0" indent="0">
              <a:lnSpc>
                <a:spcPct val="107000"/>
              </a:lnSpc>
              <a:spcAft>
                <a:spcPts val="600"/>
              </a:spcAft>
              <a:buNone/>
            </a:pPr>
            <a:r>
              <a:rPr lang="en-GB" sz="8000" dirty="0">
                <a:latin typeface="Calibri" panose="020F0502020204030204" pitchFamily="34" charset="0"/>
                <a:ea typeface="Calibri" panose="020F0502020204030204" pitchFamily="34" charset="0"/>
                <a:cs typeface="Times New Roman" panose="02020603050405020304" pitchFamily="18" charset="0"/>
              </a:rPr>
              <a:t/>
            </a:r>
            <a:br>
              <a:rPr lang="en-GB" sz="8000" dirty="0">
                <a:latin typeface="Calibri" panose="020F0502020204030204" pitchFamily="34" charset="0"/>
                <a:ea typeface="Calibri" panose="020F0502020204030204" pitchFamily="34" charset="0"/>
                <a:cs typeface="Times New Roman" panose="02020603050405020304" pitchFamily="18" charset="0"/>
              </a:rPr>
            </a:br>
            <a:r>
              <a:rPr lang="en-GB" sz="8000" dirty="0">
                <a:latin typeface="Calibri" panose="020F0502020204030204" pitchFamily="34" charset="0"/>
                <a:ea typeface="Calibri" panose="020F0502020204030204" pitchFamily="34" charset="0"/>
                <a:cs typeface="Times New Roman" panose="02020603050405020304" pitchFamily="18" charset="0"/>
              </a:rPr>
              <a:t>-For example, policies such as GIST and WISE encourage girls to pursue careers in these non-traditional areas. Female scientists have visited schools acting as role models, this has made girls think they can achieve a scientific career. Learning materials in science reflecting girls’ interests have been developed. </a:t>
            </a:r>
          </a:p>
          <a:p>
            <a:pPr marL="0" indent="0">
              <a:lnSpc>
                <a:spcPct val="107000"/>
              </a:lnSpc>
              <a:spcAft>
                <a:spcPts val="600"/>
              </a:spcAft>
              <a:buClr>
                <a:srgbClr val="6F6F74"/>
              </a:buClr>
              <a:buNone/>
            </a:pPr>
            <a:r>
              <a:rPr lang="en-GB" sz="8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introduction of the national curriculum in 1988, removed one source of gender inequality by making girls and boys study mostly the same subjects which was often not the case previously.</a:t>
            </a:r>
          </a:p>
          <a:p>
            <a:pPr marL="0" indent="0">
              <a:lnSpc>
                <a:spcPct val="107000"/>
              </a:lnSpc>
              <a:spcAft>
                <a:spcPts val="600"/>
              </a:spcAft>
              <a:buClr>
                <a:srgbClr val="6F6F74"/>
              </a:buClr>
              <a:buNone/>
            </a:pPr>
            <a:r>
              <a:rPr lang="en-GB" sz="8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-Joe </a:t>
            </a:r>
            <a:r>
              <a:rPr lang="en-GB" sz="8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Boaler</a:t>
            </a:r>
            <a:r>
              <a:rPr lang="en-GB" sz="8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1998 sees the impact of equal opportunities policies as a key reason for the changed in girls achievement. Many of the barriers have been removed and schools have become more meritocratic so that girls who generally work harder than boys achieve more overall. </a:t>
            </a:r>
          </a:p>
          <a:p>
            <a:pPr marL="0" indent="0">
              <a:lnSpc>
                <a:spcPct val="107000"/>
              </a:lnSpc>
              <a:spcAft>
                <a:spcPts val="6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
            </a:r>
            <a:br>
              <a:rPr lang="en-GB" sz="2400" dirty="0">
                <a:latin typeface="Calibri" panose="020F0502020204030204" pitchFamily="34" charset="0"/>
                <a:ea typeface="Calibri" panose="020F0502020204030204" pitchFamily="34" charset="0"/>
                <a:cs typeface="Times New Roman" panose="02020603050405020304" pitchFamily="18" charset="0"/>
              </a:rPr>
            </a:br>
            <a:endParaRPr lang="en-GB" sz="2400" dirty="0"/>
          </a:p>
        </p:txBody>
      </p:sp>
    </p:spTree>
    <p:extLst>
      <p:ext uri="{BB962C8B-B14F-4D97-AF65-F5344CB8AC3E}">
        <p14:creationId xmlns:p14="http://schemas.microsoft.com/office/powerpoint/2010/main" val="827121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125" y="1076326"/>
            <a:ext cx="7905750" cy="619124"/>
          </a:xfrm>
        </p:spPr>
        <p:txBody>
          <a:bodyPr>
            <a:normAutofit/>
          </a:bodyPr>
          <a:lstStyle/>
          <a:p>
            <a:r>
              <a:rPr lang="en-GB" sz="3600" u="sng" dirty="0"/>
              <a:t>Positive role models in schools</a:t>
            </a:r>
          </a:p>
        </p:txBody>
      </p:sp>
      <p:sp>
        <p:nvSpPr>
          <p:cNvPr id="3" name="Subtitle 2"/>
          <p:cNvSpPr>
            <a:spLocks noGrp="1"/>
          </p:cNvSpPr>
          <p:nvPr>
            <p:ph type="subTitle" idx="1"/>
          </p:nvPr>
        </p:nvSpPr>
        <p:spPr>
          <a:xfrm>
            <a:off x="266700" y="2133600"/>
            <a:ext cx="8620125" cy="3676650"/>
          </a:xfrm>
        </p:spPr>
        <p:txBody>
          <a:bodyPr>
            <a:normAutofit/>
          </a:bodyPr>
          <a:lstStyle/>
          <a:p>
            <a:pPr marL="257175" indent="-257175" algn="l">
              <a:buFont typeface="Arial" panose="020B0604020202020204" pitchFamily="34" charset="0"/>
              <a:buChar char="•"/>
            </a:pPr>
            <a:r>
              <a:rPr lang="en-GB" dirty="0" smtClean="0"/>
              <a:t>There has been a dramatic increase in the proportion of female teachers and heads in schools. These women in senior positions may act as role models for girls, showing them women can achieve positions of importance and give them non-traditional goals to aim for. </a:t>
            </a:r>
          </a:p>
          <a:p>
            <a:pPr marL="257175" indent="-257175" algn="l">
              <a:buFont typeface="Arial" panose="020B0604020202020204" pitchFamily="34" charset="0"/>
              <a:buChar char="•"/>
            </a:pPr>
            <a:r>
              <a:rPr lang="en-GB" dirty="0" smtClean="0"/>
              <a:t>Women teachers are likely to be particularity important role models as far as girls’ educational achievement is concerned since, to be a teacher, the individual must undertake a lengthy and successful education herself. </a:t>
            </a:r>
          </a:p>
          <a:p>
            <a:pPr marL="257175" indent="-257175" algn="l">
              <a:buFont typeface="Arial" panose="020B0604020202020204" pitchFamily="34" charset="0"/>
              <a:buChar char="•"/>
            </a:pPr>
            <a:r>
              <a:rPr lang="en-GB" dirty="0" smtClean="0"/>
              <a:t>Many girls now recognise that the future involves paid employment, often combined with family responsibilities. </a:t>
            </a:r>
          </a:p>
          <a:p>
            <a:pPr algn="l"/>
            <a:r>
              <a:rPr lang="en-GB" dirty="0" smtClean="0"/>
              <a:t>Sharpe (1994) found in 1976 that girls priorities were ‘love, marriage, husbands, children, jobs and careers’ in that order. When she repeated her research in 1994, she found these priorities had changed to ‘job, career and being able to support themselves’.</a:t>
            </a:r>
            <a:endParaRPr lang="en-GB" dirty="0"/>
          </a:p>
        </p:txBody>
      </p:sp>
      <p:sp>
        <p:nvSpPr>
          <p:cNvPr id="5" name="Rectangle 4"/>
          <p:cNvSpPr/>
          <p:nvPr/>
        </p:nvSpPr>
        <p:spPr>
          <a:xfrm>
            <a:off x="266700" y="4610100"/>
            <a:ext cx="8620125" cy="981075"/>
          </a:xfrm>
          <a:prstGeom prst="rect">
            <a:avLst/>
          </a:prstGeom>
          <a:noFill/>
          <a:ln>
            <a:solidFill>
              <a:srgbClr val="46EC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4" name="TextBox 3"/>
          <p:cNvSpPr txBox="1"/>
          <p:nvPr/>
        </p:nvSpPr>
        <p:spPr>
          <a:xfrm rot="742356">
            <a:off x="7991024" y="1126875"/>
            <a:ext cx="876300" cy="300082"/>
          </a:xfrm>
          <a:prstGeom prst="rect">
            <a:avLst/>
          </a:prstGeom>
          <a:noFill/>
        </p:spPr>
        <p:txBody>
          <a:bodyPr wrap="square" rtlCol="0">
            <a:spAutoFit/>
          </a:bodyPr>
          <a:lstStyle/>
          <a:p>
            <a:r>
              <a:rPr lang="en-GB" sz="1350" dirty="0">
                <a:solidFill>
                  <a:prstClr val="black"/>
                </a:solidFill>
              </a:rPr>
              <a:t>Becca</a:t>
            </a:r>
          </a:p>
        </p:txBody>
      </p:sp>
    </p:spTree>
    <p:extLst>
      <p:ext uri="{BB962C8B-B14F-4D97-AF65-F5344CB8AC3E}">
        <p14:creationId xmlns:p14="http://schemas.microsoft.com/office/powerpoint/2010/main" val="2651583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Challenging Gender Stereotypes</a:t>
            </a:r>
            <a:endParaRPr lang="en-GB" dirty="0"/>
          </a:p>
        </p:txBody>
      </p:sp>
      <p:sp>
        <p:nvSpPr>
          <p:cNvPr id="3" name="Subtitle 2"/>
          <p:cNvSpPr>
            <a:spLocks noGrp="1"/>
          </p:cNvSpPr>
          <p:nvPr>
            <p:ph type="subTitle" idx="1"/>
          </p:nvPr>
        </p:nvSpPr>
        <p:spPr/>
        <p:txBody>
          <a:bodyPr/>
          <a:lstStyle/>
          <a:p>
            <a:r>
              <a:rPr lang="en-GB" dirty="0" smtClean="0"/>
              <a:t>Callum</a:t>
            </a:r>
            <a:endParaRPr lang="en-GB" dirty="0"/>
          </a:p>
        </p:txBody>
      </p:sp>
    </p:spTree>
    <p:extLst>
      <p:ext uri="{BB962C8B-B14F-4D97-AF65-F5344CB8AC3E}">
        <p14:creationId xmlns:p14="http://schemas.microsoft.com/office/powerpoint/2010/main" val="3195639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Challenging gender stereotypes  </a:t>
            </a:r>
            <a:endParaRPr lang="en-GB" dirty="0"/>
          </a:p>
        </p:txBody>
      </p:sp>
      <p:sp>
        <p:nvSpPr>
          <p:cNvPr id="3" name="Content Placeholder 2"/>
          <p:cNvSpPr>
            <a:spLocks noGrp="1"/>
          </p:cNvSpPr>
          <p:nvPr>
            <p:ph idx="1"/>
          </p:nvPr>
        </p:nvSpPr>
        <p:spPr/>
        <p:txBody>
          <a:bodyPr>
            <a:normAutofit/>
          </a:bodyPr>
          <a:lstStyle/>
          <a:p>
            <a:r>
              <a:rPr lang="en-GB" dirty="0" smtClean="0"/>
              <a:t>Some sociologists argue that the removal of gender stereotypes from textbooks, reading schemes and other learning materials in recent years has removed a barrier to the girls achievement. Research in the 1970s and 80s found that reading schemes portrayed women mainly as housewives and mothers, that physics books showed them as frightened by science, and that maths books depicted boys as more inventive.   </a:t>
            </a:r>
          </a:p>
          <a:p>
            <a:r>
              <a:rPr lang="en-GB" dirty="0" smtClean="0"/>
              <a:t>Gaby Weiner argues that since the 1980s teachers have challenged such stereotypes. Also, in general, sexist images have been removed from learning material. This may have helped to raise girls achievement by presenting them with more positive images of what women can do. </a:t>
            </a:r>
          </a:p>
          <a:p>
            <a:endParaRPr lang="en-GB" dirty="0"/>
          </a:p>
        </p:txBody>
      </p:sp>
    </p:spTree>
    <p:extLst>
      <p:ext uri="{BB962C8B-B14F-4D97-AF65-F5344CB8AC3E}">
        <p14:creationId xmlns:p14="http://schemas.microsoft.com/office/powerpoint/2010/main" val="3032280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Girls and Boys achievement in Education</a:t>
            </a:r>
            <a:endParaRPr lang="en-GB" dirty="0"/>
          </a:p>
        </p:txBody>
      </p:sp>
      <p:sp>
        <p:nvSpPr>
          <p:cNvPr id="3" name="Subtitle 2"/>
          <p:cNvSpPr>
            <a:spLocks noGrp="1"/>
          </p:cNvSpPr>
          <p:nvPr>
            <p:ph type="subTitle" idx="1"/>
          </p:nvPr>
        </p:nvSpPr>
        <p:spPr/>
        <p:txBody>
          <a:bodyPr/>
          <a:lstStyle/>
          <a:p>
            <a:r>
              <a:rPr lang="en-GB" smtClean="0"/>
              <a:t>B1 </a:t>
            </a:r>
            <a:r>
              <a:rPr lang="en-GB" dirty="0" smtClean="0"/>
              <a:t>group </a:t>
            </a:r>
          </a:p>
          <a:p>
            <a:r>
              <a:rPr lang="en-GB" dirty="0" smtClean="0"/>
              <a:t>March 2017</a:t>
            </a:r>
            <a:endParaRPr lang="en-GB" dirty="0"/>
          </a:p>
        </p:txBody>
      </p:sp>
      <p:sp>
        <p:nvSpPr>
          <p:cNvPr id="4" name="Title 1"/>
          <p:cNvSpPr txBox="1">
            <a:spLocks/>
          </p:cNvSpPr>
          <p:nvPr/>
        </p:nvSpPr>
        <p:spPr>
          <a:xfrm>
            <a:off x="755576" y="-459432"/>
            <a:ext cx="5826719"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solidFill>
                  <a:schemeClr val="accent4">
                    <a:lumMod val="75000"/>
                  </a:schemeClr>
                </a:solidFill>
              </a:rPr>
              <a:t>STUDENT WORK</a:t>
            </a:r>
            <a:endParaRPr lang="en-GB" b="1" dirty="0">
              <a:solidFill>
                <a:schemeClr val="accent4">
                  <a:lumMod val="75000"/>
                </a:schemeClr>
              </a:solidFill>
            </a:endParaRPr>
          </a:p>
        </p:txBody>
      </p:sp>
    </p:spTree>
    <p:extLst>
      <p:ext uri="{BB962C8B-B14F-4D97-AF65-F5344CB8AC3E}">
        <p14:creationId xmlns:p14="http://schemas.microsoft.com/office/powerpoint/2010/main" val="888424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Glenys </a:t>
            </a:r>
            <a:r>
              <a:rPr lang="en-GB" dirty="0" err="1" smtClean="0"/>
              <a:t>Lobban’s</a:t>
            </a:r>
            <a:r>
              <a:rPr lang="en-GB" dirty="0" smtClean="0"/>
              <a:t> </a:t>
            </a:r>
            <a:r>
              <a:rPr lang="en-GB" dirty="0" smtClean="0"/>
              <a:t>research was conducted in the 1970s but more recent research found evidence of gender </a:t>
            </a:r>
            <a:r>
              <a:rPr lang="en-GB" dirty="0" err="1" smtClean="0"/>
              <a:t>sterotypes</a:t>
            </a:r>
            <a:r>
              <a:rPr lang="en-GB" dirty="0" smtClean="0"/>
              <a:t>. In 1992 Lesley Best and her students examined a sample of 132 books for pre schooling age children in an attempt to discover whether gender bias in children's book and </a:t>
            </a:r>
            <a:endParaRPr lang="en-GB" dirty="0"/>
          </a:p>
        </p:txBody>
      </p:sp>
    </p:spTree>
    <p:extLst>
      <p:ext uri="{BB962C8B-B14F-4D97-AF65-F5344CB8AC3E}">
        <p14:creationId xmlns:p14="http://schemas.microsoft.com/office/powerpoint/2010/main" val="471365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188640"/>
            <a:ext cx="2505075" cy="507831"/>
          </a:xfrm>
          <a:prstGeom prst="rect">
            <a:avLst/>
          </a:prstGeom>
          <a:noFill/>
        </p:spPr>
        <p:txBody>
          <a:bodyPr wrap="square" rtlCol="0">
            <a:spAutoFit/>
          </a:bodyPr>
          <a:lstStyle/>
          <a:p>
            <a:pPr defTabSz="342900"/>
            <a:r>
              <a:rPr lang="en-GB" sz="2700" b="1" u="sng" dirty="0" err="1">
                <a:solidFill>
                  <a:prstClr val="white"/>
                </a:solidFill>
              </a:rPr>
              <a:t>Marketisation</a:t>
            </a:r>
            <a:endParaRPr lang="en-GB" sz="2700" b="1" u="sng" dirty="0">
              <a:solidFill>
                <a:prstClr val="white"/>
              </a:solidFill>
            </a:endParaRPr>
          </a:p>
        </p:txBody>
      </p:sp>
      <p:sp>
        <p:nvSpPr>
          <p:cNvPr id="5" name="TextBox 4"/>
          <p:cNvSpPr txBox="1"/>
          <p:nvPr/>
        </p:nvSpPr>
        <p:spPr>
          <a:xfrm>
            <a:off x="184422" y="836712"/>
            <a:ext cx="8543925" cy="4031873"/>
          </a:xfrm>
          <a:prstGeom prst="rect">
            <a:avLst/>
          </a:prstGeom>
          <a:noFill/>
        </p:spPr>
        <p:txBody>
          <a:bodyPr wrap="square" rtlCol="0">
            <a:spAutoFit/>
          </a:bodyPr>
          <a:lstStyle/>
          <a:p>
            <a:pPr algn="just" defTabSz="342900"/>
            <a:r>
              <a:rPr lang="en-GB" sz="1600" b="1" dirty="0" err="1">
                <a:solidFill>
                  <a:srgbClr val="FFFF00"/>
                </a:solidFill>
              </a:rPr>
              <a:t>Marketisation</a:t>
            </a:r>
            <a:r>
              <a:rPr lang="en-GB" sz="1600" b="1" dirty="0">
                <a:solidFill>
                  <a:srgbClr val="FFFF00"/>
                </a:solidFill>
              </a:rPr>
              <a:t> policies have created a more competitive climate in which schools see girls as desirable recruits because they achieve better exam results.</a:t>
            </a:r>
          </a:p>
          <a:p>
            <a:pPr algn="just" defTabSz="342900"/>
            <a:endParaRPr lang="en-GB" sz="1600" b="1" dirty="0">
              <a:solidFill>
                <a:srgbClr val="FFFF00"/>
              </a:solidFill>
            </a:endParaRPr>
          </a:p>
          <a:p>
            <a:pPr algn="just" defTabSz="342900"/>
            <a:r>
              <a:rPr lang="en-GB" sz="1600" b="1" dirty="0">
                <a:solidFill>
                  <a:srgbClr val="FFFF00"/>
                </a:solidFill>
              </a:rPr>
              <a:t>David Jackson (1998) notes that the introduction of exam league tables has improved opportunities for girls: high-achieving girls are attractive to schools, whereas low-achieving boys are not. This tends to create a self-fulfilling prophecy – because girls are more likely to be recruited by good schools, they are more likely to do well.</a:t>
            </a:r>
          </a:p>
          <a:p>
            <a:pPr algn="just" defTabSz="342900"/>
            <a:endParaRPr lang="en-GB" sz="1600" b="1" dirty="0">
              <a:solidFill>
                <a:srgbClr val="FFFF00"/>
              </a:solidFill>
            </a:endParaRPr>
          </a:p>
          <a:p>
            <a:pPr algn="just" defTabSz="342900"/>
            <a:r>
              <a:rPr lang="en-GB" sz="1600" b="1" dirty="0">
                <a:solidFill>
                  <a:srgbClr val="FFFF00"/>
                </a:solidFill>
              </a:rPr>
              <a:t>Roger </a:t>
            </a:r>
            <a:r>
              <a:rPr lang="en-GB" sz="1600" b="1" dirty="0" err="1">
                <a:solidFill>
                  <a:srgbClr val="FFFF00"/>
                </a:solidFill>
              </a:rPr>
              <a:t>Slee</a:t>
            </a:r>
            <a:r>
              <a:rPr lang="en-GB" sz="1600" b="1" dirty="0">
                <a:solidFill>
                  <a:srgbClr val="FFFF00"/>
                </a:solidFill>
              </a:rPr>
              <a:t> (1998) argues that boys are less attractive to schools because they are more likely to stutter from behavioural difficulties and are four times more likely to be excluded. </a:t>
            </a:r>
          </a:p>
          <a:p>
            <a:pPr algn="just" defTabSz="342900"/>
            <a:endParaRPr lang="en-GB" sz="1600" b="1" dirty="0">
              <a:solidFill>
                <a:srgbClr val="FFFF00"/>
              </a:solidFill>
            </a:endParaRPr>
          </a:p>
          <a:p>
            <a:pPr algn="just" defTabSz="342900"/>
            <a:r>
              <a:rPr lang="en-GB" sz="1600" b="1" dirty="0">
                <a:solidFill>
                  <a:srgbClr val="FFFF00"/>
                </a:solidFill>
              </a:rPr>
              <a:t>As a result, boys may be seen as ‘liability students’ – obstacles to the school improving its league table scores. They give the school a ‘rough, tough’ image that deters high-achieving girls from applying.</a:t>
            </a:r>
          </a:p>
        </p:txBody>
      </p:sp>
      <p:sp>
        <p:nvSpPr>
          <p:cNvPr id="2" name="Rectangle 1"/>
          <p:cNvSpPr/>
          <p:nvPr/>
        </p:nvSpPr>
        <p:spPr>
          <a:xfrm>
            <a:off x="7332206" y="5121101"/>
            <a:ext cx="1013739" cy="346249"/>
          </a:xfrm>
          <a:prstGeom prst="rect">
            <a:avLst/>
          </a:prstGeom>
          <a:noFill/>
        </p:spPr>
        <p:txBody>
          <a:bodyPr wrap="none" lIns="68580" tIns="34290" rIns="68580" bIns="34290">
            <a:spAutoFit/>
          </a:bodyPr>
          <a:lstStyle/>
          <a:p>
            <a:pPr algn="ctr" defTabSz="342900"/>
            <a:r>
              <a:rPr lang="en-US" dirty="0" err="1">
                <a:ln w="0"/>
                <a:solidFill>
                  <a:prstClr val="white"/>
                </a:solidFill>
                <a:effectLst>
                  <a:outerShdw blurRad="38100" dist="19050" dir="2700000" algn="tl" rotWithShape="0">
                    <a:prstClr val="black">
                      <a:alpha val="40000"/>
                    </a:prstClr>
                  </a:outerShdw>
                </a:effectLst>
              </a:rPr>
              <a:t>Chesca</a:t>
            </a:r>
            <a:endParaRPr lang="en-US" dirty="0">
              <a:ln w="0"/>
              <a:solidFill>
                <a:prstClr val="white"/>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39956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INTERNAL FACTORS:</a:t>
            </a:r>
            <a:br>
              <a:rPr lang="en-GB" dirty="0" smtClean="0"/>
            </a:br>
            <a:r>
              <a:rPr lang="en-GB" dirty="0" smtClean="0"/>
              <a:t>Boys’ relative underachievement</a:t>
            </a:r>
            <a:endParaRPr lang="en-GB" dirty="0"/>
          </a:p>
        </p:txBody>
      </p:sp>
    </p:spTree>
    <p:extLst>
      <p:ext uri="{BB962C8B-B14F-4D97-AF65-F5344CB8AC3E}">
        <p14:creationId xmlns:p14="http://schemas.microsoft.com/office/powerpoint/2010/main" val="3316065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1309" y="611779"/>
            <a:ext cx="5175031" cy="872728"/>
          </a:xfrm>
        </p:spPr>
        <p:txBody>
          <a:bodyPr>
            <a:normAutofit fontScale="90000"/>
          </a:bodyPr>
          <a:lstStyle/>
          <a:p>
            <a:r>
              <a:rPr lang="en-GB" dirty="0" smtClean="0"/>
              <a:t>Anti school subcultures</a:t>
            </a:r>
            <a:endParaRPr lang="en-GB" dirty="0"/>
          </a:p>
        </p:txBody>
      </p:sp>
      <p:sp>
        <p:nvSpPr>
          <p:cNvPr id="3" name="Subtitle 2"/>
          <p:cNvSpPr>
            <a:spLocks noGrp="1"/>
          </p:cNvSpPr>
          <p:nvPr>
            <p:ph type="subTitle" idx="1"/>
          </p:nvPr>
        </p:nvSpPr>
        <p:spPr>
          <a:xfrm>
            <a:off x="0" y="1359055"/>
            <a:ext cx="9144000" cy="4641695"/>
          </a:xfrm>
        </p:spPr>
        <p:txBody>
          <a:bodyPr>
            <a:normAutofit fontScale="70000" lnSpcReduction="20000"/>
          </a:bodyPr>
          <a:lstStyle/>
          <a:p>
            <a:pPr algn="l"/>
            <a:r>
              <a:rPr lang="en-GB" dirty="0"/>
              <a:t>Kids who join the anti-school subculture go against the norms and values of the school, by not doing homework, disrupting lessons and breaking school rules. </a:t>
            </a:r>
          </a:p>
          <a:p>
            <a:pPr algn="l"/>
            <a:r>
              <a:rPr lang="en-GB" dirty="0"/>
              <a:t>The ones who tend to join the anti-school subculture are in the bottom sets or of working classes. Kids with low self </a:t>
            </a:r>
            <a:r>
              <a:rPr lang="en-GB" dirty="0" smtClean="0"/>
              <a:t>esteem </a:t>
            </a:r>
            <a:r>
              <a:rPr lang="en-GB" dirty="0"/>
              <a:t>because of how the school have labelled them and </a:t>
            </a:r>
            <a:r>
              <a:rPr lang="en-GB" dirty="0" smtClean="0"/>
              <a:t>stetted </a:t>
            </a:r>
            <a:r>
              <a:rPr lang="en-GB" dirty="0"/>
              <a:t>and streamed them. </a:t>
            </a:r>
          </a:p>
          <a:p>
            <a:pPr algn="l"/>
            <a:r>
              <a:rPr lang="en-GB" dirty="0"/>
              <a:t>They gain their status with their peers if they do the above. </a:t>
            </a:r>
          </a:p>
          <a:p>
            <a:pPr algn="l"/>
            <a:r>
              <a:rPr lang="en-GB" dirty="0"/>
              <a:t> </a:t>
            </a:r>
          </a:p>
          <a:p>
            <a:pPr algn="l"/>
            <a:r>
              <a:rPr lang="en-GB" dirty="0"/>
              <a:t>What impacts subcultures- inequalities, class differential, achievement difference, self-fulfilling prophecy. </a:t>
            </a:r>
          </a:p>
          <a:p>
            <a:pPr algn="l"/>
            <a:r>
              <a:rPr lang="en-GB" dirty="0"/>
              <a:t> </a:t>
            </a:r>
          </a:p>
          <a:p>
            <a:pPr algn="l"/>
            <a:r>
              <a:rPr lang="en-GB" dirty="0"/>
              <a:t>David Hargreaves- interviewed boys in secondary modern schools.</a:t>
            </a:r>
          </a:p>
          <a:p>
            <a:pPr algn="l"/>
            <a:r>
              <a:rPr lang="en-GB" dirty="0"/>
              <a:t>Subculture formed due to triple failure </a:t>
            </a:r>
          </a:p>
          <a:p>
            <a:pPr algn="l"/>
            <a:r>
              <a:rPr lang="en-GB" dirty="0"/>
              <a:t>Failing 11+</a:t>
            </a:r>
          </a:p>
          <a:p>
            <a:pPr algn="l"/>
            <a:r>
              <a:rPr lang="en-GB" dirty="0"/>
              <a:t>Low steams </a:t>
            </a:r>
          </a:p>
          <a:p>
            <a:pPr algn="l"/>
            <a:r>
              <a:rPr lang="en-GB" dirty="0"/>
              <a:t>Labelled worthless </a:t>
            </a:r>
            <a:r>
              <a:rPr lang="en-GB" dirty="0" smtClean="0"/>
              <a:t>louts</a:t>
            </a:r>
          </a:p>
          <a:p>
            <a:pPr algn="l"/>
            <a:r>
              <a:rPr lang="en-GB" dirty="0" smtClean="0"/>
              <a:t>Woods pupils responses</a:t>
            </a:r>
          </a:p>
          <a:p>
            <a:pPr algn="l"/>
            <a:r>
              <a:rPr lang="en-GB" dirty="0" smtClean="0"/>
              <a:t>Integration: follows schools norms and values “teachers pet”</a:t>
            </a:r>
          </a:p>
          <a:p>
            <a:pPr algn="l"/>
            <a:r>
              <a:rPr lang="en-GB" dirty="0" smtClean="0"/>
              <a:t>Ritualism: going through the motions and staying out of trouble</a:t>
            </a:r>
          </a:p>
          <a:p>
            <a:pPr algn="l"/>
            <a:r>
              <a:rPr lang="en-GB" dirty="0" err="1" smtClean="0"/>
              <a:t>Retreatism</a:t>
            </a:r>
            <a:r>
              <a:rPr lang="en-GB" dirty="0" smtClean="0"/>
              <a:t>: daydreaming and mucking about</a:t>
            </a:r>
          </a:p>
          <a:p>
            <a:pPr algn="l"/>
            <a:r>
              <a:rPr lang="en-GB" dirty="0" smtClean="0"/>
              <a:t>Rebellion: outright rejection of school</a:t>
            </a:r>
          </a:p>
          <a:p>
            <a:pPr algn="l"/>
            <a:r>
              <a:rPr lang="en-GB" dirty="0" smtClean="0"/>
              <a:t>Furlong “ not committed to one response act differently to different teachers and subjects</a:t>
            </a:r>
            <a:endParaRPr lang="en-GB" dirty="0"/>
          </a:p>
          <a:p>
            <a:pPr algn="l"/>
            <a:r>
              <a:rPr lang="en-GB" dirty="0"/>
              <a:t> </a:t>
            </a:r>
          </a:p>
          <a:p>
            <a:endParaRPr lang="en-GB" dirty="0"/>
          </a:p>
        </p:txBody>
      </p:sp>
      <p:sp>
        <p:nvSpPr>
          <p:cNvPr id="4" name="TextBox 3"/>
          <p:cNvSpPr txBox="1"/>
          <p:nvPr/>
        </p:nvSpPr>
        <p:spPr>
          <a:xfrm>
            <a:off x="7000875" y="4457700"/>
            <a:ext cx="1076325" cy="300082"/>
          </a:xfrm>
          <a:prstGeom prst="rect">
            <a:avLst/>
          </a:prstGeom>
          <a:noFill/>
        </p:spPr>
        <p:txBody>
          <a:bodyPr wrap="square" rtlCol="0">
            <a:spAutoFit/>
          </a:bodyPr>
          <a:lstStyle/>
          <a:p>
            <a:r>
              <a:rPr lang="en-GB" sz="1350" dirty="0">
                <a:solidFill>
                  <a:prstClr val="black"/>
                </a:solidFill>
              </a:rPr>
              <a:t>Morgan</a:t>
            </a:r>
          </a:p>
        </p:txBody>
      </p:sp>
    </p:spTree>
    <p:extLst>
      <p:ext uri="{BB962C8B-B14F-4D97-AF65-F5344CB8AC3E}">
        <p14:creationId xmlns:p14="http://schemas.microsoft.com/office/powerpoint/2010/main" val="2485463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1069"/>
            <a:ext cx="7886700" cy="994172"/>
          </a:xfrm>
        </p:spPr>
        <p:txBody>
          <a:bodyPr/>
          <a:lstStyle/>
          <a:p>
            <a:pPr algn="ctr"/>
            <a:r>
              <a:rPr lang="en-GB" u="sng" dirty="0" smtClean="0">
                <a:solidFill>
                  <a:srgbClr val="00B0F0"/>
                </a:solidFill>
              </a:rPr>
              <a:t>Feminisation of the Curriculum</a:t>
            </a:r>
            <a:endParaRPr lang="en-GB" u="sng" dirty="0">
              <a:solidFill>
                <a:srgbClr val="00B0F0"/>
              </a:solidFill>
            </a:endParaRPr>
          </a:p>
        </p:txBody>
      </p:sp>
      <p:sp>
        <p:nvSpPr>
          <p:cNvPr id="3" name="Content Placeholder 2"/>
          <p:cNvSpPr>
            <a:spLocks noGrp="1"/>
          </p:cNvSpPr>
          <p:nvPr>
            <p:ph idx="1"/>
          </p:nvPr>
        </p:nvSpPr>
        <p:spPr>
          <a:xfrm>
            <a:off x="133350" y="2055019"/>
            <a:ext cx="8858250" cy="3793331"/>
          </a:xfrm>
        </p:spPr>
        <p:txBody>
          <a:bodyPr/>
          <a:lstStyle/>
          <a:p>
            <a:pPr marL="0" indent="0">
              <a:buNone/>
            </a:pPr>
            <a:r>
              <a:rPr lang="en-GB" b="1" dirty="0" smtClean="0"/>
              <a:t>Tony Sewell (2006) – </a:t>
            </a:r>
            <a:r>
              <a:rPr lang="en-GB" dirty="0" smtClean="0"/>
              <a:t>claimed that boys are falling behind because education has become ‘feminised’. Schools do not nurture ‘masculine’ traits such as competitiveness but instead celebrate qualities associated with girls such as attentiveness in class.</a:t>
            </a:r>
          </a:p>
          <a:p>
            <a:pPr marL="0" indent="0">
              <a:buNone/>
            </a:pPr>
            <a:r>
              <a:rPr lang="en-GB" dirty="0" smtClean="0"/>
              <a:t>He sees coursework as a source of the gender inequality arguing that it should be replaced with final exams.</a:t>
            </a:r>
            <a:endParaRPr lang="en-GB" dirty="0"/>
          </a:p>
        </p:txBody>
      </p:sp>
      <p:sp>
        <p:nvSpPr>
          <p:cNvPr id="4" name="Rectangle 3"/>
          <p:cNvSpPr/>
          <p:nvPr/>
        </p:nvSpPr>
        <p:spPr>
          <a:xfrm>
            <a:off x="6876256" y="5617517"/>
            <a:ext cx="1138453" cy="461665"/>
          </a:xfrm>
          <a:prstGeom prst="rect">
            <a:avLst/>
          </a:prstGeom>
          <a:noFill/>
        </p:spPr>
        <p:txBody>
          <a:bodyPr wrap="none" lIns="91440" tIns="45720" rIns="91440" bIns="45720">
            <a:spAutoFit/>
          </a:bodyPr>
          <a:lstStyle/>
          <a:p>
            <a:pPr algn="ctr"/>
            <a:r>
              <a:rPr lang="en-U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Eleanor</a:t>
            </a:r>
            <a:endPar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103359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1075" y="2737247"/>
            <a:ext cx="6858000" cy="1790700"/>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Lack Of </a:t>
            </a:r>
            <a:r>
              <a:rPr lang="en-GB" dirty="0"/>
              <a:t>M</a:t>
            </a:r>
            <a:r>
              <a:rPr lang="en-GB" dirty="0" smtClean="0"/>
              <a:t>ale Role Models</a:t>
            </a:r>
            <a:br>
              <a:rPr lang="en-GB" dirty="0" smtClean="0"/>
            </a:br>
            <a:r>
              <a:rPr lang="en-GB" dirty="0" smtClean="0"/>
              <a:t>Webb pages 57-58</a:t>
            </a:r>
            <a:br>
              <a:rPr lang="en-GB" dirty="0" smtClean="0"/>
            </a:br>
            <a:r>
              <a:rPr lang="en-GB" sz="3675" dirty="0"/>
              <a:t>Beth </a:t>
            </a:r>
          </a:p>
        </p:txBody>
      </p:sp>
    </p:spTree>
    <p:extLst>
      <p:ext uri="{BB962C8B-B14F-4D97-AF65-F5344CB8AC3E}">
        <p14:creationId xmlns:p14="http://schemas.microsoft.com/office/powerpoint/2010/main" val="2126225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136650"/>
            <a:ext cx="7200897" cy="977900"/>
          </a:xfrm>
        </p:spPr>
        <p:txBody>
          <a:bodyPr/>
          <a:lstStyle/>
          <a:p>
            <a:pPr algn="ctr"/>
            <a:r>
              <a:rPr lang="en-GB" dirty="0" smtClean="0"/>
              <a:t>Lack of Male Role Models </a:t>
            </a:r>
            <a:endParaRPr lang="en-GB" dirty="0"/>
          </a:p>
        </p:txBody>
      </p:sp>
      <p:sp>
        <p:nvSpPr>
          <p:cNvPr id="3" name="Content Placeholder 2"/>
          <p:cNvSpPr>
            <a:spLocks noGrp="1"/>
          </p:cNvSpPr>
          <p:nvPr>
            <p:ph idx="1"/>
          </p:nvPr>
        </p:nvSpPr>
        <p:spPr>
          <a:xfrm>
            <a:off x="261938" y="2505075"/>
            <a:ext cx="8448675" cy="2695575"/>
          </a:xfrm>
        </p:spPr>
        <p:txBody>
          <a:bodyPr>
            <a:normAutofit/>
          </a:bodyPr>
          <a:lstStyle/>
          <a:p>
            <a:pPr marL="0" indent="0" algn="ctr">
              <a:buNone/>
            </a:pPr>
            <a:r>
              <a:rPr lang="en-GB" dirty="0" smtClean="0"/>
              <a:t>The first issue underlying the lack of male role models on boys is that in the education system there is a lack of male primary teachers in primary schools. Where only 14% of primary school teachers are male according to </a:t>
            </a:r>
            <a:r>
              <a:rPr lang="en-GB" dirty="0" err="1" smtClean="0"/>
              <a:t>Yougov</a:t>
            </a:r>
            <a:r>
              <a:rPr lang="en-GB" dirty="0" smtClean="0"/>
              <a:t> (2007). This lack of male teachers is said to be the cause of boys underachievement. Some also argue this is because the education system has become feminised. Therefore there are less male teachers able to be role models for young boys. </a:t>
            </a:r>
          </a:p>
          <a:p>
            <a:pPr marL="0" indent="0" algn="ctr">
              <a:buNone/>
            </a:pPr>
            <a:r>
              <a:rPr lang="en-GB" dirty="0" smtClean="0"/>
              <a:t>Another issue to this is that a large numbers of boys are being brought up in the 1.5 million female headed lone parent families in the UK; meaning now in the family too there are less male role models for young boys and adolescents therefore this could also be a cause of boys’ underachievement in their education.  </a:t>
            </a:r>
            <a:endParaRPr lang="en-GB" dirty="0"/>
          </a:p>
        </p:txBody>
      </p:sp>
    </p:spTree>
    <p:extLst>
      <p:ext uri="{BB962C8B-B14F-4D97-AF65-F5344CB8AC3E}">
        <p14:creationId xmlns:p14="http://schemas.microsoft.com/office/powerpoint/2010/main" val="2771849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So overall…</a:t>
            </a:r>
            <a:endParaRPr lang="en-GB" dirty="0"/>
          </a:p>
        </p:txBody>
      </p:sp>
    </p:spTree>
    <p:extLst>
      <p:ext uri="{BB962C8B-B14F-4D97-AF65-F5344CB8AC3E}">
        <p14:creationId xmlns:p14="http://schemas.microsoft.com/office/powerpoint/2010/main" val="9233179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 y="548680"/>
            <a:ext cx="6887108" cy="1611910"/>
          </a:xfrm>
        </p:spPr>
        <p:txBody>
          <a:bodyPr>
            <a:normAutofit fontScale="90000"/>
          </a:bodyPr>
          <a:lstStyle/>
          <a:p>
            <a:pPr>
              <a:spcBef>
                <a:spcPts val="300"/>
              </a:spcBef>
              <a:spcAft>
                <a:spcPts val="300"/>
              </a:spcAft>
            </a:pPr>
            <a:r>
              <a:rPr lang="en-GB" b="1" dirty="0" smtClean="0">
                <a:ea typeface="Times New Roman"/>
                <a:cs typeface="Arial"/>
              </a:rPr>
              <a:t>FEMINIST ANALYSIS blends </a:t>
            </a:r>
            <a:r>
              <a:rPr lang="en-GB" b="1" dirty="0">
                <a:ea typeface="Times New Roman"/>
                <a:cs typeface="Arial"/>
              </a:rPr>
              <a:t>the structuralist and Interactionist</a:t>
            </a:r>
            <a:r>
              <a:rPr lang="en-GB" dirty="0" smtClean="0">
                <a:effectLst/>
                <a:latin typeface="Times New Roman"/>
                <a:ea typeface="Times New Roman"/>
              </a:rPr>
              <a:t/>
            </a:r>
            <a:br>
              <a:rPr lang="en-GB" dirty="0" smtClean="0">
                <a:effectLst/>
                <a:latin typeface="Times New Roman"/>
                <a:ea typeface="Times New Roman"/>
              </a:rPr>
            </a:br>
            <a:endParaRPr lang="en-GB" dirty="0"/>
          </a:p>
        </p:txBody>
      </p:sp>
      <p:sp>
        <p:nvSpPr>
          <p:cNvPr id="3" name="Content Placeholder 2"/>
          <p:cNvSpPr>
            <a:spLocks noGrp="1"/>
          </p:cNvSpPr>
          <p:nvPr>
            <p:ph idx="1"/>
          </p:nvPr>
        </p:nvSpPr>
        <p:spPr/>
        <p:txBody>
          <a:bodyPr/>
          <a:lstStyle/>
          <a:p>
            <a:r>
              <a:rPr lang="en-GB" dirty="0"/>
              <a:t>C</a:t>
            </a:r>
            <a:r>
              <a:rPr lang="en-GB" dirty="0" smtClean="0"/>
              <a:t>oncerned </a:t>
            </a:r>
            <a:r>
              <a:rPr lang="en-GB" dirty="0"/>
              <a:t>with the ways </a:t>
            </a:r>
            <a:r>
              <a:rPr lang="en-GB" dirty="0" smtClean="0"/>
              <a:t>schooling </a:t>
            </a:r>
            <a:r>
              <a:rPr lang="en-GB" dirty="0"/>
              <a:t>may systematically </a:t>
            </a:r>
            <a:r>
              <a:rPr lang="en-GB" b="1" dirty="0"/>
              <a:t>disadvantage girls </a:t>
            </a:r>
            <a:r>
              <a:rPr lang="en-GB" dirty="0"/>
              <a:t>and reinforce the nature of </a:t>
            </a:r>
            <a:r>
              <a:rPr lang="en-GB" b="1" dirty="0"/>
              <a:t>patriarchy</a:t>
            </a:r>
            <a:r>
              <a:rPr lang="en-GB" dirty="0"/>
              <a:t>.</a:t>
            </a:r>
          </a:p>
        </p:txBody>
      </p:sp>
      <p:graphicFrame>
        <p:nvGraphicFramePr>
          <p:cNvPr id="4" name="Table 3"/>
          <p:cNvGraphicFramePr>
            <a:graphicFrameLocks noGrp="1"/>
          </p:cNvGraphicFramePr>
          <p:nvPr>
            <p:extLst/>
          </p:nvPr>
        </p:nvGraphicFramePr>
        <p:xfrm>
          <a:off x="323528" y="3501008"/>
          <a:ext cx="8424936" cy="2549015"/>
        </p:xfrm>
        <a:graphic>
          <a:graphicData uri="http://schemas.openxmlformats.org/drawingml/2006/table">
            <a:tbl>
              <a:tblPr firstRow="1" bandRow="1">
                <a:tableStyleId>{5C22544A-7EE6-4342-B048-85BDC9FD1C3A}</a:tableStyleId>
              </a:tblPr>
              <a:tblGrid>
                <a:gridCol w="4212468"/>
                <a:gridCol w="4212468"/>
              </a:tblGrid>
              <a:tr h="305558">
                <a:tc>
                  <a:txBody>
                    <a:bodyPr/>
                    <a:lstStyle/>
                    <a:p>
                      <a:r>
                        <a:rPr lang="en-GB" dirty="0" smtClean="0"/>
                        <a:t>PAST</a:t>
                      </a:r>
                      <a:endParaRPr lang="en-GB" dirty="0"/>
                    </a:p>
                  </a:txBody>
                  <a:tcPr/>
                </a:tc>
                <a:tc>
                  <a:txBody>
                    <a:bodyPr/>
                    <a:lstStyle/>
                    <a:p>
                      <a:r>
                        <a:rPr lang="en-GB" dirty="0" smtClean="0"/>
                        <a:t>PRESENT</a:t>
                      </a:r>
                      <a:endParaRPr lang="en-GB" dirty="0"/>
                    </a:p>
                  </a:txBody>
                  <a:tcPr/>
                </a:tc>
              </a:tr>
              <a:tr h="2183255">
                <a:tc>
                  <a:txBody>
                    <a:bodyPr/>
                    <a:lstStyle/>
                    <a:p>
                      <a:pPr marL="285750" indent="-285750">
                        <a:buFont typeface="Arial" panose="020B0604020202020204" pitchFamily="34" charset="0"/>
                        <a:buChar char="•"/>
                      </a:pPr>
                      <a:r>
                        <a:rPr kumimoji="0" lang="en-GB" sz="1800" kern="1200" dirty="0" smtClean="0">
                          <a:solidFill>
                            <a:schemeClr val="dk1"/>
                          </a:solidFill>
                          <a:effectLst/>
                          <a:latin typeface="+mn-lt"/>
                          <a:ea typeface="+mn-ea"/>
                          <a:cs typeface="+mn-cs"/>
                        </a:rPr>
                        <a:t>Concerned with the </a:t>
                      </a:r>
                      <a:r>
                        <a:rPr kumimoji="0" lang="en-GB" sz="1800" b="1" kern="1200" dirty="0" smtClean="0">
                          <a:solidFill>
                            <a:schemeClr val="dk1"/>
                          </a:solidFill>
                          <a:effectLst/>
                          <a:latin typeface="+mn-lt"/>
                          <a:ea typeface="+mn-ea"/>
                          <a:cs typeface="+mn-cs"/>
                        </a:rPr>
                        <a:t>underperformanc</a:t>
                      </a:r>
                      <a:r>
                        <a:rPr kumimoji="0" lang="en-GB" sz="1800" kern="1200" dirty="0" smtClean="0">
                          <a:solidFill>
                            <a:schemeClr val="dk1"/>
                          </a:solidFill>
                          <a:effectLst/>
                          <a:latin typeface="+mn-lt"/>
                          <a:ea typeface="+mn-ea"/>
                          <a:cs typeface="+mn-cs"/>
                        </a:rPr>
                        <a:t>e of girls in the educational system </a:t>
                      </a:r>
                    </a:p>
                    <a:p>
                      <a:pPr marL="285750" indent="-285750">
                        <a:buFont typeface="Arial" panose="020B0604020202020204" pitchFamily="34" charset="0"/>
                        <a:buChar char="•"/>
                      </a:pPr>
                      <a:r>
                        <a:rPr kumimoji="0" lang="en-GB" sz="1800" kern="1200" dirty="0" smtClean="0">
                          <a:solidFill>
                            <a:schemeClr val="dk1"/>
                          </a:solidFill>
                          <a:effectLst/>
                          <a:latin typeface="+mn-lt"/>
                          <a:ea typeface="+mn-ea"/>
                          <a:cs typeface="+mn-cs"/>
                        </a:rPr>
                        <a:t>The ways in which this may have been reinforced by </a:t>
                      </a:r>
                      <a:r>
                        <a:rPr kumimoji="0" lang="en-GB" sz="1800" b="1" kern="1200" dirty="0" smtClean="0">
                          <a:solidFill>
                            <a:schemeClr val="dk1"/>
                          </a:solidFill>
                          <a:effectLst/>
                          <a:latin typeface="+mn-lt"/>
                          <a:ea typeface="+mn-ea"/>
                          <a:cs typeface="+mn-cs"/>
                        </a:rPr>
                        <a:t>school structures </a:t>
                      </a:r>
                      <a:r>
                        <a:rPr kumimoji="0" lang="en-GB" sz="1800" kern="1200" dirty="0" smtClean="0">
                          <a:solidFill>
                            <a:schemeClr val="dk1"/>
                          </a:solidFill>
                          <a:effectLst/>
                          <a:latin typeface="+mn-lt"/>
                          <a:ea typeface="+mn-ea"/>
                          <a:cs typeface="+mn-cs"/>
                        </a:rPr>
                        <a:t>and </a:t>
                      </a:r>
                      <a:r>
                        <a:rPr kumimoji="0" lang="en-GB" sz="1800" b="1" kern="1200" dirty="0" smtClean="0">
                          <a:solidFill>
                            <a:schemeClr val="dk1"/>
                          </a:solidFill>
                          <a:effectLst/>
                          <a:latin typeface="+mn-lt"/>
                          <a:ea typeface="+mn-ea"/>
                          <a:cs typeface="+mn-cs"/>
                        </a:rPr>
                        <a:t>interaction</a:t>
                      </a:r>
                      <a:r>
                        <a:rPr kumimoji="0" lang="en-GB" sz="1800" kern="1200" dirty="0" smtClean="0">
                          <a:solidFill>
                            <a:schemeClr val="dk1"/>
                          </a:solidFill>
                          <a:effectLst/>
                          <a:latin typeface="+mn-lt"/>
                          <a:ea typeface="+mn-ea"/>
                          <a:cs typeface="+mn-cs"/>
                        </a:rPr>
                        <a:t>. </a:t>
                      </a:r>
                      <a:endParaRPr lang="en-GB" dirty="0"/>
                    </a:p>
                  </a:txBody>
                  <a:tcPr/>
                </a:tc>
                <a:tc>
                  <a:txBody>
                    <a:bodyPr/>
                    <a:lstStyle/>
                    <a:p>
                      <a:pPr marL="285750" indent="-285750">
                        <a:buFont typeface="Arial" panose="020B0604020202020204" pitchFamily="34" charset="0"/>
                        <a:buChar char="•"/>
                      </a:pPr>
                      <a:r>
                        <a:rPr lang="en-GB" dirty="0" smtClean="0"/>
                        <a:t>The remaining</a:t>
                      </a:r>
                      <a:r>
                        <a:rPr lang="en-GB" baseline="0" dirty="0" smtClean="0"/>
                        <a:t> </a:t>
                      </a:r>
                      <a:r>
                        <a:rPr lang="en-GB" b="1" baseline="0" dirty="0" smtClean="0"/>
                        <a:t>patriarchal systems </a:t>
                      </a:r>
                      <a:r>
                        <a:rPr lang="en-GB" baseline="0" dirty="0" smtClean="0"/>
                        <a:t>that exist in education.</a:t>
                      </a:r>
                    </a:p>
                    <a:p>
                      <a:pPr marL="285750" indent="-285750">
                        <a:buFont typeface="Arial" panose="020B0604020202020204" pitchFamily="34" charset="0"/>
                        <a:buChar char="•"/>
                      </a:pPr>
                      <a:r>
                        <a:rPr lang="en-GB" b="1" baseline="0" dirty="0" smtClean="0"/>
                        <a:t>Interactions</a:t>
                      </a:r>
                      <a:r>
                        <a:rPr lang="en-GB" baseline="0" dirty="0" smtClean="0"/>
                        <a:t> in the classroom and how they create DEA.</a:t>
                      </a:r>
                    </a:p>
                    <a:p>
                      <a:pPr marL="285750" indent="-285750">
                        <a:buFont typeface="Arial" panose="020B0604020202020204" pitchFamily="34" charset="0"/>
                        <a:buChar char="•"/>
                      </a:pPr>
                      <a:r>
                        <a:rPr lang="en-GB" baseline="0" dirty="0" smtClean="0"/>
                        <a:t>Some Feminists maybe interested in looking at why boys are now failing. (Liberal feminism)</a:t>
                      </a:r>
                      <a:endParaRPr lang="en-GB" dirty="0"/>
                    </a:p>
                  </a:txBody>
                  <a:tcPr/>
                </a:tc>
              </a:tr>
            </a:tbl>
          </a:graphicData>
        </a:graphic>
      </p:graphicFrame>
      <p:sp>
        <p:nvSpPr>
          <p:cNvPr id="5" name="TextBox 4"/>
          <p:cNvSpPr txBox="1"/>
          <p:nvPr/>
        </p:nvSpPr>
        <p:spPr>
          <a:xfrm>
            <a:off x="-108520" y="6254241"/>
            <a:ext cx="7560840" cy="369332"/>
          </a:xfrm>
          <a:prstGeom prst="rect">
            <a:avLst/>
          </a:prstGeom>
          <a:noFill/>
        </p:spPr>
        <p:txBody>
          <a:bodyPr wrap="square" rtlCol="0">
            <a:spAutoFit/>
          </a:bodyPr>
          <a:lstStyle/>
          <a:p>
            <a:pPr algn="ctr"/>
            <a:r>
              <a:rPr lang="en-GB" b="1" dirty="0" smtClean="0">
                <a:solidFill>
                  <a:prstClr val="black"/>
                </a:solidFill>
              </a:rPr>
              <a:t>[What may have influenced this change in focus?] </a:t>
            </a:r>
            <a:endParaRPr lang="en-GB" b="1" dirty="0">
              <a:solidFill>
                <a:prstClr val="black"/>
              </a:solidFill>
            </a:endParaRPr>
          </a:p>
        </p:txBody>
      </p:sp>
    </p:spTree>
    <p:extLst>
      <p:ext uri="{BB962C8B-B14F-4D97-AF65-F5344CB8AC3E}">
        <p14:creationId xmlns:p14="http://schemas.microsoft.com/office/powerpoint/2010/main" val="2896904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98" y="221698"/>
            <a:ext cx="7272808" cy="1399032"/>
          </a:xfrm>
        </p:spPr>
        <p:txBody>
          <a:bodyPr>
            <a:normAutofit fontScale="90000"/>
          </a:bodyPr>
          <a:lstStyle/>
          <a:p>
            <a:r>
              <a:rPr lang="en-GB" b="1" dirty="0">
                <a:effectLst/>
              </a:rPr>
              <a:t>Recent Trends in Gender from the late 1980s to the present day. </a:t>
            </a:r>
            <a:r>
              <a:rPr lang="en-GB" dirty="0">
                <a:effectLst/>
              </a:rPr>
              <a:t/>
            </a:r>
            <a:br>
              <a:rPr lang="en-GB" dirty="0">
                <a:effectLst/>
              </a:rPr>
            </a:br>
            <a:endParaRPr lang="en-GB" dirty="0"/>
          </a:p>
        </p:txBody>
      </p:sp>
      <p:sp>
        <p:nvSpPr>
          <p:cNvPr id="3" name="Content Placeholder 2"/>
          <p:cNvSpPr>
            <a:spLocks noGrp="1"/>
          </p:cNvSpPr>
          <p:nvPr>
            <p:ph idx="1"/>
          </p:nvPr>
        </p:nvSpPr>
        <p:spPr>
          <a:xfrm>
            <a:off x="323528" y="1628800"/>
            <a:ext cx="7139136" cy="4975192"/>
          </a:xfrm>
        </p:spPr>
        <p:txBody>
          <a:bodyPr>
            <a:normAutofit fontScale="92500" lnSpcReduction="10000"/>
          </a:bodyPr>
          <a:lstStyle/>
          <a:p>
            <a:pPr lvl="0"/>
            <a:r>
              <a:rPr lang="en-GB" dirty="0"/>
              <a:t>GCSE was introduced in </a:t>
            </a:r>
            <a:r>
              <a:rPr lang="en-GB" b="1" dirty="0"/>
              <a:t>1988</a:t>
            </a:r>
            <a:r>
              <a:rPr lang="en-GB" dirty="0"/>
              <a:t> and from then onwards the female- male gender difference in educational achievement at GCSE level widened</a:t>
            </a:r>
          </a:p>
          <a:p>
            <a:pPr lvl="0"/>
            <a:r>
              <a:rPr lang="en-GB" dirty="0"/>
              <a:t>By the late 1980s females were more likely than males to gain two or more A Level passes and during the course of the 1990s they also became more likely to gain 3 or more A level passes.</a:t>
            </a:r>
          </a:p>
          <a:p>
            <a:pPr lvl="0"/>
            <a:r>
              <a:rPr lang="en-GB" dirty="0"/>
              <a:t>Females became more likely than males to gain A grades in almost all A Level subjects BUT gender differences in exam performance at A level are smaller than at GCSE.</a:t>
            </a:r>
          </a:p>
          <a:p>
            <a:pPr lvl="0"/>
            <a:r>
              <a:rPr lang="en-GB" dirty="0"/>
              <a:t>Females are more likely than males to enrol on Undergraduate and Post Graduate courses.</a:t>
            </a:r>
          </a:p>
          <a:p>
            <a:pPr lvl="0"/>
            <a:r>
              <a:rPr lang="en-GB" dirty="0"/>
              <a:t>Males are still marginally more likely than females to gain First Class degrees but females are significantly more likely than males to gain Upper Second degrees.</a:t>
            </a:r>
          </a:p>
          <a:p>
            <a:pPr lvl="0"/>
            <a:r>
              <a:rPr lang="en-GB" dirty="0"/>
              <a:t>There are still some significant gender differences in subject choice at Advanced level and Degree level and these differences could potentially restrict women’s future employment prospects.</a:t>
            </a:r>
          </a:p>
          <a:p>
            <a:endParaRPr lang="en-GB" dirty="0"/>
          </a:p>
        </p:txBody>
      </p:sp>
    </p:spTree>
    <p:extLst>
      <p:ext uri="{BB962C8B-B14F-4D97-AF65-F5344CB8AC3E}">
        <p14:creationId xmlns:p14="http://schemas.microsoft.com/office/powerpoint/2010/main" val="2138102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the PowerPoint</a:t>
            </a:r>
            <a:endParaRPr lang="en-GB" dirty="0"/>
          </a:p>
        </p:txBody>
      </p:sp>
      <p:sp>
        <p:nvSpPr>
          <p:cNvPr id="3" name="Content Placeholder 2"/>
          <p:cNvSpPr>
            <a:spLocks noGrp="1"/>
          </p:cNvSpPr>
          <p:nvPr>
            <p:ph idx="1"/>
          </p:nvPr>
        </p:nvSpPr>
        <p:spPr/>
        <p:txBody>
          <a:bodyPr/>
          <a:lstStyle/>
          <a:p>
            <a:r>
              <a:rPr lang="en-GB" dirty="0" smtClean="0"/>
              <a:t>Everyone to be responsible for 1-2 frames to help address the questions on pages 6, 8, 9, 10 to explain the relative achievements of girls and boys.</a:t>
            </a:r>
          </a:p>
          <a:p>
            <a:r>
              <a:rPr lang="en-GB" dirty="0" smtClean="0"/>
              <a:t>PowerPoint slides only please – not Google Slides, Word documents etc.</a:t>
            </a:r>
          </a:p>
          <a:p>
            <a:r>
              <a:rPr lang="en-GB" dirty="0" smtClean="0"/>
              <a:t>Emailed to me before the end of today’s lesson</a:t>
            </a:r>
          </a:p>
          <a:p>
            <a:pPr marL="0" indent="0" algn="ctr">
              <a:buNone/>
            </a:pPr>
            <a:r>
              <a:rPr lang="en-GB" dirty="0" smtClean="0">
                <a:hlinkClick r:id="rId2"/>
              </a:rPr>
              <a:t>dak@godalming.ac.uk</a:t>
            </a:r>
            <a:r>
              <a:rPr lang="en-GB" dirty="0" smtClean="0"/>
              <a:t> </a:t>
            </a:r>
            <a:endParaRPr lang="en-GB" dirty="0"/>
          </a:p>
        </p:txBody>
      </p:sp>
    </p:spTree>
    <p:extLst>
      <p:ext uri="{BB962C8B-B14F-4D97-AF65-F5344CB8AC3E}">
        <p14:creationId xmlns:p14="http://schemas.microsoft.com/office/powerpoint/2010/main" val="969705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rPr>
              <a:t>Problems with this picture</a:t>
            </a:r>
            <a:r>
              <a:rPr lang="en-GB" dirty="0">
                <a:effectLst/>
              </a:rPr>
              <a:t/>
            </a:r>
            <a:br>
              <a:rPr lang="en-GB" dirty="0">
                <a:effectLst/>
              </a:rPr>
            </a:br>
            <a:endParaRPr lang="en-GB" dirty="0"/>
          </a:p>
        </p:txBody>
      </p:sp>
      <p:sp>
        <p:nvSpPr>
          <p:cNvPr id="3" name="Content Placeholder 2"/>
          <p:cNvSpPr>
            <a:spLocks noGrp="1"/>
          </p:cNvSpPr>
          <p:nvPr>
            <p:ph idx="1"/>
          </p:nvPr>
        </p:nvSpPr>
        <p:spPr>
          <a:xfrm>
            <a:off x="539552" y="1340768"/>
            <a:ext cx="6347714" cy="3880773"/>
          </a:xfrm>
        </p:spPr>
        <p:txBody>
          <a:bodyPr>
            <a:normAutofit lnSpcReduction="10000"/>
          </a:bodyPr>
          <a:lstStyle/>
          <a:p>
            <a:pPr lvl="0"/>
            <a:r>
              <a:rPr lang="en-GB" dirty="0"/>
              <a:t>It is important to consider the relative sizes of gender, social class and ethnic differences in educational achievement and the </a:t>
            </a:r>
            <a:r>
              <a:rPr lang="en-GB" b="1" u="sng" dirty="0"/>
              <a:t>interconnected</a:t>
            </a:r>
            <a:r>
              <a:rPr lang="en-GB" dirty="0"/>
              <a:t> effects of gender, ethnicity and social class on educational achievement</a:t>
            </a:r>
            <a:r>
              <a:rPr lang="en-GB" dirty="0" smtClean="0"/>
              <a:t>. This is called </a:t>
            </a:r>
            <a:r>
              <a:rPr lang="en-GB" b="1" dirty="0" smtClean="0">
                <a:solidFill>
                  <a:srgbClr val="FF0000"/>
                </a:solidFill>
              </a:rPr>
              <a:t>INTERSECTIONALITY</a:t>
            </a:r>
            <a:r>
              <a:rPr lang="en-GB" dirty="0" smtClean="0"/>
              <a:t>.</a:t>
            </a:r>
            <a:endParaRPr lang="en-GB" dirty="0"/>
          </a:p>
          <a:p>
            <a:pPr lvl="0"/>
            <a:r>
              <a:rPr lang="en-GB" dirty="0"/>
              <a:t>Gender differences </a:t>
            </a:r>
            <a:r>
              <a:rPr lang="en-GB" b="1" u="sng" dirty="0"/>
              <a:t>are far smaller than social class differences</a:t>
            </a:r>
            <a:r>
              <a:rPr lang="en-GB" dirty="0"/>
              <a:t> in educational achievement. Students of both sexes who are eligible for free school meals are far less likely than students of both sexes ineligible to be successful at all levels of the education system.</a:t>
            </a:r>
          </a:p>
          <a:p>
            <a:pPr lvl="0"/>
            <a:r>
              <a:rPr lang="en-GB" dirty="0"/>
              <a:t>Some </a:t>
            </a:r>
            <a:r>
              <a:rPr lang="en-GB" b="1" u="sng" dirty="0"/>
              <a:t>ethnic differences in educational achievement are also greater</a:t>
            </a:r>
            <a:r>
              <a:rPr lang="en-GB" dirty="0"/>
              <a:t> than gender differences in educational achievement.</a:t>
            </a:r>
          </a:p>
          <a:p>
            <a:endParaRPr lang="en-GB" dirty="0"/>
          </a:p>
        </p:txBody>
      </p:sp>
      <p:sp>
        <p:nvSpPr>
          <p:cNvPr id="4" name="TextBox 3"/>
          <p:cNvSpPr txBox="1"/>
          <p:nvPr/>
        </p:nvSpPr>
        <p:spPr>
          <a:xfrm>
            <a:off x="156099" y="5121712"/>
            <a:ext cx="6801213" cy="830997"/>
          </a:xfrm>
          <a:prstGeom prst="rect">
            <a:avLst/>
          </a:prstGeom>
          <a:noFill/>
        </p:spPr>
        <p:txBody>
          <a:bodyPr wrap="square" rtlCol="0">
            <a:spAutoFit/>
          </a:bodyPr>
          <a:lstStyle/>
          <a:p>
            <a:pPr algn="ctr"/>
            <a:r>
              <a:rPr lang="en-GB" sz="2400" b="1" dirty="0" smtClean="0">
                <a:solidFill>
                  <a:prstClr val="black"/>
                </a:solidFill>
              </a:rPr>
              <a:t>NOTE: All of these are potential evaluation points to include in a relevant essay! </a:t>
            </a:r>
            <a:endParaRPr lang="en-GB" sz="2400" b="1" dirty="0">
              <a:solidFill>
                <a:prstClr val="black"/>
              </a:solidFill>
            </a:endParaRPr>
          </a:p>
        </p:txBody>
      </p:sp>
    </p:spTree>
    <p:extLst>
      <p:ext uri="{BB962C8B-B14F-4D97-AF65-F5344CB8AC3E}">
        <p14:creationId xmlns:p14="http://schemas.microsoft.com/office/powerpoint/2010/main" val="1100562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620688"/>
            <a:ext cx="7056784" cy="731168"/>
          </a:xfrm>
        </p:spPr>
        <p:txBody>
          <a:bodyPr>
            <a:normAutofit/>
          </a:bodyPr>
          <a:lstStyle/>
          <a:p>
            <a:r>
              <a:rPr lang="en-GB" sz="2800" b="1" dirty="0" smtClean="0">
                <a:effectLst/>
              </a:rPr>
              <a:t>Summary: Explaining </a:t>
            </a:r>
            <a:r>
              <a:rPr lang="en-GB" sz="2800" b="1" dirty="0">
                <a:effectLst/>
              </a:rPr>
              <a:t>the </a:t>
            </a:r>
            <a:r>
              <a:rPr lang="en-GB" sz="2800" b="1" dirty="0" smtClean="0">
                <a:effectLst/>
              </a:rPr>
              <a:t>differences</a:t>
            </a:r>
            <a:endParaRPr lang="en-GB" sz="2800" dirty="0"/>
          </a:p>
        </p:txBody>
      </p:sp>
      <p:sp>
        <p:nvSpPr>
          <p:cNvPr id="3" name="Content Placeholder 2"/>
          <p:cNvSpPr>
            <a:spLocks noGrp="1"/>
          </p:cNvSpPr>
          <p:nvPr>
            <p:ph idx="1"/>
          </p:nvPr>
        </p:nvSpPr>
        <p:spPr>
          <a:xfrm>
            <a:off x="323528" y="1124744"/>
            <a:ext cx="7056784" cy="4580778"/>
          </a:xfrm>
        </p:spPr>
        <p:txBody>
          <a:bodyPr>
            <a:noAutofit/>
          </a:bodyPr>
          <a:lstStyle/>
          <a:p>
            <a:pPr lvl="0"/>
            <a:r>
              <a:rPr lang="en-GB" dirty="0"/>
              <a:t>In order to analyse the relative educational improvement from the 1980s onwards we must distinguish between:</a:t>
            </a:r>
          </a:p>
          <a:p>
            <a:pPr lvl="3"/>
            <a:r>
              <a:rPr lang="en-GB" sz="1800" b="1" dirty="0"/>
              <a:t>factors accelerating the rate of female </a:t>
            </a:r>
            <a:r>
              <a:rPr lang="en-GB" sz="1800" b="1" dirty="0" smtClean="0"/>
              <a:t>improvement</a:t>
            </a:r>
            <a:endParaRPr lang="en-GB" sz="1800" b="1" dirty="0"/>
          </a:p>
          <a:p>
            <a:pPr lvl="3"/>
            <a:r>
              <a:rPr lang="en-GB" sz="1800" b="1" dirty="0"/>
              <a:t>factors restricting the rate of male improvement.</a:t>
            </a:r>
          </a:p>
          <a:p>
            <a:pPr marL="400050" lvl="1" indent="0">
              <a:buNone/>
            </a:pPr>
            <a:r>
              <a:rPr lang="en-GB" dirty="0" smtClean="0"/>
              <a:t>and then look at the possible division between schools as a factor in this or wider socio-economic issues</a:t>
            </a:r>
          </a:p>
          <a:p>
            <a:pPr marL="0" lvl="0" indent="0">
              <a:buNone/>
            </a:pPr>
            <a:r>
              <a:rPr lang="en-GB" dirty="0" smtClean="0"/>
              <a:t>		</a:t>
            </a:r>
            <a:r>
              <a:rPr lang="en-GB" b="1" dirty="0" smtClean="0">
                <a:solidFill>
                  <a:srgbClr val="00B050"/>
                </a:solidFill>
              </a:rPr>
              <a:t>BUT REMEMBER</a:t>
            </a:r>
            <a:r>
              <a:rPr lang="en-GB" dirty="0" smtClean="0"/>
              <a:t>:</a:t>
            </a:r>
          </a:p>
          <a:p>
            <a:pPr lvl="0"/>
            <a:r>
              <a:rPr lang="en-GB" b="1" dirty="0" smtClean="0">
                <a:solidFill>
                  <a:srgbClr val="00B050"/>
                </a:solidFill>
              </a:rPr>
              <a:t>Females</a:t>
            </a:r>
            <a:r>
              <a:rPr lang="en-GB" b="1" dirty="0">
                <a:solidFill>
                  <a:srgbClr val="00B050"/>
                </a:solidFill>
              </a:rPr>
              <a:t>’ </a:t>
            </a:r>
            <a:r>
              <a:rPr lang="en-GB" b="1" u="sng" dirty="0">
                <a:solidFill>
                  <a:srgbClr val="00B050"/>
                </a:solidFill>
              </a:rPr>
              <a:t>and</a:t>
            </a:r>
            <a:r>
              <a:rPr lang="en-GB" b="1" dirty="0">
                <a:solidFill>
                  <a:srgbClr val="00B050"/>
                </a:solidFill>
              </a:rPr>
              <a:t> males’ educational achievements have </a:t>
            </a:r>
            <a:r>
              <a:rPr lang="en-GB" b="1" u="sng" dirty="0" smtClean="0">
                <a:solidFill>
                  <a:srgbClr val="00B050"/>
                </a:solidFill>
              </a:rPr>
              <a:t>both</a:t>
            </a:r>
            <a:r>
              <a:rPr lang="en-GB" b="1" dirty="0" smtClean="0">
                <a:solidFill>
                  <a:srgbClr val="00B050"/>
                </a:solidFill>
              </a:rPr>
              <a:t> improved over time </a:t>
            </a:r>
            <a:r>
              <a:rPr lang="en-GB" dirty="0" smtClean="0"/>
              <a:t>- </a:t>
            </a:r>
            <a:r>
              <a:rPr lang="en-GB" dirty="0"/>
              <a:t>the rate of female improvement has been faster and this widened the female-male achievement gap</a:t>
            </a:r>
          </a:p>
          <a:p>
            <a:pPr lvl="0"/>
            <a:r>
              <a:rPr lang="en-GB" b="1" dirty="0" smtClean="0">
                <a:solidFill>
                  <a:srgbClr val="00B050"/>
                </a:solidFill>
              </a:rPr>
              <a:t>Gender</a:t>
            </a:r>
            <a:r>
              <a:rPr lang="en-GB" b="1" dirty="0">
                <a:solidFill>
                  <a:srgbClr val="00B050"/>
                </a:solidFill>
              </a:rPr>
              <a:t>, social class and ethnicity are </a:t>
            </a:r>
            <a:r>
              <a:rPr lang="en-GB" b="1" u="sng" dirty="0">
                <a:solidFill>
                  <a:srgbClr val="00B050"/>
                </a:solidFill>
              </a:rPr>
              <a:t>interconnected</a:t>
            </a:r>
            <a:r>
              <a:rPr lang="en-GB" dirty="0"/>
              <a:t>. Girls are more successful than boys in all ethnic groups but middle class boys are still more educationally successful than working class girls in all ethnic groups.</a:t>
            </a:r>
          </a:p>
          <a:p>
            <a:endParaRPr lang="en-GB" sz="1000" dirty="0"/>
          </a:p>
        </p:txBody>
      </p:sp>
    </p:spTree>
    <p:extLst>
      <p:ext uri="{BB962C8B-B14F-4D97-AF65-F5344CB8AC3E}">
        <p14:creationId xmlns:p14="http://schemas.microsoft.com/office/powerpoint/2010/main" val="3094746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CONTINUING PROBLEMS FOR </a:t>
            </a:r>
            <a:r>
              <a:rPr lang="en-US" b="1" dirty="0" smtClean="0">
                <a:effectLst/>
              </a:rPr>
              <a:t>GIRLS? </a:t>
            </a:r>
            <a:r>
              <a:rPr lang="en-US" b="1" smtClean="0">
                <a:effectLst/>
              </a:rPr>
              <a:t>2 examples</a:t>
            </a:r>
            <a:r>
              <a:rPr lang="en-GB" b="1" dirty="0">
                <a:effectLst/>
              </a:rPr>
              <a:t/>
            </a:r>
            <a:br>
              <a:rPr lang="en-GB" b="1" dirty="0">
                <a:effectLst/>
              </a:rPr>
            </a:br>
            <a:endParaRPr lang="en-GB" dirty="0"/>
          </a:p>
        </p:txBody>
      </p:sp>
      <p:sp>
        <p:nvSpPr>
          <p:cNvPr id="3" name="Content Placeholder 2"/>
          <p:cNvSpPr>
            <a:spLocks noGrp="1"/>
          </p:cNvSpPr>
          <p:nvPr>
            <p:ph idx="1"/>
          </p:nvPr>
        </p:nvSpPr>
        <p:spPr>
          <a:xfrm>
            <a:off x="323528" y="1916832"/>
            <a:ext cx="7272808" cy="4572000"/>
          </a:xfrm>
        </p:spPr>
        <p:txBody>
          <a:bodyPr>
            <a:normAutofit fontScale="85000" lnSpcReduction="20000"/>
          </a:bodyPr>
          <a:lstStyle/>
          <a:p>
            <a:pPr marL="64008" indent="0">
              <a:buNone/>
            </a:pPr>
            <a:r>
              <a:rPr lang="en-GB" b="1" u="sng" cap="all" dirty="0" smtClean="0"/>
              <a:t>IN EMPLOYMENT</a:t>
            </a:r>
          </a:p>
          <a:p>
            <a:pPr marL="349758" indent="-285750"/>
            <a:r>
              <a:rPr lang="en-GB" dirty="0" smtClean="0"/>
              <a:t>The so-called “glass ceiling” still exists in employment – as women’s careers can stall because of</a:t>
            </a:r>
          </a:p>
          <a:p>
            <a:pPr marL="749808" lvl="1"/>
            <a:r>
              <a:rPr lang="en-GB" dirty="0" smtClean="0"/>
              <a:t>family pressures / maternity leave</a:t>
            </a:r>
          </a:p>
          <a:p>
            <a:pPr marL="749808" lvl="1"/>
            <a:r>
              <a:rPr lang="en-GB" dirty="0" smtClean="0"/>
              <a:t>Stereotyping by employers</a:t>
            </a:r>
          </a:p>
          <a:p>
            <a:pPr marL="749808" lvl="1"/>
            <a:r>
              <a:rPr lang="en-GB" dirty="0" smtClean="0"/>
              <a:t>“Old Boy” Networks</a:t>
            </a:r>
          </a:p>
          <a:p>
            <a:pPr marL="749808" lvl="1"/>
            <a:r>
              <a:rPr lang="en-GB" dirty="0" err="1" smtClean="0"/>
              <a:t>etc</a:t>
            </a:r>
            <a:endParaRPr lang="en-GB" dirty="0" smtClean="0"/>
          </a:p>
          <a:p>
            <a:pPr marL="349758" indent="-285750"/>
            <a:endParaRPr lang="en-GB" b="1" u="sng" cap="all" dirty="0"/>
          </a:p>
          <a:p>
            <a:pPr marL="64008" indent="0">
              <a:buNone/>
            </a:pPr>
            <a:r>
              <a:rPr lang="en-GB" b="1" u="sng" cap="all" dirty="0" smtClean="0"/>
              <a:t>(Post</a:t>
            </a:r>
            <a:r>
              <a:rPr lang="en-GB" b="1" u="sng" cap="all" dirty="0"/>
              <a:t>?) feminist approaches </a:t>
            </a:r>
            <a:r>
              <a:rPr lang="en-GB" b="1" u="sng" cap="all" dirty="0" smtClean="0"/>
              <a:t>– THE “GENDER REGIME”</a:t>
            </a:r>
            <a:endParaRPr lang="en-GB" b="1" dirty="0"/>
          </a:p>
          <a:p>
            <a:r>
              <a:rPr lang="en-GB" b="1" dirty="0" smtClean="0"/>
              <a:t>Valerie Hey/ Martin Mac an </a:t>
            </a:r>
            <a:r>
              <a:rPr lang="en-GB" b="1" dirty="0" err="1" smtClean="0"/>
              <a:t>Ghaill</a:t>
            </a:r>
            <a:r>
              <a:rPr lang="en-GB" b="1" dirty="0" smtClean="0"/>
              <a:t> – Heteronormativity</a:t>
            </a:r>
          </a:p>
          <a:p>
            <a:r>
              <a:rPr lang="en-GB" dirty="0" smtClean="0"/>
              <a:t>Heterosexuality </a:t>
            </a:r>
            <a:r>
              <a:rPr lang="en-GB" dirty="0"/>
              <a:t>is a </a:t>
            </a:r>
            <a:r>
              <a:rPr lang="en-GB" u="sng" dirty="0"/>
              <a:t>learned</a:t>
            </a:r>
            <a:r>
              <a:rPr lang="en-GB" dirty="0"/>
              <a:t> characteristic for most if not all, </a:t>
            </a:r>
            <a:r>
              <a:rPr lang="en-GB" dirty="0" smtClean="0"/>
              <a:t>and hegemonic male sexuality dominates</a:t>
            </a:r>
          </a:p>
          <a:p>
            <a:r>
              <a:rPr lang="en-GB" dirty="0" smtClean="0"/>
              <a:t>Other sexualities and genders </a:t>
            </a:r>
            <a:r>
              <a:rPr lang="en-GB" dirty="0"/>
              <a:t>are </a:t>
            </a:r>
            <a:r>
              <a:rPr lang="en-GB" dirty="0" smtClean="0"/>
              <a:t>relatively stigmatised</a:t>
            </a:r>
            <a:r>
              <a:rPr lang="en-GB" dirty="0"/>
              <a:t>, marginalised or punished through the hidden curriculum of the school, or the actions of other pupils in reinforcing group norms</a:t>
            </a:r>
            <a:r>
              <a:rPr lang="en-GB" dirty="0" smtClean="0"/>
              <a:t>.</a:t>
            </a:r>
          </a:p>
          <a:p>
            <a:r>
              <a:rPr lang="en-GB" dirty="0" smtClean="0"/>
              <a:t>So girls still learn subordination and schools still reinforce patriarchal attitudes</a:t>
            </a:r>
            <a:endParaRPr lang="en-GB" dirty="0"/>
          </a:p>
          <a:p>
            <a:pPr marL="64008" indent="0">
              <a:buNone/>
            </a:pPr>
            <a:endParaRPr lang="en-GB" dirty="0"/>
          </a:p>
          <a:p>
            <a:endParaRPr lang="en-GB" b="1" dirty="0"/>
          </a:p>
        </p:txBody>
      </p:sp>
    </p:spTree>
    <p:extLst>
      <p:ext uri="{BB962C8B-B14F-4D97-AF65-F5344CB8AC3E}">
        <p14:creationId xmlns:p14="http://schemas.microsoft.com/office/powerpoint/2010/main" val="328428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vrecappersanonymous.files.wordpress.com/2011/02/2-11-slush.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59308"/>
            <a:ext cx="4203861" cy="2143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0314" y="298459"/>
            <a:ext cx="6347713" cy="1320800"/>
          </a:xfrm>
        </p:spPr>
        <p:txBody>
          <a:bodyPr>
            <a:normAutofit fontScale="90000"/>
          </a:bodyPr>
          <a:lstStyle/>
          <a:p>
            <a:r>
              <a:rPr lang="en-GB" b="1" dirty="0" smtClean="0"/>
              <a:t>Heteronormativity represented in US TV shows/ Films: </a:t>
            </a:r>
            <a:endParaRPr lang="en-GB" b="1" dirty="0"/>
          </a:p>
        </p:txBody>
      </p:sp>
      <p:sp>
        <p:nvSpPr>
          <p:cNvPr id="4" name="Text Box 2"/>
          <p:cNvSpPr txBox="1">
            <a:spLocks noChangeArrowheads="1"/>
          </p:cNvSpPr>
          <p:nvPr/>
        </p:nvSpPr>
        <p:spPr bwMode="auto">
          <a:xfrm>
            <a:off x="6732240" y="5733256"/>
            <a:ext cx="2272665" cy="9387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r>
              <a:rPr lang="en-GB" sz="1100" dirty="0">
                <a:solidFill>
                  <a:prstClr val="white"/>
                </a:solidFill>
                <a:latin typeface="Arial"/>
                <a:ea typeface="Times New Roman"/>
                <a:cs typeface="Arial Unicode MS"/>
              </a:rPr>
              <a:t>The </a:t>
            </a:r>
            <a:r>
              <a:rPr lang="en-GB" sz="1100" dirty="0">
                <a:solidFill>
                  <a:prstClr val="black"/>
                </a:solidFill>
                <a:latin typeface="Arial"/>
                <a:ea typeface="Times New Roman"/>
                <a:cs typeface="Arial Unicode MS"/>
              </a:rPr>
              <a:t>hierarchy of gender/sexuality</a:t>
            </a:r>
            <a:endParaRPr lang="en-GB" sz="1200" dirty="0">
              <a:solidFill>
                <a:prstClr val="black"/>
              </a:solidFill>
              <a:latin typeface="Times New Roman"/>
              <a:ea typeface="Times New Roman"/>
              <a:cs typeface="Arial Unicode MS"/>
            </a:endParaRPr>
          </a:p>
          <a:p>
            <a:pPr marL="342900" indent="-342900">
              <a:buFont typeface="+mj-lt"/>
              <a:buAutoNum type="arabicPeriod"/>
            </a:pPr>
            <a:r>
              <a:rPr lang="en-GB" sz="1100" dirty="0">
                <a:solidFill>
                  <a:prstClr val="black"/>
                </a:solidFill>
                <a:latin typeface="Arial"/>
                <a:ea typeface="Times New Roman"/>
              </a:rPr>
              <a:t>Heterosexual 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Heterosexual female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Homosexual female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Homosexual male</a:t>
            </a:r>
            <a:endParaRPr lang="en-GB" sz="1200" dirty="0">
              <a:solidFill>
                <a:prstClr val="black"/>
              </a:solidFill>
              <a:latin typeface="Times New Roman"/>
              <a:ea typeface="Times New Roman"/>
            </a:endParaRPr>
          </a:p>
        </p:txBody>
      </p:sp>
      <p:pic>
        <p:nvPicPr>
          <p:cNvPr id="1026" name="Picture 2" descr="https://geeksonparade.files.wordpress.com/2013/03/sbtb.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42286">
            <a:off x="176313" y="1732103"/>
            <a:ext cx="326140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c/c8/American_Pie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2348880"/>
            <a:ext cx="2232247" cy="3124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2.bp.blogspot.com/-eJBtW6Mb1og/TnlM5jzZZ2I/AAAAAAAAAAU/_JmBXJEmvKk/s1600/Jock-Cheerleader-3-glee-9302703-500-32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80478">
            <a:off x="4765718" y="1827152"/>
            <a:ext cx="3528392" cy="22581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media-cache-ak0.pinimg.com/originals/bb/4c/a0/bb4ca0ada7eae8507ef739b97b56baee.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346" y="4335841"/>
            <a:ext cx="2709794" cy="2030788"/>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6353532" y="6323275"/>
            <a:ext cx="432048" cy="86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3942954" y="6202615"/>
            <a:ext cx="228353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solidFill>
                  <a:prstClr val="black"/>
                </a:solidFill>
              </a:rPr>
              <a:t>“Jock Culture”</a:t>
            </a:r>
          </a:p>
        </p:txBody>
      </p:sp>
      <p:sp>
        <p:nvSpPr>
          <p:cNvPr id="5" name="TextBox 4"/>
          <p:cNvSpPr txBox="1"/>
          <p:nvPr/>
        </p:nvSpPr>
        <p:spPr>
          <a:xfrm>
            <a:off x="3815914" y="6202615"/>
            <a:ext cx="27139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solidFill>
                  <a:prstClr val="black"/>
                </a:solidFill>
              </a:rPr>
              <a:t>Gender Regime</a:t>
            </a:r>
            <a:endParaRPr lang="en-GB" dirty="0">
              <a:solidFill>
                <a:prstClr val="black"/>
              </a:solidFill>
            </a:endParaRPr>
          </a:p>
        </p:txBody>
      </p:sp>
    </p:spTree>
    <p:extLst>
      <p:ext uri="{BB962C8B-B14F-4D97-AF65-F5344CB8AC3E}">
        <p14:creationId xmlns:p14="http://schemas.microsoft.com/office/powerpoint/2010/main" val="370236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2000"/>
                                        <p:tgtEl>
                                          <p:spTgt spid="1028"/>
                                        </p:tgtEl>
                                      </p:cBhvr>
                                    </p:animEffect>
                                    <p:anim calcmode="lin" valueType="num">
                                      <p:cBhvr>
                                        <p:cTn id="17" dur="2000" fill="hold"/>
                                        <p:tgtEl>
                                          <p:spTgt spid="1028"/>
                                        </p:tgtEl>
                                        <p:attrNameLst>
                                          <p:attrName>ppt_w</p:attrName>
                                        </p:attrNameLst>
                                      </p:cBhvr>
                                      <p:tavLst>
                                        <p:tav tm="0" fmla="#ppt_w*sin(2.5*pi*$)">
                                          <p:val>
                                            <p:fltVal val="0"/>
                                          </p:val>
                                        </p:tav>
                                        <p:tav tm="100000">
                                          <p:val>
                                            <p:fltVal val="1"/>
                                          </p:val>
                                        </p:tav>
                                      </p:tavLst>
                                    </p:anim>
                                    <p:anim calcmode="lin" valueType="num">
                                      <p:cBhvr>
                                        <p:cTn id="18" dur="2000" fill="hold"/>
                                        <p:tgtEl>
                                          <p:spTgt spid="1028"/>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2000"/>
                                        <p:tgtEl>
                                          <p:spTgt spid="1032"/>
                                        </p:tgtEl>
                                      </p:cBhvr>
                                    </p:animEffect>
                                    <p:anim calcmode="lin" valueType="num">
                                      <p:cBhvr>
                                        <p:cTn id="22" dur="2000" fill="hold"/>
                                        <p:tgtEl>
                                          <p:spTgt spid="1032"/>
                                        </p:tgtEl>
                                        <p:attrNameLst>
                                          <p:attrName>ppt_w</p:attrName>
                                        </p:attrNameLst>
                                      </p:cBhvr>
                                      <p:tavLst>
                                        <p:tav tm="0" fmla="#ppt_w*sin(2.5*pi*$)">
                                          <p:val>
                                            <p:fltVal val="0"/>
                                          </p:val>
                                        </p:tav>
                                        <p:tav tm="100000">
                                          <p:val>
                                            <p:fltVal val="1"/>
                                          </p:val>
                                        </p:tav>
                                      </p:tavLst>
                                    </p:anim>
                                    <p:anim calcmode="lin" valueType="num">
                                      <p:cBhvr>
                                        <p:cTn id="23" dur="2000" fill="hold"/>
                                        <p:tgtEl>
                                          <p:spTgt spid="1032"/>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2000"/>
                                        <p:tgtEl>
                                          <p:spTgt spid="1030"/>
                                        </p:tgtEl>
                                      </p:cBhvr>
                                    </p:animEffect>
                                    <p:anim calcmode="lin" valueType="num">
                                      <p:cBhvr>
                                        <p:cTn id="27" dur="2000" fill="hold"/>
                                        <p:tgtEl>
                                          <p:spTgt spid="1030"/>
                                        </p:tgtEl>
                                        <p:attrNameLst>
                                          <p:attrName>ppt_w</p:attrName>
                                        </p:attrNameLst>
                                      </p:cBhvr>
                                      <p:tavLst>
                                        <p:tav tm="0" fmla="#ppt_w*sin(2.5*pi*$)">
                                          <p:val>
                                            <p:fltVal val="0"/>
                                          </p:val>
                                        </p:tav>
                                        <p:tav tm="100000">
                                          <p:val>
                                            <p:fltVal val="1"/>
                                          </p:val>
                                        </p:tav>
                                      </p:tavLst>
                                    </p:anim>
                                    <p:anim calcmode="lin" valueType="num">
                                      <p:cBhvr>
                                        <p:cTn id="28" dur="2000" fill="hold"/>
                                        <p:tgtEl>
                                          <p:spTgt spid="103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2000"/>
                                        <p:tgtEl>
                                          <p:spTgt spid="1034"/>
                                        </p:tgtEl>
                                      </p:cBhvr>
                                    </p:animEffect>
                                    <p:anim calcmode="lin" valueType="num">
                                      <p:cBhvr>
                                        <p:cTn id="32" dur="2000" fill="hold"/>
                                        <p:tgtEl>
                                          <p:spTgt spid="1034"/>
                                        </p:tgtEl>
                                        <p:attrNameLst>
                                          <p:attrName>ppt_w</p:attrName>
                                        </p:attrNameLst>
                                      </p:cBhvr>
                                      <p:tavLst>
                                        <p:tav tm="0" fmla="#ppt_w*sin(2.5*pi*$)">
                                          <p:val>
                                            <p:fltVal val="0"/>
                                          </p:val>
                                        </p:tav>
                                        <p:tav tm="100000">
                                          <p:val>
                                            <p:fltVal val="1"/>
                                          </p:val>
                                        </p:tav>
                                      </p:tavLst>
                                    </p:anim>
                                    <p:anim calcmode="lin" valueType="num">
                                      <p:cBhvr>
                                        <p:cTn id="33"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600" b="1" dirty="0" smtClean="0"/>
              <a:t>CASE STUDY: Archer et al</a:t>
            </a:r>
            <a:endParaRPr lang="en-GB" sz="3600" b="1" dirty="0"/>
          </a:p>
        </p:txBody>
      </p:sp>
      <p:sp>
        <p:nvSpPr>
          <p:cNvPr id="5" name="Subtitle 4"/>
          <p:cNvSpPr>
            <a:spLocks noGrp="1"/>
          </p:cNvSpPr>
          <p:nvPr>
            <p:ph type="subTitle" idx="1"/>
          </p:nvPr>
        </p:nvSpPr>
        <p:spPr/>
        <p:txBody>
          <a:bodyPr/>
          <a:lstStyle/>
          <a:p>
            <a:r>
              <a:rPr lang="en-GB" dirty="0" smtClean="0"/>
              <a:t>You will need to review the booklet on page 7 and use the textbook pages 56-57. This follows the main headings only </a:t>
            </a:r>
            <a:endParaRPr lang="en-GB" dirty="0"/>
          </a:p>
        </p:txBody>
      </p:sp>
      <p:pic>
        <p:nvPicPr>
          <p:cNvPr id="6" name="Picture 5"/>
          <p:cNvPicPr>
            <a:picLocks noChangeAspect="1"/>
          </p:cNvPicPr>
          <p:nvPr/>
        </p:nvPicPr>
        <p:blipFill rotWithShape="1">
          <a:blip r:embed="rId3"/>
          <a:srcRect l="23919" t="39506" r="2779" b="30864"/>
          <a:stretch/>
        </p:blipFill>
        <p:spPr>
          <a:xfrm>
            <a:off x="2167805" y="764704"/>
            <a:ext cx="6487958" cy="1639063"/>
          </a:xfrm>
          <a:prstGeom prst="rect">
            <a:avLst/>
          </a:prstGeom>
        </p:spPr>
      </p:pic>
    </p:spTree>
    <p:extLst>
      <p:ext uri="{BB962C8B-B14F-4D97-AF65-F5344CB8AC3E}">
        <p14:creationId xmlns:p14="http://schemas.microsoft.com/office/powerpoint/2010/main" val="2883998296"/>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Archer et al</a:t>
            </a:r>
            <a:br>
              <a:rPr lang="en-GB" b="1" dirty="0" smtClean="0"/>
            </a:br>
            <a:r>
              <a:rPr lang="en-GB" b="1" dirty="0" smtClean="0"/>
              <a:t>Key headings</a:t>
            </a:r>
          </a:p>
        </p:txBody>
      </p:sp>
      <p:sp>
        <p:nvSpPr>
          <p:cNvPr id="3" name="Text Placeholder 2"/>
          <p:cNvSpPr>
            <a:spLocks noGrp="1"/>
          </p:cNvSpPr>
          <p:nvPr>
            <p:ph type="body" idx="1"/>
          </p:nvPr>
        </p:nvSpPr>
        <p:spPr>
          <a:xfrm>
            <a:off x="2848389" y="3196269"/>
            <a:ext cx="5092018" cy="2343151"/>
          </a:xfrm>
        </p:spPr>
        <p:txBody>
          <a:bodyPr>
            <a:normAutofit lnSpcReduction="10000"/>
          </a:bodyPr>
          <a:lstStyle/>
          <a:p>
            <a:pPr marL="385763" indent="-385763">
              <a:buFont typeface="+mj-lt"/>
              <a:buAutoNum type="arabicPeriod"/>
              <a:defRPr/>
            </a:pPr>
            <a:r>
              <a:rPr lang="en-GB" dirty="0" smtClean="0"/>
              <a:t>Symbolic Capital</a:t>
            </a:r>
          </a:p>
          <a:p>
            <a:pPr marL="385763" indent="-385763">
              <a:buFont typeface="+mj-lt"/>
              <a:buAutoNum type="arabicPeriod"/>
              <a:defRPr/>
            </a:pPr>
            <a:r>
              <a:rPr lang="en-GB" dirty="0" err="1" smtClean="0"/>
              <a:t>Hyperheterosexual</a:t>
            </a:r>
            <a:r>
              <a:rPr lang="en-GB" dirty="0" smtClean="0"/>
              <a:t> feminine identities</a:t>
            </a:r>
          </a:p>
          <a:p>
            <a:pPr marL="385763" indent="-385763">
              <a:buFont typeface="+mj-lt"/>
              <a:buAutoNum type="arabicPeriod"/>
              <a:defRPr/>
            </a:pPr>
            <a:r>
              <a:rPr lang="en-GB" dirty="0" smtClean="0"/>
              <a:t>Boyfriends</a:t>
            </a:r>
          </a:p>
          <a:p>
            <a:pPr marL="385763" indent="-385763">
              <a:buFont typeface="+mj-lt"/>
              <a:buAutoNum type="arabicPeriod"/>
              <a:defRPr/>
            </a:pPr>
            <a:r>
              <a:rPr lang="en-GB" dirty="0" smtClean="0"/>
              <a:t>Being "loud"</a:t>
            </a:r>
          </a:p>
          <a:p>
            <a:pPr marL="385763" indent="-385763">
              <a:buFont typeface="+mj-lt"/>
              <a:buAutoNum type="arabicPeriod"/>
              <a:defRPr/>
            </a:pPr>
            <a:r>
              <a:rPr lang="en-GB" dirty="0" smtClean="0"/>
              <a:t>Working Class Girls' dilemma</a:t>
            </a:r>
          </a:p>
          <a:p>
            <a:pPr marL="385763" indent="-385763">
              <a:buFont typeface="+mj-lt"/>
              <a:buAutoNum type="arabicPeriod"/>
              <a:defRPr/>
            </a:pPr>
            <a:r>
              <a:rPr lang="en-GB" dirty="0" smtClean="0"/>
              <a:t>'Successful' working class girls</a:t>
            </a:r>
          </a:p>
          <a:p>
            <a:pPr>
              <a:defRPr/>
            </a:pPr>
            <a:endParaRPr lang="en-GB" dirty="0" smtClean="0"/>
          </a:p>
        </p:txBody>
      </p:sp>
    </p:spTree>
    <p:extLst>
      <p:ext uri="{BB962C8B-B14F-4D97-AF65-F5344CB8AC3E}">
        <p14:creationId xmlns:p14="http://schemas.microsoft.com/office/powerpoint/2010/main" val="245850938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Symbolic Capital</a:t>
            </a:r>
          </a:p>
        </p:txBody>
      </p:sp>
      <p:sp>
        <p:nvSpPr>
          <p:cNvPr id="3" name="Text Placeholder 2"/>
          <p:cNvSpPr>
            <a:spLocks noGrp="1"/>
          </p:cNvSpPr>
          <p:nvPr>
            <p:ph type="body" idx="1"/>
          </p:nvPr>
        </p:nvSpPr>
        <p:spPr>
          <a:xfrm>
            <a:off x="1403648" y="2132856"/>
            <a:ext cx="7740351" cy="4320479"/>
          </a:xfrm>
        </p:spPr>
        <p:txBody>
          <a:bodyPr>
            <a:normAutofit/>
          </a:bodyPr>
          <a:lstStyle/>
          <a:p>
            <a:pPr>
              <a:defRPr/>
            </a:pPr>
            <a:r>
              <a:rPr lang="en-GB" sz="2200" dirty="0"/>
              <a:t>Symbolic </a:t>
            </a:r>
            <a:r>
              <a:rPr lang="en-GB" sz="2200" dirty="0" smtClean="0"/>
              <a:t>Capital = status, recognition, sense of worth from others</a:t>
            </a:r>
          </a:p>
          <a:p>
            <a:pPr>
              <a:defRPr/>
            </a:pPr>
            <a:r>
              <a:rPr lang="en-GB" sz="2200" dirty="0" smtClean="0"/>
              <a:t>This is gained by "performing" working class feminine identities</a:t>
            </a:r>
          </a:p>
          <a:p>
            <a:pPr>
              <a:defRPr/>
            </a:pPr>
            <a:r>
              <a:rPr lang="en-GB" sz="2200" dirty="0" smtClean="0"/>
              <a:t>Contrast to educational capital lost in conflict with schools</a:t>
            </a:r>
          </a:p>
          <a:p>
            <a:pPr>
              <a:defRPr/>
            </a:pPr>
            <a:r>
              <a:rPr lang="en-GB" sz="2200" dirty="0" smtClean="0"/>
              <a:t>strategies to create valued sense of self include:</a:t>
            </a:r>
          </a:p>
          <a:p>
            <a:pPr lvl="2">
              <a:defRPr/>
            </a:pPr>
            <a:r>
              <a:rPr lang="en-GB" sz="1500" dirty="0" smtClean="0"/>
              <a:t>hyper-</a:t>
            </a:r>
            <a:r>
              <a:rPr lang="en-GB" sz="1500" dirty="0" err="1" smtClean="0"/>
              <a:t>hetrosexuallity</a:t>
            </a:r>
            <a:endParaRPr lang="en-GB" sz="1500" dirty="0" smtClean="0"/>
          </a:p>
          <a:p>
            <a:pPr lvl="2">
              <a:defRPr/>
            </a:pPr>
            <a:r>
              <a:rPr lang="en-GB" sz="1500" dirty="0" smtClean="0"/>
              <a:t>having a boyfriend</a:t>
            </a:r>
          </a:p>
          <a:p>
            <a:pPr lvl="2">
              <a:defRPr/>
            </a:pPr>
            <a:r>
              <a:rPr lang="en-GB" sz="1500" dirty="0" smtClean="0"/>
              <a:t>being "loud"</a:t>
            </a:r>
          </a:p>
          <a:p>
            <a:pPr lvl="2">
              <a:defRPr/>
            </a:pPr>
            <a:r>
              <a:rPr lang="en-GB" sz="1500" dirty="0" smtClean="0"/>
              <a:t>etc.</a:t>
            </a:r>
          </a:p>
          <a:p>
            <a:pPr>
              <a:defRPr/>
            </a:pPr>
            <a:endParaRPr lang="en-GB" dirty="0" smtClean="0"/>
          </a:p>
        </p:txBody>
      </p:sp>
    </p:spTree>
    <p:extLst>
      <p:ext uri="{BB962C8B-B14F-4D97-AF65-F5344CB8AC3E}">
        <p14:creationId xmlns:p14="http://schemas.microsoft.com/office/powerpoint/2010/main" val="1461261514"/>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err="1" smtClean="0"/>
              <a:t>Hyperheterosexual</a:t>
            </a:r>
            <a:r>
              <a:rPr lang="en-GB" b="1" dirty="0" smtClean="0"/>
              <a:t> feminine identities</a:t>
            </a:r>
          </a:p>
        </p:txBody>
      </p:sp>
      <p:sp>
        <p:nvSpPr>
          <p:cNvPr id="3" name="Text Placeholder 2"/>
          <p:cNvSpPr>
            <a:spLocks noGrp="1"/>
          </p:cNvSpPr>
          <p:nvPr>
            <p:ph type="body" idx="1"/>
          </p:nvPr>
        </p:nvSpPr>
        <p:spPr>
          <a:xfrm>
            <a:off x="1113234" y="1844824"/>
            <a:ext cx="7884368" cy="4536504"/>
          </a:xfrm>
        </p:spPr>
        <p:txBody>
          <a:bodyPr/>
          <a:lstStyle/>
          <a:p>
            <a:pPr>
              <a:buClr>
                <a:srgbClr val="00CCFF"/>
              </a:buClr>
              <a:defRPr/>
            </a:pPr>
            <a:r>
              <a:rPr lang="en-GB" dirty="0" smtClean="0"/>
              <a:t>Bid </a:t>
            </a:r>
            <a:r>
              <a:rPr lang="en-GB" dirty="0"/>
              <a:t>for </a:t>
            </a:r>
            <a:r>
              <a:rPr lang="en-GB" dirty="0" smtClean="0"/>
              <a:t>status amongst peers to create a desirable/glamorous identity</a:t>
            </a:r>
          </a:p>
          <a:p>
            <a:pPr lvl="0">
              <a:buClr>
                <a:srgbClr val="00CCFF"/>
              </a:buClr>
              <a:defRPr/>
            </a:pPr>
            <a:r>
              <a:rPr lang="en-GB" dirty="0" smtClean="0"/>
              <a:t>Uses </a:t>
            </a:r>
            <a:r>
              <a:rPr lang="en-GB" dirty="0"/>
              <a:t>branding, </a:t>
            </a:r>
            <a:r>
              <a:rPr lang="en-GB" dirty="0" err="1"/>
              <a:t>etc</a:t>
            </a:r>
            <a:r>
              <a:rPr lang="en-GB" dirty="0"/>
              <a:t> - identity through </a:t>
            </a:r>
            <a:r>
              <a:rPr lang="en-GB" dirty="0" smtClean="0"/>
              <a:t>consumption</a:t>
            </a:r>
          </a:p>
          <a:p>
            <a:pPr lvl="1">
              <a:buClr>
                <a:srgbClr val="00CCFF"/>
              </a:buClr>
              <a:defRPr/>
            </a:pPr>
            <a:r>
              <a:rPr lang="en-GB" dirty="0" smtClean="0"/>
              <a:t>Takes time / effort / money </a:t>
            </a:r>
          </a:p>
          <a:p>
            <a:pPr>
              <a:defRPr/>
            </a:pPr>
            <a:r>
              <a:rPr lang="en-GB" dirty="0" smtClean="0"/>
              <a:t>Leads to conflict with schools</a:t>
            </a:r>
          </a:p>
          <a:p>
            <a:pPr lvl="1">
              <a:defRPr/>
            </a:pPr>
            <a:r>
              <a:rPr lang="en-GB" dirty="0" smtClean="0"/>
              <a:t>rules on jewellery / makeup / clothing </a:t>
            </a:r>
            <a:r>
              <a:rPr lang="en-GB" dirty="0" err="1" smtClean="0"/>
              <a:t>etc</a:t>
            </a:r>
            <a:endParaRPr lang="en-GB" dirty="0" smtClean="0"/>
          </a:p>
          <a:p>
            <a:pPr lvl="1">
              <a:defRPr/>
            </a:pPr>
            <a:r>
              <a:rPr lang="en-GB" dirty="0" smtClean="0"/>
              <a:t>Seen as a distraction from education</a:t>
            </a:r>
          </a:p>
          <a:p>
            <a:pPr>
              <a:defRPr/>
            </a:pPr>
            <a:r>
              <a:rPr lang="en-GB" dirty="0" smtClean="0"/>
              <a:t>THEREFORE school "</a:t>
            </a:r>
            <a:r>
              <a:rPr lang="en-GB" dirty="0" err="1" smtClean="0"/>
              <a:t>othered</a:t>
            </a:r>
            <a:r>
              <a:rPr lang="en-GB" dirty="0" smtClean="0"/>
              <a:t>" girls (Symbolic Violence)</a:t>
            </a:r>
          </a:p>
          <a:p>
            <a:pPr lvl="1">
              <a:defRPr/>
            </a:pPr>
            <a:r>
              <a:rPr lang="en-GB" dirty="0" smtClean="0"/>
              <a:t>Working class girls deemed “unworthy” / “incapable” by school and teachers</a:t>
            </a:r>
          </a:p>
          <a:p>
            <a:pPr>
              <a:defRPr/>
            </a:pPr>
            <a:endParaRPr lang="en-GB" dirty="0" smtClean="0"/>
          </a:p>
        </p:txBody>
      </p:sp>
    </p:spTree>
    <p:extLst>
      <p:ext uri="{BB962C8B-B14F-4D97-AF65-F5344CB8AC3E}">
        <p14:creationId xmlns:p14="http://schemas.microsoft.com/office/powerpoint/2010/main" val="1751226831"/>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Boyfriends</a:t>
            </a:r>
          </a:p>
        </p:txBody>
      </p:sp>
      <p:sp>
        <p:nvSpPr>
          <p:cNvPr id="3" name="Text Placeholder 2"/>
          <p:cNvSpPr>
            <a:spLocks noGrp="1"/>
          </p:cNvSpPr>
          <p:nvPr>
            <p:ph type="body" idx="1"/>
          </p:nvPr>
        </p:nvSpPr>
        <p:spPr>
          <a:xfrm>
            <a:off x="1691680" y="2636912"/>
            <a:ext cx="7272808" cy="2736304"/>
          </a:xfrm>
        </p:spPr>
        <p:txBody>
          <a:bodyPr>
            <a:normAutofit/>
          </a:bodyPr>
          <a:lstStyle/>
          <a:p>
            <a:pPr>
              <a:defRPr/>
            </a:pPr>
            <a:r>
              <a:rPr lang="en-GB" sz="2100" dirty="0"/>
              <a:t>Increased symbolic capital with peers</a:t>
            </a:r>
          </a:p>
          <a:p>
            <a:pPr marL="0" indent="0" algn="ctr">
              <a:buNone/>
              <a:defRPr/>
            </a:pPr>
            <a:r>
              <a:rPr lang="en-GB" sz="2100" dirty="0"/>
              <a:t>BUT</a:t>
            </a:r>
          </a:p>
          <a:p>
            <a:pPr lvl="1">
              <a:defRPr/>
            </a:pPr>
            <a:r>
              <a:rPr lang="en-GB" sz="1800" dirty="0"/>
              <a:t>obstructs schoolwork</a:t>
            </a:r>
          </a:p>
          <a:p>
            <a:pPr lvl="1">
              <a:defRPr/>
            </a:pPr>
            <a:r>
              <a:rPr lang="en-GB" sz="1800" dirty="0"/>
              <a:t>lowered aspirations</a:t>
            </a:r>
          </a:p>
          <a:p>
            <a:pPr>
              <a:defRPr/>
            </a:pPr>
            <a:r>
              <a:rPr lang="en-GB" sz="2100" dirty="0"/>
              <a:t>“Settling down” becomes the only ambition/aspiration</a:t>
            </a:r>
          </a:p>
          <a:p>
            <a:pPr>
              <a:defRPr/>
            </a:pPr>
            <a:endParaRPr lang="en-GB" sz="2100" dirty="0"/>
          </a:p>
        </p:txBody>
      </p:sp>
    </p:spTree>
    <p:extLst>
      <p:ext uri="{BB962C8B-B14F-4D97-AF65-F5344CB8AC3E}">
        <p14:creationId xmlns:p14="http://schemas.microsoft.com/office/powerpoint/2010/main" val="2808226113"/>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Being "loud"</a:t>
            </a:r>
          </a:p>
        </p:txBody>
      </p:sp>
      <p:sp>
        <p:nvSpPr>
          <p:cNvPr id="3" name="Text Placeholder 2"/>
          <p:cNvSpPr>
            <a:spLocks noGrp="1"/>
          </p:cNvSpPr>
          <p:nvPr>
            <p:ph type="body" idx="1"/>
          </p:nvPr>
        </p:nvSpPr>
        <p:spPr>
          <a:xfrm>
            <a:off x="1475656" y="2204864"/>
            <a:ext cx="7151613" cy="3816423"/>
          </a:xfrm>
        </p:spPr>
        <p:txBody>
          <a:bodyPr>
            <a:normAutofit/>
          </a:bodyPr>
          <a:lstStyle/>
          <a:p>
            <a:pPr>
              <a:defRPr/>
            </a:pPr>
            <a:r>
              <a:rPr lang="en-GB" sz="2400" dirty="0" smtClean="0"/>
              <a:t>Alternative option to be outspoken / assertive </a:t>
            </a:r>
          </a:p>
          <a:p>
            <a:pPr marL="0" indent="0" algn="ctr">
              <a:buClr>
                <a:srgbClr val="00CCFF"/>
              </a:buClr>
              <a:buNone/>
              <a:defRPr/>
            </a:pPr>
            <a:r>
              <a:rPr lang="en-GB" sz="2400" dirty="0" smtClean="0"/>
              <a:t>BUT</a:t>
            </a:r>
          </a:p>
          <a:p>
            <a:pPr lvl="0">
              <a:buClr>
                <a:srgbClr val="00CCFF"/>
              </a:buClr>
              <a:defRPr/>
            </a:pPr>
            <a:r>
              <a:rPr lang="en-GB" sz="2400" dirty="0" smtClean="0"/>
              <a:t>This leads </a:t>
            </a:r>
            <a:r>
              <a:rPr lang="en-GB" sz="2400" dirty="0"/>
              <a:t>to conflict with school</a:t>
            </a:r>
          </a:p>
          <a:p>
            <a:pPr>
              <a:defRPr/>
            </a:pPr>
            <a:endParaRPr lang="en-GB" sz="2400" dirty="0" smtClean="0"/>
          </a:p>
          <a:p>
            <a:pPr lvl="1">
              <a:defRPr/>
            </a:pPr>
            <a:r>
              <a:rPr lang="en-GB" sz="1800" dirty="0" smtClean="0"/>
              <a:t>Questioning teachers' authority</a:t>
            </a:r>
          </a:p>
          <a:p>
            <a:pPr lvl="1">
              <a:defRPr/>
            </a:pPr>
            <a:r>
              <a:rPr lang="en-GB" sz="1800" dirty="0" smtClean="0"/>
              <a:t>Behaviour interpreted as aggressive</a:t>
            </a:r>
            <a:br>
              <a:rPr lang="en-GB" sz="1800" dirty="0" smtClean="0"/>
            </a:br>
            <a:endParaRPr lang="en-GB" sz="1800" dirty="0" smtClean="0"/>
          </a:p>
          <a:p>
            <a:pPr>
              <a:defRPr/>
            </a:pPr>
            <a:endParaRPr lang="en-GB" dirty="0" smtClean="0"/>
          </a:p>
        </p:txBody>
      </p:sp>
    </p:spTree>
    <p:extLst>
      <p:ext uri="{BB962C8B-B14F-4D97-AF65-F5344CB8AC3E}">
        <p14:creationId xmlns:p14="http://schemas.microsoft.com/office/powerpoint/2010/main" val="212327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9298224"/>
              </p:ext>
            </p:extLst>
          </p:nvPr>
        </p:nvGraphicFramePr>
        <p:xfrm>
          <a:off x="178905" y="663437"/>
          <a:ext cx="8632134" cy="5143490"/>
        </p:xfrm>
        <a:graphic>
          <a:graphicData uri="http://schemas.openxmlformats.org/drawingml/2006/table">
            <a:tbl>
              <a:tblPr firstRow="1" bandRow="1">
                <a:tableStyleId>{5C22544A-7EE6-4342-B048-85BDC9FD1C3A}</a:tableStyleId>
              </a:tblPr>
              <a:tblGrid>
                <a:gridCol w="4651513"/>
                <a:gridCol w="3980621"/>
              </a:tblGrid>
              <a:tr h="270710">
                <a:tc>
                  <a:txBody>
                    <a:bodyPr/>
                    <a:lstStyle/>
                    <a:p>
                      <a:endParaRPr lang="en-GB" sz="1000" dirty="0"/>
                    </a:p>
                  </a:txBody>
                  <a:tcPr marL="68580" marR="68580" marT="34290" marB="34290"/>
                </a:tc>
                <a:tc>
                  <a:txBody>
                    <a:bodyPr/>
                    <a:lstStyle/>
                    <a:p>
                      <a:endParaRPr lang="en-GB" sz="1000"/>
                    </a:p>
                  </a:txBody>
                  <a:tcPr marL="68580" marR="68580" marT="34290" marB="34290"/>
                </a:tc>
              </a:tr>
              <a:tr h="270710">
                <a:tc>
                  <a:txBody>
                    <a:bodyPr/>
                    <a:lstStyle/>
                    <a:p>
                      <a:r>
                        <a:rPr lang="en-GB" sz="1000" dirty="0" smtClean="0"/>
                        <a:t>The impact of the women’s movement</a:t>
                      </a:r>
                      <a:endParaRPr lang="en-GB" sz="1000" dirty="0"/>
                    </a:p>
                  </a:txBody>
                  <a:tcPr marL="68580" marR="68580" marT="34290" marB="34290"/>
                </a:tc>
                <a:tc>
                  <a:txBody>
                    <a:bodyPr/>
                    <a:lstStyle/>
                    <a:p>
                      <a:r>
                        <a:rPr lang="en-GB" sz="1000" dirty="0" smtClean="0"/>
                        <a:t>Webb 52 Browne 69</a:t>
                      </a:r>
                      <a:endParaRPr lang="en-GB" sz="1000" dirty="0"/>
                    </a:p>
                  </a:txBody>
                  <a:tcPr marL="68580" marR="68580" marT="34290" marB="34290"/>
                </a:tc>
              </a:tr>
              <a:tr h="270710">
                <a:tc>
                  <a:txBody>
                    <a:bodyPr/>
                    <a:lstStyle/>
                    <a:p>
                      <a:r>
                        <a:rPr lang="en-GB" sz="1000" dirty="0" smtClean="0"/>
                        <a:t>The Family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a:t>
                      </a:r>
                    </a:p>
                  </a:txBody>
                  <a:tcPr marL="68580" marR="68580" marT="34290" marB="34290"/>
                </a:tc>
              </a:tr>
              <a:tr h="270710">
                <a:tc>
                  <a:txBody>
                    <a:bodyPr/>
                    <a:lstStyle/>
                    <a:p>
                      <a:r>
                        <a:rPr lang="en-GB" sz="1000" dirty="0" smtClean="0"/>
                        <a:t>Changes in women’s employment</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 Browne 69-70</a:t>
                      </a:r>
                    </a:p>
                  </a:txBody>
                  <a:tcPr marL="68580" marR="68580" marT="34290" marB="34290"/>
                </a:tc>
              </a:tr>
              <a:tr h="270710">
                <a:tc>
                  <a:txBody>
                    <a:bodyPr/>
                    <a:lstStyle/>
                    <a:p>
                      <a:r>
                        <a:rPr lang="en-GB" sz="1000" dirty="0" smtClean="0"/>
                        <a:t>Girls’ ambition</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 Browne 70</a:t>
                      </a:r>
                    </a:p>
                  </a:txBody>
                  <a:tcPr marL="68580" marR="68580" marT="34290" marB="34290"/>
                </a:tc>
              </a:tr>
              <a:tr h="270710">
                <a:tc>
                  <a:txBody>
                    <a:bodyPr/>
                    <a:lstStyle/>
                    <a:p>
                      <a:r>
                        <a:rPr lang="en-GB" sz="1000" dirty="0" smtClean="0"/>
                        <a:t>Maturity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Browne 69 &amp; 70</a:t>
                      </a:r>
                    </a:p>
                  </a:txBody>
                  <a:tcPr marL="68580" marR="68580" marT="34290" marB="34290"/>
                </a:tc>
              </a:tr>
              <a:tr h="270710">
                <a:tc>
                  <a:txBody>
                    <a:bodyPr/>
                    <a:lstStyle/>
                    <a:p>
                      <a:r>
                        <a:rPr lang="en-GB" sz="1000" dirty="0" smtClean="0"/>
                        <a:t>Globalisation and declining traditional male employment</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57 Browne 71 SIF 184</a:t>
                      </a:r>
                    </a:p>
                  </a:txBody>
                  <a:tcPr marL="68580" marR="68580" marT="34290" marB="34290"/>
                </a:tc>
              </a:tr>
              <a:tr h="270710">
                <a:tc>
                  <a:txBody>
                    <a:bodyPr/>
                    <a:lstStyle/>
                    <a:p>
                      <a:r>
                        <a:rPr lang="en-GB" sz="1000" dirty="0" smtClean="0"/>
                        <a:t>Male Identity Crisis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SIF 43 &amp; 184</a:t>
                      </a:r>
                    </a:p>
                  </a:txBody>
                  <a:tcPr marL="68580" marR="68580" marT="34290" marB="34290"/>
                </a:tc>
              </a:tr>
              <a:tr h="270710">
                <a:tc>
                  <a:txBody>
                    <a:bodyPr/>
                    <a:lstStyle/>
                    <a:p>
                      <a:r>
                        <a:rPr lang="en-GB" sz="1000" dirty="0" smtClean="0"/>
                        <a:t>Hegemonic Masculinity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72 SIF 41</a:t>
                      </a:r>
                    </a:p>
                  </a:txBody>
                  <a:tcPr marL="68580" marR="68580" marT="34290" marB="34290"/>
                </a:tc>
              </a:tr>
              <a:tr h="270710">
                <a:tc>
                  <a:txBody>
                    <a:bodyPr/>
                    <a:lstStyle/>
                    <a:p>
                      <a:r>
                        <a:rPr lang="en-GB" sz="1000" dirty="0" smtClean="0"/>
                        <a:t>Over estimation of ability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Browne 70 &amp; 71</a:t>
                      </a:r>
                    </a:p>
                  </a:txBody>
                  <a:tcPr marL="68580" marR="68580" marT="34290" marB="34290"/>
                </a:tc>
              </a:tr>
              <a:tr h="270710">
                <a:tc>
                  <a:txBody>
                    <a:bodyPr/>
                    <a:lstStyle/>
                    <a:p>
                      <a:r>
                        <a:rPr lang="en-GB" sz="1000" dirty="0" smtClean="0"/>
                        <a:t>Labelling and the Self-fulfilling prophecy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54</a:t>
                      </a:r>
                    </a:p>
                  </a:txBody>
                  <a:tcPr marL="68580" marR="68580" marT="34290" marB="34290"/>
                </a:tc>
              </a:tr>
              <a:tr h="270710">
                <a:tc>
                  <a:txBody>
                    <a:bodyPr/>
                    <a:lstStyle/>
                    <a:p>
                      <a:r>
                        <a:rPr lang="en-GB" sz="1000" dirty="0" smtClean="0"/>
                        <a:t>Equal Opportunities Policies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53-54 Browne 69</a:t>
                      </a:r>
                    </a:p>
                  </a:txBody>
                  <a:tcPr marL="68580" marR="68580" marT="34290" marB="34290"/>
                </a:tc>
              </a:tr>
              <a:tr h="270710">
                <a:tc>
                  <a:txBody>
                    <a:bodyPr/>
                    <a:lstStyle/>
                    <a:p>
                      <a:r>
                        <a:rPr lang="en-GB" sz="1000" dirty="0" smtClean="0"/>
                        <a:t>Positive role models in school</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53 &amp; 57 </a:t>
                      </a:r>
                    </a:p>
                  </a:txBody>
                  <a:tcPr marL="68580" marR="68580" marT="34290" marB="34290"/>
                </a:tc>
              </a:tr>
              <a:tr h="270710">
                <a:tc>
                  <a:txBody>
                    <a:bodyPr/>
                    <a:lstStyle/>
                    <a:p>
                      <a:r>
                        <a:rPr lang="en-GB" sz="1000" dirty="0" smtClean="0"/>
                        <a:t>Challenging gender stereotypes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55</a:t>
                      </a:r>
                    </a:p>
                  </a:txBody>
                  <a:tcPr marL="68580" marR="68580" marT="34290" marB="34290"/>
                </a:tc>
              </a:tr>
              <a:tr h="270710">
                <a:tc>
                  <a:txBody>
                    <a:bodyPr/>
                    <a:lstStyle/>
                    <a:p>
                      <a:r>
                        <a:rPr lang="en-GB" sz="1000" dirty="0" smtClean="0"/>
                        <a:t>Marketization</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55</a:t>
                      </a:r>
                    </a:p>
                  </a:txBody>
                  <a:tcPr marL="68580" marR="68580" marT="34290" marB="34290"/>
                </a:tc>
              </a:tr>
              <a:tr h="270710">
                <a:tc>
                  <a:txBody>
                    <a:bodyPr/>
                    <a:lstStyle/>
                    <a:p>
                      <a:r>
                        <a:rPr lang="en-GB" sz="1000" dirty="0" smtClean="0"/>
                        <a:t>Labelling and the Self-Fulfilling Prophecy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58 Browne 70</a:t>
                      </a:r>
                    </a:p>
                  </a:txBody>
                  <a:tcPr marL="68580" marR="68580" marT="34290" marB="34290"/>
                </a:tc>
              </a:tr>
              <a:tr h="270710">
                <a:tc>
                  <a:txBody>
                    <a:bodyPr/>
                    <a:lstStyle/>
                    <a:p>
                      <a:r>
                        <a:rPr lang="en-GB" sz="1000" dirty="0" smtClean="0"/>
                        <a:t>Anti-school</a:t>
                      </a:r>
                      <a:r>
                        <a:rPr lang="en-GB" sz="1000" baseline="0" dirty="0" smtClean="0"/>
                        <a:t> subcultures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58 Browne 71</a:t>
                      </a:r>
                    </a:p>
                  </a:txBody>
                  <a:tcPr marL="68580" marR="68580" marT="34290" marB="34290"/>
                </a:tc>
              </a:tr>
              <a:tr h="270710">
                <a:tc>
                  <a:txBody>
                    <a:bodyPr/>
                    <a:lstStyle/>
                    <a:p>
                      <a:r>
                        <a:rPr lang="en-GB" sz="1000" dirty="0" smtClean="0"/>
                        <a:t>Feminised curriculum</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57 &amp; 58</a:t>
                      </a:r>
                    </a:p>
                  </a:txBody>
                  <a:tcPr marL="68580" marR="68580" marT="34290" marB="34290"/>
                </a:tc>
              </a:tr>
              <a:tr h="270710">
                <a:tc>
                  <a:txBody>
                    <a:bodyPr/>
                    <a:lstStyle/>
                    <a:p>
                      <a:r>
                        <a:rPr lang="en-GB" sz="1000" dirty="0" smtClean="0"/>
                        <a:t>Lack of male role models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Webb57-58</a:t>
                      </a:r>
                    </a:p>
                  </a:txBody>
                  <a:tcPr marL="68580" marR="68580" marT="34290" marB="34290"/>
                </a:tc>
              </a:tr>
            </a:tbl>
          </a:graphicData>
        </a:graphic>
      </p:graphicFrame>
    </p:spTree>
    <p:extLst>
      <p:ext uri="{BB962C8B-B14F-4D97-AF65-F5344CB8AC3E}">
        <p14:creationId xmlns:p14="http://schemas.microsoft.com/office/powerpoint/2010/main" val="25021397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Working Class Girls' dilemma</a:t>
            </a:r>
          </a:p>
        </p:txBody>
      </p:sp>
      <p:sp>
        <p:nvSpPr>
          <p:cNvPr id="3" name="Text Placeholder 2"/>
          <p:cNvSpPr>
            <a:spLocks noGrp="1"/>
          </p:cNvSpPr>
          <p:nvPr>
            <p:ph type="body" idx="1"/>
          </p:nvPr>
        </p:nvSpPr>
        <p:spPr>
          <a:xfrm>
            <a:off x="1547664" y="1916832"/>
            <a:ext cx="7200800" cy="4680520"/>
          </a:xfrm>
        </p:spPr>
        <p:txBody>
          <a:bodyPr>
            <a:normAutofit/>
          </a:bodyPr>
          <a:lstStyle/>
          <a:p>
            <a:pPr>
              <a:defRPr/>
            </a:pPr>
            <a:r>
              <a:rPr lang="en-GB" sz="2100" dirty="0"/>
              <a:t>EITHER</a:t>
            </a:r>
          </a:p>
          <a:p>
            <a:pPr lvl="1">
              <a:defRPr/>
            </a:pPr>
            <a:r>
              <a:rPr lang="en-GB" sz="1800" dirty="0"/>
              <a:t>gain symbolic capital from peers and</a:t>
            </a:r>
          </a:p>
          <a:p>
            <a:pPr lvl="1">
              <a:defRPr/>
            </a:pPr>
            <a:r>
              <a:rPr lang="en-GB" sz="1800" dirty="0"/>
              <a:t>maintain </a:t>
            </a:r>
            <a:r>
              <a:rPr lang="en-GB" sz="1800" dirty="0" err="1"/>
              <a:t>hyperheterosexual</a:t>
            </a:r>
            <a:r>
              <a:rPr lang="en-GB" sz="1800" dirty="0"/>
              <a:t> identity</a:t>
            </a:r>
          </a:p>
          <a:p>
            <a:pPr>
              <a:defRPr/>
            </a:pPr>
            <a:r>
              <a:rPr lang="en-GB" sz="2100" dirty="0"/>
              <a:t>OR</a:t>
            </a:r>
          </a:p>
          <a:p>
            <a:pPr lvl="1">
              <a:defRPr/>
            </a:pPr>
            <a:r>
              <a:rPr lang="en-GB" sz="1800" dirty="0"/>
              <a:t>gain educational capital from school through conformity but</a:t>
            </a:r>
          </a:p>
          <a:p>
            <a:pPr lvl="1">
              <a:defRPr/>
            </a:pPr>
            <a:r>
              <a:rPr lang="en-GB" sz="1800" dirty="0"/>
              <a:t>This rejects working class identity</a:t>
            </a:r>
          </a:p>
          <a:p>
            <a:pPr>
              <a:defRPr/>
            </a:pPr>
            <a:r>
              <a:rPr lang="en-GB" sz="2100" dirty="0"/>
              <a:t>MAYBE ALSO</a:t>
            </a:r>
          </a:p>
          <a:p>
            <a:pPr lvl="1">
              <a:defRPr/>
            </a:pPr>
            <a:r>
              <a:rPr lang="en-GB" sz="1800" dirty="0"/>
              <a:t>Try to be "good underneath"</a:t>
            </a:r>
          </a:p>
          <a:p>
            <a:pPr lvl="2">
              <a:defRPr/>
            </a:pPr>
            <a:r>
              <a:rPr lang="en-GB" sz="1500" dirty="0"/>
              <a:t>coping mechanism to deal with rejection by school</a:t>
            </a:r>
          </a:p>
          <a:p>
            <a:pPr lvl="2">
              <a:defRPr/>
            </a:pPr>
            <a:r>
              <a:rPr lang="en-GB" sz="1500" dirty="0"/>
              <a:t>establish self-worth in face of rejection</a:t>
            </a:r>
          </a:p>
          <a:p>
            <a:pPr>
              <a:defRPr/>
            </a:pPr>
            <a:endParaRPr lang="en-GB" dirty="0" smtClean="0"/>
          </a:p>
        </p:txBody>
      </p:sp>
    </p:spTree>
    <p:extLst>
      <p:ext uri="{BB962C8B-B14F-4D97-AF65-F5344CB8AC3E}">
        <p14:creationId xmlns:p14="http://schemas.microsoft.com/office/powerpoint/2010/main" val="4172016410"/>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smtClean="0"/>
              <a:t>“Successful” working class girls remain “home centred”</a:t>
            </a:r>
          </a:p>
        </p:txBody>
      </p:sp>
      <p:sp>
        <p:nvSpPr>
          <p:cNvPr id="3" name="Text Placeholder 2"/>
          <p:cNvSpPr>
            <a:spLocks noGrp="1"/>
          </p:cNvSpPr>
          <p:nvPr>
            <p:ph type="body" idx="1"/>
          </p:nvPr>
        </p:nvSpPr>
        <p:spPr>
          <a:xfrm>
            <a:off x="1259632" y="1988840"/>
            <a:ext cx="7992888" cy="4680520"/>
          </a:xfrm>
        </p:spPr>
        <p:txBody>
          <a:bodyPr>
            <a:normAutofit/>
          </a:bodyPr>
          <a:lstStyle/>
          <a:p>
            <a:pPr marL="0" indent="0">
              <a:buNone/>
              <a:defRPr/>
            </a:pPr>
            <a:r>
              <a:rPr lang="en-GB" dirty="0" smtClean="0"/>
              <a:t>Even successful girls wish to remain in parental home because</a:t>
            </a:r>
          </a:p>
          <a:p>
            <a:pPr marL="342900" indent="-342900">
              <a:buFont typeface="+mj-lt"/>
              <a:buAutoNum type="arabicPeriod"/>
              <a:defRPr/>
            </a:pPr>
            <a:r>
              <a:rPr lang="en-GB" dirty="0" smtClean="0"/>
              <a:t>They want to succeed educationally to help their family (Evans)</a:t>
            </a:r>
          </a:p>
          <a:p>
            <a:pPr marL="342900" indent="-342900">
              <a:buFont typeface="+mj-lt"/>
              <a:buAutoNum type="arabicPeriod"/>
              <a:defRPr/>
            </a:pPr>
            <a:r>
              <a:rPr lang="en-GB" dirty="0" smtClean="0"/>
              <a:t>Its an economic necessity</a:t>
            </a:r>
          </a:p>
          <a:p>
            <a:pPr lvl="1">
              <a:defRPr/>
            </a:pPr>
            <a:r>
              <a:rPr lang="en-GB" dirty="0" smtClean="0"/>
              <a:t>debt averse and may struggle to meet costs (limited resources)</a:t>
            </a:r>
          </a:p>
          <a:p>
            <a:pPr marL="342900" indent="-342900">
              <a:buFont typeface="+mj-lt"/>
              <a:buAutoNum type="arabicPeriod"/>
              <a:defRPr/>
            </a:pPr>
            <a:r>
              <a:rPr lang="en-GB" dirty="0" smtClean="0"/>
              <a:t>They positively choose home (Archer)</a:t>
            </a:r>
          </a:p>
          <a:p>
            <a:pPr lvl="1">
              <a:defRPr/>
            </a:pPr>
            <a:r>
              <a:rPr lang="en-GB" dirty="0" smtClean="0"/>
              <a:t>Habitus – they prefer local to distant</a:t>
            </a:r>
          </a:p>
          <a:p>
            <a:pPr marL="0" indent="0">
              <a:buNone/>
              <a:defRPr/>
            </a:pPr>
            <a:r>
              <a:rPr lang="en-GB" dirty="0" smtClean="0"/>
              <a:t>BUT taking the home option limits</a:t>
            </a:r>
          </a:p>
          <a:p>
            <a:pPr lvl="1">
              <a:defRPr/>
            </a:pPr>
            <a:r>
              <a:rPr lang="en-GB" sz="1800" dirty="0"/>
              <a:t>Their university choices</a:t>
            </a:r>
          </a:p>
          <a:p>
            <a:pPr lvl="1">
              <a:defRPr/>
            </a:pPr>
            <a:r>
              <a:rPr lang="en-GB" sz="1800" dirty="0"/>
              <a:t>The market value </a:t>
            </a:r>
            <a:r>
              <a:rPr lang="en-GB" sz="1650" dirty="0"/>
              <a:t>of available degrees</a:t>
            </a:r>
          </a:p>
          <a:p>
            <a:pPr>
              <a:defRPr/>
            </a:pPr>
            <a:endParaRPr lang="en-GB" dirty="0" smtClean="0"/>
          </a:p>
        </p:txBody>
      </p:sp>
    </p:spTree>
    <p:extLst>
      <p:ext uri="{BB962C8B-B14F-4D97-AF65-F5344CB8AC3E}">
        <p14:creationId xmlns:p14="http://schemas.microsoft.com/office/powerpoint/2010/main" val="419868751"/>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Planning/Evaluating?</a:t>
            </a:r>
            <a:endParaRPr lang="en-GB" dirty="0"/>
          </a:p>
        </p:txBody>
      </p:sp>
      <p:sp>
        <p:nvSpPr>
          <p:cNvPr id="4" name="Text Placeholder 3"/>
          <p:cNvSpPr>
            <a:spLocks noGrp="1"/>
          </p:cNvSpPr>
          <p:nvPr>
            <p:ph type="body" idx="1"/>
          </p:nvPr>
        </p:nvSpPr>
        <p:spPr/>
        <p:txBody>
          <a:bodyPr/>
          <a:lstStyle/>
          <a:p>
            <a:r>
              <a:rPr lang="en-GB" dirty="0" smtClean="0"/>
              <a:t>Gender &amp; Education</a:t>
            </a:r>
            <a:endParaRPr lang="en-GB" dirty="0"/>
          </a:p>
        </p:txBody>
      </p:sp>
    </p:spTree>
    <p:extLst>
      <p:ext uri="{BB962C8B-B14F-4D97-AF65-F5344CB8AC3E}">
        <p14:creationId xmlns:p14="http://schemas.microsoft.com/office/powerpoint/2010/main" val="1775254141"/>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4474020" y="1041246"/>
            <a:ext cx="407" cy="43155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846764" y="2546660"/>
            <a:ext cx="1229828" cy="12298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endParaRPr>
          </a:p>
        </p:txBody>
      </p:sp>
      <p:pic>
        <p:nvPicPr>
          <p:cNvPr id="1026" name="Picture 2" descr="http://steve-lovelace.com/wordpress/wp-content/uploads/2013/09/aiga-symbol-sign-for-restro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764" y="2546660"/>
            <a:ext cx="1229828" cy="12298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997" y="1041245"/>
            <a:ext cx="3039843" cy="253916"/>
          </a:xfrm>
          <a:prstGeom prst="rect">
            <a:avLst/>
          </a:prstGeom>
          <a:noFill/>
        </p:spPr>
        <p:txBody>
          <a:bodyPr wrap="square" rtlCol="0">
            <a:spAutoFit/>
          </a:bodyPr>
          <a:lstStyle/>
          <a:p>
            <a:r>
              <a:rPr lang="en-GB" sz="1050" dirty="0">
                <a:solidFill>
                  <a:prstClr val="black"/>
                </a:solidFill>
              </a:rPr>
              <a:t>Key factors </a:t>
            </a:r>
            <a:r>
              <a:rPr lang="en-GB" sz="1050" b="1" dirty="0">
                <a:solidFill>
                  <a:prstClr val="black"/>
                </a:solidFill>
              </a:rPr>
              <a:t>within schools </a:t>
            </a:r>
            <a:r>
              <a:rPr lang="en-GB" sz="1050" dirty="0">
                <a:solidFill>
                  <a:prstClr val="black"/>
                </a:solidFill>
              </a:rPr>
              <a:t>with studies/evidence</a:t>
            </a:r>
          </a:p>
        </p:txBody>
      </p:sp>
      <p:sp>
        <p:nvSpPr>
          <p:cNvPr id="7" name="TextBox 6"/>
          <p:cNvSpPr txBox="1"/>
          <p:nvPr/>
        </p:nvSpPr>
        <p:spPr>
          <a:xfrm>
            <a:off x="5854390" y="1041245"/>
            <a:ext cx="3225491" cy="253916"/>
          </a:xfrm>
          <a:prstGeom prst="rect">
            <a:avLst/>
          </a:prstGeom>
          <a:noFill/>
        </p:spPr>
        <p:txBody>
          <a:bodyPr wrap="square" rtlCol="0">
            <a:spAutoFit/>
          </a:bodyPr>
          <a:lstStyle/>
          <a:p>
            <a:r>
              <a:rPr lang="en-GB" sz="1050" dirty="0">
                <a:solidFill>
                  <a:prstClr val="black"/>
                </a:solidFill>
              </a:rPr>
              <a:t>Key factors from </a:t>
            </a:r>
            <a:r>
              <a:rPr lang="en-GB" sz="1050" b="1" dirty="0">
                <a:solidFill>
                  <a:prstClr val="black"/>
                </a:solidFill>
              </a:rPr>
              <a:t>outside schools </a:t>
            </a:r>
            <a:r>
              <a:rPr lang="en-GB" sz="1050" dirty="0">
                <a:solidFill>
                  <a:prstClr val="black"/>
                </a:solidFill>
              </a:rPr>
              <a:t>with studies/evidence</a:t>
            </a:r>
          </a:p>
        </p:txBody>
      </p:sp>
      <p:sp>
        <p:nvSpPr>
          <p:cNvPr id="15" name="TextBox 14"/>
          <p:cNvSpPr txBox="1"/>
          <p:nvPr/>
        </p:nvSpPr>
        <p:spPr>
          <a:xfrm>
            <a:off x="2555776" y="5877272"/>
            <a:ext cx="4185482" cy="900246"/>
          </a:xfrm>
          <a:prstGeom prst="rect">
            <a:avLst/>
          </a:prstGeom>
          <a:noFill/>
        </p:spPr>
        <p:txBody>
          <a:bodyPr wrap="square" rtlCol="0">
            <a:spAutoFit/>
          </a:bodyPr>
          <a:lstStyle/>
          <a:p>
            <a:r>
              <a:rPr lang="en-GB" sz="1050" dirty="0">
                <a:solidFill>
                  <a:prstClr val="black"/>
                </a:solidFill>
              </a:rPr>
              <a:t>NB </a:t>
            </a:r>
            <a:endParaRPr lang="en-GB" sz="1050" dirty="0" smtClean="0">
              <a:solidFill>
                <a:prstClr val="black"/>
              </a:solidFill>
            </a:endParaRPr>
          </a:p>
          <a:p>
            <a:pPr marL="228600" indent="-228600">
              <a:buFont typeface="+mj-lt"/>
              <a:buAutoNum type="arabicPeriod"/>
            </a:pPr>
            <a:r>
              <a:rPr lang="en-GB" sz="1050" dirty="0" smtClean="0">
                <a:solidFill>
                  <a:prstClr val="black"/>
                </a:solidFill>
              </a:rPr>
              <a:t>Do </a:t>
            </a:r>
            <a:r>
              <a:rPr lang="en-GB" sz="1050" dirty="0">
                <a:solidFill>
                  <a:prstClr val="black"/>
                </a:solidFill>
              </a:rPr>
              <a:t>these factors effectively explain the change from 1988 onward?</a:t>
            </a:r>
          </a:p>
          <a:p>
            <a:pPr marL="228600" indent="-228600">
              <a:buFont typeface="+mj-lt"/>
              <a:buAutoNum type="arabicPeriod"/>
            </a:pPr>
            <a:r>
              <a:rPr lang="en-GB" sz="1050" dirty="0">
                <a:solidFill>
                  <a:prstClr val="black"/>
                </a:solidFill>
              </a:rPr>
              <a:t>Are these factors measurable/quantifiable</a:t>
            </a:r>
            <a:r>
              <a:rPr lang="en-GB" sz="1050" dirty="0" smtClean="0">
                <a:solidFill>
                  <a:prstClr val="black"/>
                </a:solidFill>
              </a:rPr>
              <a:t>?</a:t>
            </a:r>
          </a:p>
          <a:p>
            <a:pPr marL="228600" indent="-228600">
              <a:buFont typeface="+mj-lt"/>
              <a:buAutoNum type="arabicPeriod"/>
            </a:pPr>
            <a:r>
              <a:rPr lang="en-GB" sz="1050" dirty="0" smtClean="0">
                <a:solidFill>
                  <a:prstClr val="black"/>
                </a:solidFill>
              </a:rPr>
              <a:t>Do they focus on girls’ relative success or boys’ relative failure?</a:t>
            </a:r>
          </a:p>
          <a:p>
            <a:pPr marL="228600" indent="-228600">
              <a:buFont typeface="+mj-lt"/>
              <a:buAutoNum type="arabicPeriod"/>
            </a:pPr>
            <a:r>
              <a:rPr lang="en-GB" sz="1050" dirty="0" smtClean="0">
                <a:solidFill>
                  <a:prstClr val="black"/>
                </a:solidFill>
              </a:rPr>
              <a:t>Can we assume that girls really “do better” in an </a:t>
            </a:r>
            <a:r>
              <a:rPr lang="en-GB" sz="1050" smtClean="0">
                <a:solidFill>
                  <a:prstClr val="black"/>
                </a:solidFill>
              </a:rPr>
              <a:t>unqualified way?</a:t>
            </a:r>
            <a:endParaRPr lang="en-GB" sz="1050" dirty="0">
              <a:solidFill>
                <a:prstClr val="black"/>
              </a:solidFill>
            </a:endParaRPr>
          </a:p>
        </p:txBody>
      </p:sp>
      <p:sp>
        <p:nvSpPr>
          <p:cNvPr id="2" name="TextBox 1"/>
          <p:cNvSpPr txBox="1"/>
          <p:nvPr/>
        </p:nvSpPr>
        <p:spPr>
          <a:xfrm rot="16200000">
            <a:off x="-1514379" y="3463450"/>
            <a:ext cx="3528392" cy="246221"/>
          </a:xfrm>
          <a:prstGeom prst="rect">
            <a:avLst/>
          </a:prstGeom>
          <a:noFill/>
        </p:spPr>
        <p:txBody>
          <a:bodyPr wrap="square" rtlCol="0">
            <a:spAutoFit/>
          </a:bodyPr>
          <a:lstStyle/>
          <a:p>
            <a:r>
              <a:rPr lang="en-GB" sz="1000" dirty="0" smtClean="0">
                <a:solidFill>
                  <a:prstClr val="black"/>
                </a:solidFill>
              </a:rPr>
              <a:t>Identify 3/4 key factors and supporting evidence you would use</a:t>
            </a:r>
            <a:endParaRPr lang="en-GB" sz="1000" dirty="0">
              <a:solidFill>
                <a:prstClr val="black"/>
              </a:solidFill>
            </a:endParaRPr>
          </a:p>
        </p:txBody>
      </p:sp>
      <p:sp>
        <p:nvSpPr>
          <p:cNvPr id="10" name="TextBox 9"/>
          <p:cNvSpPr txBox="1"/>
          <p:nvPr/>
        </p:nvSpPr>
        <p:spPr>
          <a:xfrm rot="5400000">
            <a:off x="6963363" y="3463451"/>
            <a:ext cx="3528392" cy="246221"/>
          </a:xfrm>
          <a:prstGeom prst="rect">
            <a:avLst/>
          </a:prstGeom>
          <a:noFill/>
        </p:spPr>
        <p:txBody>
          <a:bodyPr wrap="square" rtlCol="0">
            <a:spAutoFit/>
          </a:bodyPr>
          <a:lstStyle/>
          <a:p>
            <a:r>
              <a:rPr lang="en-GB" sz="1000" dirty="0" smtClean="0">
                <a:solidFill>
                  <a:prstClr val="black"/>
                </a:solidFill>
              </a:rPr>
              <a:t>Identify 3/4 key factors and supporting evidence you would use</a:t>
            </a:r>
            <a:endParaRPr lang="en-GB" sz="1000" dirty="0">
              <a:solidFill>
                <a:prstClr val="black"/>
              </a:solidFill>
            </a:endParaRPr>
          </a:p>
        </p:txBody>
      </p:sp>
      <p:sp>
        <p:nvSpPr>
          <p:cNvPr id="11" name="TextBox 10"/>
          <p:cNvSpPr txBox="1"/>
          <p:nvPr/>
        </p:nvSpPr>
        <p:spPr>
          <a:xfrm>
            <a:off x="372928" y="322765"/>
            <a:ext cx="8231520" cy="369332"/>
          </a:xfrm>
          <a:prstGeom prst="rect">
            <a:avLst/>
          </a:prstGeom>
          <a:noFill/>
        </p:spPr>
        <p:txBody>
          <a:bodyPr wrap="square" rtlCol="0">
            <a:spAutoFit/>
          </a:bodyPr>
          <a:lstStyle/>
          <a:p>
            <a:pPr algn="ctr"/>
            <a:r>
              <a:rPr lang="en-GB" dirty="0" smtClean="0">
                <a:solidFill>
                  <a:prstClr val="black"/>
                </a:solidFill>
              </a:rPr>
              <a:t>Q. Why do girls do better than boys in the education system?</a:t>
            </a:r>
            <a:endParaRPr lang="en-GB" dirty="0">
              <a:solidFill>
                <a:prstClr val="black"/>
              </a:solidFill>
            </a:endParaRPr>
          </a:p>
        </p:txBody>
      </p:sp>
      <p:sp>
        <p:nvSpPr>
          <p:cNvPr id="3" name="TextBox 2"/>
          <p:cNvSpPr txBox="1"/>
          <p:nvPr/>
        </p:nvSpPr>
        <p:spPr>
          <a:xfrm>
            <a:off x="2005506" y="692097"/>
            <a:ext cx="1512168" cy="369332"/>
          </a:xfrm>
          <a:prstGeom prst="rect">
            <a:avLst/>
          </a:prstGeom>
          <a:noFill/>
        </p:spPr>
        <p:txBody>
          <a:bodyPr wrap="square" rtlCol="0">
            <a:spAutoFit/>
          </a:bodyPr>
          <a:lstStyle/>
          <a:p>
            <a:r>
              <a:rPr lang="en-GB" dirty="0" smtClean="0">
                <a:solidFill>
                  <a:prstClr val="black"/>
                </a:solidFill>
              </a:rPr>
              <a:t>INTERNAL</a:t>
            </a:r>
            <a:endParaRPr lang="en-GB" dirty="0">
              <a:solidFill>
                <a:prstClr val="black"/>
              </a:solidFill>
            </a:endParaRPr>
          </a:p>
        </p:txBody>
      </p:sp>
      <p:sp>
        <p:nvSpPr>
          <p:cNvPr id="12" name="TextBox 11"/>
          <p:cNvSpPr txBox="1"/>
          <p:nvPr/>
        </p:nvSpPr>
        <p:spPr>
          <a:xfrm>
            <a:off x="5652120" y="671913"/>
            <a:ext cx="1512168" cy="369332"/>
          </a:xfrm>
          <a:prstGeom prst="rect">
            <a:avLst/>
          </a:prstGeom>
          <a:noFill/>
        </p:spPr>
        <p:txBody>
          <a:bodyPr wrap="square" rtlCol="0">
            <a:spAutoFit/>
          </a:bodyPr>
          <a:lstStyle/>
          <a:p>
            <a:r>
              <a:rPr lang="en-GB" dirty="0" smtClean="0">
                <a:solidFill>
                  <a:prstClr val="black"/>
                </a:solidFill>
              </a:rPr>
              <a:t>EXTERNAL</a:t>
            </a:r>
            <a:endParaRPr lang="en-GB" dirty="0">
              <a:solidFill>
                <a:prstClr val="black"/>
              </a:solidFill>
            </a:endParaRPr>
          </a:p>
        </p:txBody>
      </p:sp>
    </p:spTree>
    <p:extLst>
      <p:ext uri="{BB962C8B-B14F-4D97-AF65-F5344CB8AC3E}">
        <p14:creationId xmlns:p14="http://schemas.microsoft.com/office/powerpoint/2010/main" val="35033460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EXTERNAL FACTORS:</a:t>
            </a:r>
            <a:br>
              <a:rPr lang="en-GB" dirty="0" smtClean="0"/>
            </a:br>
            <a:r>
              <a:rPr lang="en-GB" dirty="0" smtClean="0"/>
              <a:t>Girls’ relative achievement</a:t>
            </a:r>
            <a:endParaRPr lang="en-GB" dirty="0"/>
          </a:p>
        </p:txBody>
      </p:sp>
    </p:spTree>
    <p:extLst>
      <p:ext uri="{BB962C8B-B14F-4D97-AF65-F5344CB8AC3E}">
        <p14:creationId xmlns:p14="http://schemas.microsoft.com/office/powerpoint/2010/main" val="427544427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1857375"/>
            <a:ext cx="7543800" cy="1281684"/>
          </a:xfrm>
        </p:spPr>
        <p:txBody>
          <a:bodyPr>
            <a:normAutofit/>
          </a:bodyPr>
          <a:lstStyle/>
          <a:p>
            <a:r>
              <a:rPr lang="en-GB" sz="3600" dirty="0"/>
              <a:t>The impact of women’s movement and feminism. </a:t>
            </a:r>
          </a:p>
        </p:txBody>
      </p:sp>
      <p:sp>
        <p:nvSpPr>
          <p:cNvPr id="3" name="Subtitle 2"/>
          <p:cNvSpPr>
            <a:spLocks noGrp="1"/>
          </p:cNvSpPr>
          <p:nvPr>
            <p:ph type="subTitle" idx="1"/>
          </p:nvPr>
        </p:nvSpPr>
        <p:spPr/>
        <p:txBody>
          <a:bodyPr/>
          <a:lstStyle/>
          <a:p>
            <a:r>
              <a:rPr lang="en-GB" dirty="0" smtClean="0"/>
              <a:t>Izzie</a:t>
            </a:r>
            <a:endParaRPr lang="en-GB" dirty="0"/>
          </a:p>
        </p:txBody>
      </p:sp>
    </p:spTree>
    <p:extLst>
      <p:ext uri="{BB962C8B-B14F-4D97-AF65-F5344CB8AC3E}">
        <p14:creationId xmlns:p14="http://schemas.microsoft.com/office/powerpoint/2010/main" val="161913064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300" dirty="0"/>
              <a:t>Feminism and women's movement</a:t>
            </a:r>
          </a:p>
        </p:txBody>
      </p:sp>
      <p:sp>
        <p:nvSpPr>
          <p:cNvPr id="3" name="Content Placeholder 2"/>
          <p:cNvSpPr>
            <a:spLocks noGrp="1"/>
          </p:cNvSpPr>
          <p:nvPr>
            <p:ph idx="1"/>
          </p:nvPr>
        </p:nvSpPr>
        <p:spPr/>
        <p:txBody>
          <a:bodyPr/>
          <a:lstStyle/>
          <a:p>
            <a:r>
              <a:rPr lang="en-GB" dirty="0" smtClean="0"/>
              <a:t>Since the 1960s, the feminist movement has challenged the traditional stereotype of a women's role as solely that of mother and housewife in a patriarchal nuclear family and inferior to men outside the home, in work, education and the law. </a:t>
            </a:r>
          </a:p>
          <a:p>
            <a:r>
              <a:rPr lang="en-GB" dirty="0" smtClean="0"/>
              <a:t>Feminists argue that we have not yet achieved full equality between sexes, the feminist movement has had considerable success in improving women’s rights and opportunities through changes in the law. Feminists have raised women's expectations and self esteem.</a:t>
            </a:r>
          </a:p>
          <a:p>
            <a:r>
              <a:rPr lang="en-GB" dirty="0" smtClean="0"/>
              <a:t>Angela McRobie's (1994) study of girls magazines, in the 1970s they emphasised the importance of getting married and not being left ‘on the shelf’, whereas nowadays, they contain images of assertive, independent women.</a:t>
            </a:r>
          </a:p>
          <a:p>
            <a:endParaRPr lang="en-GB" dirty="0"/>
          </a:p>
        </p:txBody>
      </p:sp>
    </p:spTree>
    <p:extLst>
      <p:ext uri="{BB962C8B-B14F-4D97-AF65-F5344CB8AC3E}">
        <p14:creationId xmlns:p14="http://schemas.microsoft.com/office/powerpoint/2010/main" val="138985346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93" y="1025380"/>
            <a:ext cx="7886700" cy="994172"/>
          </a:xfrm>
        </p:spPr>
        <p:txBody>
          <a:bodyPr/>
          <a:lstStyle/>
          <a:p>
            <a:r>
              <a:rPr lang="en-GB" dirty="0" smtClean="0"/>
              <a:t>The Famil</a:t>
            </a:r>
            <a:r>
              <a:rPr lang="en-GB" dirty="0"/>
              <a:t>y</a:t>
            </a:r>
          </a:p>
        </p:txBody>
      </p:sp>
      <p:sp>
        <p:nvSpPr>
          <p:cNvPr id="3" name="Content Placeholder 2"/>
          <p:cNvSpPr>
            <a:spLocks noGrp="1"/>
          </p:cNvSpPr>
          <p:nvPr>
            <p:ph idx="1"/>
          </p:nvPr>
        </p:nvSpPr>
        <p:spPr>
          <a:xfrm>
            <a:off x="171450" y="2019551"/>
            <a:ext cx="7886700" cy="3263504"/>
          </a:xfrm>
        </p:spPr>
        <p:txBody>
          <a:bodyPr>
            <a:normAutofit lnSpcReduction="10000"/>
          </a:bodyPr>
          <a:lstStyle/>
          <a:p>
            <a:pPr marL="0" indent="0">
              <a:buNone/>
            </a:pPr>
            <a:r>
              <a:rPr lang="en-GB" sz="1500" dirty="0"/>
              <a:t>The major changes in the family since the 1970s:</a:t>
            </a:r>
          </a:p>
          <a:p>
            <a:r>
              <a:rPr lang="en-GB" sz="1500" dirty="0"/>
              <a:t>Increase within divorce rate </a:t>
            </a:r>
          </a:p>
          <a:p>
            <a:r>
              <a:rPr lang="en-GB" sz="1500" dirty="0"/>
              <a:t>Increase in cohabitation</a:t>
            </a:r>
          </a:p>
          <a:p>
            <a:r>
              <a:rPr lang="en-GB" sz="1500" dirty="0"/>
              <a:t>Increase in the number of lone-parent families </a:t>
            </a:r>
          </a:p>
          <a:p>
            <a:r>
              <a:rPr lang="en-GB" sz="1500" dirty="0"/>
              <a:t>Smaller families </a:t>
            </a:r>
          </a:p>
          <a:p>
            <a:endParaRPr lang="en-GB" sz="1500" dirty="0"/>
          </a:p>
          <a:p>
            <a:pPr marL="0" indent="0">
              <a:buNone/>
            </a:pPr>
            <a:r>
              <a:rPr lang="en-GB" sz="1500" dirty="0"/>
              <a:t>These changes within the family affect the attitudes of the girls towards educations.  Such as with the increase of female-headed lone-parents families, it creates a ‘new’ role model for girls – the finically independent women. So, for girls to achieve this they would need to be getting good qualifications to be able to get a well-paid job. With the increase of divorce rates, it may suggest to girls that it would be unwise to rely on their husbands. This then again meaning that they would be wanting to achieve themselves to mean that they would be able to provide for themselves, which means that they are needing to be getting good qualifications to be able to make a living. </a:t>
            </a:r>
          </a:p>
        </p:txBody>
      </p:sp>
      <p:sp>
        <p:nvSpPr>
          <p:cNvPr id="4" name="TextBox 3"/>
          <p:cNvSpPr txBox="1"/>
          <p:nvPr/>
        </p:nvSpPr>
        <p:spPr>
          <a:xfrm>
            <a:off x="5267325" y="5400675"/>
            <a:ext cx="2190750" cy="300082"/>
          </a:xfrm>
          <a:prstGeom prst="rect">
            <a:avLst/>
          </a:prstGeom>
          <a:noFill/>
        </p:spPr>
        <p:txBody>
          <a:bodyPr wrap="square" rtlCol="0">
            <a:spAutoFit/>
          </a:bodyPr>
          <a:lstStyle/>
          <a:p>
            <a:r>
              <a:rPr lang="en-GB" sz="1350" dirty="0">
                <a:solidFill>
                  <a:prstClr val="black"/>
                </a:solidFill>
              </a:rPr>
              <a:t>Jacqueline</a:t>
            </a:r>
          </a:p>
        </p:txBody>
      </p:sp>
    </p:spTree>
    <p:extLst>
      <p:ext uri="{BB962C8B-B14F-4D97-AF65-F5344CB8AC3E}">
        <p14:creationId xmlns:p14="http://schemas.microsoft.com/office/powerpoint/2010/main" val="1339049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0.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8.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9.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docProps/app.xml><?xml version="1.0" encoding="utf-8"?>
<Properties xmlns="http://schemas.openxmlformats.org/officeDocument/2006/extended-properties" xmlns:vt="http://schemas.openxmlformats.org/officeDocument/2006/docPropsVTypes">
  <Template>Facet</Template>
  <TotalTime>1548</TotalTime>
  <Words>4347</Words>
  <Application>Microsoft Office PowerPoint</Application>
  <PresentationFormat>On-screen Show (4:3)</PresentationFormat>
  <Paragraphs>357</Paragraphs>
  <Slides>53</Slides>
  <Notes>1</Notes>
  <HiddenSlides>0</HiddenSlides>
  <MMClips>0</MMClips>
  <ScaleCrop>false</ScaleCrop>
  <HeadingPairs>
    <vt:vector size="6" baseType="variant">
      <vt:variant>
        <vt:lpstr>Fonts Used</vt:lpstr>
      </vt:variant>
      <vt:variant>
        <vt:i4>18</vt:i4>
      </vt:variant>
      <vt:variant>
        <vt:lpstr>Theme</vt:lpstr>
      </vt:variant>
      <vt:variant>
        <vt:i4>23</vt:i4>
      </vt:variant>
      <vt:variant>
        <vt:lpstr>Slide Titles</vt:lpstr>
      </vt:variant>
      <vt:variant>
        <vt:i4>53</vt:i4>
      </vt:variant>
    </vt:vector>
  </HeadingPairs>
  <TitlesOfParts>
    <vt:vector size="94" baseType="lpstr">
      <vt:lpstr>Arial Unicode MS</vt:lpstr>
      <vt:lpstr>Arial</vt:lpstr>
      <vt:lpstr>Book Antiqua</vt:lpstr>
      <vt:lpstr>Calibri</vt:lpstr>
      <vt:lpstr>Calibri Light</vt:lpstr>
      <vt:lpstr>Century Gothic</vt:lpstr>
      <vt:lpstr>Century Schoolbook</vt:lpstr>
      <vt:lpstr>Corbel</vt:lpstr>
      <vt:lpstr>Embassy BT</vt:lpstr>
      <vt:lpstr>Tahoma</vt:lpstr>
      <vt:lpstr>Times New Roman</vt:lpstr>
      <vt:lpstr>Traditional Arabic</vt:lpstr>
      <vt:lpstr>Trebuchet MS</vt:lpstr>
      <vt:lpstr>Tw Cen MT</vt:lpstr>
      <vt:lpstr>Tw Cen MT Condensed</vt:lpstr>
      <vt:lpstr>Wingdings</vt:lpstr>
      <vt:lpstr>Wingdings 2</vt:lpstr>
      <vt:lpstr>Wingdings 3</vt:lpstr>
      <vt:lpstr>Facet</vt:lpstr>
      <vt:lpstr>Parallax</vt:lpstr>
      <vt:lpstr>1_Office Theme</vt:lpstr>
      <vt:lpstr>Integral</vt:lpstr>
      <vt:lpstr>Office Theme</vt:lpstr>
      <vt:lpstr>2_Office Theme</vt:lpstr>
      <vt:lpstr>1_Integral</vt:lpstr>
      <vt:lpstr>View</vt:lpstr>
      <vt:lpstr>Mesh</vt:lpstr>
      <vt:lpstr>Retrospect</vt:lpstr>
      <vt:lpstr>3_Office Theme</vt:lpstr>
      <vt:lpstr>Quotable</vt:lpstr>
      <vt:lpstr>4_Office Theme</vt:lpstr>
      <vt:lpstr>6_Office Theme</vt:lpstr>
      <vt:lpstr>7_Office Theme</vt:lpstr>
      <vt:lpstr>8_Office Theme</vt:lpstr>
      <vt:lpstr>9_Office Theme</vt:lpstr>
      <vt:lpstr>10_Office Theme</vt:lpstr>
      <vt:lpstr>5_Office Theme</vt:lpstr>
      <vt:lpstr>13_Office Theme</vt:lpstr>
      <vt:lpstr>15_Office Theme</vt:lpstr>
      <vt:lpstr>Ion</vt:lpstr>
      <vt:lpstr>11_Office Theme</vt:lpstr>
      <vt:lpstr>Gender and DEA</vt:lpstr>
      <vt:lpstr>Gender and DEA: Data</vt:lpstr>
      <vt:lpstr>Girls and Boys achievement in Education</vt:lpstr>
      <vt:lpstr>Making the PowerPoint</vt:lpstr>
      <vt:lpstr>PowerPoint Presentation</vt:lpstr>
      <vt:lpstr>EXTERNAL FACTORS: Girls’ relative achievement</vt:lpstr>
      <vt:lpstr>The impact of women’s movement and feminism. </vt:lpstr>
      <vt:lpstr>Feminism and women's movement</vt:lpstr>
      <vt:lpstr>The Family</vt:lpstr>
      <vt:lpstr>Changes in Women’s employment </vt:lpstr>
      <vt:lpstr>Changes in Women’s Employment </vt:lpstr>
      <vt:lpstr>PowerPoint Presentation</vt:lpstr>
      <vt:lpstr>PowerPoint Presentation</vt:lpstr>
      <vt:lpstr>Girls’ Ambition </vt:lpstr>
      <vt:lpstr>How maturity Affects boys educational success compared to girls.</vt:lpstr>
      <vt:lpstr>EXTERNAL FACTORS: Boys’ relative underachievement</vt:lpstr>
      <vt:lpstr>Globalisation and declining traditional male employment [#1]</vt:lpstr>
      <vt:lpstr>Globalisation and declining traditional male employment [#2]</vt:lpstr>
      <vt:lpstr>Male Identity Crisis</vt:lpstr>
      <vt:lpstr>Hegemonic masculinity </vt:lpstr>
      <vt:lpstr>Over Estimation of Ability</vt:lpstr>
      <vt:lpstr>Over Estimation of Ability</vt:lpstr>
      <vt:lpstr>INTERNAL FACTORS: Girls’ relative achievement</vt:lpstr>
      <vt:lpstr>Labelling and self fulfilling prophecy</vt:lpstr>
      <vt:lpstr>Why are girls outperforming boys?  EQUAL OPPORTUNITY POLICIES</vt:lpstr>
      <vt:lpstr>PowerPoint Presentation</vt:lpstr>
      <vt:lpstr>Positive role models in schools</vt:lpstr>
      <vt:lpstr>Challenging Gender Stereotypes</vt:lpstr>
      <vt:lpstr>Challenging gender stereotypes  </vt:lpstr>
      <vt:lpstr>PowerPoint Presentation</vt:lpstr>
      <vt:lpstr>PowerPoint Presentation</vt:lpstr>
      <vt:lpstr>INTERNAL FACTORS: Boys’ relative underachievement</vt:lpstr>
      <vt:lpstr>Anti school subcultures</vt:lpstr>
      <vt:lpstr>Feminisation of the Curriculum</vt:lpstr>
      <vt:lpstr>        Lack Of Male Role Models Webb pages 57-58 Beth </vt:lpstr>
      <vt:lpstr>Lack of Male Role Models </vt:lpstr>
      <vt:lpstr>So overall…</vt:lpstr>
      <vt:lpstr>FEMINIST ANALYSIS blends the structuralist and Interactionist </vt:lpstr>
      <vt:lpstr>Recent Trends in Gender from the late 1980s to the present day.  </vt:lpstr>
      <vt:lpstr>Problems with this picture </vt:lpstr>
      <vt:lpstr>Summary: Explaining the differences</vt:lpstr>
      <vt:lpstr>CONTINUING PROBLEMS FOR GIRLS? 2 examples </vt:lpstr>
      <vt:lpstr>Heteronormativity represented in US TV shows/ Films: </vt:lpstr>
      <vt:lpstr>CASE STUDY: Archer et al</vt:lpstr>
      <vt:lpstr>Archer et al Key headings</vt:lpstr>
      <vt:lpstr>Symbolic Capital</vt:lpstr>
      <vt:lpstr>Hyperheterosexual feminine identities</vt:lpstr>
      <vt:lpstr>Boyfriends</vt:lpstr>
      <vt:lpstr>Being "loud"</vt:lpstr>
      <vt:lpstr>Working Class Girls' dilemma</vt:lpstr>
      <vt:lpstr>“Successful” working class girls remain “home centred”</vt:lpstr>
      <vt:lpstr>Planning/Evaluating?</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DEA</dc:title>
  <dc:creator>Amy J Tidd</dc:creator>
  <cp:lastModifiedBy>Dave King</cp:lastModifiedBy>
  <cp:revision>76</cp:revision>
  <cp:lastPrinted>2017-03-08T10:17:35Z</cp:lastPrinted>
  <dcterms:created xsi:type="dcterms:W3CDTF">2015-03-16T12:29:02Z</dcterms:created>
  <dcterms:modified xsi:type="dcterms:W3CDTF">2017-03-21T13:06:43Z</dcterms:modified>
</cp:coreProperties>
</file>