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57" r:id="rId9"/>
    <p:sldId id="260" r:id="rId10"/>
    <p:sldId id="258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3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84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0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43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35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604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091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0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683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574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006B1-12C7-46EF-ACCF-680B06AF9647}" type="datetimeFigureOut">
              <a:rPr lang="en-GB" smtClean="0"/>
              <a:t>02/09/2015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A73CA-C8A8-447B-80E8-EE22AA8065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616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Summary: Family and Society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3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black"/>
                </a:solidFill>
              </a:rPr>
              <a:t>Family &amp; Society</a:t>
            </a:r>
            <a:endParaRPr lang="en-GB" sz="2000" dirty="0">
              <a:solidFill>
                <a:prstClr val="black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44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119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as an institution has a role to play in maintaining it</a:t>
            </a:r>
            <a:endParaRPr lang="en-GB" sz="1400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69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858" y="3757398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Functionalism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as an institution has a role to play in maintaining it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9512" y="4704824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held together by common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transmits values – key function of socialisation</a:t>
            </a:r>
            <a:endParaRPr lang="en-GB" sz="1400" dirty="0">
              <a:solidFill>
                <a:prstClr val="black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0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858" y="3757398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Functionalism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70253" y="618329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Marxism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35628" y="6205670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Feminism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as an institution has a role to play in maintaining it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489412" y="1204212"/>
            <a:ext cx="18546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always in conflict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will be shaped by conflict and power 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512" y="4704824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held together by common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transmits values – key function of socialisation</a:t>
            </a:r>
            <a:endParaRPr lang="en-GB" sz="1400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0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prstClr val="white"/>
                </a:solidFill>
              </a:rPr>
              <a:t>Family &amp; Society</a:t>
            </a:r>
            <a:endParaRPr lang="en-GB" sz="2000" dirty="0">
              <a:solidFill>
                <a:prstClr val="white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Structuralism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CONSENSUS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858" y="3757398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Functionalism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Postmodernism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prstClr val="white"/>
                </a:solidFill>
              </a:rPr>
              <a:t>CONFLICT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70253" y="618329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Marxism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35628" y="6205670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prstClr val="white"/>
                </a:solidFill>
              </a:rPr>
              <a:t>Feminism</a:t>
            </a:r>
            <a:endParaRPr lang="en-GB" sz="1600" b="1" dirty="0">
              <a:solidFill>
                <a:prstClr val="white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as an institution has a role to play in maintaining it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489412" y="1204212"/>
            <a:ext cx="18546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always in conflict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will be shaped by conflict and power 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512" y="4704824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held together by common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transmits values – key function of socialisation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54574" y="4251162"/>
            <a:ext cx="2177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characterised by class conflict and the domination of the economy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supports capitalism</a:t>
            </a:r>
            <a:endParaRPr lang="en-GB" sz="1400" dirty="0">
              <a:solidFill>
                <a:prstClr val="black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15614" y="4152533"/>
            <a:ext cx="217746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Society is characterised by gender conflict and the domination of 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prstClr val="black"/>
                </a:solidFill>
              </a:rPr>
              <a:t>The family supports patriarchy and is the source of women’s oppression</a:t>
            </a:r>
            <a:endParaRPr lang="en-GB" sz="1400" dirty="0">
              <a:solidFill>
                <a:prstClr val="black"/>
              </a:solidFill>
            </a:endParaRPr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0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419872" y="188640"/>
            <a:ext cx="2232248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6804248" y="2946027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5417127" y="2486515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539552" y="378904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522327" y="306896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ounded Rectangle 13"/>
          <p:cNvSpPr/>
          <p:nvPr/>
        </p:nvSpPr>
        <p:spPr>
          <a:xfrm>
            <a:off x="971600" y="234888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4309743" y="3392922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5635628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ounded Rectangle 16"/>
          <p:cNvSpPr/>
          <p:nvPr/>
        </p:nvSpPr>
        <p:spPr>
          <a:xfrm>
            <a:off x="3300593" y="6230358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Cloud 6"/>
          <p:cNvSpPr/>
          <p:nvPr/>
        </p:nvSpPr>
        <p:spPr>
          <a:xfrm>
            <a:off x="6372200" y="188640"/>
            <a:ext cx="2376264" cy="215415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loud 18"/>
          <p:cNvSpPr/>
          <p:nvPr/>
        </p:nvSpPr>
        <p:spPr>
          <a:xfrm flipH="1">
            <a:off x="3203845" y="867393"/>
            <a:ext cx="2338563" cy="2078634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Cloud 19"/>
          <p:cNvSpPr/>
          <p:nvPr/>
        </p:nvSpPr>
        <p:spPr>
          <a:xfrm>
            <a:off x="179512" y="188639"/>
            <a:ext cx="2575063" cy="1898193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loud 20"/>
          <p:cNvSpPr/>
          <p:nvPr/>
        </p:nvSpPr>
        <p:spPr>
          <a:xfrm>
            <a:off x="6372200" y="3789040"/>
            <a:ext cx="2664296" cy="242992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loud 21"/>
          <p:cNvSpPr/>
          <p:nvPr/>
        </p:nvSpPr>
        <p:spPr>
          <a:xfrm>
            <a:off x="2551673" y="3926675"/>
            <a:ext cx="2650797" cy="2256281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loud 22"/>
          <p:cNvSpPr/>
          <p:nvPr/>
        </p:nvSpPr>
        <p:spPr>
          <a:xfrm>
            <a:off x="35496" y="4293095"/>
            <a:ext cx="2448272" cy="2376265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638451" y="4078324"/>
            <a:ext cx="0" cy="35878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flipH="1" flipV="1">
            <a:off x="4549146" y="2761785"/>
            <a:ext cx="876721" cy="63113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356876" y="675529"/>
            <a:ext cx="1135004" cy="168301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 flipV="1">
            <a:off x="4327120" y="5949280"/>
            <a:ext cx="222026" cy="281078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876256" y="2199068"/>
            <a:ext cx="432048" cy="287447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1907704" y="1826473"/>
            <a:ext cx="72008" cy="520721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635628" y="3668192"/>
            <a:ext cx="312475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5183502" y="3659100"/>
            <a:ext cx="358907" cy="256912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1" idx="0"/>
          </p:cNvCxnSpPr>
          <p:nvPr/>
        </p:nvCxnSpPr>
        <p:spPr>
          <a:xfrm>
            <a:off x="5362956" y="675529"/>
            <a:ext cx="1170295" cy="181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6008458" y="5688389"/>
            <a:ext cx="558062" cy="530572"/>
          </a:xfrm>
          <a:prstGeom prst="straightConnector1">
            <a:avLst/>
          </a:prstGeom>
          <a:ln w="508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059062" y="3374070"/>
            <a:ext cx="0" cy="44481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2089467" y="2624150"/>
            <a:ext cx="0" cy="48673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419872" y="188640"/>
            <a:ext cx="2232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Family &amp; Society</a:t>
            </a:r>
            <a:endParaRPr lang="en-GB" sz="2000" dirty="0">
              <a:solidFill>
                <a:schemeClr val="bg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71600" y="231145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Structuralism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4858" y="303551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</a:rPr>
              <a:t>CONSENSUS</a:t>
            </a:r>
            <a:endParaRPr lang="en-GB" sz="1600" b="1" i="1" dirty="0">
              <a:solidFill>
                <a:schemeClr val="bg1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14858" y="3757398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Functionalism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415196" y="245487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Postmodernism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804250" y="2914385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&amp; The New Right … 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323447" y="3387176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</a:rPr>
              <a:t>CONFLICT</a:t>
            </a:r>
            <a:endParaRPr lang="en-GB" sz="1600" b="1" i="1" dirty="0">
              <a:solidFill>
                <a:schemeClr val="bg1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70253" y="6183293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Marxism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635628" y="6205670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Feminism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01845" y="441478"/>
            <a:ext cx="2130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can be seen as a coherent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as an institution has a role to play in maintaining it</a:t>
            </a:r>
            <a:endParaRPr lang="en-GB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3489412" y="1204212"/>
            <a:ext cx="18546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always in conflict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will be shaped by conflict and power </a:t>
            </a:r>
            <a:endParaRPr lang="en-GB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6433515" y="500443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constantly fluid – characterised by diversity and choice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is very diverse and should not be generalised</a:t>
            </a:r>
            <a:endParaRPr lang="en-GB" sz="1400" dirty="0"/>
          </a:p>
        </p:txBody>
      </p:sp>
      <p:sp>
        <p:nvSpPr>
          <p:cNvPr id="41" name="TextBox 40"/>
          <p:cNvSpPr txBox="1"/>
          <p:nvPr/>
        </p:nvSpPr>
        <p:spPr>
          <a:xfrm>
            <a:off x="179512" y="4704824"/>
            <a:ext cx="2156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held together by common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transmits values – key function of socialisation</a:t>
            </a:r>
            <a:endParaRPr lang="en-GB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2754574" y="4251162"/>
            <a:ext cx="21774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characterised by class conflict and the domination of the economy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supports capitalism</a:t>
            </a:r>
            <a:endParaRPr lang="en-GB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6615614" y="4152533"/>
            <a:ext cx="217746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Society is characterised by gender conflict and the domination of 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The family supports patriarchy and is the source of women’s oppression</a:t>
            </a:r>
            <a:endParaRPr lang="en-GB" sz="14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242605" y="2518420"/>
            <a:ext cx="1195528" cy="87450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08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659613" y="43418"/>
            <a:ext cx="2774395" cy="6849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6611603" y="937849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ounded Rectangle 12"/>
          <p:cNvSpPr/>
          <p:nvPr/>
        </p:nvSpPr>
        <p:spPr>
          <a:xfrm>
            <a:off x="96992" y="3729329"/>
            <a:ext cx="322386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6372200" y="3374070"/>
            <a:ext cx="2232248" cy="2752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loud 18"/>
          <p:cNvSpPr/>
          <p:nvPr/>
        </p:nvSpPr>
        <p:spPr>
          <a:xfrm flipH="1">
            <a:off x="2195736" y="873601"/>
            <a:ext cx="4098104" cy="334748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4219478" y="728378"/>
            <a:ext cx="35761" cy="392323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659612" y="124288"/>
            <a:ext cx="27743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bg1"/>
                </a:solidFill>
              </a:rPr>
              <a:t>The New Right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95921" y="3681585"/>
            <a:ext cx="3187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</a:rPr>
              <a:t>From CONSENSUS/ Functionalism</a:t>
            </a:r>
            <a:endParaRPr lang="en-GB" sz="1600" b="1" i="1" dirty="0">
              <a:solidFill>
                <a:schemeClr val="bg1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372202" y="3342428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</a:rPr>
              <a:t>From CONFLICT</a:t>
            </a:r>
            <a:endParaRPr lang="en-GB" sz="1600" b="1" i="1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07867" y="906207"/>
            <a:ext cx="223224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From Postmodernism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3439456" y="5852011"/>
            <a:ext cx="1459672" cy="9541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3320860" y="5975119"/>
            <a:ext cx="1451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i="1" dirty="0" smtClean="0">
                <a:solidFill>
                  <a:schemeClr val="bg1"/>
                </a:solidFill>
              </a:rPr>
              <a:t>Political Perspective</a:t>
            </a:r>
            <a:endParaRPr lang="en-GB" sz="1600" b="1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312" y="4008816"/>
            <a:ext cx="3121081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Conservative view of society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Society </a:t>
            </a:r>
            <a:r>
              <a:rPr lang="en-GB" sz="1600" b="1" dirty="0" smtClean="0"/>
              <a:t>should</a:t>
            </a:r>
            <a:r>
              <a:rPr lang="en-GB" sz="1600" dirty="0" smtClean="0"/>
              <a:t> be stable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The family should be the building block of a stable society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People </a:t>
            </a:r>
            <a:r>
              <a:rPr lang="en-GB" sz="1600" b="1" dirty="0" smtClean="0"/>
              <a:t>should</a:t>
            </a:r>
            <a:r>
              <a:rPr lang="en-GB" sz="1600" dirty="0" smtClean="0"/>
              <a:t> be able to rely on tradition</a:t>
            </a:r>
            <a:endParaRPr lang="en-GB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6444207" y="1267214"/>
            <a:ext cx="2592289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Society is increasingly diverse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The family is increasingly diverse</a:t>
            </a:r>
          </a:p>
          <a:p>
            <a:pPr lvl="1"/>
            <a:r>
              <a:rPr lang="en-GB" sz="1600" b="1" dirty="0" smtClean="0"/>
              <a:t>BUT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This is a problem not a blessing!</a:t>
            </a:r>
            <a:endParaRPr lang="en-GB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6377617" y="3692690"/>
            <a:ext cx="2232249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Society is marked by conflict between its members</a:t>
            </a:r>
          </a:p>
          <a:p>
            <a:pPr lvl="1"/>
            <a:r>
              <a:rPr lang="en-GB" sz="1600" b="1" dirty="0" smtClean="0"/>
              <a:t>BUT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Norms/rules need to be reinforced against this</a:t>
            </a:r>
            <a:endParaRPr lang="en-GB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2657123" y="1267214"/>
            <a:ext cx="3184293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“There is no such thing as society – only individuals and their families”</a:t>
            </a:r>
            <a:r>
              <a:rPr lang="en-GB" sz="1600" dirty="0">
                <a:solidFill>
                  <a:prstClr val="black"/>
                </a:solidFill>
              </a:rPr>
              <a:t> </a:t>
            </a:r>
            <a:endParaRPr lang="en-GB" sz="1600" dirty="0" smtClean="0">
              <a:solidFill>
                <a:prstClr val="black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prstClr val="black"/>
                </a:solidFill>
              </a:rPr>
              <a:t>Individuals </a:t>
            </a:r>
            <a:r>
              <a:rPr lang="en-GB" sz="1600" dirty="0">
                <a:solidFill>
                  <a:prstClr val="black"/>
                </a:solidFill>
              </a:rPr>
              <a:t>need to be held accountable for their lifestyle choices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Single parent families as a problem?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Gay marriage – supporting or undermining the institution?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860032" y="5902657"/>
            <a:ext cx="417733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Associated with parties of the political right, e.g., Conservatives, UKIP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/>
              <a:t>BUT</a:t>
            </a:r>
            <a:r>
              <a:rPr lang="en-GB" sz="1600" dirty="0" smtClean="0"/>
              <a:t> also influential on New Labour policy</a:t>
            </a:r>
            <a:endParaRPr lang="en-GB" sz="1600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237359" y="4221088"/>
            <a:ext cx="0" cy="163092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 flipV="1">
            <a:off x="6138295" y="3374070"/>
            <a:ext cx="198145" cy="18098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10" idx="1"/>
          </p:cNvCxnSpPr>
          <p:nvPr/>
        </p:nvCxnSpPr>
        <p:spPr>
          <a:xfrm flipH="1">
            <a:off x="5841417" y="1075484"/>
            <a:ext cx="770186" cy="4093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endCxn id="19" idx="0"/>
          </p:cNvCxnSpPr>
          <p:nvPr/>
        </p:nvCxnSpPr>
        <p:spPr>
          <a:xfrm flipV="1">
            <a:off x="1440695" y="2547345"/>
            <a:ext cx="758456" cy="1181984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9696" y="5913564"/>
            <a:ext cx="340976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Opposed to the cost of the Welfare State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Do not want “</a:t>
            </a:r>
            <a:r>
              <a:rPr lang="en-GB" sz="1600" i="1" dirty="0" smtClean="0"/>
              <a:t>dependency culture</a:t>
            </a:r>
            <a:r>
              <a:rPr lang="en-GB" sz="1600" dirty="0" smtClean="0"/>
              <a:t>”</a:t>
            </a:r>
            <a:endParaRPr lang="en-GB" sz="1600" dirty="0"/>
          </a:p>
        </p:txBody>
      </p:sp>
      <p:pic>
        <p:nvPicPr>
          <p:cNvPr id="2054" name="Picture 6" descr="http://www.rjicapital.com/wp-content/uploads/2013/06/daily-mail-logo-vector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428172">
            <a:off x="255596" y="1555393"/>
            <a:ext cx="2968908" cy="605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hub.tv-ark.org.uk/images/chatshows/chatshows_images/jeremy_kyle_2008a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64" t="28277" r="21633" b="33818"/>
          <a:stretch/>
        </p:blipFill>
        <p:spPr bwMode="auto">
          <a:xfrm>
            <a:off x="106343" y="151944"/>
            <a:ext cx="2092808" cy="785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Rounded Rectangle 69"/>
          <p:cNvSpPr/>
          <p:nvPr/>
        </p:nvSpPr>
        <p:spPr>
          <a:xfrm>
            <a:off x="106343" y="1167097"/>
            <a:ext cx="1441321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112729" y="1159425"/>
            <a:ext cx="14349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Media</a:t>
            </a:r>
            <a:endParaRPr lang="en-GB" sz="2000" dirty="0">
              <a:solidFill>
                <a:schemeClr val="bg1"/>
              </a:solidFill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>
            <a:off x="395536" y="1644323"/>
            <a:ext cx="864096" cy="530832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V="1">
            <a:off x="1007361" y="873600"/>
            <a:ext cx="0" cy="285825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5798243" y="185056"/>
            <a:ext cx="3041870" cy="4772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5798243" y="223614"/>
            <a:ext cx="30456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</a:rPr>
              <a:t>anti-sociological …?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1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525</Words>
  <Application>Microsoft Office PowerPoint</Application>
  <PresentationFormat>On-screen Show (4:3)</PresentationFormat>
  <Paragraphs>103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Summary: Family and Society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King</dc:creator>
  <cp:lastModifiedBy>Hannah Roberts</cp:lastModifiedBy>
  <cp:revision>11</cp:revision>
  <cp:lastPrinted>2015-09-02T10:09:37Z</cp:lastPrinted>
  <dcterms:created xsi:type="dcterms:W3CDTF">2014-10-22T14:02:15Z</dcterms:created>
  <dcterms:modified xsi:type="dcterms:W3CDTF">2015-09-02T10:11:27Z</dcterms:modified>
</cp:coreProperties>
</file>