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3A94C-4C25-49F6-8B16-80B61F9ADA66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9DB96-09A0-45D0-A821-D4211445A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F53955D-26EE-44C8-AE32-AF985AAFC2B5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A6DAB5D-74C8-4A86-834F-A695F0810740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1CFE74E-BF5C-484E-8973-EB332A6D863A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90025A-1E00-4FF3-B288-33B1A21CC6DA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D31D8CB-F04C-4F23-8FA8-74904880B95E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5A9AB20-33F2-4E8D-9387-735EE36C3A26}" type="slidenum">
              <a:rPr lang="en-US" altLang="en-US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0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3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52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5E92-4EAD-414C-AB5E-DE6D266C3B5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53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CED2-4AD1-4F30-90BE-ECE9E9B75D2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1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F890-F774-4B13-BAB1-7BB916CD79D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3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78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9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3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4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12AB-E36B-4443-8BBC-6457FF14EC7C}" type="datetimeFigureOut">
              <a:rPr lang="en-GB" smtClean="0"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D3FB-3B1E-4F5D-A20E-6907F8EC1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50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images.google.co.uk/imgres?imgurl=http://or.ucr.edu/images/pictures/centers/FamilyStudies.jpg&amp;imgrefurl=http://or.ucr.edu/VCR/Centers.aspx&amp;h=300&amp;w=300&amp;sz=14&amp;hl=en&amp;start=1&amp;tbnid=hBgNs9UFSQgWpM:&amp;tbnh=116&amp;tbnw=116&amp;prev=/images?q=family&amp;gbv=2&amp;svnum=10&amp;hl=en&amp;sa=G" TargetMode="External"/><Relationship Id="rId7" Type="http://schemas.openxmlformats.org/officeDocument/2006/relationships/hyperlink" Target="http://images.google.co.uk/imgres?imgurl=http://www.lsbu.ac.uk/water/images/family1.jpg&amp;imgrefurl=http://www.lsbu.ac.uk/water/family.html&amp;h=480&amp;w=638&amp;sz=50&amp;hl=en&amp;start=13&amp;tbnid=fQiD8KtL_i6onM:&amp;tbnh=103&amp;tbnw=137&amp;prev=/images?q=family&amp;gbv=2&amp;svnum=10&amp;hl=en&amp;sa=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hyperlink" Target="http://images.google.co.uk/imgres?imgurl=http://z.about.com/d/tvcomedies/1/0/p/0/-/-/simpsons_family.jpg&amp;imgrefurl=http://tvcomedies.about.com/od/thesimpsons/ig/The-Simpsons-Photo-Gallery/The-Simpsons-Family.htm&amp;h=432&amp;w=334&amp;sz=161&amp;hl=en&amp;start=3&amp;tbnid=ynFrU1Xn2EwviM:&amp;tbnh=126&amp;tbnw=97&amp;prev=/images?q=family&amp;gbv=2&amp;svnum=10&amp;hl=en&amp;sa=G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>
                <a:ea typeface="ＭＳ Ｐゴシック" pitchFamily="34" charset="-128"/>
              </a:rPr>
              <a:t>Quick recap of definitions for families and households.</a:t>
            </a:r>
            <a:br>
              <a:rPr lang="en-GB" altLang="en-US" dirty="0" smtClean="0">
                <a:ea typeface="ＭＳ Ｐゴシック" pitchFamily="34" charset="-128"/>
              </a:rPr>
            </a:br>
            <a:r>
              <a:rPr lang="en-GB" altLang="en-US" dirty="0" smtClean="0">
                <a:ea typeface="ＭＳ Ｐゴシック" pitchFamily="34" charset="-128"/>
              </a:rPr>
              <a:t/>
            </a:r>
            <a:br>
              <a:rPr lang="en-GB" altLang="en-US" dirty="0" smtClean="0">
                <a:ea typeface="ＭＳ Ｐゴシック" pitchFamily="34" charset="-128"/>
              </a:rPr>
            </a:br>
            <a:r>
              <a:rPr lang="en-GB" altLang="en-US" dirty="0" smtClean="0">
                <a:ea typeface="ＭＳ Ｐゴシック" pitchFamily="34" charset="-128"/>
              </a:rPr>
              <a:t>Definition of the Family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3068960"/>
            <a:ext cx="4038600" cy="4525963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ea typeface="ＭＳ Ｐゴシック" pitchFamily="34" charset="-128"/>
              </a:rPr>
              <a:t>A family is a group of people who are related by </a:t>
            </a:r>
            <a:r>
              <a:rPr lang="en-GB" altLang="en-US" sz="2800" b="1" dirty="0" smtClean="0">
                <a:ea typeface="ＭＳ Ｐゴシック" pitchFamily="34" charset="-128"/>
              </a:rPr>
              <a:t>kinship</a:t>
            </a:r>
            <a:r>
              <a:rPr lang="en-GB" altLang="en-US" sz="2800" dirty="0" smtClean="0">
                <a:ea typeface="ＭＳ Ｐゴシック" pitchFamily="34" charset="-128"/>
              </a:rPr>
              <a:t> ties: relations of blood, marriage or adoption.</a:t>
            </a:r>
          </a:p>
        </p:txBody>
      </p:sp>
      <p:pic>
        <p:nvPicPr>
          <p:cNvPr id="5124" name="Picture 5" descr="FamilyStudies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2225" y="2924944"/>
            <a:ext cx="1711325" cy="1711325"/>
          </a:xfrm>
        </p:spPr>
      </p:pic>
      <p:pic>
        <p:nvPicPr>
          <p:cNvPr id="5125" name="Picture 8" descr="simpsons_family">
            <a:hlinkClick r:id="rId5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80312" y="2852936"/>
            <a:ext cx="1641475" cy="2132013"/>
          </a:xfrm>
        </p:spPr>
      </p:pic>
      <p:pic>
        <p:nvPicPr>
          <p:cNvPr id="5126" name="Picture 11" descr="family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41168"/>
            <a:ext cx="22415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8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Definition of a household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>
                <a:ea typeface="ＭＳ Ｐゴシック" pitchFamily="34" charset="-128"/>
              </a:rPr>
              <a:t>A household means one person or a group of people who live at the same address and share living arrangements. </a:t>
            </a:r>
          </a:p>
          <a:p>
            <a:pPr eaLnBrk="1" hangingPunct="1">
              <a:buFontTx/>
              <a:buNone/>
            </a:pPr>
            <a:endParaRPr lang="en-GB" altLang="en-US" sz="2800" dirty="0" smtClean="0">
              <a:ea typeface="ＭＳ Ｐゴシック" pitchFamily="34" charset="-128"/>
            </a:endParaRPr>
          </a:p>
        </p:txBody>
      </p:sp>
      <p:pic>
        <p:nvPicPr>
          <p:cNvPr id="7172" name="Picture 6" descr="wit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3768725" cy="282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friends_joey_chandl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4437063"/>
            <a:ext cx="3035300" cy="1820862"/>
          </a:xfrm>
          <a:noFill/>
        </p:spPr>
      </p:pic>
    </p:spTree>
    <p:extLst>
      <p:ext uri="{BB962C8B-B14F-4D97-AF65-F5344CB8AC3E}">
        <p14:creationId xmlns:p14="http://schemas.microsoft.com/office/powerpoint/2010/main" val="5713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Different forms of marriage</a:t>
            </a:r>
          </a:p>
        </p:txBody>
      </p:sp>
      <p:graphicFrame>
        <p:nvGraphicFramePr>
          <p:cNvPr id="4173" name="Group 7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50447714"/>
              </p:ext>
            </p:extLst>
          </p:nvPr>
        </p:nvGraphicFramePr>
        <p:xfrm>
          <a:off x="611560" y="1052736"/>
          <a:ext cx="8229600" cy="5662908"/>
        </p:xfrm>
        <a:graphic>
          <a:graphicData uri="http://schemas.openxmlformats.org/drawingml/2006/table">
            <a:tbl>
              <a:tblPr/>
              <a:tblGrid>
                <a:gridCol w="1871439"/>
                <a:gridCol w="3384376"/>
                <a:gridCol w="2973785"/>
              </a:tblGrid>
              <a:tr h="1007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Monogamy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 husband and one wife.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Found in Europe, USA and most Christian cultures.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5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Serial Monogamy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series of monogamous marriages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Found especially in Europe and the USA, where there are high rates of divorce and remarriage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Arranged marriage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Marriages arranged by parents to match their children with partners of a similar background and status.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Found in the Indian subcontinent and Muslim, Sikh and Hindu minority ethnic groups in Britain. 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Civil partnership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legal recognition of the relationships of same-sex couples. Give equal treatment to same-sex partners. In 2014 gay and lesbian couples are now able to marry on the same basis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England, Scotland, Wales, Northern Ireland (Same-sex marriage is still not possible in Northern Ireland)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Different forms of marriage</a:t>
            </a:r>
          </a:p>
        </p:txBody>
      </p:sp>
      <p:graphicFrame>
        <p:nvGraphicFramePr>
          <p:cNvPr id="7193" name="Group 25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5040313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1597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Polygamy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Marriage to more than one partner at any one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(N.B – includes polygyny and polyandry.)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5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Polygyny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One husband and two or more wives.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Found in Islamic countries like Egypt or Saudi Arabia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Polyandry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One wife and two or more husbands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Found in Tibet, among the Todas of Southern India. Also The Nayar (South West India)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7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Different forms of household</a:t>
            </a:r>
          </a:p>
        </p:txBody>
      </p:sp>
      <p:graphicFrame>
        <p:nvGraphicFramePr>
          <p:cNvPr id="823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6143101"/>
              </p:ext>
            </p:extLst>
          </p:nvPr>
        </p:nvGraphicFramePr>
        <p:xfrm>
          <a:off x="395536" y="1051030"/>
          <a:ext cx="8435975" cy="5546322"/>
        </p:xfrm>
        <a:graphic>
          <a:graphicData uri="http://schemas.openxmlformats.org/drawingml/2006/table">
            <a:tbl>
              <a:tblPr/>
              <a:tblGrid>
                <a:gridCol w="3035300"/>
                <a:gridCol w="5400675"/>
              </a:tblGrid>
              <a:tr h="881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Nuclear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Two generations: parents and children living in the same household.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Extended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kin including the and beyond the nuclear family.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Classic Extended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 extended family sharing the same household or live very close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Patriarchal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Authority held by males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Matriarchal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Authority held by females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Symmetrical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Authority and tasks shared between male and female partners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ea typeface="ＭＳ Ｐゴシック" pitchFamily="34" charset="-128"/>
              </a:rPr>
              <a:t>Different forms of household</a:t>
            </a:r>
          </a:p>
        </p:txBody>
      </p:sp>
      <p:graphicFrame>
        <p:nvGraphicFramePr>
          <p:cNvPr id="10269" name="Group 2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37449978"/>
              </p:ext>
            </p:extLst>
          </p:nvPr>
        </p:nvGraphicFramePr>
        <p:xfrm>
          <a:off x="395288" y="981075"/>
          <a:ext cx="8435975" cy="5400253"/>
        </p:xfrm>
        <a:graphic>
          <a:graphicData uri="http://schemas.openxmlformats.org/drawingml/2006/table">
            <a:tbl>
              <a:tblPr/>
              <a:tblGrid>
                <a:gridCol w="3035300"/>
                <a:gridCol w="5400675"/>
              </a:tblGrid>
              <a:tr h="1007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Reconstituted or step-family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 or both partners previously married, with children of previous marriages.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Lone-parent Family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Lone parent with dependant children, most commonly after divorce or separation (though may also arise as a result of death of a partner or unwillingness to marry or cohabit)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Beanpole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 of extended family with intergenerational relationships as the norm. (e.g. childcare)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Gay and Lesbian 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Same-sex couple living together with children.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Single-person household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 individual living at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2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422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Quick recap of definitions for families and households.  Definition of the Family</vt:lpstr>
      <vt:lpstr>Definition of a household</vt:lpstr>
      <vt:lpstr>Different forms of marriage</vt:lpstr>
      <vt:lpstr>Different forms of marriage</vt:lpstr>
      <vt:lpstr>Different forms of household</vt:lpstr>
      <vt:lpstr>Different forms of household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review</dc:title>
  <dc:creator>Hannah Roberts</dc:creator>
  <cp:lastModifiedBy>Hannah Roberts</cp:lastModifiedBy>
  <cp:revision>2</cp:revision>
  <dcterms:created xsi:type="dcterms:W3CDTF">2015-06-04T13:53:39Z</dcterms:created>
  <dcterms:modified xsi:type="dcterms:W3CDTF">2015-09-03T11:03:43Z</dcterms:modified>
</cp:coreProperties>
</file>