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3" r:id="rId3"/>
    <p:sldId id="259" r:id="rId4"/>
    <p:sldId id="258" r:id="rId5"/>
    <p:sldId id="270" r:id="rId6"/>
    <p:sldId id="260" r:id="rId7"/>
    <p:sldId id="263" r:id="rId8"/>
    <p:sldId id="262" r:id="rId9"/>
    <p:sldId id="261" r:id="rId10"/>
    <p:sldId id="264" r:id="rId11"/>
    <p:sldId id="265" r:id="rId12"/>
    <p:sldId id="257" r:id="rId13"/>
    <p:sldId id="266" r:id="rId14"/>
    <p:sldId id="267" r:id="rId15"/>
    <p:sldId id="268" r:id="rId16"/>
    <p:sldId id="269"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7DE3EF-D676-468C-A7FF-7B044AF92582}" type="datetimeFigureOut">
              <a:rPr lang="en-GB" smtClean="0"/>
              <a:t>18/09/2015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E7E04B-69D0-44B4-A7D0-498BECD43559}" type="slidenum">
              <a:rPr lang="en-GB" smtClean="0"/>
              <a:t>‹#›</a:t>
            </a:fld>
            <a:endParaRPr lang="en-GB"/>
          </a:p>
        </p:txBody>
      </p:sp>
    </p:spTree>
    <p:extLst>
      <p:ext uri="{BB962C8B-B14F-4D97-AF65-F5344CB8AC3E}">
        <p14:creationId xmlns:p14="http://schemas.microsoft.com/office/powerpoint/2010/main" val="154169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 at 30 seconds- click</a:t>
            </a:r>
            <a:r>
              <a:rPr lang="en-GB" baseline="0" dirty="0" smtClean="0"/>
              <a:t> on the picture and it will take you to the video- 5mind</a:t>
            </a:r>
            <a:endParaRPr lang="en-GB" dirty="0"/>
          </a:p>
        </p:txBody>
      </p:sp>
      <p:sp>
        <p:nvSpPr>
          <p:cNvPr id="4" name="Slide Number Placeholder 3"/>
          <p:cNvSpPr>
            <a:spLocks noGrp="1"/>
          </p:cNvSpPr>
          <p:nvPr>
            <p:ph type="sldNum" sz="quarter" idx="10"/>
          </p:nvPr>
        </p:nvSpPr>
        <p:spPr/>
        <p:txBody>
          <a:bodyPr/>
          <a:lstStyle/>
          <a:p>
            <a:fld id="{C8E7E04B-69D0-44B4-A7D0-498BECD43559}" type="slidenum">
              <a:rPr lang="en-GB" smtClean="0"/>
              <a:t>4</a:t>
            </a:fld>
            <a:endParaRPr lang="en-GB"/>
          </a:p>
        </p:txBody>
      </p:sp>
    </p:spTree>
    <p:extLst>
      <p:ext uri="{BB962C8B-B14F-4D97-AF65-F5344CB8AC3E}">
        <p14:creationId xmlns:p14="http://schemas.microsoft.com/office/powerpoint/2010/main" val="212660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Make comparison to Parsons’ warm bath theory and the difference based upon</a:t>
            </a:r>
            <a:r>
              <a:rPr lang="en-GB" baseline="0" dirty="0" smtClean="0"/>
              <a:t> his argument that this is biological inevitable, vs Ansley’s that this is a result of the capitalist system</a:t>
            </a:r>
            <a:endParaRPr lang="en-GB" dirty="0"/>
          </a:p>
        </p:txBody>
      </p:sp>
      <p:sp>
        <p:nvSpPr>
          <p:cNvPr id="4" name="Slide Number Placeholder 3"/>
          <p:cNvSpPr>
            <a:spLocks noGrp="1"/>
          </p:cNvSpPr>
          <p:nvPr>
            <p:ph type="sldNum" sz="quarter" idx="10"/>
          </p:nvPr>
        </p:nvSpPr>
        <p:spPr/>
        <p:txBody>
          <a:bodyPr/>
          <a:lstStyle/>
          <a:p>
            <a:fld id="{C8E7E04B-69D0-44B4-A7D0-498BECD43559}" type="slidenum">
              <a:rPr lang="en-GB" smtClean="0"/>
              <a:t>14</a:t>
            </a:fld>
            <a:endParaRPr lang="en-GB"/>
          </a:p>
        </p:txBody>
      </p:sp>
    </p:spTree>
    <p:extLst>
      <p:ext uri="{BB962C8B-B14F-4D97-AF65-F5344CB8AC3E}">
        <p14:creationId xmlns:p14="http://schemas.microsoft.com/office/powerpoint/2010/main" val="2188091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6F5A618-7EF8-4D4B-8AE3-71CFA0865D07}" type="datetimeFigureOut">
              <a:rPr lang="en-GB" smtClean="0"/>
              <a:t>18/09/2015</a:t>
            </a:fld>
            <a:endParaRPr lang="en-GB"/>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0F12F4A-B288-4A90-B425-7C9243973D3F}" type="slidenum">
              <a:rPr lang="en-GB" smtClean="0"/>
              <a:t>‹#›</a:t>
            </a:fld>
            <a:endParaRPr lang="en-GB"/>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GB"/>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5A618-7EF8-4D4B-8AE3-71CFA0865D07}"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F12F4A-B288-4A90-B425-7C9243973D3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F5A618-7EF8-4D4B-8AE3-71CFA0865D07}"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0F12F4A-B288-4A90-B425-7C9243973D3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F5A618-7EF8-4D4B-8AE3-71CFA0865D07}"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F12F4A-B288-4A90-B425-7C9243973D3F}"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6F5A618-7EF8-4D4B-8AE3-71CFA0865D07}" type="datetimeFigureOut">
              <a:rPr lang="en-GB" smtClean="0"/>
              <a:t>18/09/2015</a:t>
            </a:fld>
            <a:endParaRPr lang="en-GB"/>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0F12F4A-B288-4A90-B425-7C9243973D3F}" type="slidenum">
              <a:rPr lang="en-GB" smtClean="0"/>
              <a:t>‹#›</a:t>
            </a:fld>
            <a:endParaRPr lang="en-GB"/>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GB"/>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F5A618-7EF8-4D4B-8AE3-71CFA0865D07}" type="datetimeFigureOut">
              <a:rPr lang="en-GB" smtClean="0"/>
              <a:t>18/09/2015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F12F4A-B288-4A90-B425-7C9243973D3F}"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F5A618-7EF8-4D4B-8AE3-71CFA0865D07}" type="datetimeFigureOut">
              <a:rPr lang="en-GB" smtClean="0"/>
              <a:t>18/09/2015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F12F4A-B288-4A90-B425-7C9243973D3F}"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5A618-7EF8-4D4B-8AE3-71CFA0865D07}" type="datetimeFigureOut">
              <a:rPr lang="en-GB" smtClean="0"/>
              <a:t>18/09/2015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F12F4A-B288-4A90-B425-7C9243973D3F}" type="slidenum">
              <a:rPr lang="en-GB" smtClean="0"/>
              <a:t>‹#›</a:t>
            </a:fld>
            <a:endParaRPr lang="en-GB"/>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6F5A618-7EF8-4D4B-8AE3-71CFA0865D07}" type="datetimeFigureOut">
              <a:rPr lang="en-GB" smtClean="0"/>
              <a:t>18/09/2015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F12F4A-B288-4A90-B425-7C9243973D3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5A618-7EF8-4D4B-8AE3-71CFA0865D07}" type="datetimeFigureOut">
              <a:rPr lang="en-GB" smtClean="0"/>
              <a:t>18/09/2015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0F12F4A-B288-4A90-B425-7C9243973D3F}" type="slidenum">
              <a:rPr lang="en-GB" smtClean="0"/>
              <a:t>‹#›</a:t>
            </a:fld>
            <a:endParaRPr lang="en-GB"/>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5A618-7EF8-4D4B-8AE3-71CFA0865D07}" type="datetimeFigureOut">
              <a:rPr lang="en-GB" smtClean="0"/>
              <a:t>18/09/2015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F12F4A-B288-4A90-B425-7C9243973D3F}" type="slidenum">
              <a:rPr lang="en-GB" smtClean="0"/>
              <a:t>‹#›</a:t>
            </a:fld>
            <a:endParaRPr lang="en-GB"/>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6F5A618-7EF8-4D4B-8AE3-71CFA0865D07}" type="datetimeFigureOut">
              <a:rPr lang="en-GB" smtClean="0"/>
              <a:t>18/09/2015</a:t>
            </a:fld>
            <a:endParaRPr lang="en-GB"/>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GB"/>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0F12F4A-B288-4A90-B425-7C9243973D3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gkjW9PZBRfk"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Feminism and the family</a:t>
            </a:r>
            <a:endParaRPr lang="en-GB" dirty="0"/>
          </a:p>
        </p:txBody>
      </p:sp>
    </p:spTree>
    <p:extLst>
      <p:ext uri="{BB962C8B-B14F-4D97-AF65-F5344CB8AC3E}">
        <p14:creationId xmlns:p14="http://schemas.microsoft.com/office/powerpoint/2010/main" val="775108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022298"/>
          </a:xfrm>
        </p:spPr>
        <p:txBody>
          <a:bodyPr>
            <a:normAutofit lnSpcReduction="10000"/>
          </a:bodyPr>
          <a:lstStyle/>
          <a:p>
            <a:r>
              <a:rPr lang="en-GB" dirty="0" smtClean="0"/>
              <a:t>Recognise that women taking the main responsibility for childcare and housework can have an adverse effect on their power, career and health.</a:t>
            </a:r>
          </a:p>
          <a:p>
            <a:r>
              <a:rPr lang="en-GB" dirty="0" smtClean="0"/>
              <a:t>Argue the best way to improve the position of women is through legal changes and social reform.</a:t>
            </a:r>
          </a:p>
          <a:p>
            <a:r>
              <a:rPr lang="en-GB" dirty="0" smtClean="0"/>
              <a:t>Aim to establish equality of opportunity for women with men, and allow them to make choices between motherhood, career or both.</a:t>
            </a:r>
          </a:p>
          <a:p>
            <a:pPr marL="45720" indent="0">
              <a:buNone/>
            </a:pPr>
            <a:r>
              <a:rPr lang="en-GB" dirty="0" smtClean="0"/>
              <a:t>Through:</a:t>
            </a:r>
          </a:p>
          <a:p>
            <a:pPr>
              <a:buFont typeface="Wingdings" pitchFamily="2" charset="2"/>
              <a:buChar char="Ø"/>
            </a:pPr>
            <a:r>
              <a:rPr lang="en-GB" dirty="0" smtClean="0"/>
              <a:t>Legal changes- those discussed above</a:t>
            </a:r>
          </a:p>
          <a:p>
            <a:pPr>
              <a:buFont typeface="Wingdings" pitchFamily="2" charset="2"/>
              <a:buChar char="Ø"/>
            </a:pPr>
            <a:r>
              <a:rPr lang="en-GB" dirty="0" smtClean="0"/>
              <a:t>Socialisation of children to avoid gender stereotyping.</a:t>
            </a:r>
          </a:p>
          <a:p>
            <a:pPr>
              <a:buFont typeface="Wingdings" pitchFamily="2" charset="2"/>
              <a:buChar char="Ø"/>
            </a:pPr>
            <a:r>
              <a:rPr lang="en-GB" dirty="0" smtClean="0"/>
              <a:t>Equality of maternity and paternity leave</a:t>
            </a:r>
          </a:p>
          <a:p>
            <a:pPr>
              <a:buFont typeface="Wingdings" pitchFamily="2" charset="2"/>
              <a:buChar char="Ø"/>
            </a:pPr>
            <a:r>
              <a:rPr lang="en-GB" dirty="0" smtClean="0"/>
              <a:t>Better and cheaper childcare</a:t>
            </a:r>
          </a:p>
          <a:p>
            <a:pPr>
              <a:buFont typeface="Wingdings" pitchFamily="2" charset="2"/>
              <a:buChar char="Ø"/>
            </a:pPr>
            <a:r>
              <a:rPr lang="en-GB" dirty="0" smtClean="0"/>
              <a:t>More sharing of domestic roles between men and women</a:t>
            </a:r>
          </a:p>
          <a:p>
            <a:pPr>
              <a:buFont typeface="Wingdings" pitchFamily="2" charset="2"/>
              <a:buChar char="Ø"/>
            </a:pPr>
            <a:r>
              <a:rPr lang="en-GB" dirty="0" smtClean="0"/>
              <a:t>Stronger action against domestic violence</a:t>
            </a:r>
            <a:endParaRPr lang="en-GB" dirty="0"/>
          </a:p>
        </p:txBody>
      </p:sp>
      <p:sp>
        <p:nvSpPr>
          <p:cNvPr id="3" name="Title 2"/>
          <p:cNvSpPr>
            <a:spLocks noGrp="1"/>
          </p:cNvSpPr>
          <p:nvPr>
            <p:ph type="title"/>
          </p:nvPr>
        </p:nvSpPr>
        <p:spPr/>
        <p:txBody>
          <a:bodyPr/>
          <a:lstStyle/>
          <a:p>
            <a:r>
              <a:rPr lang="en-GB" dirty="0" smtClean="0"/>
              <a:t>Liberal feminists- inequality over come through social change</a:t>
            </a:r>
            <a:endParaRPr lang="en-GB" dirty="0"/>
          </a:p>
        </p:txBody>
      </p:sp>
    </p:spTree>
    <p:extLst>
      <p:ext uri="{BB962C8B-B14F-4D97-AF65-F5344CB8AC3E}">
        <p14:creationId xmlns:p14="http://schemas.microsoft.com/office/powerpoint/2010/main" val="41267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61" y="3298170"/>
            <a:ext cx="242887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3707904" y="1719070"/>
            <a:ext cx="5080988" cy="4914286"/>
          </a:xfrm>
        </p:spPr>
        <p:txBody>
          <a:bodyPr>
            <a:normAutofit/>
          </a:bodyPr>
          <a:lstStyle/>
          <a:p>
            <a:r>
              <a:rPr lang="en-GB" dirty="0" smtClean="0"/>
              <a:t>Gender socialisation, she argues leads to </a:t>
            </a:r>
            <a:r>
              <a:rPr lang="en-GB" u="sng" dirty="0" smtClean="0"/>
              <a:t>canalisation</a:t>
            </a:r>
          </a:p>
          <a:p>
            <a:pPr>
              <a:buFont typeface="Wingdings" pitchFamily="2" charset="2"/>
              <a:buChar char="Ø"/>
            </a:pPr>
            <a:r>
              <a:rPr lang="en-GB" dirty="0" smtClean="0"/>
              <a:t> This is where children are </a:t>
            </a:r>
            <a:r>
              <a:rPr lang="en-GB" u="sng" dirty="0" smtClean="0"/>
              <a:t>channelled</a:t>
            </a:r>
            <a:r>
              <a:rPr lang="en-GB" dirty="0" smtClean="0"/>
              <a:t> into different gender identities by their parents e.g. dressing girls in pink, and boys in blue, and through encouraging children to play with different types of toys.</a:t>
            </a:r>
          </a:p>
          <a:p>
            <a:pPr>
              <a:buFont typeface="Wingdings" pitchFamily="2" charset="2"/>
              <a:buChar char="Ø"/>
            </a:pPr>
            <a:r>
              <a:rPr lang="en-GB" dirty="0" smtClean="0"/>
              <a:t>Parents </a:t>
            </a:r>
            <a:r>
              <a:rPr lang="en-GB" u="sng" dirty="0" smtClean="0"/>
              <a:t>manipulate</a:t>
            </a:r>
            <a:r>
              <a:rPr lang="en-GB" dirty="0" smtClean="0"/>
              <a:t> their children by encouraging different types of activity e.g. boys can be boisterous but girls have to be sweet. </a:t>
            </a:r>
          </a:p>
          <a:p>
            <a:r>
              <a:rPr lang="en-GB" dirty="0" smtClean="0"/>
              <a:t>Do you agree with </a:t>
            </a:r>
            <a:r>
              <a:rPr lang="en-GB" dirty="0" err="1" smtClean="0"/>
              <a:t>Oakely’s</a:t>
            </a:r>
            <a:r>
              <a:rPr lang="en-GB" dirty="0" smtClean="0"/>
              <a:t> concept of canalisation?</a:t>
            </a:r>
            <a:endParaRPr lang="en-GB" dirty="0"/>
          </a:p>
        </p:txBody>
      </p:sp>
      <p:sp>
        <p:nvSpPr>
          <p:cNvPr id="3" name="Title 2"/>
          <p:cNvSpPr>
            <a:spLocks noGrp="1"/>
          </p:cNvSpPr>
          <p:nvPr>
            <p:ph type="title"/>
          </p:nvPr>
        </p:nvSpPr>
        <p:spPr/>
        <p:txBody>
          <a:bodyPr/>
          <a:lstStyle/>
          <a:p>
            <a:r>
              <a:rPr lang="en-GB" dirty="0" smtClean="0"/>
              <a:t>Liberal feminist: Ann Oakley</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1696244"/>
            <a:ext cx="172819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action man"/>
          <p:cNvSpPr>
            <a:spLocks noChangeAspect="1" noChangeArrowheads="1"/>
          </p:cNvSpPr>
          <p:nvPr/>
        </p:nvSpPr>
        <p:spPr bwMode="auto">
          <a:xfrm>
            <a:off x="1143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200" y="1696244"/>
            <a:ext cx="1564158"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9" y="5229200"/>
            <a:ext cx="1872208" cy="1404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fairy"/>
          <p:cNvSpPr>
            <a:spLocks noChangeAspect="1" noChangeArrowheads="1"/>
          </p:cNvSpPr>
          <p:nvPr/>
        </p:nvSpPr>
        <p:spPr bwMode="auto">
          <a:xfrm>
            <a:off x="2667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3246" y="5178914"/>
            <a:ext cx="1359112"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359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What year do you think these laws were made to challenge sexual inequality</a:t>
            </a:r>
            <a:endParaRPr lang="en-GB" sz="2800" dirty="0"/>
          </a:p>
        </p:txBody>
      </p:sp>
      <p:sp>
        <p:nvSpPr>
          <p:cNvPr id="4" name="TextBox 3"/>
          <p:cNvSpPr txBox="1"/>
          <p:nvPr/>
        </p:nvSpPr>
        <p:spPr>
          <a:xfrm>
            <a:off x="395536" y="1772816"/>
            <a:ext cx="316835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Sex Discrimination Act- prevented employers from discriminating against people based on their gender</a:t>
            </a:r>
            <a:endParaRPr lang="en-GB" dirty="0"/>
          </a:p>
        </p:txBody>
      </p:sp>
      <p:sp>
        <p:nvSpPr>
          <p:cNvPr id="5" name="TextBox 4"/>
          <p:cNvSpPr txBox="1"/>
          <p:nvPr/>
        </p:nvSpPr>
        <p:spPr>
          <a:xfrm>
            <a:off x="410235" y="3131372"/>
            <a:ext cx="316835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Equal Pay Act- meant that men and women had to be paid the same amount for doing the same job. </a:t>
            </a:r>
            <a:endParaRPr lang="en-GB" dirty="0"/>
          </a:p>
        </p:txBody>
      </p:sp>
      <p:sp>
        <p:nvSpPr>
          <p:cNvPr id="6" name="TextBox 5"/>
          <p:cNvSpPr txBox="1"/>
          <p:nvPr/>
        </p:nvSpPr>
        <p:spPr>
          <a:xfrm>
            <a:off x="410235" y="4581128"/>
            <a:ext cx="316835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Equality Act- combined the main elements of Sex Discrimination and Equal Pay Act alongside other anti discrimination laws</a:t>
            </a:r>
            <a:endParaRPr lang="en-GB" dirty="0"/>
          </a:p>
        </p:txBody>
      </p:sp>
      <p:sp>
        <p:nvSpPr>
          <p:cNvPr id="7" name="TextBox 6"/>
          <p:cNvSpPr txBox="1"/>
          <p:nvPr/>
        </p:nvSpPr>
        <p:spPr>
          <a:xfrm>
            <a:off x="5364088" y="1772816"/>
            <a:ext cx="316835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5400" dirty="0" smtClean="0"/>
              <a:t>1975</a:t>
            </a:r>
            <a:endParaRPr lang="en-GB" sz="5400" dirty="0"/>
          </a:p>
        </p:txBody>
      </p:sp>
      <p:sp>
        <p:nvSpPr>
          <p:cNvPr id="8" name="TextBox 7"/>
          <p:cNvSpPr txBox="1"/>
          <p:nvPr/>
        </p:nvSpPr>
        <p:spPr>
          <a:xfrm>
            <a:off x="5379731" y="3269871"/>
            <a:ext cx="316835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5400" dirty="0" smtClean="0"/>
              <a:t>1970</a:t>
            </a:r>
            <a:endParaRPr lang="en-GB" sz="5400" dirty="0"/>
          </a:p>
        </p:txBody>
      </p:sp>
      <p:sp>
        <p:nvSpPr>
          <p:cNvPr id="9" name="TextBox 8"/>
          <p:cNvSpPr txBox="1"/>
          <p:nvPr/>
        </p:nvSpPr>
        <p:spPr>
          <a:xfrm>
            <a:off x="5364088" y="4858127"/>
            <a:ext cx="316835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5400" dirty="0" smtClean="0"/>
              <a:t>2010</a:t>
            </a:r>
            <a:endParaRPr lang="en-GB" sz="5400" dirty="0"/>
          </a:p>
        </p:txBody>
      </p:sp>
    </p:spTree>
    <p:extLst>
      <p:ext uri="{BB962C8B-B14F-4D97-AF65-F5344CB8AC3E}">
        <p14:creationId xmlns:p14="http://schemas.microsoft.com/office/powerpoint/2010/main" val="54521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5271121" cy="4950289"/>
          </a:xfrm>
        </p:spPr>
        <p:txBody>
          <a:bodyPr>
            <a:normAutofit/>
          </a:bodyPr>
          <a:lstStyle/>
          <a:p>
            <a:r>
              <a:rPr lang="en-GB" dirty="0" smtClean="0"/>
              <a:t>(Marxism is our next theory to cover, so just bear this slide in mind)</a:t>
            </a:r>
          </a:p>
          <a:p>
            <a:r>
              <a:rPr lang="en-GB" dirty="0" smtClean="0"/>
              <a:t>Women are doubly exploited in society, both as workers in an unequal, capitalist society, which pays them less on average for their labour. And for the burden they hold in the home.</a:t>
            </a:r>
          </a:p>
          <a:p>
            <a:r>
              <a:rPr lang="en-GB" altLang="en-US" b="1" dirty="0" err="1" smtClean="0">
                <a:latin typeface="Arial" charset="0"/>
                <a:cs typeface="Arial" charset="0"/>
              </a:rPr>
              <a:t>Bruegal</a:t>
            </a:r>
            <a:r>
              <a:rPr lang="en-GB" altLang="en-US" b="1" dirty="0" smtClean="0">
                <a:latin typeface="Arial" charset="0"/>
                <a:cs typeface="Arial" charset="0"/>
              </a:rPr>
              <a:t>- </a:t>
            </a:r>
            <a:r>
              <a:rPr lang="en-GB" altLang="en-US" dirty="0">
                <a:latin typeface="Arial" charset="0"/>
                <a:cs typeface="Arial" charset="0"/>
              </a:rPr>
              <a:t>Women's unpaid domestic labour helps to maintain capitalist exploitation by reproducing the labour force at no cost to the employer. Women act as a RESERVE ARMY OF LABOUR.</a:t>
            </a:r>
          </a:p>
          <a:p>
            <a:endParaRPr lang="en-GB" dirty="0"/>
          </a:p>
        </p:txBody>
      </p:sp>
      <p:sp>
        <p:nvSpPr>
          <p:cNvPr id="3" name="Title 2"/>
          <p:cNvSpPr>
            <a:spLocks noGrp="1"/>
          </p:cNvSpPr>
          <p:nvPr>
            <p:ph type="title"/>
          </p:nvPr>
        </p:nvSpPr>
        <p:spPr/>
        <p:txBody>
          <a:bodyPr/>
          <a:lstStyle/>
          <a:p>
            <a:r>
              <a:rPr lang="en-GB" dirty="0" smtClean="0"/>
              <a:t>Marxist feminists- inequality overcome through revolution</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56" y="2564904"/>
            <a:ext cx="3024336"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531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62257"/>
          </a:xfrm>
        </p:spPr>
        <p:txBody>
          <a:bodyPr>
            <a:normAutofit fontScale="85000" lnSpcReduction="10000"/>
          </a:bodyPr>
          <a:lstStyle/>
          <a:p>
            <a:r>
              <a:rPr lang="en-GB" sz="2400" dirty="0"/>
              <a:t>Argues:</a:t>
            </a:r>
          </a:p>
          <a:p>
            <a:r>
              <a:rPr lang="en-GB" sz="2400" dirty="0" smtClean="0"/>
              <a:t>Domestic labour provides the capitalist system with current workers (e.g. men) that are rested, fed and provided with a ‘safety valve’ in the home from the frustrations they feel at work. </a:t>
            </a:r>
          </a:p>
          <a:p>
            <a:pPr>
              <a:buFont typeface="Wingdings" pitchFamily="2" charset="2"/>
              <a:buChar char="Ø"/>
            </a:pPr>
            <a:r>
              <a:rPr lang="en-GB" sz="2400" dirty="0" smtClean="0"/>
              <a:t>What does this safety valve idea remind you of?</a:t>
            </a:r>
          </a:p>
          <a:p>
            <a:pPr>
              <a:buFont typeface="Wingdings" pitchFamily="2" charset="2"/>
              <a:buChar char="Ø"/>
            </a:pPr>
            <a:r>
              <a:rPr lang="en-GB" sz="2400" dirty="0" smtClean="0"/>
              <a:t>Why is it different to the previous idea we’ve seen?</a:t>
            </a:r>
          </a:p>
          <a:p>
            <a:r>
              <a:rPr lang="en-GB" sz="2400" dirty="0" smtClean="0"/>
              <a:t>Ansley </a:t>
            </a:r>
            <a:r>
              <a:rPr lang="en-GB" sz="2400" dirty="0"/>
              <a:t>says: “When wives play their traditional role as </a:t>
            </a:r>
            <a:r>
              <a:rPr lang="en-GB" sz="2400" i="1" dirty="0"/>
              <a:t>takers of shit</a:t>
            </a:r>
            <a:r>
              <a:rPr lang="en-GB" sz="2400" dirty="0"/>
              <a:t>, they often absorb their husbands’ legitimate anger and frustration at their own powerlessness</a:t>
            </a:r>
            <a:r>
              <a:rPr lang="en-GB" sz="2400" dirty="0" smtClean="0"/>
              <a:t>.”</a:t>
            </a:r>
            <a:endParaRPr lang="en-GB" sz="2400" dirty="0"/>
          </a:p>
          <a:p>
            <a:r>
              <a:rPr lang="en-GB" sz="2400" dirty="0" smtClean="0"/>
              <a:t>Women also care </a:t>
            </a:r>
            <a:r>
              <a:rPr lang="en-GB" sz="2400" dirty="0"/>
              <a:t>for children who they socialise into the dominant ideologies of capitalism- social inequality and the dominance of men over women</a:t>
            </a:r>
            <a:r>
              <a:rPr lang="en-GB" sz="2400" dirty="0" smtClean="0"/>
              <a:t>. They teach their children that the inequalities of capitalism are just how it is, because they don’t know any better.</a:t>
            </a:r>
            <a:endParaRPr lang="en-GB" sz="2400" dirty="0"/>
          </a:p>
          <a:p>
            <a:pPr marL="45720" indent="0">
              <a:buNone/>
            </a:pPr>
            <a:endParaRPr lang="en-GB" sz="2400" dirty="0"/>
          </a:p>
        </p:txBody>
      </p:sp>
      <p:sp>
        <p:nvSpPr>
          <p:cNvPr id="3" name="Title 2"/>
          <p:cNvSpPr>
            <a:spLocks noGrp="1"/>
          </p:cNvSpPr>
          <p:nvPr>
            <p:ph type="title"/>
          </p:nvPr>
        </p:nvSpPr>
        <p:spPr/>
        <p:txBody>
          <a:bodyPr/>
          <a:lstStyle/>
          <a:p>
            <a:r>
              <a:rPr lang="en-GB" dirty="0" smtClean="0"/>
              <a:t>Marxist feminist: </a:t>
            </a:r>
            <a:r>
              <a:rPr lang="en-GB" dirty="0" err="1" smtClean="0"/>
              <a:t>fran</a:t>
            </a:r>
            <a:r>
              <a:rPr lang="en-GB" dirty="0" smtClean="0"/>
              <a:t> </a:t>
            </a:r>
            <a:r>
              <a:rPr lang="en-GB" dirty="0" err="1" smtClean="0"/>
              <a:t>ansley</a:t>
            </a:r>
            <a:endParaRPr lang="en-GB" dirty="0"/>
          </a:p>
        </p:txBody>
      </p:sp>
    </p:spTree>
    <p:extLst>
      <p:ext uri="{BB962C8B-B14F-4D97-AF65-F5344CB8AC3E}">
        <p14:creationId xmlns:p14="http://schemas.microsoft.com/office/powerpoint/2010/main" val="21829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a:p>
            <a:r>
              <a:rPr lang="en-GB" dirty="0"/>
              <a:t>In their work ‘The anti – social family’ argue that there is a strong ideology that supports the nuclear family (this has become known as the ideology of </a:t>
            </a:r>
            <a:r>
              <a:rPr lang="en-GB" dirty="0" err="1"/>
              <a:t>familism</a:t>
            </a:r>
            <a:r>
              <a:rPr lang="en-GB" dirty="0"/>
              <a:t>). They suggest that it destroys life outside the family by presenting all alternatives as shallow and lacking in meaning</a:t>
            </a:r>
            <a:r>
              <a:rPr lang="en-GB" dirty="0" smtClean="0"/>
              <a:t>.</a:t>
            </a:r>
          </a:p>
          <a:p>
            <a:endParaRPr lang="en-GB" dirty="0"/>
          </a:p>
          <a:p>
            <a:pPr>
              <a:buFont typeface="Wingdings" pitchFamily="2" charset="2"/>
              <a:buChar char="Ø"/>
            </a:pPr>
            <a:r>
              <a:rPr lang="en-GB" dirty="0" smtClean="0"/>
              <a:t>What do you think they mean by the family being anti-social?</a:t>
            </a:r>
          </a:p>
          <a:p>
            <a:pPr marL="45720" indent="0">
              <a:buNone/>
            </a:pPr>
            <a:endParaRPr lang="en-GB" dirty="0"/>
          </a:p>
          <a:p>
            <a:endParaRPr lang="en-GB" dirty="0"/>
          </a:p>
        </p:txBody>
      </p:sp>
      <p:sp>
        <p:nvSpPr>
          <p:cNvPr id="3" name="Title 2"/>
          <p:cNvSpPr>
            <a:spLocks noGrp="1"/>
          </p:cNvSpPr>
          <p:nvPr>
            <p:ph type="title"/>
          </p:nvPr>
        </p:nvSpPr>
        <p:spPr/>
        <p:txBody>
          <a:bodyPr/>
          <a:lstStyle/>
          <a:p>
            <a:r>
              <a:rPr lang="en-GB" dirty="0" smtClean="0"/>
              <a:t>Marxist feminists: Barrett and </a:t>
            </a:r>
            <a:r>
              <a:rPr lang="en-GB" dirty="0" err="1" smtClean="0"/>
              <a:t>mcintosh</a:t>
            </a:r>
            <a:endParaRPr lang="en-GB" dirty="0"/>
          </a:p>
        </p:txBody>
      </p:sp>
    </p:spTree>
    <p:extLst>
      <p:ext uri="{BB962C8B-B14F-4D97-AF65-F5344CB8AC3E}">
        <p14:creationId xmlns:p14="http://schemas.microsoft.com/office/powerpoint/2010/main" val="2852842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78281"/>
          </a:xfrm>
        </p:spPr>
        <p:txBody>
          <a:bodyPr>
            <a:normAutofit lnSpcReduction="10000"/>
          </a:bodyPr>
          <a:lstStyle/>
          <a:p>
            <a:r>
              <a:rPr lang="en-GB" dirty="0"/>
              <a:t>Argue men benefit directly from women’s oppression.</a:t>
            </a:r>
          </a:p>
          <a:p>
            <a:r>
              <a:rPr lang="en-GB" dirty="0"/>
              <a:t>They highlight the effects of patriarchy (a system they see being based on male power over women and the threat of violence</a:t>
            </a:r>
            <a:r>
              <a:rPr lang="en-GB" dirty="0" smtClean="0"/>
              <a:t>.)</a:t>
            </a:r>
          </a:p>
          <a:p>
            <a:r>
              <a:rPr lang="en-GB" dirty="0" smtClean="0"/>
              <a:t>They believe women are better off is they steer clear of patriarchal families. </a:t>
            </a:r>
            <a:endParaRPr lang="en-GB" dirty="0"/>
          </a:p>
          <a:p>
            <a:r>
              <a:rPr lang="en-GB" dirty="0" smtClean="0"/>
              <a:t>Firestone </a:t>
            </a:r>
            <a:r>
              <a:rPr lang="en-GB" dirty="0"/>
              <a:t>– sees basic biology of childbirth as an issue </a:t>
            </a:r>
          </a:p>
          <a:p>
            <a:r>
              <a:rPr lang="en-GB" dirty="0"/>
              <a:t>Jessie Bernard- ‘being a housewife makes women sick</a:t>
            </a:r>
            <a:r>
              <a:rPr lang="en-GB" dirty="0" smtClean="0"/>
              <a:t>’</a:t>
            </a:r>
          </a:p>
          <a:p>
            <a:r>
              <a:rPr lang="en-GB" dirty="0" smtClean="0"/>
              <a:t>Millet- Relationships of domination by men and women don’t just happen at a societal level but are occurring within the home. She argues ‘patriarchy is the most pervasive ideology of our culture, its most fundamental concept of power’. The family reinforces this. </a:t>
            </a:r>
          </a:p>
          <a:p>
            <a:r>
              <a:rPr lang="en-GB" dirty="0" smtClean="0"/>
              <a:t>Greer- argues many relationships between men and women in all spheres of life in contemporary society remain highly patriarchal and exploitative.</a:t>
            </a:r>
            <a:endParaRPr lang="en-GB" dirty="0"/>
          </a:p>
        </p:txBody>
      </p:sp>
      <p:sp>
        <p:nvSpPr>
          <p:cNvPr id="3" name="Title 2"/>
          <p:cNvSpPr>
            <a:spLocks noGrp="1"/>
          </p:cNvSpPr>
          <p:nvPr>
            <p:ph type="title"/>
          </p:nvPr>
        </p:nvSpPr>
        <p:spPr/>
        <p:txBody>
          <a:bodyPr/>
          <a:lstStyle/>
          <a:p>
            <a:r>
              <a:rPr lang="en-GB" dirty="0" smtClean="0"/>
              <a:t>Radical feminism- radical change has to happen to the family </a:t>
            </a:r>
            <a:endParaRPr lang="en-GB" dirty="0"/>
          </a:p>
        </p:txBody>
      </p:sp>
    </p:spTree>
    <p:extLst>
      <p:ext uri="{BB962C8B-B14F-4D97-AF65-F5344CB8AC3E}">
        <p14:creationId xmlns:p14="http://schemas.microsoft.com/office/powerpoint/2010/main" val="4100323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34265"/>
          </a:xfrm>
        </p:spPr>
        <p:txBody>
          <a:bodyPr>
            <a:normAutofit/>
          </a:bodyPr>
          <a:lstStyle/>
          <a:p>
            <a:r>
              <a:rPr lang="en-GB" dirty="0"/>
              <a:t>The 2001/02 British Crime Survey (BCS) found that there were an estimated 635,000 incidents of domestic violence in England and Wales. 81% of the victims were women and 19% were men. Domestic violence incidents also made up nearly 22% of all violent incidents reported by participants in the BCS (Home Office, July 2002)</a:t>
            </a:r>
          </a:p>
          <a:p>
            <a:pPr marL="45720" indent="0">
              <a:buNone/>
            </a:pPr>
            <a:endParaRPr lang="en-GB" dirty="0" smtClean="0"/>
          </a:p>
          <a:p>
            <a:pPr>
              <a:buFont typeface="Wingdings" pitchFamily="2" charset="2"/>
              <a:buChar char="Ø"/>
            </a:pPr>
            <a:r>
              <a:rPr lang="en-GB" dirty="0" smtClean="0"/>
              <a:t>What support could this statistic provide for the radical feminist argument?</a:t>
            </a:r>
          </a:p>
          <a:p>
            <a:pPr>
              <a:buFont typeface="Wingdings" pitchFamily="2" charset="2"/>
              <a:buChar char="Ø"/>
            </a:pPr>
            <a:r>
              <a:rPr lang="en-GB" dirty="0" smtClean="0"/>
              <a:t>What problems can you see with this data?</a:t>
            </a:r>
          </a:p>
          <a:p>
            <a:pPr>
              <a:buFont typeface="Wingdings" pitchFamily="2" charset="2"/>
              <a:buChar char="Ø"/>
            </a:pPr>
            <a:endParaRPr lang="en-GB" dirty="0"/>
          </a:p>
          <a:p>
            <a:pPr marL="45720" indent="0">
              <a:buNone/>
            </a:pPr>
            <a:r>
              <a:rPr lang="en-GB" dirty="0" smtClean="0"/>
              <a:t>p.20- Violence </a:t>
            </a:r>
            <a:r>
              <a:rPr lang="en-GB" dirty="0"/>
              <a:t>in Families- the dark side of the </a:t>
            </a:r>
            <a:r>
              <a:rPr lang="en-GB" dirty="0" smtClean="0"/>
              <a:t>family- using </a:t>
            </a:r>
            <a:r>
              <a:rPr lang="en-GB" dirty="0"/>
              <a:t>the article at the end of this </a:t>
            </a:r>
            <a:r>
              <a:rPr lang="en-GB" dirty="0" smtClean="0"/>
              <a:t>booklet </a:t>
            </a:r>
            <a:r>
              <a:rPr lang="en-GB" dirty="0"/>
              <a:t>answer the </a:t>
            </a:r>
            <a:r>
              <a:rPr lang="en-GB" dirty="0" smtClean="0"/>
              <a:t>questions in the booklet</a:t>
            </a:r>
            <a:endParaRPr lang="en-GB" dirty="0"/>
          </a:p>
        </p:txBody>
      </p:sp>
      <p:sp>
        <p:nvSpPr>
          <p:cNvPr id="3" name="Title 2"/>
          <p:cNvSpPr>
            <a:spLocks noGrp="1"/>
          </p:cNvSpPr>
          <p:nvPr>
            <p:ph type="title"/>
          </p:nvPr>
        </p:nvSpPr>
        <p:spPr/>
        <p:txBody>
          <a:bodyPr/>
          <a:lstStyle/>
          <a:p>
            <a:r>
              <a:rPr lang="en-GB" dirty="0" smtClean="0"/>
              <a:t>Evidence for the radical view p.20</a:t>
            </a:r>
            <a:endParaRPr lang="en-GB" dirty="0"/>
          </a:p>
        </p:txBody>
      </p:sp>
    </p:spTree>
    <p:extLst>
      <p:ext uri="{BB962C8B-B14F-4D97-AF65-F5344CB8AC3E}">
        <p14:creationId xmlns:p14="http://schemas.microsoft.com/office/powerpoint/2010/main" val="4027712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23850" y="1844674"/>
            <a:ext cx="8351838" cy="4680669"/>
          </a:xfrm>
        </p:spPr>
        <p:txBody>
          <a:bodyPr wrap="square" numCol="1" anchor="t" anchorCtr="0" compatLnSpc="1">
            <a:prstTxWarp prst="textNoShape">
              <a:avLst/>
            </a:prstTxWarp>
            <a:normAutofit lnSpcReduction="10000"/>
          </a:bodyPr>
          <a:lstStyle/>
          <a:p>
            <a:pPr marL="274320" eaLnBrk="1" fontAlgn="auto" hangingPunct="1">
              <a:lnSpc>
                <a:spcPct val="90000"/>
              </a:lnSpc>
              <a:spcAft>
                <a:spcPts val="0"/>
              </a:spcAft>
              <a:defRPr/>
            </a:pPr>
            <a:r>
              <a:rPr lang="en-GB" dirty="0" smtClean="0"/>
              <a:t>Feminists have been accused of only looking at the negative aspects of the family, they ignore the fact that females may enjoy and </a:t>
            </a:r>
            <a:r>
              <a:rPr lang="en-GB" u="sng" dirty="0" smtClean="0"/>
              <a:t>choose</a:t>
            </a:r>
            <a:r>
              <a:rPr lang="en-GB" dirty="0" smtClean="0"/>
              <a:t> to look after children and run a home. Hakim argues that women now have a preference- they choose their role. </a:t>
            </a:r>
          </a:p>
          <a:p>
            <a:pPr marL="274320" eaLnBrk="1" fontAlgn="auto" hangingPunct="1">
              <a:lnSpc>
                <a:spcPct val="90000"/>
              </a:lnSpc>
              <a:spcAft>
                <a:spcPts val="0"/>
              </a:spcAft>
              <a:defRPr/>
            </a:pPr>
            <a:r>
              <a:rPr lang="en-GB" dirty="0" smtClean="0"/>
              <a:t>This perspective assumes women are passive victims. Alan and Crow, would argue that (post)modern families are based on choice- women might want to be housewives and have the right to choose to be so.</a:t>
            </a:r>
          </a:p>
          <a:p>
            <a:pPr marL="274320" eaLnBrk="1" fontAlgn="auto" hangingPunct="1">
              <a:lnSpc>
                <a:spcPct val="90000"/>
              </a:lnSpc>
              <a:spcAft>
                <a:spcPts val="0"/>
              </a:spcAft>
              <a:defRPr/>
            </a:pPr>
            <a:r>
              <a:rPr lang="en-GB" dirty="0" smtClean="0"/>
              <a:t>Ignores the increase of co-parenting /fathering in families </a:t>
            </a:r>
          </a:p>
          <a:p>
            <a:pPr lvl="0">
              <a:lnSpc>
                <a:spcPct val="90000"/>
              </a:lnSpc>
              <a:buClr>
                <a:srgbClr val="B83D68"/>
              </a:buClr>
              <a:defRPr/>
            </a:pPr>
            <a:r>
              <a:rPr lang="en-GB" sz="1900" dirty="0">
                <a:solidFill>
                  <a:srgbClr val="B13F9A"/>
                </a:solidFill>
              </a:rPr>
              <a:t>More women are working and have economic independence. That 70% of divorces are initiated by women shows women can and do flee relationships that don</a:t>
            </a:r>
            <a:r>
              <a:rPr lang="en-GB" altLang="en-US" sz="1900" dirty="0">
                <a:solidFill>
                  <a:srgbClr val="B13F9A"/>
                </a:solidFill>
              </a:rPr>
              <a:t>’</a:t>
            </a:r>
            <a:r>
              <a:rPr lang="en-GB" sz="1900" dirty="0">
                <a:solidFill>
                  <a:srgbClr val="B13F9A"/>
                </a:solidFill>
              </a:rPr>
              <a:t>t work out.</a:t>
            </a:r>
          </a:p>
          <a:p>
            <a:pPr lvl="0">
              <a:lnSpc>
                <a:spcPct val="90000"/>
              </a:lnSpc>
              <a:buClr>
                <a:srgbClr val="B83D68"/>
              </a:buClr>
              <a:defRPr/>
            </a:pPr>
            <a:r>
              <a:rPr lang="en-GB" sz="1900" dirty="0">
                <a:solidFill>
                  <a:srgbClr val="B13F9A"/>
                </a:solidFill>
              </a:rPr>
              <a:t>Criticism of Marxist feminism- day-to-day relationships in the family mean the family is less likely to create an obedient workforce. Children have more status and influence over family life. </a:t>
            </a:r>
          </a:p>
          <a:p>
            <a:pPr marL="274320" eaLnBrk="1" fontAlgn="auto" hangingPunct="1">
              <a:lnSpc>
                <a:spcPct val="90000"/>
              </a:lnSpc>
              <a:spcAft>
                <a:spcPts val="0"/>
              </a:spcAft>
              <a:defRPr/>
            </a:pPr>
            <a:endParaRPr lang="en-GB" dirty="0" smtClean="0">
              <a:effectLst>
                <a:outerShdw blurRad="38100" dist="38100" dir="2700000" algn="tl">
                  <a:srgbClr val="000000"/>
                </a:outerShdw>
              </a:effectLst>
            </a:endParaRPr>
          </a:p>
        </p:txBody>
      </p:sp>
      <p:sp>
        <p:nvSpPr>
          <p:cNvPr id="18434" name="Rectangle 2"/>
          <p:cNvSpPr>
            <a:spLocks noGrp="1" noChangeArrowheads="1"/>
          </p:cNvSpPr>
          <p:nvPr>
            <p:ph type="title"/>
          </p:nvPr>
        </p:nvSpPr>
        <p:spPr/>
        <p:txBody>
          <a:bodyPr wrap="square" numCol="1" anchorCtr="0" compatLnSpc="1">
            <a:prstTxWarp prst="textNoShape">
              <a:avLst/>
            </a:prstTxWarp>
          </a:bodyPr>
          <a:lstStyle/>
          <a:p>
            <a:pPr eaLnBrk="1" fontAlgn="auto" hangingPunct="1">
              <a:spcAft>
                <a:spcPts val="0"/>
              </a:spcAft>
              <a:defRPr/>
            </a:pPr>
            <a:r>
              <a:rPr lang="en-GB" smtClean="0">
                <a:effectLst>
                  <a:outerShdw blurRad="38100" dist="38100" dir="2700000" algn="tl">
                    <a:srgbClr val="000000"/>
                  </a:outerShdw>
                </a:effectLst>
                <a:latin typeface="Arial" pitchFamily="34" charset="0"/>
              </a:rPr>
              <a:t>Limitations of Feminism</a:t>
            </a:r>
          </a:p>
        </p:txBody>
      </p:sp>
    </p:spTree>
    <p:extLst>
      <p:ext uri="{BB962C8B-B14F-4D97-AF65-F5344CB8AC3E}">
        <p14:creationId xmlns:p14="http://schemas.microsoft.com/office/powerpoint/2010/main" val="134039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1205873"/>
          </a:xfrm>
        </p:spPr>
        <p:txBody>
          <a:bodyPr>
            <a:normAutofit/>
          </a:bodyPr>
          <a:lstStyle/>
          <a:p>
            <a:r>
              <a:rPr lang="en-GB" sz="2800" dirty="0"/>
              <a:t>http://www.quotev.com/quiz/4269251/What-Type-of-Feminist-are-you/</a:t>
            </a:r>
          </a:p>
        </p:txBody>
      </p:sp>
      <p:sp>
        <p:nvSpPr>
          <p:cNvPr id="3" name="Title 2"/>
          <p:cNvSpPr>
            <a:spLocks noGrp="1"/>
          </p:cNvSpPr>
          <p:nvPr>
            <p:ph type="title"/>
          </p:nvPr>
        </p:nvSpPr>
        <p:spPr/>
        <p:txBody>
          <a:bodyPr/>
          <a:lstStyle/>
          <a:p>
            <a:r>
              <a:rPr lang="en-GB" dirty="0" smtClean="0"/>
              <a:t>What type of feminist are you quiz</a:t>
            </a:r>
            <a:endParaRPr lang="en-GB" dirty="0"/>
          </a:p>
        </p:txBody>
      </p:sp>
    </p:spTree>
    <p:extLst>
      <p:ext uri="{BB962C8B-B14F-4D97-AF65-F5344CB8AC3E}">
        <p14:creationId xmlns:p14="http://schemas.microsoft.com/office/powerpoint/2010/main" val="3907840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When you hear the word feminism what does it make you think/</a:t>
            </a:r>
            <a:endParaRPr lang="en-GB" dirty="0"/>
          </a:p>
        </p:txBody>
      </p:sp>
      <p:sp>
        <p:nvSpPr>
          <p:cNvPr id="4" name="Cloud 3"/>
          <p:cNvSpPr/>
          <p:nvPr/>
        </p:nvSpPr>
        <p:spPr>
          <a:xfrm>
            <a:off x="3322712" y="2852936"/>
            <a:ext cx="2664296" cy="165618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FEMINISM</a:t>
            </a:r>
            <a:endParaRPr lang="en-GB" sz="2400" dirty="0"/>
          </a:p>
        </p:txBody>
      </p:sp>
    </p:spTree>
    <p:extLst>
      <p:ext uri="{BB962C8B-B14F-4D97-AF65-F5344CB8AC3E}">
        <p14:creationId xmlns:p14="http://schemas.microsoft.com/office/powerpoint/2010/main" val="2570927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395536" y="5373216"/>
            <a:ext cx="8219256" cy="1185311"/>
          </a:xfrm>
        </p:spPr>
        <p:txBody>
          <a:bodyPr>
            <a:normAutofit fontScale="92500" lnSpcReduction="20000"/>
          </a:bodyPr>
          <a:lstStyle/>
          <a:p>
            <a:r>
              <a:rPr lang="en-GB" dirty="0" smtClean="0"/>
              <a:t>What does Emma Watson’s speech tell you about the nature of feminism today?</a:t>
            </a:r>
          </a:p>
          <a:p>
            <a:r>
              <a:rPr lang="en-GB" dirty="0" smtClean="0"/>
              <a:t>Do you agree with it?</a:t>
            </a:r>
            <a:endParaRPr lang="en-GB" dirty="0"/>
          </a:p>
        </p:txBody>
      </p:sp>
      <p:sp>
        <p:nvSpPr>
          <p:cNvPr id="3" name="Title 2"/>
          <p:cNvSpPr>
            <a:spLocks noGrp="1"/>
          </p:cNvSpPr>
          <p:nvPr>
            <p:ph type="title"/>
          </p:nvPr>
        </p:nvSpPr>
        <p:spPr/>
        <p:txBody>
          <a:bodyPr/>
          <a:lstStyle/>
          <a:p>
            <a:r>
              <a:rPr lang="en-GB" dirty="0" smtClean="0"/>
              <a:t>The relevance of feminism today?</a:t>
            </a:r>
            <a:endParaRPr lang="en-GB" dirty="0"/>
          </a:p>
        </p:txBody>
      </p:sp>
      <p:pic>
        <p:nvPicPr>
          <p:cNvPr id="6" name="gkjW9PZBRfk"/>
          <p:cNvPicPr>
            <a:picLocks noRot="1" noChangeAspect="1"/>
          </p:cNvPicPr>
          <p:nvPr>
            <a:videoFile r:link="rId1"/>
          </p:nvPr>
        </p:nvPicPr>
        <p:blipFill>
          <a:blip r:embed="rId4"/>
          <a:stretch>
            <a:fillRect/>
          </a:stretch>
        </p:blipFill>
        <p:spPr>
          <a:xfrm>
            <a:off x="1043608" y="1340768"/>
            <a:ext cx="6912768" cy="3888432"/>
          </a:xfrm>
          <a:prstGeom prst="rect">
            <a:avLst/>
          </a:prstGeom>
        </p:spPr>
      </p:pic>
    </p:spTree>
    <p:extLst>
      <p:ext uri="{BB962C8B-B14F-4D97-AF65-F5344CB8AC3E}">
        <p14:creationId xmlns:p14="http://schemas.microsoft.com/office/powerpoint/2010/main" val="333296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You will be completing </a:t>
            </a:r>
            <a:r>
              <a:rPr lang="en-GB" dirty="0" smtClean="0"/>
              <a:t>p.16-22 </a:t>
            </a:r>
            <a:r>
              <a:rPr lang="en-GB" dirty="0" smtClean="0"/>
              <a:t>of your theory booklet with the following slides. </a:t>
            </a:r>
          </a:p>
          <a:p>
            <a:r>
              <a:rPr lang="en-GB" dirty="0" smtClean="0"/>
              <a:t>The key thing is not to just copy straight from the board.</a:t>
            </a:r>
          </a:p>
          <a:p>
            <a:r>
              <a:rPr lang="en-GB" dirty="0" smtClean="0"/>
              <a:t>Read the information first, check you understand it, write down and explain key words.</a:t>
            </a:r>
          </a:p>
          <a:p>
            <a:r>
              <a:rPr lang="en-GB" dirty="0" smtClean="0"/>
              <a:t>Add to your notes from discussions in class. </a:t>
            </a:r>
          </a:p>
          <a:p>
            <a:r>
              <a:rPr lang="en-GB" dirty="0" smtClean="0"/>
              <a:t>These will form your rough notes that you will then need to pull together with further reading in the revision notes you will be making for homework. </a:t>
            </a:r>
            <a:endParaRPr lang="en-GB" dirty="0"/>
          </a:p>
        </p:txBody>
      </p:sp>
      <p:sp>
        <p:nvSpPr>
          <p:cNvPr id="3" name="Title 2"/>
          <p:cNvSpPr>
            <a:spLocks noGrp="1"/>
          </p:cNvSpPr>
          <p:nvPr>
            <p:ph type="title"/>
          </p:nvPr>
        </p:nvSpPr>
        <p:spPr/>
        <p:txBody>
          <a:bodyPr/>
          <a:lstStyle/>
          <a:p>
            <a:r>
              <a:rPr lang="en-GB" dirty="0" smtClean="0"/>
              <a:t>Making notes</a:t>
            </a:r>
            <a:endParaRPr lang="en-GB" dirty="0"/>
          </a:p>
        </p:txBody>
      </p:sp>
    </p:spTree>
    <p:extLst>
      <p:ext uri="{BB962C8B-B14F-4D97-AF65-F5344CB8AC3E}">
        <p14:creationId xmlns:p14="http://schemas.microsoft.com/office/powerpoint/2010/main" val="1264044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06273"/>
          </a:xfrm>
        </p:spPr>
        <p:txBody>
          <a:bodyPr>
            <a:normAutofit fontScale="92500" lnSpcReduction="10000"/>
          </a:bodyPr>
          <a:lstStyle/>
          <a:p>
            <a:r>
              <a:rPr lang="en-GB" sz="2800" dirty="0"/>
              <a:t>The ideas contained in these slides have come about from the work of 2nd wave feminists from the late 1960s onward.</a:t>
            </a:r>
          </a:p>
          <a:p>
            <a:r>
              <a:rPr lang="en-GB" sz="2800" dirty="0"/>
              <a:t>Feminism has had considerable influence on the study of the family in recent years - perhaps more than any other approach.</a:t>
            </a:r>
          </a:p>
          <a:p>
            <a:r>
              <a:rPr lang="en-GB" sz="2800" dirty="0"/>
              <a:t>Feminists have been critical of the effects of family life on </a:t>
            </a:r>
            <a:r>
              <a:rPr lang="en-GB" sz="2800" dirty="0" smtClean="0"/>
              <a:t>women in terms of the responsibility placed on women for childcare, emotional care and housework.</a:t>
            </a:r>
          </a:p>
          <a:p>
            <a:r>
              <a:rPr lang="en-GB" sz="2800" dirty="0" smtClean="0"/>
              <a:t>Their approaches are critical of the Functionalist view of gender roles.</a:t>
            </a:r>
            <a:endParaRPr lang="en-GB" sz="2800" dirty="0"/>
          </a:p>
          <a:p>
            <a:endParaRPr lang="en-GB" sz="2800" dirty="0"/>
          </a:p>
        </p:txBody>
      </p:sp>
      <p:sp>
        <p:nvSpPr>
          <p:cNvPr id="3" name="Title 2"/>
          <p:cNvSpPr>
            <a:spLocks noGrp="1"/>
          </p:cNvSpPr>
          <p:nvPr>
            <p:ph type="title"/>
          </p:nvPr>
        </p:nvSpPr>
        <p:spPr/>
        <p:txBody>
          <a:bodyPr/>
          <a:lstStyle/>
          <a:p>
            <a:r>
              <a:rPr lang="en-GB" dirty="0" smtClean="0"/>
              <a:t>Feminism and its impact on the family</a:t>
            </a:r>
            <a:endParaRPr lang="en-GB" dirty="0"/>
          </a:p>
        </p:txBody>
      </p:sp>
    </p:spTree>
    <p:extLst>
      <p:ext uri="{BB962C8B-B14F-4D97-AF65-F5344CB8AC3E}">
        <p14:creationId xmlns:p14="http://schemas.microsoft.com/office/powerpoint/2010/main" val="2473302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415137" cy="4407408"/>
          </a:xfrm>
        </p:spPr>
        <p:txBody>
          <a:bodyPr/>
          <a:lstStyle/>
          <a:p>
            <a:r>
              <a:rPr lang="en-GB" dirty="0"/>
              <a:t>Central to the feminist approach is the idea of patriarchy or male dominance of society, literally “the rule of the father”</a:t>
            </a:r>
          </a:p>
          <a:p>
            <a:r>
              <a:rPr lang="en-GB" dirty="0"/>
              <a:t>It is argued that patriarchy is established and reinforced in family relationships - “the personal is political”</a:t>
            </a:r>
          </a:p>
          <a:p>
            <a:r>
              <a:rPr lang="en-GB" dirty="0"/>
              <a:t>Feminists argue that men benefit from families at the expense of women - both in their personal experience and broadly because the family sustains patriarchy in society</a:t>
            </a:r>
          </a:p>
          <a:p>
            <a:endParaRPr lang="en-GB" dirty="0"/>
          </a:p>
        </p:txBody>
      </p:sp>
      <p:sp>
        <p:nvSpPr>
          <p:cNvPr id="3" name="Title 2"/>
          <p:cNvSpPr>
            <a:spLocks noGrp="1"/>
          </p:cNvSpPr>
          <p:nvPr>
            <p:ph type="title"/>
          </p:nvPr>
        </p:nvSpPr>
        <p:spPr/>
        <p:txBody>
          <a:bodyPr/>
          <a:lstStyle/>
          <a:p>
            <a:r>
              <a:rPr lang="en-GB" dirty="0" smtClean="0"/>
              <a:t>patriarchy</a:t>
            </a:r>
            <a:endParaRPr lang="en-GB"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708920"/>
            <a:ext cx="2262014" cy="2149042"/>
          </a:xfrm>
          <a:prstGeom prst="rect">
            <a:avLst/>
          </a:prstGeom>
        </p:spPr>
      </p:pic>
    </p:spTree>
    <p:extLst>
      <p:ext uri="{BB962C8B-B14F-4D97-AF65-F5344CB8AC3E}">
        <p14:creationId xmlns:p14="http://schemas.microsoft.com/office/powerpoint/2010/main" val="480028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u="sng" dirty="0"/>
              <a:t>Domestic labour- </a:t>
            </a:r>
            <a:r>
              <a:rPr lang="en-GB" dirty="0"/>
              <a:t>most of the unpaid work in the family is done by women even when women are working as well. Ann Oakley describes this as carrying a </a:t>
            </a:r>
            <a:r>
              <a:rPr lang="en-GB" u="sng" dirty="0"/>
              <a:t>“dual burden”</a:t>
            </a:r>
          </a:p>
          <a:p>
            <a:r>
              <a:rPr lang="en-GB" u="sng" dirty="0"/>
              <a:t>Emotional labour- </a:t>
            </a:r>
            <a:r>
              <a:rPr lang="en-GB" dirty="0"/>
              <a:t>women are more likely to take on the emotional burdens in the family than men. Combining domestic labour, paid employment and this emotional work, </a:t>
            </a:r>
            <a:r>
              <a:rPr lang="en-GB" dirty="0" err="1"/>
              <a:t>Duncombe</a:t>
            </a:r>
            <a:r>
              <a:rPr lang="en-GB" dirty="0"/>
              <a:t> and Marsden describe this as working a </a:t>
            </a:r>
            <a:r>
              <a:rPr lang="en-GB" u="sng" dirty="0"/>
              <a:t>“triple </a:t>
            </a:r>
            <a:r>
              <a:rPr lang="en-GB" u="sng" dirty="0" smtClean="0"/>
              <a:t>shift</a:t>
            </a:r>
            <a:endParaRPr lang="en-GB" u="sng" dirty="0"/>
          </a:p>
          <a:p>
            <a:r>
              <a:rPr lang="en-GB" u="sng" dirty="0"/>
              <a:t>Economic </a:t>
            </a:r>
            <a:r>
              <a:rPr lang="en-GB" u="sng" dirty="0" smtClean="0"/>
              <a:t>dependency</a:t>
            </a:r>
            <a:r>
              <a:rPr lang="en-GB" dirty="0" smtClean="0"/>
              <a:t>- married </a:t>
            </a:r>
            <a:r>
              <a:rPr lang="en-GB" dirty="0"/>
              <a:t>women are often dependent on their husbands, as women tend to look after children and have part-time jobs.</a:t>
            </a:r>
          </a:p>
          <a:p>
            <a:r>
              <a:rPr lang="en-GB" u="sng" dirty="0"/>
              <a:t>Family is male dominated</a:t>
            </a:r>
            <a:r>
              <a:rPr lang="en-GB" dirty="0"/>
              <a:t>- men often control the big decisions made in the home. Hopkins among others, believes that- domestic violence is widespread based on the ½ million cases reported each year – and that most victims are women.</a:t>
            </a:r>
          </a:p>
          <a:p>
            <a:endParaRPr lang="en-GB" dirty="0"/>
          </a:p>
        </p:txBody>
      </p:sp>
      <p:sp>
        <p:nvSpPr>
          <p:cNvPr id="3" name="Title 2"/>
          <p:cNvSpPr>
            <a:spLocks noGrp="1"/>
          </p:cNvSpPr>
          <p:nvPr>
            <p:ph type="title"/>
          </p:nvPr>
        </p:nvSpPr>
        <p:spPr>
          <a:xfrm>
            <a:off x="1187624" y="334320"/>
            <a:ext cx="8381260" cy="1054394"/>
          </a:xfrm>
        </p:spPr>
        <p:txBody>
          <a:bodyPr/>
          <a:lstStyle/>
          <a:p>
            <a:r>
              <a:rPr lang="en-GB" sz="2600" dirty="0" smtClean="0"/>
              <a:t>Points of oppression in the family</a:t>
            </a:r>
            <a:endParaRPr lang="en-GB"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180498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960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5991201" cy="5138930"/>
          </a:xfrm>
        </p:spPr>
        <p:txBody>
          <a:bodyPr>
            <a:normAutofit/>
          </a:bodyPr>
          <a:lstStyle/>
          <a:p>
            <a:r>
              <a:rPr lang="en-GB" dirty="0"/>
              <a:t>Feminists start from the point of view that most societies are based on patriarchy or male domination.</a:t>
            </a:r>
          </a:p>
          <a:p>
            <a:r>
              <a:rPr lang="en-GB" b="1" dirty="0"/>
              <a:t>Radical feminists </a:t>
            </a:r>
            <a:r>
              <a:rPr lang="en-GB" dirty="0"/>
              <a:t>see patriarchy as built into the structure of society and based upon biological difference.</a:t>
            </a:r>
          </a:p>
          <a:p>
            <a:r>
              <a:rPr lang="en-GB" b="1" dirty="0"/>
              <a:t>Marxist feminists </a:t>
            </a:r>
            <a:r>
              <a:rPr lang="en-GB" dirty="0"/>
              <a:t>see it’s current form as resulting from class inequalities in capitalist society.</a:t>
            </a:r>
          </a:p>
          <a:p>
            <a:r>
              <a:rPr lang="en-GB" dirty="0"/>
              <a:t>Both see the family as one of the main sites in which women are oppressed by men.</a:t>
            </a:r>
          </a:p>
          <a:p>
            <a:r>
              <a:rPr lang="en-GB" b="1" dirty="0"/>
              <a:t>Liberal feminists- </a:t>
            </a:r>
            <a:r>
              <a:rPr lang="en-GB" dirty="0"/>
              <a:t>Patriarchy is maintained through socialisation - equality can be overcome with reform e.g. legal changes</a:t>
            </a:r>
          </a:p>
          <a:p>
            <a:endParaRPr lang="en-GB" dirty="0"/>
          </a:p>
        </p:txBody>
      </p:sp>
      <p:sp>
        <p:nvSpPr>
          <p:cNvPr id="3" name="Title 2"/>
          <p:cNvSpPr>
            <a:spLocks noGrp="1"/>
          </p:cNvSpPr>
          <p:nvPr>
            <p:ph type="title"/>
          </p:nvPr>
        </p:nvSpPr>
        <p:spPr/>
        <p:txBody>
          <a:bodyPr/>
          <a:lstStyle/>
          <a:p>
            <a:r>
              <a:rPr lang="en-GB" dirty="0" smtClean="0"/>
              <a:t>Main approaches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132856"/>
            <a:ext cx="2487613"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1563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1452</TotalTime>
  <Words>1569</Words>
  <Application>Microsoft Office PowerPoint</Application>
  <PresentationFormat>On-screen Show (4:3)</PresentationFormat>
  <Paragraphs>98</Paragraphs>
  <Slides>18</Slides>
  <Notes>2</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Grid</vt:lpstr>
      <vt:lpstr>Feminism and the family</vt:lpstr>
      <vt:lpstr>What type of feminist are you quiz</vt:lpstr>
      <vt:lpstr>When you hear the word feminism what does it make you think/</vt:lpstr>
      <vt:lpstr>The relevance of feminism today?</vt:lpstr>
      <vt:lpstr>Making notes</vt:lpstr>
      <vt:lpstr>Feminism and its impact on the family</vt:lpstr>
      <vt:lpstr>patriarchy</vt:lpstr>
      <vt:lpstr>Points of oppression in the family</vt:lpstr>
      <vt:lpstr>Main approaches</vt:lpstr>
      <vt:lpstr>Liberal feminists- inequality over come through social change</vt:lpstr>
      <vt:lpstr>Liberal feminist: Ann Oakley</vt:lpstr>
      <vt:lpstr>What year do you think these laws were made to challenge sexual inequality</vt:lpstr>
      <vt:lpstr>Marxist feminists- inequality overcome through revolution</vt:lpstr>
      <vt:lpstr>Marxist feminist: fran ansley</vt:lpstr>
      <vt:lpstr>Marxist feminists: Barrett and mcintosh</vt:lpstr>
      <vt:lpstr>Radical feminism- radical change has to happen to the family </vt:lpstr>
      <vt:lpstr>Evidence for the radical view p.20</vt:lpstr>
      <vt:lpstr>Limitations of Feminism</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Feminism and the family</dc:title>
  <dc:creator>Hannah Roberts</dc:creator>
  <cp:lastModifiedBy>Hannah Roberts</cp:lastModifiedBy>
  <cp:revision>21</cp:revision>
  <dcterms:created xsi:type="dcterms:W3CDTF">2015-06-03T15:04:24Z</dcterms:created>
  <dcterms:modified xsi:type="dcterms:W3CDTF">2015-09-18T09:11:36Z</dcterms:modified>
</cp:coreProperties>
</file>