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1" d="100"/>
          <a:sy n="71" d="100"/>
        </p:scale>
        <p:origin x="-198"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7E15F2B0-0820-40A6-861E-D838C7F8EFAD}" type="datetimeFigureOut">
              <a:rPr lang="en-GB" smtClean="0">
                <a:solidFill>
                  <a:srgbClr val="CCD1B9"/>
                </a:solidFill>
              </a:rPr>
              <a:pPr/>
              <a:t>08/06/2015</a:t>
            </a:fld>
            <a:endParaRPr lang="en-GB">
              <a:solidFill>
                <a:srgbClr val="CCD1B9"/>
              </a:solidFill>
            </a:endParaRPr>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BA0C8B53-6AF4-47BC-AB16-AE5BEED868B0}" type="slidenum">
              <a:rPr lang="en-GB" smtClean="0"/>
              <a:pPr/>
              <a:t>‹#›</a:t>
            </a:fld>
            <a:endParaRPr lang="en-GB"/>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n-GB">
              <a:solidFill>
                <a:srgbClr val="CCD1B9"/>
              </a:solidFill>
            </a:endParaRPr>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en-US" smtClean="0"/>
              <a:t>Click to edit Master title style</a:t>
            </a:r>
            <a:endParaRPr lang="en-US" dirty="0"/>
          </a:p>
        </p:txBody>
      </p:sp>
    </p:spTree>
    <p:extLst>
      <p:ext uri="{BB962C8B-B14F-4D97-AF65-F5344CB8AC3E}">
        <p14:creationId xmlns:p14="http://schemas.microsoft.com/office/powerpoint/2010/main" val="2928440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15F2B0-0820-40A6-861E-D838C7F8EFAD}" type="datetimeFigureOut">
              <a:rPr lang="en-GB" smtClean="0">
                <a:solidFill>
                  <a:srgbClr val="534949"/>
                </a:solidFill>
              </a:rPr>
              <a:pPr/>
              <a:t>08/06/2015</a:t>
            </a:fld>
            <a:endParaRPr lang="en-GB">
              <a:solidFill>
                <a:srgbClr val="534949"/>
              </a:solidFill>
            </a:endParaRPr>
          </a:p>
        </p:txBody>
      </p:sp>
      <p:sp>
        <p:nvSpPr>
          <p:cNvPr id="5" name="Footer Placeholder 4"/>
          <p:cNvSpPr>
            <a:spLocks noGrp="1"/>
          </p:cNvSpPr>
          <p:nvPr>
            <p:ph type="ftr" sz="quarter" idx="11"/>
          </p:nvPr>
        </p:nvSpPr>
        <p:spPr/>
        <p:txBody>
          <a:bodyPr/>
          <a:lstStyle/>
          <a:p>
            <a:endParaRPr lang="en-GB">
              <a:solidFill>
                <a:srgbClr val="534949"/>
              </a:solidFill>
            </a:endParaRPr>
          </a:p>
        </p:txBody>
      </p:sp>
      <p:sp>
        <p:nvSpPr>
          <p:cNvPr id="6" name="Slide Number Placeholder 5"/>
          <p:cNvSpPr>
            <a:spLocks noGrp="1"/>
          </p:cNvSpPr>
          <p:nvPr>
            <p:ph type="sldNum" sz="quarter" idx="12"/>
          </p:nvPr>
        </p:nvSpPr>
        <p:spPr/>
        <p:txBody>
          <a:bodyPr/>
          <a:lstStyle/>
          <a:p>
            <a:fld id="{BA0C8B53-6AF4-47BC-AB16-AE5BEED868B0}" type="slidenum">
              <a:rPr lang="en-GB" smtClean="0">
                <a:solidFill>
                  <a:srgbClr val="534949"/>
                </a:solidFill>
              </a:rPr>
              <a:pPr/>
              <a:t>‹#›</a:t>
            </a:fld>
            <a:endParaRPr lang="en-GB">
              <a:solidFill>
                <a:srgbClr val="534949"/>
              </a:solidFill>
            </a:endParaRPr>
          </a:p>
        </p:txBody>
      </p:sp>
    </p:spTree>
    <p:extLst>
      <p:ext uri="{BB962C8B-B14F-4D97-AF65-F5344CB8AC3E}">
        <p14:creationId xmlns:p14="http://schemas.microsoft.com/office/powerpoint/2010/main" val="1895229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Vertical Title 1"/>
          <p:cNvSpPr>
            <a:spLocks noGrp="1"/>
          </p:cNvSpPr>
          <p:nvPr>
            <p:ph type="title" orient="vert"/>
          </p:nvPr>
        </p:nvSpPr>
        <p:spPr>
          <a:xfrm>
            <a:off x="7162800" y="274638"/>
            <a:ext cx="1676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E15F2B0-0820-40A6-861E-D838C7F8EFAD}" type="datetimeFigureOut">
              <a:rPr lang="en-GB" smtClean="0">
                <a:solidFill>
                  <a:srgbClr val="534949"/>
                </a:solidFill>
              </a:rPr>
              <a:pPr/>
              <a:t>08/06/2015</a:t>
            </a:fld>
            <a:endParaRPr lang="en-GB">
              <a:solidFill>
                <a:srgbClr val="534949"/>
              </a:solidFill>
            </a:endParaRPr>
          </a:p>
        </p:txBody>
      </p:sp>
      <p:sp>
        <p:nvSpPr>
          <p:cNvPr id="5" name="Footer Placeholder 4"/>
          <p:cNvSpPr>
            <a:spLocks noGrp="1"/>
          </p:cNvSpPr>
          <p:nvPr>
            <p:ph type="ftr" sz="quarter" idx="11"/>
          </p:nvPr>
        </p:nvSpPr>
        <p:spPr/>
        <p:txBody>
          <a:bodyPr/>
          <a:lstStyle/>
          <a:p>
            <a:endParaRPr lang="en-GB">
              <a:solidFill>
                <a:srgbClr val="534949"/>
              </a:solidFill>
            </a:endParaRPr>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BA0C8B53-6AF4-47BC-AB16-AE5BEED868B0}" type="slidenum">
              <a:rPr lang="en-GB" smtClean="0">
                <a:solidFill>
                  <a:srgbClr val="CCD1B9"/>
                </a:solidFill>
              </a:rPr>
              <a:pPr/>
              <a:t>‹#›</a:t>
            </a:fld>
            <a:endParaRPr lang="en-GB">
              <a:solidFill>
                <a:srgbClr val="CCD1B9"/>
              </a:solidFill>
            </a:endParaRPr>
          </a:p>
        </p:txBody>
      </p:sp>
    </p:spTree>
    <p:extLst>
      <p:ext uri="{BB962C8B-B14F-4D97-AF65-F5344CB8AC3E}">
        <p14:creationId xmlns:p14="http://schemas.microsoft.com/office/powerpoint/2010/main" val="3116208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E15F2B0-0820-40A6-861E-D838C7F8EFAD}" type="datetimeFigureOut">
              <a:rPr lang="en-GB" smtClean="0">
                <a:solidFill>
                  <a:srgbClr val="534949"/>
                </a:solidFill>
              </a:rPr>
              <a:pPr/>
              <a:t>08/06/2015</a:t>
            </a:fld>
            <a:endParaRPr lang="en-GB">
              <a:solidFill>
                <a:srgbClr val="534949"/>
              </a:solidFill>
            </a:endParaRPr>
          </a:p>
        </p:txBody>
      </p:sp>
      <p:sp>
        <p:nvSpPr>
          <p:cNvPr id="5" name="Footer Placeholder 4"/>
          <p:cNvSpPr>
            <a:spLocks noGrp="1"/>
          </p:cNvSpPr>
          <p:nvPr>
            <p:ph type="ftr" sz="quarter" idx="11"/>
          </p:nvPr>
        </p:nvSpPr>
        <p:spPr/>
        <p:txBody>
          <a:bodyPr/>
          <a:lstStyle/>
          <a:p>
            <a:endParaRPr lang="en-GB">
              <a:solidFill>
                <a:srgbClr val="534949"/>
              </a:solidFill>
            </a:endParaRPr>
          </a:p>
        </p:txBody>
      </p:sp>
      <p:sp>
        <p:nvSpPr>
          <p:cNvPr id="6" name="Slide Number Placeholder 5"/>
          <p:cNvSpPr>
            <a:spLocks noGrp="1"/>
          </p:cNvSpPr>
          <p:nvPr>
            <p:ph type="sldNum" sz="quarter" idx="12"/>
          </p:nvPr>
        </p:nvSpPr>
        <p:spPr/>
        <p:txBody>
          <a:bodyPr/>
          <a:lstStyle/>
          <a:p>
            <a:fld id="{BA0C8B53-6AF4-47BC-AB16-AE5BEED868B0}" type="slidenum">
              <a:rPr lang="en-GB" smtClean="0">
                <a:solidFill>
                  <a:srgbClr val="534949"/>
                </a:solidFill>
              </a:rPr>
              <a:pPr/>
              <a:t>‹#›</a:t>
            </a:fld>
            <a:endParaRPr lang="en-GB">
              <a:solidFill>
                <a:srgbClr val="534949"/>
              </a:solidFill>
            </a:endParaRPr>
          </a:p>
        </p:txBody>
      </p:sp>
      <p:sp>
        <p:nvSpPr>
          <p:cNvPr id="7" name="Title 6"/>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7444572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8"/>
          <p:cNvSpPr>
            <a:spLocks noGrp="1"/>
          </p:cNvSpPr>
          <p:nvPr>
            <p:ph type="dt" sz="half" idx="10"/>
          </p:nvPr>
        </p:nvSpPr>
        <p:spPr/>
        <p:txBody>
          <a:bodyPr/>
          <a:lstStyle>
            <a:lvl1pPr>
              <a:defRPr>
                <a:solidFill>
                  <a:srgbClr val="FFFFFF"/>
                </a:solidFill>
              </a:defRPr>
            </a:lvl1pPr>
          </a:lstStyle>
          <a:p>
            <a:fld id="{7E15F2B0-0820-40A6-861E-D838C7F8EFAD}" type="datetimeFigureOut">
              <a:rPr lang="en-GB" smtClean="0"/>
              <a:pPr/>
              <a:t>08/06/2015</a:t>
            </a:fld>
            <a:endParaRPr lang="en-GB"/>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BA0C8B53-6AF4-47BC-AB16-AE5BEED868B0}" type="slidenum">
              <a:rPr lang="en-GB" smtClean="0">
                <a:solidFill>
                  <a:srgbClr val="CCD1B9"/>
                </a:solidFill>
              </a:rPr>
              <a:pPr/>
              <a:t>‹#›</a:t>
            </a:fld>
            <a:endParaRPr lang="en-GB">
              <a:solidFill>
                <a:srgbClr val="CCD1B9"/>
              </a:solidFill>
            </a:endParaRPr>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n-GB"/>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en-US" smtClean="0"/>
              <a:t>Click to edit Master title style</a:t>
            </a:r>
            <a:endParaRPr lang="en-US" dirty="0"/>
          </a:p>
        </p:txBody>
      </p:sp>
    </p:spTree>
    <p:extLst>
      <p:ext uri="{BB962C8B-B14F-4D97-AF65-F5344CB8AC3E}">
        <p14:creationId xmlns:p14="http://schemas.microsoft.com/office/powerpoint/2010/main" val="257644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E15F2B0-0820-40A6-861E-D838C7F8EFAD}" type="datetimeFigureOut">
              <a:rPr lang="en-GB" smtClean="0">
                <a:solidFill>
                  <a:srgbClr val="534949"/>
                </a:solidFill>
              </a:rPr>
              <a:pPr/>
              <a:t>08/06/2015</a:t>
            </a:fld>
            <a:endParaRPr lang="en-GB">
              <a:solidFill>
                <a:srgbClr val="534949"/>
              </a:solidFill>
            </a:endParaRPr>
          </a:p>
        </p:txBody>
      </p:sp>
      <p:sp>
        <p:nvSpPr>
          <p:cNvPr id="6" name="Footer Placeholder 5"/>
          <p:cNvSpPr>
            <a:spLocks noGrp="1"/>
          </p:cNvSpPr>
          <p:nvPr>
            <p:ph type="ftr" sz="quarter" idx="11"/>
          </p:nvPr>
        </p:nvSpPr>
        <p:spPr/>
        <p:txBody>
          <a:bodyPr/>
          <a:lstStyle/>
          <a:p>
            <a:endParaRPr lang="en-GB">
              <a:solidFill>
                <a:srgbClr val="534949"/>
              </a:solidFill>
            </a:endParaRPr>
          </a:p>
        </p:txBody>
      </p:sp>
      <p:sp>
        <p:nvSpPr>
          <p:cNvPr id="7" name="Slide Number Placeholder 6"/>
          <p:cNvSpPr>
            <a:spLocks noGrp="1"/>
          </p:cNvSpPr>
          <p:nvPr>
            <p:ph type="sldNum" sz="quarter" idx="12"/>
          </p:nvPr>
        </p:nvSpPr>
        <p:spPr/>
        <p:txBody>
          <a:bodyPr/>
          <a:lstStyle/>
          <a:p>
            <a:fld id="{BA0C8B53-6AF4-47BC-AB16-AE5BEED868B0}" type="slidenum">
              <a:rPr lang="en-GB" smtClean="0">
                <a:solidFill>
                  <a:srgbClr val="534949"/>
                </a:solidFill>
              </a:rPr>
              <a:pPr/>
              <a:t>‹#›</a:t>
            </a:fld>
            <a:endParaRPr lang="en-GB">
              <a:solidFill>
                <a:srgbClr val="534949"/>
              </a:solidFill>
            </a:endParaRPr>
          </a:p>
        </p:txBody>
      </p:sp>
      <p:sp>
        <p:nvSpPr>
          <p:cNvPr id="8" name="Title 7"/>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921960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E15F2B0-0820-40A6-861E-D838C7F8EFAD}" type="datetimeFigureOut">
              <a:rPr lang="en-GB" smtClean="0">
                <a:solidFill>
                  <a:srgbClr val="534949"/>
                </a:solidFill>
              </a:rPr>
              <a:pPr/>
              <a:t>08/06/2015</a:t>
            </a:fld>
            <a:endParaRPr lang="en-GB">
              <a:solidFill>
                <a:srgbClr val="534949"/>
              </a:solidFill>
            </a:endParaRPr>
          </a:p>
        </p:txBody>
      </p:sp>
      <p:sp>
        <p:nvSpPr>
          <p:cNvPr id="8" name="Footer Placeholder 7"/>
          <p:cNvSpPr>
            <a:spLocks noGrp="1"/>
          </p:cNvSpPr>
          <p:nvPr>
            <p:ph type="ftr" sz="quarter" idx="11"/>
          </p:nvPr>
        </p:nvSpPr>
        <p:spPr/>
        <p:txBody>
          <a:bodyPr/>
          <a:lstStyle/>
          <a:p>
            <a:endParaRPr lang="en-GB">
              <a:solidFill>
                <a:srgbClr val="534949"/>
              </a:solidFill>
            </a:endParaRPr>
          </a:p>
        </p:txBody>
      </p:sp>
      <p:sp>
        <p:nvSpPr>
          <p:cNvPr id="9" name="Slide Number Placeholder 8"/>
          <p:cNvSpPr>
            <a:spLocks noGrp="1"/>
          </p:cNvSpPr>
          <p:nvPr>
            <p:ph type="sldNum" sz="quarter" idx="12"/>
          </p:nvPr>
        </p:nvSpPr>
        <p:spPr/>
        <p:txBody>
          <a:bodyPr/>
          <a:lstStyle/>
          <a:p>
            <a:fld id="{BA0C8B53-6AF4-47BC-AB16-AE5BEED868B0}" type="slidenum">
              <a:rPr lang="en-GB" smtClean="0">
                <a:solidFill>
                  <a:srgbClr val="534949"/>
                </a:solidFill>
              </a:rPr>
              <a:pPr/>
              <a:t>‹#›</a:t>
            </a:fld>
            <a:endParaRPr lang="en-GB">
              <a:solidFill>
                <a:srgbClr val="534949"/>
              </a:solidFill>
            </a:endParaRPr>
          </a:p>
        </p:txBody>
      </p:sp>
      <p:sp>
        <p:nvSpPr>
          <p:cNvPr id="10" name="Title 9"/>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41701976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E15F2B0-0820-40A6-861E-D838C7F8EFAD}" type="datetimeFigureOut">
              <a:rPr lang="en-GB" smtClean="0">
                <a:solidFill>
                  <a:srgbClr val="534949"/>
                </a:solidFill>
              </a:rPr>
              <a:pPr/>
              <a:t>08/06/2015</a:t>
            </a:fld>
            <a:endParaRPr lang="en-GB">
              <a:solidFill>
                <a:srgbClr val="534949"/>
              </a:solidFill>
            </a:endParaRPr>
          </a:p>
        </p:txBody>
      </p:sp>
      <p:sp>
        <p:nvSpPr>
          <p:cNvPr id="4" name="Footer Placeholder 3"/>
          <p:cNvSpPr>
            <a:spLocks noGrp="1"/>
          </p:cNvSpPr>
          <p:nvPr>
            <p:ph type="ftr" sz="quarter" idx="11"/>
          </p:nvPr>
        </p:nvSpPr>
        <p:spPr/>
        <p:txBody>
          <a:bodyPr/>
          <a:lstStyle/>
          <a:p>
            <a:endParaRPr lang="en-GB">
              <a:solidFill>
                <a:srgbClr val="534949"/>
              </a:solidFill>
            </a:endParaRPr>
          </a:p>
        </p:txBody>
      </p:sp>
      <p:sp>
        <p:nvSpPr>
          <p:cNvPr id="5" name="Slide Number Placeholder 4"/>
          <p:cNvSpPr>
            <a:spLocks noGrp="1"/>
          </p:cNvSpPr>
          <p:nvPr>
            <p:ph type="sldNum" sz="quarter" idx="12"/>
          </p:nvPr>
        </p:nvSpPr>
        <p:spPr/>
        <p:txBody>
          <a:bodyPr/>
          <a:lstStyle/>
          <a:p>
            <a:fld id="{BA0C8B53-6AF4-47BC-AB16-AE5BEED868B0}" type="slidenum">
              <a:rPr lang="en-GB" smtClean="0">
                <a:solidFill>
                  <a:srgbClr val="534949"/>
                </a:solidFill>
              </a:rPr>
              <a:pPr/>
              <a:t>‹#›</a:t>
            </a:fld>
            <a:endParaRPr lang="en-GB">
              <a:solidFill>
                <a:srgbClr val="534949"/>
              </a:solidFill>
            </a:endParaRPr>
          </a:p>
        </p:txBody>
      </p:sp>
      <p:sp>
        <p:nvSpPr>
          <p:cNvPr id="6" name="Title 5"/>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815850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Date Placeholder 1"/>
          <p:cNvSpPr>
            <a:spLocks noGrp="1"/>
          </p:cNvSpPr>
          <p:nvPr>
            <p:ph type="dt" sz="half" idx="10"/>
          </p:nvPr>
        </p:nvSpPr>
        <p:spPr/>
        <p:txBody>
          <a:bodyPr/>
          <a:lstStyle/>
          <a:p>
            <a:fld id="{7E15F2B0-0820-40A6-861E-D838C7F8EFAD}" type="datetimeFigureOut">
              <a:rPr lang="en-GB" smtClean="0">
                <a:solidFill>
                  <a:srgbClr val="534949"/>
                </a:solidFill>
              </a:rPr>
              <a:pPr/>
              <a:t>08/06/2015</a:t>
            </a:fld>
            <a:endParaRPr lang="en-GB">
              <a:solidFill>
                <a:srgbClr val="534949"/>
              </a:solidFill>
            </a:endParaRPr>
          </a:p>
        </p:txBody>
      </p:sp>
      <p:sp>
        <p:nvSpPr>
          <p:cNvPr id="3" name="Footer Placeholder 2"/>
          <p:cNvSpPr>
            <a:spLocks noGrp="1"/>
          </p:cNvSpPr>
          <p:nvPr>
            <p:ph type="ftr" sz="quarter" idx="11"/>
          </p:nvPr>
        </p:nvSpPr>
        <p:spPr/>
        <p:txBody>
          <a:bodyPr/>
          <a:lstStyle/>
          <a:p>
            <a:endParaRPr lang="en-GB">
              <a:solidFill>
                <a:srgbClr val="534949"/>
              </a:solidFill>
            </a:endParaRPr>
          </a:p>
        </p:txBody>
      </p:sp>
      <p:sp>
        <p:nvSpPr>
          <p:cNvPr id="4" name="Slide Number Placeholder 3"/>
          <p:cNvSpPr>
            <a:spLocks noGrp="1"/>
          </p:cNvSpPr>
          <p:nvPr>
            <p:ph type="sldNum" sz="quarter" idx="12"/>
          </p:nvPr>
        </p:nvSpPr>
        <p:spPr/>
        <p:txBody>
          <a:bodyPr/>
          <a:lstStyle/>
          <a:p>
            <a:fld id="{BA0C8B53-6AF4-47BC-AB16-AE5BEED868B0}" type="slidenum">
              <a:rPr lang="en-GB" smtClean="0">
                <a:solidFill>
                  <a:srgbClr val="534949"/>
                </a:solidFill>
              </a:rPr>
              <a:pPr/>
              <a:t>‹#›</a:t>
            </a:fld>
            <a:endParaRPr lang="en-GB">
              <a:solidFill>
                <a:srgbClr val="534949"/>
              </a:solidFill>
            </a:endParaRPr>
          </a:p>
        </p:txBody>
      </p:sp>
    </p:spTree>
    <p:extLst>
      <p:ext uri="{BB962C8B-B14F-4D97-AF65-F5344CB8AC3E}">
        <p14:creationId xmlns:p14="http://schemas.microsoft.com/office/powerpoint/2010/main" val="93537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15F2B0-0820-40A6-861E-D838C7F8EFAD}" type="datetimeFigureOut">
              <a:rPr lang="en-GB" smtClean="0">
                <a:solidFill>
                  <a:srgbClr val="534949"/>
                </a:solidFill>
              </a:rPr>
              <a:pPr/>
              <a:t>08/06/2015</a:t>
            </a:fld>
            <a:endParaRPr lang="en-GB">
              <a:solidFill>
                <a:srgbClr val="534949"/>
              </a:solidFill>
            </a:endParaRPr>
          </a:p>
        </p:txBody>
      </p:sp>
      <p:sp>
        <p:nvSpPr>
          <p:cNvPr id="6" name="Footer Placeholder 5"/>
          <p:cNvSpPr>
            <a:spLocks noGrp="1"/>
          </p:cNvSpPr>
          <p:nvPr>
            <p:ph type="ftr" sz="quarter" idx="11"/>
          </p:nvPr>
        </p:nvSpPr>
        <p:spPr/>
        <p:txBody>
          <a:bodyPr/>
          <a:lstStyle/>
          <a:p>
            <a:endParaRPr lang="en-GB">
              <a:solidFill>
                <a:srgbClr val="534949"/>
              </a:solidFill>
            </a:endParaRPr>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BA0C8B53-6AF4-47BC-AB16-AE5BEED868B0}" type="slidenum">
              <a:rPr lang="en-GB" smtClean="0"/>
              <a:pPr/>
              <a:t>‹#›</a:t>
            </a:fld>
            <a:endParaRPr lang="en-GB"/>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en-US" smtClean="0"/>
              <a:t>Click to edit Master title style</a:t>
            </a:r>
            <a:endParaRPr lang="en-US" dirty="0"/>
          </a:p>
        </p:txBody>
      </p:sp>
    </p:spTree>
    <p:extLst>
      <p:ext uri="{BB962C8B-B14F-4D97-AF65-F5344CB8AC3E}">
        <p14:creationId xmlns:p14="http://schemas.microsoft.com/office/powerpoint/2010/main" val="2530515312"/>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15F2B0-0820-40A6-861E-D838C7F8EFAD}" type="datetimeFigureOut">
              <a:rPr lang="en-GB" smtClean="0">
                <a:solidFill>
                  <a:srgbClr val="CCD1B9"/>
                </a:solidFill>
              </a:rPr>
              <a:pPr/>
              <a:t>08/06/2015</a:t>
            </a:fld>
            <a:endParaRPr lang="en-GB">
              <a:solidFill>
                <a:srgbClr val="CCD1B9"/>
              </a:solidFill>
            </a:endParaRPr>
          </a:p>
        </p:txBody>
      </p:sp>
      <p:sp>
        <p:nvSpPr>
          <p:cNvPr id="6" name="Footer Placeholder 5"/>
          <p:cNvSpPr>
            <a:spLocks noGrp="1"/>
          </p:cNvSpPr>
          <p:nvPr>
            <p:ph type="ftr" sz="quarter" idx="11"/>
          </p:nvPr>
        </p:nvSpPr>
        <p:spPr/>
        <p:txBody>
          <a:bodyPr/>
          <a:lstStyle/>
          <a:p>
            <a:endParaRPr lang="en-GB">
              <a:solidFill>
                <a:srgbClr val="CCD1B9"/>
              </a:solidFill>
            </a:endParaRPr>
          </a:p>
        </p:txBody>
      </p:sp>
      <p:sp>
        <p:nvSpPr>
          <p:cNvPr id="7" name="Slide Number Placeholder 6"/>
          <p:cNvSpPr>
            <a:spLocks noGrp="1"/>
          </p:cNvSpPr>
          <p:nvPr>
            <p:ph type="sldNum" sz="quarter" idx="12"/>
          </p:nvPr>
        </p:nvSpPr>
        <p:spPr/>
        <p:txBody>
          <a:bodyPr/>
          <a:lstStyle/>
          <a:p>
            <a:fld id="{BA0C8B53-6AF4-47BC-AB16-AE5BEED868B0}" type="slidenum">
              <a:rPr lang="en-GB" smtClean="0">
                <a:solidFill>
                  <a:srgbClr val="CCD1B9"/>
                </a:solidFill>
              </a:rPr>
              <a:pPr/>
              <a:t>‹#›</a:t>
            </a:fld>
            <a:endParaRPr lang="en-GB">
              <a:solidFill>
                <a:srgbClr val="CCD1B9"/>
              </a:solidFill>
            </a:endParaRPr>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en-US" smtClean="0"/>
              <a:t>Click to edit Master title style</a:t>
            </a:r>
            <a:endParaRPr lang="en-US" dirty="0"/>
          </a:p>
        </p:txBody>
      </p:sp>
    </p:spTree>
    <p:extLst>
      <p:ext uri="{BB962C8B-B14F-4D97-AF65-F5344CB8AC3E}">
        <p14:creationId xmlns:p14="http://schemas.microsoft.com/office/powerpoint/2010/main" val="2003846009"/>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7E15F2B0-0820-40A6-861E-D838C7F8EFAD}" type="datetimeFigureOut">
              <a:rPr lang="en-GB" smtClean="0">
                <a:solidFill>
                  <a:srgbClr val="534949"/>
                </a:solidFill>
              </a:rPr>
              <a:pPr/>
              <a:t>08/06/2015</a:t>
            </a:fld>
            <a:endParaRPr lang="en-GB">
              <a:solidFill>
                <a:srgbClr val="534949"/>
              </a:solidFill>
            </a:endParaRPr>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en-GB">
              <a:solidFill>
                <a:srgbClr val="534949"/>
              </a:solidFill>
            </a:endParaRPr>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BA0C8B53-6AF4-47BC-AB16-AE5BEED868B0}" type="slidenum">
              <a:rPr lang="en-GB" smtClean="0">
                <a:solidFill>
                  <a:srgbClr val="534949"/>
                </a:solidFill>
              </a:rPr>
              <a:pPr/>
              <a:t>‹#›</a:t>
            </a:fld>
            <a:endParaRPr lang="en-GB">
              <a:solidFill>
                <a:srgbClr val="534949"/>
              </a:solidFill>
            </a:endParaRPr>
          </a:p>
        </p:txBody>
      </p:sp>
    </p:spTree>
    <p:extLst>
      <p:ext uri="{BB962C8B-B14F-4D97-AF65-F5344CB8AC3E}">
        <p14:creationId xmlns:p14="http://schemas.microsoft.com/office/powerpoint/2010/main" val="42688338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r>
              <a:rPr lang="en-GB" dirty="0" smtClean="0"/>
              <a:t>An alternative view of the contemporary family</a:t>
            </a:r>
            <a:endParaRPr lang="en-GB" dirty="0"/>
          </a:p>
        </p:txBody>
      </p:sp>
      <p:sp>
        <p:nvSpPr>
          <p:cNvPr id="2" name="Title 1"/>
          <p:cNvSpPr>
            <a:spLocks noGrp="1"/>
          </p:cNvSpPr>
          <p:nvPr>
            <p:ph type="title"/>
          </p:nvPr>
        </p:nvSpPr>
        <p:spPr/>
        <p:txBody>
          <a:bodyPr/>
          <a:lstStyle/>
          <a:p>
            <a:r>
              <a:rPr lang="en-GB" dirty="0" smtClean="0"/>
              <a:t>Postmodern views of the family</a:t>
            </a:r>
            <a:endParaRPr lang="en-GB"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3645024"/>
            <a:ext cx="4007718" cy="29369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191716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628800"/>
            <a:ext cx="6264696" cy="5229200"/>
          </a:xfrm>
        </p:spPr>
        <p:txBody>
          <a:bodyPr>
            <a:normAutofit lnSpcReduction="10000"/>
          </a:bodyPr>
          <a:lstStyle/>
          <a:p>
            <a:r>
              <a:rPr lang="en-GB" sz="2000" dirty="0" smtClean="0"/>
              <a:t>Postmodernists, unlike the first three perspectives we have looked at, do not believe it is possible to have a single overriding theory about how society works – existing theories are just </a:t>
            </a:r>
            <a:r>
              <a:rPr lang="en-GB" sz="2000" b="1" dirty="0" smtClean="0">
                <a:solidFill>
                  <a:srgbClr val="FF0000"/>
                </a:solidFill>
              </a:rPr>
              <a:t>GRAND NARRATIVES </a:t>
            </a:r>
            <a:r>
              <a:rPr lang="en-GB" sz="2000" dirty="0" smtClean="0"/>
              <a:t>we tell ourselves to make sense of a confusing world</a:t>
            </a:r>
          </a:p>
          <a:p>
            <a:r>
              <a:rPr lang="en-GB" sz="2000" dirty="0" smtClean="0"/>
              <a:t>They focus on the impact of the media on society and how it is difficult to separate reality from the media image portrayed – we live in a </a:t>
            </a:r>
            <a:r>
              <a:rPr lang="en-GB" sz="2400" dirty="0" err="1" smtClean="0">
                <a:solidFill>
                  <a:srgbClr val="FF0000"/>
                </a:solidFill>
              </a:rPr>
              <a:t>hyperreal</a:t>
            </a:r>
            <a:r>
              <a:rPr lang="en-GB" sz="2400" dirty="0" smtClean="0">
                <a:solidFill>
                  <a:srgbClr val="FF0000"/>
                </a:solidFill>
              </a:rPr>
              <a:t> </a:t>
            </a:r>
            <a:r>
              <a:rPr lang="en-GB" sz="2000" dirty="0" smtClean="0"/>
              <a:t>world</a:t>
            </a:r>
          </a:p>
          <a:p>
            <a:r>
              <a:rPr lang="en-GB" sz="2000" dirty="0" smtClean="0"/>
              <a:t>Some argue we no longer are restricted by our gender or class or ethnicity.</a:t>
            </a:r>
          </a:p>
          <a:p>
            <a:r>
              <a:rPr lang="en-GB" sz="2000" dirty="0" smtClean="0"/>
              <a:t>Instead people are able to make choices about how they live their lives.</a:t>
            </a:r>
          </a:p>
          <a:p>
            <a:r>
              <a:rPr lang="en-GB" sz="2000" dirty="0" smtClean="0"/>
              <a:t>People construct their own identity through what they consume.</a:t>
            </a:r>
            <a:endParaRPr lang="en-GB" sz="2000" dirty="0"/>
          </a:p>
        </p:txBody>
      </p:sp>
      <p:sp>
        <p:nvSpPr>
          <p:cNvPr id="2" name="Title 1"/>
          <p:cNvSpPr>
            <a:spLocks noGrp="1"/>
          </p:cNvSpPr>
          <p:nvPr>
            <p:ph type="title"/>
          </p:nvPr>
        </p:nvSpPr>
        <p:spPr>
          <a:xfrm>
            <a:off x="1043608" y="404664"/>
            <a:ext cx="7125113" cy="924475"/>
          </a:xfrm>
        </p:spPr>
        <p:txBody>
          <a:bodyPr/>
          <a:lstStyle/>
          <a:p>
            <a:r>
              <a:rPr lang="en-GB" dirty="0" smtClean="0"/>
              <a:t>Approach to studying society</a:t>
            </a:r>
            <a:endParaRPr lang="en-GB"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07199" y="1559220"/>
            <a:ext cx="2303984" cy="17257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44207" y="4579991"/>
            <a:ext cx="2500487" cy="13891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163170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Straight Arrow Connector 11"/>
          <p:cNvCxnSpPr>
            <a:stCxn id="3074" idx="3"/>
            <a:endCxn id="3078" idx="0"/>
          </p:cNvCxnSpPr>
          <p:nvPr/>
        </p:nvCxnSpPr>
        <p:spPr>
          <a:xfrm>
            <a:off x="4716016" y="3266095"/>
            <a:ext cx="2915244" cy="1099009"/>
          </a:xfrm>
          <a:prstGeom prst="straightConnector1">
            <a:avLst/>
          </a:prstGeom>
          <a:ln w="28575">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251521" y="1700808"/>
            <a:ext cx="2736303" cy="4861999"/>
          </a:xfrm>
        </p:spPr>
        <p:txBody>
          <a:bodyPr>
            <a:normAutofit/>
          </a:bodyPr>
          <a:lstStyle/>
          <a:p>
            <a:r>
              <a:rPr lang="en-GB" sz="2000" dirty="0" smtClean="0"/>
              <a:t>Why might postmodernists describe the modern family as a </a:t>
            </a:r>
            <a:r>
              <a:rPr lang="en-GB" sz="2000" b="1" dirty="0" smtClean="0">
                <a:solidFill>
                  <a:srgbClr val="FF0000"/>
                </a:solidFill>
              </a:rPr>
              <a:t>unit of choice</a:t>
            </a:r>
            <a:r>
              <a:rPr lang="en-GB" sz="2000" dirty="0" smtClean="0"/>
              <a:t>?</a:t>
            </a:r>
          </a:p>
        </p:txBody>
      </p:sp>
      <p:sp>
        <p:nvSpPr>
          <p:cNvPr id="2" name="Title 1"/>
          <p:cNvSpPr>
            <a:spLocks noGrp="1"/>
          </p:cNvSpPr>
          <p:nvPr>
            <p:ph type="title"/>
          </p:nvPr>
        </p:nvSpPr>
        <p:spPr>
          <a:xfrm>
            <a:off x="827584" y="404664"/>
            <a:ext cx="7125113" cy="924475"/>
          </a:xfrm>
        </p:spPr>
        <p:txBody>
          <a:bodyPr/>
          <a:lstStyle/>
          <a:p>
            <a:r>
              <a:rPr lang="en-GB" dirty="0" smtClean="0"/>
              <a:t>THE DIVERSE FAMILY</a:t>
            </a:r>
            <a:endParaRPr lang="en-GB"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3848" y="2510011"/>
            <a:ext cx="1512168" cy="15121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63771" y="1556792"/>
            <a:ext cx="1419734" cy="126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6"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69450" y="2276872"/>
            <a:ext cx="1745307" cy="17453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7"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60065" y="4295156"/>
            <a:ext cx="1780087" cy="17090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5" name="Straight Arrow Connector 4"/>
          <p:cNvCxnSpPr>
            <a:stCxn id="3074" idx="3"/>
          </p:cNvCxnSpPr>
          <p:nvPr/>
        </p:nvCxnSpPr>
        <p:spPr>
          <a:xfrm flipV="1">
            <a:off x="4716016" y="2821429"/>
            <a:ext cx="747755" cy="444666"/>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4716016" y="3247547"/>
            <a:ext cx="2582246" cy="307320"/>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a:stCxn id="3074" idx="3"/>
            <a:endCxn id="3077" idx="0"/>
          </p:cNvCxnSpPr>
          <p:nvPr/>
        </p:nvCxnSpPr>
        <p:spPr>
          <a:xfrm>
            <a:off x="4716016" y="3266095"/>
            <a:ext cx="334093" cy="1029061"/>
          </a:xfrm>
          <a:prstGeom prst="straightConnector1">
            <a:avLst/>
          </a:prstGeom>
          <a:ln w="28575">
            <a:solidFill>
              <a:schemeClr val="bg1"/>
            </a:solidFill>
            <a:tailEnd type="arrow"/>
          </a:ln>
        </p:spPr>
        <p:style>
          <a:lnRef idx="1">
            <a:schemeClr val="accent1"/>
          </a:lnRef>
          <a:fillRef idx="0">
            <a:schemeClr val="accent1"/>
          </a:fillRef>
          <a:effectRef idx="0">
            <a:schemeClr val="accent1"/>
          </a:effectRef>
          <a:fontRef idx="minor">
            <a:schemeClr val="tx1"/>
          </a:fontRef>
        </p:style>
      </p:cxnSp>
      <p:pic>
        <p:nvPicPr>
          <p:cNvPr id="3078"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019596" y="4365104"/>
            <a:ext cx="1223327" cy="1728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558764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1844824"/>
            <a:ext cx="7920880" cy="4032448"/>
          </a:xfrm>
        </p:spPr>
        <p:txBody>
          <a:bodyPr>
            <a:normAutofit/>
          </a:bodyPr>
          <a:lstStyle/>
          <a:p>
            <a:r>
              <a:rPr lang="en-GB" sz="2400" dirty="0" smtClean="0"/>
              <a:t>Post modernists accept the idea that families in the UK are diverse.</a:t>
            </a:r>
          </a:p>
          <a:p>
            <a:r>
              <a:rPr lang="en-GB" sz="2400" dirty="0" smtClean="0"/>
              <a:t>They believe that there is not – and could not be a necessary single family type, as argued by Functionalists.</a:t>
            </a:r>
          </a:p>
          <a:p>
            <a:r>
              <a:rPr lang="en-GB" sz="2400" dirty="0" smtClean="0"/>
              <a:t>Variation is accepted as normal - families vary both in their structure (who’s </a:t>
            </a:r>
            <a:r>
              <a:rPr lang="en-GB" sz="2400" u="sng" dirty="0" smtClean="0"/>
              <a:t>in</a:t>
            </a:r>
            <a:r>
              <a:rPr lang="en-GB" sz="2400" dirty="0" smtClean="0"/>
              <a:t> the family) and by the roles and relationships on the inside (how the members relate to each other).</a:t>
            </a:r>
          </a:p>
        </p:txBody>
      </p:sp>
      <p:sp>
        <p:nvSpPr>
          <p:cNvPr id="2" name="Title 1"/>
          <p:cNvSpPr>
            <a:spLocks noGrp="1"/>
          </p:cNvSpPr>
          <p:nvPr>
            <p:ph type="title"/>
          </p:nvPr>
        </p:nvSpPr>
        <p:spPr>
          <a:xfrm>
            <a:off x="323528" y="410478"/>
            <a:ext cx="7125113" cy="924475"/>
          </a:xfrm>
        </p:spPr>
        <p:txBody>
          <a:bodyPr/>
          <a:lstStyle/>
          <a:p>
            <a:r>
              <a:rPr lang="en-GB" dirty="0" smtClean="0"/>
              <a:t>POST MODERN Views OF the family</a:t>
            </a:r>
            <a:endParaRPr lang="en-GB"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96336" y="188640"/>
            <a:ext cx="1368152" cy="13681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81613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1700808"/>
            <a:ext cx="8568952" cy="4896544"/>
          </a:xfrm>
        </p:spPr>
        <p:txBody>
          <a:bodyPr>
            <a:noAutofit/>
          </a:bodyPr>
          <a:lstStyle/>
          <a:p>
            <a:pPr marL="45720" indent="0">
              <a:buNone/>
            </a:pPr>
            <a:r>
              <a:rPr lang="en-GB" dirty="0" smtClean="0"/>
              <a:t>Key post modernist theorists with whom you are familiar:</a:t>
            </a:r>
          </a:p>
          <a:p>
            <a:r>
              <a:rPr lang="en-GB" dirty="0" smtClean="0">
                <a:solidFill>
                  <a:srgbClr val="FF0000"/>
                </a:solidFill>
              </a:rPr>
              <a:t>Allan and Crow- </a:t>
            </a:r>
          </a:p>
          <a:p>
            <a:pPr lvl="1"/>
            <a:r>
              <a:rPr lang="en-GB" sz="2200" dirty="0" smtClean="0"/>
              <a:t>the family passes through a </a:t>
            </a:r>
            <a:r>
              <a:rPr lang="en-GB" sz="2200" b="1" dirty="0" smtClean="0">
                <a:solidFill>
                  <a:srgbClr val="FF0000"/>
                </a:solidFill>
              </a:rPr>
              <a:t>lifecycle-</a:t>
            </a:r>
            <a:r>
              <a:rPr lang="en-GB" sz="2200" dirty="0" smtClean="0">
                <a:solidFill>
                  <a:srgbClr val="FF0000"/>
                </a:solidFill>
              </a:rPr>
              <a:t> </a:t>
            </a:r>
            <a:r>
              <a:rPr lang="en-GB" sz="2200" dirty="0" smtClean="0"/>
              <a:t>we are not in one type of family all the time.</a:t>
            </a:r>
          </a:p>
          <a:p>
            <a:pPr lvl="1"/>
            <a:r>
              <a:rPr lang="en-GB" sz="2200" dirty="0" smtClean="0"/>
              <a:t>our families are based on </a:t>
            </a:r>
            <a:r>
              <a:rPr lang="en-GB" sz="2200" b="1" dirty="0" smtClean="0">
                <a:solidFill>
                  <a:srgbClr val="FF0000"/>
                </a:solidFill>
              </a:rPr>
              <a:t>choice-</a:t>
            </a:r>
            <a:r>
              <a:rPr lang="en-GB" sz="2200" dirty="0" smtClean="0">
                <a:solidFill>
                  <a:srgbClr val="FF0000"/>
                </a:solidFill>
              </a:rPr>
              <a:t> </a:t>
            </a:r>
            <a:r>
              <a:rPr lang="en-GB" sz="2200" dirty="0" smtClean="0"/>
              <a:t>we choose how to live and what the relationships are like.</a:t>
            </a:r>
          </a:p>
          <a:p>
            <a:r>
              <a:rPr lang="en-GB" dirty="0" smtClean="0">
                <a:solidFill>
                  <a:srgbClr val="FF0000"/>
                </a:solidFill>
              </a:rPr>
              <a:t>Beck and Beck-</a:t>
            </a:r>
            <a:r>
              <a:rPr lang="en-GB" dirty="0" err="1" smtClean="0">
                <a:solidFill>
                  <a:srgbClr val="FF0000"/>
                </a:solidFill>
              </a:rPr>
              <a:t>Gernsheim</a:t>
            </a:r>
            <a:r>
              <a:rPr lang="en-GB" dirty="0" smtClean="0">
                <a:solidFill>
                  <a:srgbClr val="FF0000"/>
                </a:solidFill>
              </a:rPr>
              <a:t>- </a:t>
            </a:r>
            <a:r>
              <a:rPr lang="en-GB" dirty="0" smtClean="0"/>
              <a:t>because of </a:t>
            </a:r>
            <a:r>
              <a:rPr lang="en-GB" dirty="0" smtClean="0">
                <a:solidFill>
                  <a:srgbClr val="FF0000"/>
                </a:solidFill>
              </a:rPr>
              <a:t>individualisation</a:t>
            </a:r>
            <a:r>
              <a:rPr lang="en-GB" dirty="0" smtClean="0"/>
              <a:t> (where individuals, not communities choose how to live) choice is a part of our everyday lives. </a:t>
            </a:r>
          </a:p>
          <a:p>
            <a:r>
              <a:rPr lang="en-GB" dirty="0" smtClean="0">
                <a:solidFill>
                  <a:srgbClr val="FF0000"/>
                </a:solidFill>
              </a:rPr>
              <a:t>Giddens</a:t>
            </a:r>
            <a:r>
              <a:rPr lang="en-GB" dirty="0" smtClean="0"/>
              <a:t> (not really a postmodernist, but never mind) - There is far more focus on love and commitment rather than assuming clear-cut roles. Confluent love</a:t>
            </a:r>
            <a:endParaRPr lang="en-GB" dirty="0"/>
          </a:p>
        </p:txBody>
      </p:sp>
      <p:sp>
        <p:nvSpPr>
          <p:cNvPr id="2" name="Title 1"/>
          <p:cNvSpPr>
            <a:spLocks noGrp="1"/>
          </p:cNvSpPr>
          <p:nvPr>
            <p:ph type="title"/>
          </p:nvPr>
        </p:nvSpPr>
        <p:spPr>
          <a:xfrm>
            <a:off x="323528" y="410478"/>
            <a:ext cx="7125113" cy="924475"/>
          </a:xfrm>
        </p:spPr>
        <p:txBody>
          <a:bodyPr/>
          <a:lstStyle/>
          <a:p>
            <a:r>
              <a:rPr lang="en-GB" dirty="0" smtClean="0"/>
              <a:t>POST MODERN Views OF the family</a:t>
            </a:r>
            <a:endParaRPr lang="en-GB"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96336" y="188640"/>
            <a:ext cx="1368152" cy="13681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35395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1628801"/>
            <a:ext cx="8352928" cy="5040560"/>
          </a:xfrm>
        </p:spPr>
        <p:txBody>
          <a:bodyPr>
            <a:normAutofit fontScale="92500" lnSpcReduction="10000"/>
          </a:bodyPr>
          <a:lstStyle/>
          <a:p>
            <a:pPr marL="45720" indent="0">
              <a:buNone/>
            </a:pPr>
            <a:r>
              <a:rPr lang="en-GB" dirty="0" smtClean="0"/>
              <a:t>Some negative points:</a:t>
            </a:r>
          </a:p>
          <a:p>
            <a:r>
              <a:rPr lang="en-GB" b="1" dirty="0" smtClean="0">
                <a:solidFill>
                  <a:srgbClr val="FF0000"/>
                </a:solidFill>
              </a:rPr>
              <a:t>Economic concerns </a:t>
            </a:r>
            <a:r>
              <a:rPr lang="en-GB" dirty="0" smtClean="0"/>
              <a:t>- Freedom of choice may not be available to everyone – depends on the resources you have as to how much choice you can afford?</a:t>
            </a:r>
          </a:p>
          <a:p>
            <a:r>
              <a:rPr lang="en-GB" b="1" dirty="0" smtClean="0">
                <a:solidFill>
                  <a:srgbClr val="FF0000"/>
                </a:solidFill>
              </a:rPr>
              <a:t>Biological imperative </a:t>
            </a:r>
            <a:r>
              <a:rPr lang="en-GB" dirty="0" smtClean="0"/>
              <a:t>– human beings may be able to exercise completely free choice but families also have to meet the physical, psychological and other needs of the next generation not just of their adult members</a:t>
            </a:r>
          </a:p>
          <a:p>
            <a:endParaRPr lang="en-GB" dirty="0" smtClean="0"/>
          </a:p>
          <a:p>
            <a:pPr marL="45720" indent="0">
              <a:buNone/>
            </a:pPr>
            <a:r>
              <a:rPr lang="en-GB" dirty="0" smtClean="0"/>
              <a:t>Some positive points:</a:t>
            </a:r>
          </a:p>
          <a:p>
            <a:r>
              <a:rPr lang="en-GB" dirty="0" smtClean="0"/>
              <a:t>Embraces the idea of </a:t>
            </a:r>
            <a:r>
              <a:rPr lang="en-GB" b="1" dirty="0" smtClean="0">
                <a:solidFill>
                  <a:srgbClr val="FF0000"/>
                </a:solidFill>
              </a:rPr>
              <a:t>individual choice </a:t>
            </a:r>
            <a:r>
              <a:rPr lang="en-GB" dirty="0" smtClean="0"/>
              <a:t>rather than deterministic ideas (Marxists on the economy, functionalists on culture and biology </a:t>
            </a:r>
            <a:r>
              <a:rPr lang="en-GB" dirty="0" err="1" smtClean="0"/>
              <a:t>etc</a:t>
            </a:r>
            <a:r>
              <a:rPr lang="en-GB" dirty="0" smtClean="0"/>
              <a:t>) – we can understand and accept the uncertainty of family life</a:t>
            </a:r>
          </a:p>
          <a:p>
            <a:r>
              <a:rPr lang="en-GB" dirty="0" smtClean="0"/>
              <a:t>Takes account of </a:t>
            </a:r>
            <a:r>
              <a:rPr lang="en-GB" b="1" dirty="0" smtClean="0">
                <a:solidFill>
                  <a:srgbClr val="FF0000"/>
                </a:solidFill>
              </a:rPr>
              <a:t>recent changes</a:t>
            </a:r>
            <a:r>
              <a:rPr lang="en-GB" dirty="0" smtClean="0"/>
              <a:t> in roles in the family e.g. between men and women (symmetry) and the impact of feminism in particular</a:t>
            </a:r>
          </a:p>
        </p:txBody>
      </p:sp>
      <p:sp>
        <p:nvSpPr>
          <p:cNvPr id="2" name="Title 1"/>
          <p:cNvSpPr>
            <a:spLocks noGrp="1"/>
          </p:cNvSpPr>
          <p:nvPr>
            <p:ph type="title"/>
          </p:nvPr>
        </p:nvSpPr>
        <p:spPr/>
        <p:txBody>
          <a:bodyPr/>
          <a:lstStyle/>
          <a:p>
            <a:r>
              <a:rPr lang="en-GB" dirty="0" smtClean="0"/>
              <a:t>Evaluation OF POST MODERN VIEWS</a:t>
            </a:r>
            <a:endParaRPr lang="en-GB" dirty="0"/>
          </a:p>
        </p:txBody>
      </p:sp>
    </p:spTree>
    <p:extLst>
      <p:ext uri="{BB962C8B-B14F-4D97-AF65-F5344CB8AC3E}">
        <p14:creationId xmlns:p14="http://schemas.microsoft.com/office/powerpoint/2010/main" val="2470598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id">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TotalTime>
  <Words>470</Words>
  <Application>Microsoft Office PowerPoint</Application>
  <PresentationFormat>On-screen Show (4:3)</PresentationFormat>
  <Paragraphs>29</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Grid</vt:lpstr>
      <vt:lpstr>Postmodern views of the family</vt:lpstr>
      <vt:lpstr>Approach to studying society</vt:lpstr>
      <vt:lpstr>THE DIVERSE FAMILY</vt:lpstr>
      <vt:lpstr>POST MODERN Views OF the family</vt:lpstr>
      <vt:lpstr>POST MODERN Views OF the family</vt:lpstr>
      <vt:lpstr>Evaluation OF POST MODERN VIEWS</vt:lpstr>
    </vt:vector>
  </TitlesOfParts>
  <Company>Godalming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Postmodern views of the family</dc:title>
  <dc:creator>Hannah Roberts</dc:creator>
  <cp:lastModifiedBy>Hannah Roberts</cp:lastModifiedBy>
  <cp:revision>1</cp:revision>
  <dcterms:created xsi:type="dcterms:W3CDTF">2015-06-08T15:13:19Z</dcterms:created>
  <dcterms:modified xsi:type="dcterms:W3CDTF">2015-06-08T15:19:50Z</dcterms:modified>
</cp:coreProperties>
</file>