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1"/>
  </p:notesMasterIdLst>
  <p:handoutMasterIdLst>
    <p:handoutMasterId r:id="rId22"/>
  </p:handoutMasterIdLst>
  <p:sldIdLst>
    <p:sldId id="256" r:id="rId3"/>
    <p:sldId id="257" r:id="rId4"/>
    <p:sldId id="259" r:id="rId5"/>
    <p:sldId id="260" r:id="rId6"/>
    <p:sldId id="269" r:id="rId7"/>
    <p:sldId id="261" r:id="rId8"/>
    <p:sldId id="266" r:id="rId9"/>
    <p:sldId id="271" r:id="rId10"/>
    <p:sldId id="270" r:id="rId11"/>
    <p:sldId id="262" r:id="rId12"/>
    <p:sldId id="265" r:id="rId13"/>
    <p:sldId id="264" r:id="rId14"/>
    <p:sldId id="272" r:id="rId15"/>
    <p:sldId id="275" r:id="rId16"/>
    <p:sldId id="276" r:id="rId17"/>
    <p:sldId id="277" r:id="rId18"/>
    <p:sldId id="274" r:id="rId19"/>
    <p:sldId id="27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0" autoAdjust="0"/>
    <p:restoredTop sz="94643"/>
  </p:normalViewPr>
  <p:slideViewPr>
    <p:cSldViewPr snapToGrid="0">
      <p:cViewPr varScale="1">
        <p:scale>
          <a:sx n="91" d="100"/>
          <a:sy n="91" d="100"/>
        </p:scale>
        <p:origin x="1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33BB8-6C7A-4BE0-9B55-9EAC48D52EC6}" type="datetimeFigureOut">
              <a:rPr lang="en-US"/>
              <a:t>1/18/2017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7AA83-DE31-4E93-AB07-EF7FB05F667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1EF64-F73B-4314-BB6F-BC0937BBDF19}" type="datetimeFigureOut">
              <a:rPr lang="en-US"/>
              <a:t>1/18/2017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E2820-AFE1-45FA-949E-17BDB534E1D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How</a:t>
            </a:r>
            <a:r>
              <a:rPr lang="en-GB" baseline="0" dirty="0" smtClean="0"/>
              <a:t> does this differ from the West?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393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9702-7FBF-4720-8670-571C5E7EEDDE}" type="datetime1">
              <a:rPr lang="en-US"/>
              <a:t>1/18/2017</a:t>
            </a:fld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7AEA-BBBB-4C9B-AB23-214EAA8AB789}" type="datetime1">
              <a:rPr lang="en-US"/>
              <a:t>1/18/2017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CA30-F5CD-4CA0-B16A-349C6F830700}" type="datetime1">
              <a:rPr lang="en-US"/>
              <a:t>1/18/2017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F48E-ABA0-4B58-B562-D1D7408067C4}" type="datetime1">
              <a:rPr lang="en-US"/>
              <a:t>1/18/2017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5034C-8BD9-4B0C-893B-33834FAB227F}" type="datetime1">
              <a:rPr lang="en-US"/>
              <a:t>1/18/2017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87AA-CBCD-47F9-A04C-7106C508CDE4}" type="datetime1">
              <a:rPr lang="en-US"/>
              <a:t>1/18/2017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C9DD-75F5-4611-BA0B-CFB1A226639C}" type="datetime1">
              <a:rPr lang="en-US"/>
              <a:t>1/18/2017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F1F9-2D3D-4243-878F-D000C3F2A1C4}" type="datetime1">
              <a:rPr lang="en-US"/>
              <a:t>1/18/2017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CBE8-1824-4658-A8BB-BECFAEB7E35A}" type="datetime1">
              <a:rPr lang="en-US"/>
              <a:t>1/18/2017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CD17-C377-4DE5-9FCA-CC7471605C58}" type="datetime1">
              <a:rPr lang="en-US"/>
              <a:t>1/18/2017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9F02-BE96-4BAE-86A5-1FA60D24CAE2}" type="datetime1">
              <a:rPr lang="en-US"/>
              <a:t>1/18/2017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  <p:sp>
        <p:nvSpPr>
          <p:cNvPr id="8" name="Rounded Rectangle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9D3B9702-7FBF-4720-8670-571C5E7EEDDE}" type="datetime1">
              <a:rPr lang="en-US"/>
              <a:t>1/18/2017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accent2"/>
                </a:solidFill>
              </a:defRPr>
            </a:lvl1pPr>
          </a:lstStyle>
          <a:p>
            <a:fld id="{8FDBFFB2-86D9-4B8F-A59A-553A60B94B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ife-hack.co.uk/2014/04/16-children-and-their-bedrooms-from.html?m=1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Childhood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Cross-cultural differences (p. 8-9 in booklet)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GB" sz="2200" b="1" dirty="0" smtClean="0">
                <a:solidFill>
                  <a:srgbClr val="FF0000"/>
                </a:solidFill>
              </a:rPr>
              <a:t>Benedict (1934) </a:t>
            </a:r>
            <a:r>
              <a:rPr lang="en-GB" sz="2200" dirty="0"/>
              <a:t>– children from non-industrial societies are different from western children </a:t>
            </a:r>
            <a:r>
              <a:rPr lang="en-GB" sz="2200" dirty="0" smtClean="0"/>
              <a:t>in three ways:</a:t>
            </a:r>
            <a:endParaRPr lang="en-GB" sz="2200" dirty="0"/>
          </a:p>
          <a:p>
            <a:pPr marL="45720" indent="0">
              <a:buNone/>
            </a:pPr>
            <a:r>
              <a:rPr lang="en-GB" sz="2200" dirty="0" smtClean="0"/>
              <a:t>1.) </a:t>
            </a:r>
            <a:r>
              <a:rPr lang="en-GB" sz="2200" b="1" dirty="0"/>
              <a:t>R</a:t>
            </a:r>
            <a:r>
              <a:rPr lang="en-GB" sz="2200" b="1" dirty="0" smtClean="0"/>
              <a:t>esponsibility</a:t>
            </a:r>
            <a:r>
              <a:rPr lang="en-GB" sz="2200" dirty="0" smtClean="0"/>
              <a:t> - </a:t>
            </a:r>
            <a:r>
              <a:rPr lang="en-GB" sz="2200" b="1" dirty="0" smtClean="0">
                <a:solidFill>
                  <a:srgbClr val="FF0000"/>
                </a:solidFill>
              </a:rPr>
              <a:t>Punch (2001) </a:t>
            </a:r>
            <a:r>
              <a:rPr lang="en-GB" sz="2200" dirty="0"/>
              <a:t>found that once </a:t>
            </a:r>
            <a:r>
              <a:rPr lang="en-GB" sz="2200" dirty="0" smtClean="0"/>
              <a:t>children </a:t>
            </a:r>
            <a:r>
              <a:rPr lang="en-GB" sz="2200" dirty="0"/>
              <a:t>in Bolivia reach 5, they are expected to take work </a:t>
            </a:r>
            <a:r>
              <a:rPr lang="en-GB" sz="2200" dirty="0" smtClean="0"/>
              <a:t>responsibilities in the </a:t>
            </a:r>
            <a:r>
              <a:rPr lang="en-GB" sz="2200" dirty="0"/>
              <a:t>home and community. </a:t>
            </a:r>
            <a:r>
              <a:rPr lang="en-GB" sz="2200" b="1" dirty="0" smtClean="0">
                <a:solidFill>
                  <a:srgbClr val="FF0000"/>
                </a:solidFill>
              </a:rPr>
              <a:t>Holmes (1974)</a:t>
            </a:r>
            <a:r>
              <a:rPr lang="en-GB" sz="2200" b="1" dirty="0" smtClean="0"/>
              <a:t> </a:t>
            </a:r>
            <a:r>
              <a:rPr lang="en-GB" sz="2200" dirty="0" smtClean="0"/>
              <a:t>noticed that in Samoan society, ‘too young’ is no reason to prohibit an activity</a:t>
            </a:r>
            <a:endParaRPr lang="en-GB" sz="2200" dirty="0"/>
          </a:p>
          <a:p>
            <a:pPr marL="45720" indent="0">
              <a:buNone/>
            </a:pPr>
            <a:r>
              <a:rPr lang="en-GB" sz="2200" dirty="0" smtClean="0"/>
              <a:t>2.)</a:t>
            </a:r>
            <a:r>
              <a:rPr lang="en-GB" sz="2200" dirty="0"/>
              <a:t> </a:t>
            </a:r>
            <a:r>
              <a:rPr lang="en-GB" sz="2200" b="1" dirty="0" smtClean="0"/>
              <a:t>Obedience</a:t>
            </a:r>
            <a:r>
              <a:rPr lang="en-GB" sz="2200" dirty="0" smtClean="0"/>
              <a:t> </a:t>
            </a:r>
            <a:r>
              <a:rPr lang="en-GB" sz="2200" b="1" dirty="0"/>
              <a:t>to </a:t>
            </a:r>
            <a:r>
              <a:rPr lang="en-GB" sz="2200" b="1" dirty="0" smtClean="0"/>
              <a:t>authority </a:t>
            </a:r>
            <a:r>
              <a:rPr lang="en-GB" sz="2200" dirty="0" smtClean="0"/>
              <a:t>– </a:t>
            </a:r>
            <a:r>
              <a:rPr lang="en-GB" sz="2200" b="1" dirty="0" smtClean="0">
                <a:solidFill>
                  <a:srgbClr val="FF0000"/>
                </a:solidFill>
              </a:rPr>
              <a:t>Firth (1970)  </a:t>
            </a:r>
            <a:r>
              <a:rPr lang="en-GB" sz="2200" dirty="0" smtClean="0"/>
              <a:t>observed that among the </a:t>
            </a:r>
            <a:r>
              <a:rPr lang="en-GB" sz="2200" dirty="0" err="1" smtClean="0"/>
              <a:t>Tikopia</a:t>
            </a:r>
            <a:r>
              <a:rPr lang="en-GB" sz="2200" dirty="0" smtClean="0"/>
              <a:t>, </a:t>
            </a:r>
            <a:r>
              <a:rPr lang="en-GB" sz="2200" dirty="0"/>
              <a:t>doing what you are told by an adult is regarded as a concession to be granted by the </a:t>
            </a:r>
            <a:r>
              <a:rPr lang="en-GB" sz="2200" dirty="0" smtClean="0"/>
              <a:t>child</a:t>
            </a:r>
            <a:endParaRPr lang="en-GB" sz="2200" dirty="0"/>
          </a:p>
          <a:p>
            <a:pPr marL="45720" indent="0">
              <a:buNone/>
            </a:pPr>
            <a:r>
              <a:rPr lang="en-GB" sz="2200" dirty="0" smtClean="0"/>
              <a:t>3.) </a:t>
            </a:r>
            <a:r>
              <a:rPr lang="en-GB" sz="2200" b="1" dirty="0" smtClean="0"/>
              <a:t>Sexual behaviour </a:t>
            </a:r>
            <a:r>
              <a:rPr lang="en-GB" sz="2200" dirty="0" smtClean="0"/>
              <a:t>– </a:t>
            </a:r>
            <a:r>
              <a:rPr lang="en-GB" sz="2200" b="1" dirty="0" smtClean="0">
                <a:solidFill>
                  <a:srgbClr val="FF0000"/>
                </a:solidFill>
              </a:rPr>
              <a:t>Malinowski (1957) </a:t>
            </a:r>
            <a:r>
              <a:rPr lang="en-GB" sz="2200" dirty="0" smtClean="0"/>
              <a:t>observed that among </a:t>
            </a:r>
            <a:r>
              <a:rPr lang="en-GB" sz="2200" dirty="0"/>
              <a:t>the </a:t>
            </a:r>
            <a:r>
              <a:rPr lang="en-GB" sz="2200" dirty="0" smtClean="0"/>
              <a:t>Trobriand Islanders, </a:t>
            </a:r>
            <a:r>
              <a:rPr lang="en-GB" sz="2200" dirty="0"/>
              <a:t>adults took an attitude of ‘tolerance and amused interest’ towards children's sexual activities.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349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GB" sz="2400" b="1" dirty="0" smtClean="0"/>
              <a:t>Activity: </a:t>
            </a:r>
            <a:r>
              <a:rPr lang="en-GB" sz="2400" dirty="0"/>
              <a:t>Go to </a:t>
            </a:r>
            <a:r>
              <a:rPr lang="en-GB" sz="2400" dirty="0">
                <a:hlinkClick r:id="rId2"/>
              </a:rPr>
              <a:t>http://</a:t>
            </a:r>
            <a:r>
              <a:rPr lang="en-GB" sz="2400" dirty="0" smtClean="0">
                <a:hlinkClick r:id="rId2"/>
              </a:rPr>
              <a:t>www.life-hack.co.uk/2014/04/16-children-and-their-bedrooms-from.html?m=1</a:t>
            </a:r>
            <a:r>
              <a:rPr lang="en-GB" sz="2400" dirty="0" smtClean="0"/>
              <a:t> What conclusions can you draw about cross-cultural differences in childhood? </a:t>
            </a:r>
          </a:p>
        </p:txBody>
      </p:sp>
    </p:spTree>
    <p:extLst>
      <p:ext uri="{BB962C8B-B14F-4D97-AF65-F5344CB8AC3E}">
        <p14:creationId xmlns:p14="http://schemas.microsoft.com/office/powerpoint/2010/main" val="188751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globalisation of western childhood?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Some sociologists have argued that western notions of childhood are being globalised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 example, campaigns against child labour in developing countries reflect Western views of what childhood ought to be.</a:t>
            </a:r>
          </a:p>
          <a:p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Question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Do you agree that Western ideas of childhood have become globalised (p.9 in booklet)?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52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 our culture child centred?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Using the Browne textbook complete p.10</a:t>
            </a:r>
          </a:p>
          <a:p>
            <a:endParaRPr lang="en-GB" dirty="0"/>
          </a:p>
          <a:p>
            <a:r>
              <a:rPr lang="en-GB" dirty="0" smtClean="0"/>
              <a:t>What problems can you identify with the argument that we have become more child centred?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293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3" y="54788"/>
            <a:ext cx="9372600" cy="1200416"/>
          </a:xfrm>
        </p:spPr>
        <p:txBody>
          <a:bodyPr/>
          <a:lstStyle/>
          <a:p>
            <a:r>
              <a:rPr lang="en-GB" dirty="0" smtClean="0"/>
              <a:t>Has the position of children improved or worsened?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GB" dirty="0" smtClean="0"/>
              <a:t>Improved: legal protection</a:t>
            </a:r>
          </a:p>
          <a:p>
            <a:r>
              <a:rPr lang="en-GB" dirty="0"/>
              <a:t>The Children Acts 1989/2004</a:t>
            </a:r>
          </a:p>
          <a:p>
            <a:r>
              <a:rPr lang="en-GB" dirty="0"/>
              <a:t>What other legislation has had an impact on the role of children today?</a:t>
            </a:r>
          </a:p>
          <a:p>
            <a:r>
              <a:rPr lang="en-GB" dirty="0"/>
              <a:t>Which age? Do some research and complete the table on </a:t>
            </a:r>
            <a:r>
              <a:rPr lang="en-GB" dirty="0" smtClean="0"/>
              <a:t>p.12</a:t>
            </a:r>
          </a:p>
          <a:p>
            <a:pPr marL="45720" indent="0">
              <a:buNone/>
            </a:pPr>
            <a:r>
              <a:rPr lang="en-GB" dirty="0" smtClean="0"/>
              <a:t>Worsened: unhappiness and child abuse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052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Worsened: Unhappy children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Womack (2011) reports that Britain’s children are some of the unhappiest in the West.</a:t>
            </a:r>
          </a:p>
          <a:p>
            <a:r>
              <a:rPr lang="en-GB" dirty="0" smtClean="0"/>
              <a:t>Family breakdown is a key cause of this leading to poor physical and mental health, poor relationships with parents and friends, failure at school and more likely to engage in risky behaviour.</a:t>
            </a:r>
          </a:p>
          <a:p>
            <a:r>
              <a:rPr lang="en-GB" dirty="0" smtClean="0"/>
              <a:t>Child poverty: 3.7 million children officially classed as living in poverty 2012-13.</a:t>
            </a:r>
          </a:p>
          <a:p>
            <a:r>
              <a:rPr lang="en-GB" dirty="0" smtClean="0"/>
              <a:t>Margo- British children spend more time with peers than parents and other adults. Many children are concerned their parents are not there for them when they need them.</a:t>
            </a:r>
          </a:p>
          <a:p>
            <a:r>
              <a:rPr lang="en-GB" dirty="0" smtClean="0"/>
              <a:t>3000 offences evert year are </a:t>
            </a:r>
            <a:r>
              <a:rPr lang="en-GB" dirty="0" err="1" smtClean="0"/>
              <a:t>comitted</a:t>
            </a:r>
            <a:r>
              <a:rPr lang="en-GB" dirty="0" smtClean="0"/>
              <a:t> by children under the age of 10.</a:t>
            </a:r>
          </a:p>
          <a:p>
            <a:r>
              <a:rPr lang="en-GB" dirty="0" smtClean="0"/>
              <a:t>75,000 school age children a year (approx.) enter the criminal justice system for various offences.</a:t>
            </a:r>
          </a:p>
        </p:txBody>
      </p:sp>
    </p:spTree>
    <p:extLst>
      <p:ext uri="{BB962C8B-B14F-4D97-AF65-F5344CB8AC3E}">
        <p14:creationId xmlns:p14="http://schemas.microsoft.com/office/powerpoint/2010/main" val="345838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Worsened: Child abuse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2013, statistics from the Department of Education showed there were 43,100 children and young people under the age of 18 who were subject to a Child Protection Plan in England because of various forms of abuse: 41% neglect, 31% emotional abuse, 12% physical abuse, 5% sexual abuse, 11% more than one category.</a:t>
            </a:r>
          </a:p>
          <a:p>
            <a:r>
              <a:rPr lang="en-GB" dirty="0" smtClean="0"/>
              <a:t>ChildLine has helped over 3.5million children since it opened in 1986.</a:t>
            </a:r>
          </a:p>
          <a:p>
            <a:r>
              <a:rPr lang="en-GB" dirty="0" smtClean="0"/>
              <a:t>Sibling abuse: Womack found from a longitudinal study of families that 31% of young people reported they were hit, kicked or pushed by a sibling ‘a lot’ or ‘quite a lot’. Around a third were frequently bullied by a sibling. Bowes et al (2014) found children who had been bullied by a sibling were twice as likely by the age of 18 to have depression, self harm or suffer anxiety.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511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Two views of modern childhood: Stainton-Rogers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6617570"/>
              </p:ext>
            </p:extLst>
          </p:nvPr>
        </p:nvGraphicFramePr>
        <p:xfrm>
          <a:off x="2208213" y="1600200"/>
          <a:ext cx="9372600" cy="43027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686300"/>
                <a:gridCol w="46863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WELFARE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CONTROL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Children</a:t>
                      </a:r>
                      <a:r>
                        <a:rPr lang="en-GB" baseline="0" dirty="0" smtClean="0"/>
                        <a:t> are vulnerable and need protection e.g.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Children need boundaries for their behaviour</a:t>
                      </a:r>
                      <a:r>
                        <a:rPr lang="en-GB" baseline="0" dirty="0" smtClean="0"/>
                        <a:t> and anti-social tendencies e.g.</a:t>
                      </a:r>
                    </a:p>
                    <a:p>
                      <a:endParaRPr lang="en-GB" baseline="0" dirty="0" smtClean="0"/>
                    </a:p>
                    <a:p>
                      <a:endParaRPr lang="en-GB" baseline="0" dirty="0" smtClean="0"/>
                    </a:p>
                    <a:p>
                      <a:endParaRPr lang="en-GB" baseline="0" dirty="0" smtClean="0"/>
                    </a:p>
                    <a:p>
                      <a:endParaRPr lang="en-GB" baseline="0" dirty="0" smtClean="0"/>
                    </a:p>
                    <a:p>
                      <a:endParaRPr lang="en-GB" baseline="0" dirty="0" smtClean="0"/>
                    </a:p>
                    <a:p>
                      <a:endParaRPr lang="en-GB" baseline="0" dirty="0" smtClean="0"/>
                    </a:p>
                    <a:p>
                      <a:endParaRPr lang="en-GB" baseline="0" dirty="0" smtClean="0"/>
                    </a:p>
                    <a:p>
                      <a:endParaRPr lang="en-GB" baseline="0" dirty="0" smtClean="0"/>
                    </a:p>
                    <a:p>
                      <a:endParaRPr lang="en-GB" baseline="0" dirty="0" smtClean="0"/>
                    </a:p>
                    <a:p>
                      <a:endParaRPr lang="en-GB" baseline="0" dirty="0" smtClean="0"/>
                    </a:p>
                    <a:p>
                      <a:endParaRPr lang="en-GB" baseline="0" dirty="0" smtClean="0"/>
                    </a:p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184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Has childhood disappeared?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Nick Lee vs </a:t>
            </a:r>
            <a:r>
              <a:rPr lang="en-GB" smtClean="0"/>
              <a:t>Neil Postman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640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70000"/>
              </a:lnSpc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To outline the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western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notion of childhood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and evaluate its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global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influence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To explain what is meant by childhood as a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social construct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To examine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cross-cultural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historical differences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 childhood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599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5106" y="1772611"/>
            <a:ext cx="2743201" cy="2322178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1.What stereotype of childhood does the picture challenge? </a:t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2. List five words you associate with childhood in the UK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241" b="7241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64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Modern western notion of childhood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 innocent and special time of life - a ‘golden age’. </a:t>
            </a:r>
          </a:p>
          <a:p>
            <a:r>
              <a:rPr lang="en-US" dirty="0"/>
              <a:t>D</a:t>
            </a:r>
            <a:r>
              <a:rPr lang="en-US" dirty="0" smtClean="0"/>
              <a:t>ifferent </a:t>
            </a:r>
            <a:r>
              <a:rPr lang="en-US" dirty="0"/>
              <a:t>from adulthood – physically and </a:t>
            </a:r>
            <a:r>
              <a:rPr lang="en-US" dirty="0" smtClean="0"/>
              <a:t>psychologically immature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Jane Pilcher (1995)</a:t>
            </a:r>
            <a:r>
              <a:rPr lang="en-US" dirty="0" smtClean="0"/>
              <a:t> </a:t>
            </a:r>
            <a:r>
              <a:rPr lang="en-US" dirty="0"/>
              <a:t>– childhood is </a:t>
            </a:r>
            <a:r>
              <a:rPr lang="en-US" u="sng" dirty="0"/>
              <a:t>distinctly separate </a:t>
            </a:r>
            <a:r>
              <a:rPr lang="en-US" dirty="0"/>
              <a:t>from adulthood, it is its own clear life stage where children occupy a different </a:t>
            </a:r>
            <a:r>
              <a:rPr lang="en-US" u="sng" dirty="0"/>
              <a:t>social status </a:t>
            </a:r>
            <a:r>
              <a:rPr lang="en-US" dirty="0"/>
              <a:t>form adults. </a:t>
            </a:r>
          </a:p>
          <a:p>
            <a:r>
              <a:rPr lang="en-US" dirty="0" smtClean="0"/>
              <a:t>The separate status is seen in laws</a:t>
            </a:r>
            <a:r>
              <a:rPr lang="en-US" dirty="0"/>
              <a:t>, </a:t>
            </a:r>
            <a:r>
              <a:rPr lang="en-US" dirty="0" smtClean="0"/>
              <a:t>clothes, products </a:t>
            </a:r>
            <a:r>
              <a:rPr lang="en-US" dirty="0"/>
              <a:t>and </a:t>
            </a:r>
            <a:r>
              <a:rPr lang="en-US" dirty="0" smtClean="0"/>
              <a:t>services (e.g. books, play areas).</a:t>
            </a:r>
            <a:endParaRPr lang="en-US" dirty="0"/>
          </a:p>
          <a:p>
            <a:r>
              <a:rPr lang="en-US" dirty="0" smtClean="0"/>
              <a:t>Vulnerable and </a:t>
            </a:r>
            <a:r>
              <a:rPr lang="en-US" dirty="0"/>
              <a:t>in need of protection from the dangers of the adult world. </a:t>
            </a:r>
          </a:p>
          <a:p>
            <a:r>
              <a:rPr lang="en-US" dirty="0" smtClean="0"/>
              <a:t>Childhood is lived </a:t>
            </a:r>
            <a:r>
              <a:rPr lang="en-US" dirty="0"/>
              <a:t>in a sphere of family and education – away from the real </a:t>
            </a:r>
            <a:r>
              <a:rPr lang="en-US" dirty="0" smtClean="0"/>
              <a:t>world</a:t>
            </a:r>
            <a:r>
              <a:rPr lang="en-US" dirty="0"/>
              <a:t> </a:t>
            </a:r>
            <a:r>
              <a:rPr lang="en-US" dirty="0" smtClean="0"/>
              <a:t>and paid work.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442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image of childhood does this picture communicate?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926" b="926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30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Childhood as a social construct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b="1" dirty="0" smtClean="0"/>
              <a:t>Question: </a:t>
            </a:r>
            <a:r>
              <a:rPr lang="en-GB" sz="2400" dirty="0"/>
              <a:t>W</a:t>
            </a:r>
            <a:r>
              <a:rPr lang="en-GB" sz="2400" dirty="0" smtClean="0"/>
              <a:t>hat is meant by the phrase ‘childhood is a social construct’</a:t>
            </a:r>
          </a:p>
          <a:p>
            <a:r>
              <a:rPr lang="en-GB" sz="2400" b="1" dirty="0">
                <a:solidFill>
                  <a:srgbClr val="FF0000"/>
                </a:solidFill>
              </a:rPr>
              <a:t>Wagg (1992) </a:t>
            </a:r>
            <a:r>
              <a:rPr lang="en-GB" sz="2400" dirty="0"/>
              <a:t>- “Childhood </a:t>
            </a:r>
            <a:r>
              <a:rPr lang="en-GB" sz="2400" dirty="0" smtClean="0"/>
              <a:t>is </a:t>
            </a:r>
            <a:r>
              <a:rPr lang="en-GB" sz="2400" dirty="0"/>
              <a:t>(…) what members of </a:t>
            </a:r>
            <a:r>
              <a:rPr lang="en-GB" sz="2400" u="sng" dirty="0"/>
              <a:t>particular societies</a:t>
            </a:r>
            <a:r>
              <a:rPr lang="en-GB" sz="2400" dirty="0"/>
              <a:t>, at </a:t>
            </a:r>
            <a:r>
              <a:rPr lang="en-GB" sz="2400" u="sng" dirty="0"/>
              <a:t>particular times </a:t>
            </a:r>
            <a:r>
              <a:rPr lang="en-GB" sz="2400" dirty="0"/>
              <a:t>and a </a:t>
            </a:r>
            <a:r>
              <a:rPr lang="en-GB" sz="2400" u="sng" dirty="0"/>
              <a:t>particular place</a:t>
            </a:r>
            <a:r>
              <a:rPr lang="en-GB" sz="2400" dirty="0"/>
              <a:t>, say it is. There is no single universal childhood, experienced by all. So childhood isn’t ‘natural’, and should be distinguished from mere biological immaturity’ </a:t>
            </a:r>
            <a:endParaRPr lang="en-GB" sz="2400" dirty="0" smtClean="0"/>
          </a:p>
          <a:p>
            <a:r>
              <a:rPr lang="en-GB" sz="2400" dirty="0" smtClean="0"/>
              <a:t>Evidence to support the view that childhood is a social construct can be found in 1) </a:t>
            </a:r>
            <a:r>
              <a:rPr lang="en-GB" sz="2400" b="1" dirty="0" smtClean="0"/>
              <a:t>historical</a:t>
            </a:r>
            <a:r>
              <a:rPr lang="en-GB" sz="2400" dirty="0" smtClean="0"/>
              <a:t> </a:t>
            </a:r>
            <a:r>
              <a:rPr lang="en-GB" sz="2400" b="1" dirty="0" smtClean="0"/>
              <a:t>differences </a:t>
            </a:r>
            <a:r>
              <a:rPr lang="en-GB" sz="2400" dirty="0" smtClean="0"/>
              <a:t>2.) </a:t>
            </a:r>
            <a:r>
              <a:rPr lang="en-GB" sz="2400" b="1" dirty="0" smtClean="0"/>
              <a:t>cross-cultural differences</a:t>
            </a:r>
            <a:r>
              <a:rPr lang="en-GB" sz="2400" dirty="0" smtClean="0"/>
              <a:t> 3.) differences in the same society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8382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Historical differences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8213" y="1505216"/>
            <a:ext cx="9372600" cy="4209784"/>
          </a:xfrm>
        </p:spPr>
        <p:txBody>
          <a:bodyPr>
            <a:normAutofit fontScale="25000" lnSpcReduction="20000"/>
          </a:bodyPr>
          <a:lstStyle/>
          <a:p>
            <a:r>
              <a:rPr lang="en-US" sz="8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Ariès</a:t>
            </a:r>
            <a:r>
              <a:rPr lang="en-US" sz="8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(1962) 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– between the 10</a:t>
            </a:r>
            <a:r>
              <a:rPr lang="en-US" sz="80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 and 13</a:t>
            </a:r>
            <a:r>
              <a:rPr lang="en-US" sz="80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 century childhood didn’t exist. Children were not seen to have a different nature or needs from </a:t>
            </a: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adults</a:t>
            </a:r>
          </a:p>
          <a:p>
            <a:r>
              <a:rPr lang="en-US" sz="8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Ariès</a:t>
            </a:r>
            <a:r>
              <a:rPr lang="en-US" sz="8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looks at art from that period, noticing how 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children were depicted as smaller </a:t>
            </a: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– not 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as having any different characteristics. </a:t>
            </a:r>
          </a:p>
          <a:p>
            <a:r>
              <a:rPr lang="en-US" sz="8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Shorter (1975)</a:t>
            </a: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– parental attitude was different. High death rates encouraged indifference and neglect toward infants. </a:t>
            </a:r>
          </a:p>
          <a:p>
            <a:r>
              <a:rPr lang="en-US" sz="8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Ariès</a:t>
            </a:r>
            <a:r>
              <a:rPr lang="en-US" sz="8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– elements of the modern notion of childhood started to </a:t>
            </a: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emerge from the 13</a:t>
            </a:r>
            <a:r>
              <a:rPr lang="en-US" sz="8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 century onwards:</a:t>
            </a:r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">
              <a:lnSpc>
                <a:spcPct val="120000"/>
              </a:lnSpc>
              <a:spcBef>
                <a:spcPts val="600"/>
              </a:spcBef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Schools 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started to </a:t>
            </a: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specialize 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in education of the young. </a:t>
            </a:r>
          </a:p>
          <a:p>
            <a:pPr marL="72000">
              <a:lnSpc>
                <a:spcPct val="120000"/>
              </a:lnSpc>
              <a:spcBef>
                <a:spcPts val="600"/>
              </a:spcBef>
            </a:pP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Growing distinction between children's and adults</a:t>
            </a: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 clothing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2000">
              <a:lnSpc>
                <a:spcPct val="120000"/>
              </a:lnSpc>
              <a:spcBef>
                <a:spcPts val="600"/>
              </a:spcBef>
            </a:pP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en-US" sz="80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 century – handbooks on childbearing were </a:t>
            </a: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</a:p>
          <a:p>
            <a:pPr marL="72000">
              <a:lnSpc>
                <a:spcPct val="120000"/>
              </a:lnSpc>
              <a:spcBef>
                <a:spcPts val="600"/>
              </a:spcBef>
            </a:pP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en-US" sz="8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 century – factory acts banned the </a:t>
            </a:r>
            <a:r>
              <a:rPr lang="en-US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employment </a:t>
            </a: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of children in mines/factories.  Complete p.6-7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917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Teddy boys in the 1950s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934" y="1862959"/>
            <a:ext cx="5111184" cy="4114800"/>
          </a:xfrm>
        </p:spPr>
      </p:pic>
    </p:spTree>
    <p:extLst>
      <p:ext uri="{BB962C8B-B14F-4D97-AF65-F5344CB8AC3E}">
        <p14:creationId xmlns:p14="http://schemas.microsoft.com/office/powerpoint/2010/main" val="338606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Phillipe Aries (1962)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08213" y="2080323"/>
            <a:ext cx="4572000" cy="3154553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Question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  What criticisms have been made of Aries work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GB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Pollock (1983)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– limited and unrepresentative sources</a:t>
            </a:r>
          </a:p>
          <a:p>
            <a:r>
              <a:rPr lang="en-GB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Pollock (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1983)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during the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Middle Ages society had a different notion of childhood than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today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Wilson (1980)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– Aries’ work is present-centred and applies today’s views to the past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484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hildren Happy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7909083B-3485-49E7-BBE7-EFD488C62F99}" vid="{B57F6697-5DA8-422E-86BF-20B69A74A1E0}"/>
    </a:ext>
  </a:extLst>
</a:theme>
</file>

<file path=ppt/theme/theme2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22224F2-88E2-4E19-8BE2-5AB2030F71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Children playing education presentation design (cartoon illustration, widescreen)</Template>
  <TotalTime>0</TotalTime>
  <Words>1100</Words>
  <Application>Microsoft Office PowerPoint</Application>
  <PresentationFormat>Widescreen</PresentationFormat>
  <Paragraphs>85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Euphemia</vt:lpstr>
      <vt:lpstr>Wingdings</vt:lpstr>
      <vt:lpstr>Children Happy 16x9</vt:lpstr>
      <vt:lpstr>Childhood</vt:lpstr>
      <vt:lpstr>Learning Objectives</vt:lpstr>
      <vt:lpstr>1.What stereotype of childhood does the picture challenge?  2. List five words you associate with childhood in the UK</vt:lpstr>
      <vt:lpstr>Modern western notion of childhood</vt:lpstr>
      <vt:lpstr>What image of childhood does this picture communicate?</vt:lpstr>
      <vt:lpstr>Childhood as a social construct</vt:lpstr>
      <vt:lpstr>Historical differences</vt:lpstr>
      <vt:lpstr>Teddy boys in the 1950s</vt:lpstr>
      <vt:lpstr>Phillipe Aries (1962)</vt:lpstr>
      <vt:lpstr>Cross-cultural differences (p. 8-9 in booklet)</vt:lpstr>
      <vt:lpstr>PowerPoint Presentation</vt:lpstr>
      <vt:lpstr>The globalisation of western childhood?</vt:lpstr>
      <vt:lpstr>Is our culture child centred?</vt:lpstr>
      <vt:lpstr>Has the position of children improved or worsened?</vt:lpstr>
      <vt:lpstr>Worsened: Unhappy children</vt:lpstr>
      <vt:lpstr>Worsened: Child abuse</vt:lpstr>
      <vt:lpstr>Two views of modern childhood: Stainton-Rogers</vt:lpstr>
      <vt:lpstr>Has childhood disappeared?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2015-11-15T13:35:31Z</dcterms:created>
  <dcterms:modified xsi:type="dcterms:W3CDTF">2017-01-18T09:48:10Z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TC034618839991</vt:lpwstr>
  </property>
</Properties>
</file>