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2"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91" d="100"/>
          <a:sy n="91" d="100"/>
        </p:scale>
        <p:origin x="84"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58476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315407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798968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625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2349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6861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895893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6823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31692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03293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65508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281333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1528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723740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solidFill>
                  <a:prstClr val="black">
                    <a:lumMod val="95000"/>
                    <a:lumOff val="5000"/>
                  </a:prstClr>
                </a:solidFill>
              </a:rPr>
              <a:pPr/>
              <a:t>3/6/2017</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dirty="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2296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340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6975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366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586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668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35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90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D9293D-5089-446A-B46D-D1BCC8D818AE}" type="datetimeFigureOut">
              <a:rPr lang="en-GB" smtClean="0"/>
              <a:t>06/03/2017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35164950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695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1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18895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93DE1A-A84A-B448-A6E3-5C7BD5DB9B2E}" type="datetimeFigureOut">
              <a:rPr lang="en-US" smtClean="0">
                <a:solidFill>
                  <a:prstClr val="black">
                    <a:tint val="75000"/>
                  </a:prstClr>
                </a:solidFill>
              </a:rPr>
              <a:pPr/>
              <a:t>3/6/2017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0F65D23-4E29-FB48-8F93-3698325DD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472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AD6EE87-EBD5-4F12-A48A-63ACA297AC8F}" type="datetimeFigureOut">
              <a:rPr lang="en-US" smtClean="0">
                <a:solidFill>
                  <a:prstClr val="white">
                    <a:alpha val="60000"/>
                  </a:prstClr>
                </a:solidFill>
              </a:rPr>
              <a:pPr/>
              <a:t>3/6/2017</a:t>
            </a:fld>
            <a:endParaRPr lang="en-US" dirty="0">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4882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50506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4894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endParaRPr lang="en-US" dirty="0">
              <a:solidFill>
                <a:srgbClr val="B31166"/>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36960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srgbClr val="B31166"/>
                </a:solidFill>
              </a:rPr>
              <a:pPr/>
              <a:t>3/6/2017</a:t>
            </a:fld>
            <a:endParaRPr lang="en-US" dirty="0">
              <a:solidFill>
                <a:srgbClr val="B31166"/>
              </a:solidFill>
            </a:endParaRPr>
          </a:p>
        </p:txBody>
      </p:sp>
      <p:sp>
        <p:nvSpPr>
          <p:cNvPr id="8" name="Footer Placeholder 7"/>
          <p:cNvSpPr>
            <a:spLocks noGrp="1"/>
          </p:cNvSpPr>
          <p:nvPr>
            <p:ph type="ftr" sz="quarter" idx="11"/>
          </p:nvPr>
        </p:nvSpPr>
        <p:spPr/>
        <p:txBody>
          <a:bodyPr/>
          <a:lstStyle/>
          <a:p>
            <a:endParaRPr lang="en-US" dirty="0">
              <a:solidFill>
                <a:srgbClr val="B31166"/>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98798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srgbClr val="B31166"/>
                </a:solidFill>
              </a:rPr>
              <a:pPr/>
              <a:t>3/6/2017</a:t>
            </a:fld>
            <a:endParaRPr lang="en-US" dirty="0">
              <a:solidFill>
                <a:srgbClr val="B31166"/>
              </a:solidFill>
            </a:endParaRPr>
          </a:p>
        </p:txBody>
      </p:sp>
      <p:sp>
        <p:nvSpPr>
          <p:cNvPr id="4" name="Footer Placeholder 3"/>
          <p:cNvSpPr>
            <a:spLocks noGrp="1"/>
          </p:cNvSpPr>
          <p:nvPr>
            <p:ph type="ftr" sz="quarter" idx="11"/>
          </p:nvPr>
        </p:nvSpPr>
        <p:spPr/>
        <p:txBody>
          <a:bodyPr/>
          <a:lstStyle/>
          <a:p>
            <a:endParaRPr lang="en-US" dirty="0">
              <a:solidFill>
                <a:srgbClr val="B31166"/>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723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FD9293D-5089-446A-B46D-D1BCC8D818AE}"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4237511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srgbClr val="B31166"/>
                </a:solidFill>
              </a:rPr>
              <a:pPr/>
              <a:t>3/6/2017</a:t>
            </a:fld>
            <a:endParaRPr lang="en-US" dirty="0">
              <a:solidFill>
                <a:srgbClr val="B31166"/>
              </a:solidFill>
            </a:endParaRPr>
          </a:p>
        </p:txBody>
      </p:sp>
      <p:sp>
        <p:nvSpPr>
          <p:cNvPr id="3" name="Footer Placeholder 2"/>
          <p:cNvSpPr>
            <a:spLocks noGrp="1"/>
          </p:cNvSpPr>
          <p:nvPr>
            <p:ph type="ftr" sz="quarter" idx="11"/>
          </p:nvPr>
        </p:nvSpPr>
        <p:spPr/>
        <p:txBody>
          <a:bodyPr/>
          <a:lstStyle/>
          <a:p>
            <a:endParaRPr lang="en-US" dirty="0">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27845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832228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67E5644-1E61-4311-A31E-84CB9C7AA8A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8656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solidFill>
                  <a:srgbClr val="B31166"/>
                </a:solidFill>
              </a:rPr>
              <a:pPr/>
              <a:t>3/6/2017</a:t>
            </a:fld>
            <a:endParaRPr lang="en-US" dirty="0">
              <a:solidFill>
                <a:srgbClr val="B31166"/>
              </a:solidFill>
            </a:endParaRPr>
          </a:p>
        </p:txBody>
      </p:sp>
      <p:sp>
        <p:nvSpPr>
          <p:cNvPr id="6" name="Footer Placeholder 5"/>
          <p:cNvSpPr>
            <a:spLocks noGrp="1"/>
          </p:cNvSpPr>
          <p:nvPr>
            <p:ph type="ftr" sz="quarter" idx="11"/>
          </p:nvPr>
        </p:nvSpPr>
        <p:spPr/>
        <p:txBody>
          <a:bodyPr/>
          <a:lstStyle/>
          <a:p>
            <a:endParaRPr lang="en-US" dirty="0">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68577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4375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defTabSz="457200"/>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46429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298CD5-6C1E-4009-B41F-6DF62E31D3BE}"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073546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solidFill>
                  <a:srgbClr val="B31166"/>
                </a:solidFill>
              </a:rPr>
              <a:pPr/>
              <a:t>3/6/2017</a:t>
            </a:fld>
            <a:endParaRPr lang="en-US" dirty="0">
              <a:solidFill>
                <a:srgbClr val="B31166"/>
              </a:solidFill>
            </a:endParaRPr>
          </a:p>
        </p:txBody>
      </p:sp>
      <p:sp>
        <p:nvSpPr>
          <p:cNvPr id="8" name="Footer Placeholder 7"/>
          <p:cNvSpPr>
            <a:spLocks noGrp="1"/>
          </p:cNvSpPr>
          <p:nvPr>
            <p:ph type="ftr" sz="quarter" idx="11"/>
          </p:nvPr>
        </p:nvSpPr>
        <p:spPr/>
        <p:txBody>
          <a:bodyPr/>
          <a:lstStyle/>
          <a:p>
            <a:endParaRPr lang="en-US" dirty="0">
              <a:solidFill>
                <a:srgbClr val="B31166"/>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3422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298CD5-6C1E-4009-B41F-6DF62E31D3BE}" type="datetimeFigureOut">
              <a:rPr lang="en-US" smtClean="0">
                <a:solidFill>
                  <a:srgbClr val="B31166"/>
                </a:solidFill>
              </a:rPr>
              <a:pPr/>
              <a:t>3/6/2017</a:t>
            </a:fld>
            <a:endParaRPr lang="en-US" dirty="0">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US" dirty="0">
              <a:solidFill>
                <a:srgbClr val="B31166"/>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588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CD73815-2707-4475-8F1A-B873CB631BB4}"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81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FD9293D-5089-446A-B46D-D1BCC8D818AE}" type="datetimeFigureOut">
              <a:rPr lang="en-GB" smtClean="0"/>
              <a:t>06/03/2017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2702832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A4AFB99-0EAB-4182-AFF8-E214C82A68F6}" type="datetimeFigureOut">
              <a:rPr lang="en-US" smtClean="0">
                <a:solidFill>
                  <a:srgbClr val="B31166"/>
                </a:solidFill>
              </a:rPr>
              <a:pPr/>
              <a:t>3/6/2017</a:t>
            </a:fld>
            <a:endParaRPr lang="en-US" dirty="0">
              <a:solidFill>
                <a:srgbClr val="B31166"/>
              </a:solidFill>
            </a:endParaRPr>
          </a:p>
        </p:txBody>
      </p:sp>
      <p:sp>
        <p:nvSpPr>
          <p:cNvPr id="5" name="Footer Placeholder 4"/>
          <p:cNvSpPr>
            <a:spLocks noGrp="1"/>
          </p:cNvSpPr>
          <p:nvPr>
            <p:ph type="ftr" sz="quarter" idx="11"/>
          </p:nvPr>
        </p:nvSpPr>
        <p:spPr/>
        <p:txBody>
          <a:bodyPr/>
          <a:lstStyle/>
          <a:p>
            <a:endParaRPr lang="en-US" dirty="0">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5631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GB">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79203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501059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83472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507330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60094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04345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0698089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116407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699166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FD9293D-5089-446A-B46D-D1BCC8D818AE}" type="datetimeFigureOut">
              <a:rPr lang="en-GB" smtClean="0"/>
              <a:t>06/03/2017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20430166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207346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796688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984621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30700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332227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815827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9119990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54573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D9293D-5089-446A-B46D-D1BCC8D818AE}" type="datetimeFigureOut">
              <a:rPr lang="en-GB" smtClean="0"/>
              <a:t>06/03/2017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1503890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293D-5089-446A-B46D-D1BCC8D818AE}"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426542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D9293D-5089-446A-B46D-D1BCC8D818AE}" type="datetimeFigureOut">
              <a:rPr lang="en-GB" smtClean="0"/>
              <a:t>06/03/2017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1B09FB-6B58-47BB-AE89-57AA1335039E}" type="slidenum">
              <a:rPr lang="en-GB" smtClean="0"/>
              <a:t>‹#›</a:t>
            </a:fld>
            <a:endParaRPr lang="en-GB"/>
          </a:p>
        </p:txBody>
      </p:sp>
    </p:spTree>
    <p:extLst>
      <p:ext uri="{BB962C8B-B14F-4D97-AF65-F5344CB8AC3E}">
        <p14:creationId xmlns:p14="http://schemas.microsoft.com/office/powerpoint/2010/main" val="407201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2.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9293D-5089-446A-B46D-D1BCC8D818AE}" type="datetimeFigureOut">
              <a:rPr lang="en-GB" smtClean="0"/>
              <a:t>06/03/2017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B09FB-6B58-47BB-AE89-57AA1335039E}" type="slidenum">
              <a:rPr lang="en-GB" smtClean="0"/>
              <a:t>‹#›</a:t>
            </a:fld>
            <a:endParaRPr lang="en-GB"/>
          </a:p>
        </p:txBody>
      </p:sp>
    </p:spTree>
    <p:extLst>
      <p:ext uri="{BB962C8B-B14F-4D97-AF65-F5344CB8AC3E}">
        <p14:creationId xmlns:p14="http://schemas.microsoft.com/office/powerpoint/2010/main" val="135508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dirty="0">
                <a:solidFill>
                  <a:prstClr val="black">
                    <a:lumMod val="95000"/>
                    <a:lumOff val="5000"/>
                  </a:prstClr>
                </a:solidFill>
              </a:rPr>
              <a:pPr defTabSz="457200"/>
              <a:t>3/6/2017</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dirty="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28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B93DE1A-A84A-B448-A6E3-5C7BD5DB9B2E}" type="datetimeFigureOut">
              <a:rPr lang="en-US" smtClean="0">
                <a:solidFill>
                  <a:prstClr val="black">
                    <a:tint val="75000"/>
                  </a:prstClr>
                </a:solidFill>
              </a:rPr>
              <a:pPr defTabSz="457200"/>
              <a:t>3/6/2017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A0F65D23-4E29-FB48-8F93-3698325DDF5C}"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08456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pPr defTabSz="457200"/>
            <a:fld id="{90298CD5-6C1E-4009-B41F-6DF62E31D3BE}" type="datetimeFigureOut">
              <a:rPr lang="en-US" smtClean="0">
                <a:solidFill>
                  <a:srgbClr val="B31166"/>
                </a:solidFill>
              </a:rPr>
              <a:pPr defTabSz="457200"/>
              <a:t>3/6/2017</a:t>
            </a:fld>
            <a:endParaRPr lang="en-US" dirty="0">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pPr defTabSz="457200"/>
            <a:endParaRPr lang="en-US" dirty="0">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pPr defTabSz="457200"/>
            <a:fld id="{4FAB73BC-B049-4115-A692-8D63A059BFB8}"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4160919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E23739-C2CF-442B-B1F5-C051842B117E}" type="datetimeFigureOut">
              <a:rPr lang="en-GB" smtClean="0">
                <a:solidFill>
                  <a:prstClr val="white"/>
                </a:solidFill>
              </a:rPr>
              <a:pPr/>
              <a:t>06/03/2017</a:t>
            </a:fld>
            <a:endParaRPr lang="en-GB">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BEAE70-B167-44B0-AB99-76C29B2F6604}"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730264707"/>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FAMILY TRENDS SUMMARY</a:t>
            </a:r>
            <a:br>
              <a:rPr lang="en-GB" dirty="0" smtClean="0"/>
            </a:br>
            <a:r>
              <a:rPr lang="en-GB" dirty="0" smtClean="0"/>
              <a:t>A </a:t>
            </a:r>
            <a:r>
              <a:rPr lang="en-GB" dirty="0" smtClean="0"/>
              <a:t>GROUP</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310423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3404" y="2765813"/>
            <a:ext cx="2128383" cy="1276986"/>
          </a:xfrm>
        </p:spPr>
        <p:txBody>
          <a:bodyPr>
            <a:normAutofit/>
          </a:bodyPr>
          <a:lstStyle/>
          <a:p>
            <a:pPr marL="0" indent="0">
              <a:buNone/>
            </a:pPr>
            <a:endParaRPr lang="en-US" sz="1600" dirty="0"/>
          </a:p>
        </p:txBody>
      </p:sp>
      <p:sp>
        <p:nvSpPr>
          <p:cNvPr id="4" name="Cloud 3"/>
          <p:cNvSpPr/>
          <p:nvPr/>
        </p:nvSpPr>
        <p:spPr>
          <a:xfrm>
            <a:off x="5149094" y="2622707"/>
            <a:ext cx="1722693" cy="1420093"/>
          </a:xfrm>
          <a:prstGeom prst="cloud">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LAT’S </a:t>
            </a:r>
          </a:p>
        </p:txBody>
      </p:sp>
      <p:sp>
        <p:nvSpPr>
          <p:cNvPr id="5" name="TextBox 4"/>
          <p:cNvSpPr txBox="1"/>
          <p:nvPr/>
        </p:nvSpPr>
        <p:spPr>
          <a:xfrm>
            <a:off x="1738627" y="287824"/>
            <a:ext cx="3004777" cy="2585323"/>
          </a:xfrm>
          <a:prstGeom prst="rect">
            <a:avLst/>
          </a:prstGeom>
          <a:noFill/>
        </p:spPr>
        <p:txBody>
          <a:bodyPr wrap="square" rtlCol="0">
            <a:spAutoFit/>
          </a:bodyPr>
          <a:lstStyle/>
          <a:p>
            <a:pPr defTabSz="457200"/>
            <a:r>
              <a:rPr lang="en-US" dirty="0">
                <a:solidFill>
                  <a:prstClr val="black"/>
                </a:solidFill>
              </a:rPr>
              <a:t>Definition of living apart together couples: couples who are in a significant relationship but not married or cohabiting, some sociologists suggest that LAT’S may reflect a trend towards less formalized relationships </a:t>
            </a:r>
          </a:p>
          <a:p>
            <a:pPr defTabSz="457200"/>
            <a:endParaRPr lang="en-US" dirty="0">
              <a:solidFill>
                <a:prstClr val="black"/>
              </a:solidFill>
            </a:endParaRPr>
          </a:p>
        </p:txBody>
      </p:sp>
      <p:cxnSp>
        <p:nvCxnSpPr>
          <p:cNvPr id="7" name="Straight Arrow Connector 6"/>
          <p:cNvCxnSpPr/>
          <p:nvPr/>
        </p:nvCxnSpPr>
        <p:spPr>
          <a:xfrm flipH="1" flipV="1">
            <a:off x="4743404" y="2307616"/>
            <a:ext cx="715423" cy="2504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301041" y="341489"/>
            <a:ext cx="3112091" cy="4524316"/>
          </a:xfrm>
          <a:prstGeom prst="rect">
            <a:avLst/>
          </a:prstGeom>
          <a:noFill/>
        </p:spPr>
        <p:txBody>
          <a:bodyPr wrap="square" rtlCol="0">
            <a:spAutoFit/>
          </a:bodyPr>
          <a:lstStyle/>
          <a:p>
            <a:pPr defTabSz="457200"/>
            <a:r>
              <a:rPr lang="en-US" dirty="0">
                <a:solidFill>
                  <a:prstClr val="black"/>
                </a:solidFill>
              </a:rPr>
              <a:t>Simon Duncan and Miranda Phillips for the British Social Attitudes survey (2013) found that about 1 in 10 adults are LAT’s. this is about half of the people officially classified as single. It has been suggested that this may reflect a trend towards less formalized relationships and families of choice. They conclude that although being a LAT is no longer seen as abnormal, it probably does not amount to a  rejection of more traditional relationships </a:t>
            </a:r>
          </a:p>
        </p:txBody>
      </p:sp>
      <p:cxnSp>
        <p:nvCxnSpPr>
          <p:cNvPr id="10" name="Straight Arrow Connector 9"/>
          <p:cNvCxnSpPr/>
          <p:nvPr/>
        </p:nvCxnSpPr>
        <p:spPr>
          <a:xfrm flipV="1">
            <a:off x="6871786" y="2164508"/>
            <a:ext cx="429254" cy="3935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738626" y="4319797"/>
            <a:ext cx="3165748" cy="2308324"/>
          </a:xfrm>
          <a:prstGeom prst="rect">
            <a:avLst/>
          </a:prstGeom>
          <a:noFill/>
        </p:spPr>
        <p:txBody>
          <a:bodyPr wrap="square" rtlCol="0">
            <a:spAutoFit/>
          </a:bodyPr>
          <a:lstStyle/>
          <a:p>
            <a:pPr defTabSz="457200"/>
            <a:r>
              <a:rPr lang="en-US" dirty="0">
                <a:solidFill>
                  <a:prstClr val="black"/>
                </a:solidFill>
              </a:rPr>
              <a:t>Reasons for LAT’S </a:t>
            </a:r>
          </a:p>
          <a:p>
            <a:pPr marL="285750" indent="-285750" defTabSz="457200">
              <a:buFontTx/>
              <a:buChar char="-"/>
            </a:pPr>
            <a:r>
              <a:rPr lang="en-US" dirty="0">
                <a:solidFill>
                  <a:prstClr val="black"/>
                </a:solidFill>
              </a:rPr>
              <a:t>Some don</a:t>
            </a:r>
            <a:r>
              <a:rPr lang="mr-IN" dirty="0">
                <a:solidFill>
                  <a:prstClr val="black"/>
                </a:solidFill>
              </a:rPr>
              <a:t>’</a:t>
            </a:r>
            <a:r>
              <a:rPr lang="en-US" dirty="0">
                <a:solidFill>
                  <a:prstClr val="black"/>
                </a:solidFill>
              </a:rPr>
              <a:t>t live together because its too early to cohabit or because of previous relationships</a:t>
            </a:r>
          </a:p>
          <a:p>
            <a:pPr marL="285750" indent="-285750" defTabSz="457200">
              <a:buFontTx/>
              <a:buChar char="-"/>
            </a:pPr>
            <a:r>
              <a:rPr lang="en-US" dirty="0">
                <a:solidFill>
                  <a:prstClr val="black"/>
                </a:solidFill>
              </a:rPr>
              <a:t>- 20% of LAT’s see their relationship as their ‘ideal relationship’ </a:t>
            </a:r>
          </a:p>
        </p:txBody>
      </p:sp>
      <p:cxnSp>
        <p:nvCxnSpPr>
          <p:cNvPr id="13" name="Straight Arrow Connector 12"/>
          <p:cNvCxnSpPr/>
          <p:nvPr/>
        </p:nvCxnSpPr>
        <p:spPr>
          <a:xfrm flipH="1">
            <a:off x="4153179" y="3738695"/>
            <a:ext cx="995914" cy="3041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666342" y="4865805"/>
            <a:ext cx="2280492" cy="1477328"/>
          </a:xfrm>
          <a:prstGeom prst="rect">
            <a:avLst/>
          </a:prstGeom>
          <a:noFill/>
        </p:spPr>
        <p:txBody>
          <a:bodyPr wrap="square" rtlCol="0">
            <a:spAutoFit/>
          </a:bodyPr>
          <a:lstStyle/>
          <a:p>
            <a:pPr defTabSz="457200"/>
            <a:r>
              <a:rPr lang="en-GB" dirty="0">
                <a:solidFill>
                  <a:prstClr val="black"/>
                </a:solidFill>
              </a:rPr>
              <a:t>Couples always used to live together when married or cohabiting. LAT’S were rare or non existent.</a:t>
            </a:r>
          </a:p>
        </p:txBody>
      </p:sp>
      <p:cxnSp>
        <p:nvCxnSpPr>
          <p:cNvPr id="9" name="Straight Arrow Connector 8"/>
          <p:cNvCxnSpPr/>
          <p:nvPr/>
        </p:nvCxnSpPr>
        <p:spPr>
          <a:xfrm>
            <a:off x="6404473" y="4142343"/>
            <a:ext cx="209321" cy="7234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2707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093466" y="2633031"/>
            <a:ext cx="2016087" cy="159744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a:solidFill>
                  <a:prstClr val="white"/>
                </a:solidFill>
              </a:rPr>
              <a:t>Migration</a:t>
            </a:r>
          </a:p>
        </p:txBody>
      </p:sp>
      <p:sp>
        <p:nvSpPr>
          <p:cNvPr id="5" name="TextBox 4"/>
          <p:cNvSpPr txBox="1"/>
          <p:nvPr/>
        </p:nvSpPr>
        <p:spPr>
          <a:xfrm>
            <a:off x="4465505" y="275422"/>
            <a:ext cx="2511845" cy="1323439"/>
          </a:xfrm>
          <a:prstGeom prst="rect">
            <a:avLst/>
          </a:prstGeom>
          <a:noFill/>
        </p:spPr>
        <p:txBody>
          <a:bodyPr wrap="square" rtlCol="0">
            <a:spAutoFit/>
          </a:bodyPr>
          <a:lstStyle/>
          <a:p>
            <a:pPr defTabSz="457200"/>
            <a:r>
              <a:rPr lang="en-GB" sz="1600" dirty="0">
                <a:solidFill>
                  <a:prstClr val="black"/>
                </a:solidFill>
              </a:rPr>
              <a:t>The movement of people from place to place internal (within a given society) or transnational (crossing nation frontiers)</a:t>
            </a:r>
          </a:p>
        </p:txBody>
      </p:sp>
      <p:cxnSp>
        <p:nvCxnSpPr>
          <p:cNvPr id="7" name="Straight Arrow Connector 6"/>
          <p:cNvCxnSpPr/>
          <p:nvPr/>
        </p:nvCxnSpPr>
        <p:spPr>
          <a:xfrm flipH="1" flipV="1">
            <a:off x="4148768" y="2285545"/>
            <a:ext cx="969484" cy="6830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098535" y="374574"/>
            <a:ext cx="3150824" cy="2554545"/>
          </a:xfrm>
          <a:prstGeom prst="rect">
            <a:avLst/>
          </a:prstGeom>
          <a:noFill/>
        </p:spPr>
        <p:txBody>
          <a:bodyPr wrap="square" rtlCol="0">
            <a:spAutoFit/>
          </a:bodyPr>
          <a:lstStyle/>
          <a:p>
            <a:pPr marL="285750" indent="-285750" defTabSz="457200">
              <a:buFont typeface="Arial" panose="020B0604020202020204" pitchFamily="34" charset="0"/>
              <a:buChar char="•"/>
            </a:pPr>
            <a:r>
              <a:rPr lang="en-GB" sz="1600" dirty="0">
                <a:solidFill>
                  <a:prstClr val="black"/>
                </a:solidFill>
              </a:rPr>
              <a:t>Immigration refers to the movement into a society.</a:t>
            </a:r>
          </a:p>
          <a:p>
            <a:pPr marL="285750" indent="-285750" defTabSz="457200">
              <a:buFont typeface="Arial" panose="020B0604020202020204" pitchFamily="34" charset="0"/>
              <a:buChar char="•"/>
            </a:pPr>
            <a:r>
              <a:rPr lang="en-GB" sz="1600" dirty="0">
                <a:solidFill>
                  <a:prstClr val="black"/>
                </a:solidFill>
              </a:rPr>
              <a:t>Emigration refers to the movement out.</a:t>
            </a:r>
          </a:p>
          <a:p>
            <a:pPr marL="285750" indent="-285750" defTabSz="457200">
              <a:buFont typeface="Arial" panose="020B0604020202020204" pitchFamily="34" charset="0"/>
              <a:buChar char="•"/>
            </a:pPr>
            <a:r>
              <a:rPr lang="en-GB" sz="1600" dirty="0">
                <a:solidFill>
                  <a:prstClr val="black"/>
                </a:solidFill>
              </a:rPr>
              <a:t>Net migration is the difference between the numbers of immigrants and the numbers of emigrants, and is expressed as a net increase or a net decrease due to migration.</a:t>
            </a:r>
          </a:p>
        </p:txBody>
      </p:sp>
      <p:cxnSp>
        <p:nvCxnSpPr>
          <p:cNvPr id="10" name="Straight Arrow Connector 9"/>
          <p:cNvCxnSpPr/>
          <p:nvPr/>
        </p:nvCxnSpPr>
        <p:spPr>
          <a:xfrm flipV="1">
            <a:off x="6613794" y="2059257"/>
            <a:ext cx="749147" cy="3855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362940" y="3122355"/>
            <a:ext cx="3393196" cy="3293209"/>
          </a:xfrm>
          <a:prstGeom prst="rect">
            <a:avLst/>
          </a:prstGeom>
          <a:noFill/>
        </p:spPr>
        <p:txBody>
          <a:bodyPr wrap="square" rtlCol="0">
            <a:spAutoFit/>
          </a:bodyPr>
          <a:lstStyle/>
          <a:p>
            <a:pPr defTabSz="457200"/>
            <a:r>
              <a:rPr lang="en-GB" sz="1600" dirty="0">
                <a:solidFill>
                  <a:prstClr val="black"/>
                </a:solidFill>
              </a:rPr>
              <a:t>(1939-1945) the largest immigrant group was </a:t>
            </a:r>
            <a:r>
              <a:rPr lang="en-GB" sz="1600" dirty="0" err="1">
                <a:solidFill>
                  <a:prstClr val="black"/>
                </a:solidFill>
              </a:rPr>
              <a:t>irish</a:t>
            </a:r>
            <a:r>
              <a:rPr lang="en-GB" sz="1600" dirty="0">
                <a:solidFill>
                  <a:prstClr val="black"/>
                </a:solidFill>
              </a:rPr>
              <a:t> mainly for economic reasons followed eastern and central European </a:t>
            </a:r>
            <a:r>
              <a:rPr lang="en-GB" sz="1600" dirty="0" err="1">
                <a:solidFill>
                  <a:prstClr val="black"/>
                </a:solidFill>
              </a:rPr>
              <a:t>jews</a:t>
            </a:r>
            <a:r>
              <a:rPr lang="en-GB" sz="1600" dirty="0">
                <a:solidFill>
                  <a:prstClr val="black"/>
                </a:solidFill>
              </a:rPr>
              <a:t>. During 1950s black immigrants from the </a:t>
            </a:r>
            <a:r>
              <a:rPr lang="en-GB" sz="1600" dirty="0" err="1">
                <a:solidFill>
                  <a:prstClr val="black"/>
                </a:solidFill>
              </a:rPr>
              <a:t>carribean</a:t>
            </a:r>
            <a:r>
              <a:rPr lang="en-GB" sz="1600" dirty="0">
                <a:solidFill>
                  <a:prstClr val="black"/>
                </a:solidFill>
              </a:rPr>
              <a:t> began to arrive from the </a:t>
            </a:r>
            <a:r>
              <a:rPr lang="en-GB" sz="1600" dirty="0" err="1">
                <a:solidFill>
                  <a:prstClr val="black"/>
                </a:solidFill>
              </a:rPr>
              <a:t>uk</a:t>
            </a:r>
            <a:r>
              <a:rPr lang="en-GB" sz="1600" dirty="0">
                <a:solidFill>
                  <a:prstClr val="black"/>
                </a:solidFill>
              </a:rPr>
              <a:t>. Followed during the 1960s and 1970s by south Asian immigrants from </a:t>
            </a:r>
            <a:r>
              <a:rPr lang="en-GB" sz="1600" dirty="0" err="1">
                <a:solidFill>
                  <a:prstClr val="black"/>
                </a:solidFill>
              </a:rPr>
              <a:t>india</a:t>
            </a:r>
            <a:r>
              <a:rPr lang="en-GB" sz="1600" dirty="0">
                <a:solidFill>
                  <a:prstClr val="black"/>
                </a:solidFill>
              </a:rPr>
              <a:t>, Pakistan, </a:t>
            </a:r>
            <a:r>
              <a:rPr lang="en-GB" sz="1600" dirty="0" err="1">
                <a:solidFill>
                  <a:prstClr val="black"/>
                </a:solidFill>
              </a:rPr>
              <a:t>bangledesh</a:t>
            </a:r>
            <a:r>
              <a:rPr lang="en-GB" sz="1600" dirty="0">
                <a:solidFill>
                  <a:prstClr val="black"/>
                </a:solidFill>
              </a:rPr>
              <a:t> and </a:t>
            </a:r>
            <a:r>
              <a:rPr lang="en-GB" sz="1600" dirty="0" err="1">
                <a:solidFill>
                  <a:prstClr val="black"/>
                </a:solidFill>
              </a:rPr>
              <a:t>sri</a:t>
            </a:r>
            <a:r>
              <a:rPr lang="en-GB" sz="1600" dirty="0">
                <a:solidFill>
                  <a:prstClr val="black"/>
                </a:solidFill>
              </a:rPr>
              <a:t> </a:t>
            </a:r>
            <a:r>
              <a:rPr lang="en-GB" sz="1600" dirty="0" err="1">
                <a:solidFill>
                  <a:prstClr val="black"/>
                </a:solidFill>
              </a:rPr>
              <a:t>lanka</a:t>
            </a:r>
            <a:r>
              <a:rPr lang="en-GB" sz="1600" dirty="0">
                <a:solidFill>
                  <a:prstClr val="black"/>
                </a:solidFill>
              </a:rPr>
              <a:t>. One consequence is more ethnically diverse society. By 2011 ethnic minority groups </a:t>
            </a:r>
            <a:r>
              <a:rPr lang="en-GB" sz="1600" dirty="0" err="1">
                <a:solidFill>
                  <a:prstClr val="black"/>
                </a:solidFill>
              </a:rPr>
              <a:t>ecounted</a:t>
            </a:r>
            <a:r>
              <a:rPr lang="en-GB" sz="1600" dirty="0">
                <a:solidFill>
                  <a:prstClr val="black"/>
                </a:solidFill>
              </a:rPr>
              <a:t> for 14% of the population</a:t>
            </a:r>
          </a:p>
        </p:txBody>
      </p:sp>
      <p:cxnSp>
        <p:nvCxnSpPr>
          <p:cNvPr id="13" name="Straight Arrow Connector 12"/>
          <p:cNvCxnSpPr/>
          <p:nvPr/>
        </p:nvCxnSpPr>
        <p:spPr>
          <a:xfrm>
            <a:off x="7059976" y="3807289"/>
            <a:ext cx="302964" cy="34607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71431" y="4464429"/>
            <a:ext cx="2159306" cy="1600438"/>
          </a:xfrm>
          <a:prstGeom prst="rect">
            <a:avLst/>
          </a:prstGeom>
          <a:noFill/>
        </p:spPr>
        <p:txBody>
          <a:bodyPr wrap="square" rtlCol="0">
            <a:spAutoFit/>
          </a:bodyPr>
          <a:lstStyle/>
          <a:p>
            <a:pPr defTabSz="457200"/>
            <a:r>
              <a:rPr lang="en-GB" sz="1600" dirty="0">
                <a:solidFill>
                  <a:prstClr val="black"/>
                </a:solidFill>
              </a:rPr>
              <a:t>However a series of immigration and nationality acts from 1962-1990 placed severe restrictions on non white immigration</a:t>
            </a:r>
            <a:r>
              <a:rPr lang="en-GB" dirty="0">
                <a:solidFill>
                  <a:prstClr val="black"/>
                </a:solidFill>
              </a:rPr>
              <a:t>. </a:t>
            </a:r>
          </a:p>
        </p:txBody>
      </p:sp>
      <p:sp>
        <p:nvSpPr>
          <p:cNvPr id="15" name="TextBox 14"/>
          <p:cNvSpPr txBox="1"/>
          <p:nvPr/>
        </p:nvSpPr>
        <p:spPr>
          <a:xfrm>
            <a:off x="1799422" y="75366"/>
            <a:ext cx="2544897" cy="3046988"/>
          </a:xfrm>
          <a:prstGeom prst="rect">
            <a:avLst/>
          </a:prstGeom>
          <a:noFill/>
        </p:spPr>
        <p:txBody>
          <a:bodyPr wrap="square" rtlCol="0">
            <a:spAutoFit/>
          </a:bodyPr>
          <a:lstStyle/>
          <a:p>
            <a:pPr defTabSz="457200"/>
            <a:r>
              <a:rPr lang="en-GB" sz="1600" dirty="0">
                <a:solidFill>
                  <a:prstClr val="black"/>
                </a:solidFill>
              </a:rPr>
              <a:t>Thomas </a:t>
            </a:r>
            <a:r>
              <a:rPr lang="en-GB" sz="1600" dirty="0" err="1">
                <a:solidFill>
                  <a:prstClr val="black"/>
                </a:solidFill>
              </a:rPr>
              <a:t>Hylland</a:t>
            </a:r>
            <a:r>
              <a:rPr lang="en-GB" sz="1600" dirty="0">
                <a:solidFill>
                  <a:prstClr val="black"/>
                </a:solidFill>
              </a:rPr>
              <a:t> </a:t>
            </a:r>
            <a:r>
              <a:rPr lang="en-GB" sz="1600" dirty="0" err="1">
                <a:solidFill>
                  <a:prstClr val="black"/>
                </a:solidFill>
              </a:rPr>
              <a:t>Eriksen</a:t>
            </a:r>
            <a:r>
              <a:rPr lang="en-GB" sz="1600" dirty="0">
                <a:solidFill>
                  <a:prstClr val="black"/>
                </a:solidFill>
              </a:rPr>
              <a:t> (2007) globalisation has created more diverse migration patterns with back and forth movement of people through networks rather than a permanent settlement in another country.  Modern technology makes it possible to sustain global ties without having to travel. </a:t>
            </a:r>
          </a:p>
        </p:txBody>
      </p:sp>
      <p:sp>
        <p:nvSpPr>
          <p:cNvPr id="16" name="TextBox 15"/>
          <p:cNvSpPr txBox="1"/>
          <p:nvPr/>
        </p:nvSpPr>
        <p:spPr>
          <a:xfrm>
            <a:off x="1579085" y="3429000"/>
            <a:ext cx="3260992" cy="3293209"/>
          </a:xfrm>
          <a:prstGeom prst="rect">
            <a:avLst/>
          </a:prstGeom>
          <a:noFill/>
        </p:spPr>
        <p:txBody>
          <a:bodyPr wrap="square" rtlCol="0">
            <a:spAutoFit/>
          </a:bodyPr>
          <a:lstStyle/>
          <a:p>
            <a:pPr defTabSz="457200"/>
            <a:r>
              <a:rPr lang="en-GB" sz="1600" dirty="0">
                <a:solidFill>
                  <a:prstClr val="black"/>
                </a:solidFill>
              </a:rPr>
              <a:t>Population size is influenced by net migration since 1900’s birth rate has declined producing smaller family size, due to lower infant mortality and changes in the position of women and children. The death rate decline and life expectancy increased largely due to social changes. Effects of an ageing population include a greater cost of health care. Migration affects age structure and fertility rates, because of push and pull factors. </a:t>
            </a:r>
          </a:p>
        </p:txBody>
      </p:sp>
      <p:cxnSp>
        <p:nvCxnSpPr>
          <p:cNvPr id="18" name="Straight Arrow Connector 17"/>
          <p:cNvCxnSpPr/>
          <p:nvPr/>
        </p:nvCxnSpPr>
        <p:spPr>
          <a:xfrm flipH="1">
            <a:off x="4553640" y="3712685"/>
            <a:ext cx="495759" cy="5177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5721426" y="4153360"/>
            <a:ext cx="27542" cy="42056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5520369" y="1832725"/>
            <a:ext cx="234109" cy="6833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830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076" y="683211"/>
            <a:ext cx="8761413" cy="706964"/>
          </a:xfrm>
        </p:spPr>
        <p:txBody>
          <a:bodyPr/>
          <a:lstStyle/>
          <a:p>
            <a:pPr algn="ctr"/>
            <a:r>
              <a:rPr lang="en-GB" sz="2800" dirty="0" smtClean="0">
                <a:solidFill>
                  <a:schemeClr val="bg1"/>
                </a:solidFill>
                <a:cs typeface="Arial" panose="020B0604020202020204" pitchFamily="34" charset="0"/>
              </a:rPr>
              <a:t>CHANGES TO EXTENDED FAMILIES</a:t>
            </a:r>
            <a:endParaRPr lang="en-GB" sz="2800" dirty="0">
              <a:solidFill>
                <a:schemeClr val="bg1"/>
              </a:solidFill>
              <a:cs typeface="Arial" panose="020B0604020202020204" pitchFamily="34" charset="0"/>
            </a:endParaRPr>
          </a:p>
        </p:txBody>
      </p:sp>
      <p:sp>
        <p:nvSpPr>
          <p:cNvPr id="5" name="Content Placeholder 4"/>
          <p:cNvSpPr>
            <a:spLocks noGrp="1"/>
          </p:cNvSpPr>
          <p:nvPr>
            <p:ph idx="1"/>
          </p:nvPr>
        </p:nvSpPr>
        <p:spPr>
          <a:xfrm>
            <a:off x="516367" y="2431378"/>
            <a:ext cx="11123407" cy="3958664"/>
          </a:xfrm>
        </p:spPr>
        <p:txBody>
          <a:bodyPr>
            <a:normAutofit/>
          </a:bodyPr>
          <a:lstStyle/>
          <a:p>
            <a:r>
              <a:rPr lang="en-GB" sz="1400" dirty="0" smtClean="0"/>
              <a:t>An example of a change in extended families is the rise in the beanpole family which was an idea developed by Brannen where the family is long a thin (3+ generations with fewer siblings). This may due to the survival rate of children growing so less of a need to have multiple children.</a:t>
            </a:r>
          </a:p>
          <a:p>
            <a:r>
              <a:rPr lang="en-GB" sz="1400" dirty="0" smtClean="0"/>
              <a:t>A reason for a change in extended families is the normalisation of divorce leading to fewer intergenerational ties. This results in a breakdown of contact between the family.</a:t>
            </a:r>
          </a:p>
          <a:p>
            <a:r>
              <a:rPr lang="en-GB" sz="1400" dirty="0" smtClean="0"/>
              <a:t>Failing fertility rates mean people are more likely to have less siblings leading to longer skinnier families.</a:t>
            </a:r>
          </a:p>
          <a:p>
            <a:r>
              <a:rPr lang="en-GB" sz="1400" dirty="0" smtClean="0"/>
              <a:t>In 1996, 21% of peo0ple lived as part of an extended family.</a:t>
            </a:r>
          </a:p>
          <a:p>
            <a:r>
              <a:rPr lang="en-GB" sz="1400" dirty="0" smtClean="0"/>
              <a:t>Due to geographical mobility, extended families are harder to move than nuclear families so there’s been an increase in nuclear families and a decline in extended families.</a:t>
            </a:r>
          </a:p>
          <a:p>
            <a:r>
              <a:rPr lang="en-GB" sz="1400" dirty="0" smtClean="0"/>
              <a:t>An increase in wealth means less of a need for the security of an extended family.</a:t>
            </a:r>
          </a:p>
          <a:p>
            <a:r>
              <a:rPr lang="en-GB" sz="1400" dirty="0" smtClean="0"/>
              <a:t>Smaller families rely on each other more. Parsons argues that this increases bonds between family members making the nuclear family stronger than the extended family.</a:t>
            </a:r>
          </a:p>
          <a:p>
            <a:r>
              <a:rPr lang="en-GB" sz="1400" dirty="0" smtClean="0"/>
              <a:t>Grandparents can take on a caring role for children allowing parents to work.</a:t>
            </a:r>
            <a:endParaRPr lang="en-GB" sz="1400" dirty="0"/>
          </a:p>
        </p:txBody>
      </p:sp>
    </p:spTree>
    <p:extLst>
      <p:ext uri="{BB962C8B-B14F-4D97-AF65-F5344CB8AC3E}">
        <p14:creationId xmlns:p14="http://schemas.microsoft.com/office/powerpoint/2010/main" val="221511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Decline in the number of marriages </a:t>
            </a:r>
            <a:endParaRPr lang="en-GB" dirty="0"/>
          </a:p>
        </p:txBody>
      </p:sp>
      <p:sp>
        <p:nvSpPr>
          <p:cNvPr id="3" name="Content Placeholder 2"/>
          <p:cNvSpPr>
            <a:spLocks noGrp="1"/>
          </p:cNvSpPr>
          <p:nvPr>
            <p:ph idx="1"/>
          </p:nvPr>
        </p:nvSpPr>
        <p:spPr/>
        <p:txBody>
          <a:bodyPr>
            <a:normAutofit/>
          </a:bodyPr>
          <a:lstStyle/>
          <a:p>
            <a:r>
              <a:rPr lang="en-GB" sz="1200" dirty="0" smtClean="0"/>
              <a:t>One issue that causes decline in marriages is people believe in “marrying for the sake of marriage”. The divorce rate has increased a lot since 1980, therefore this puts a negative impact on couple who want to marry. Couple may feel its not necessary to get married due to aspects in society, for example having children out of wedlock is no longer seen as unacceptable and is seen more as a norm.</a:t>
            </a:r>
          </a:p>
          <a:p>
            <a:r>
              <a:rPr lang="en-GB" sz="1200" dirty="0" smtClean="0"/>
              <a:t>There are too many gender roles in marriages. Still women are expected to do most of parenting aspects, cooking, cleaning, laundry and grocery shopping. Although in contrast to this, thanks to the feminist movement, women are now reluctant to give up their careers to become housewives. In both men and women there is a need for freedom to enjoy own hobbies, interest and social engagements, which may be restricted in a marriage. This relates to Becks theory </a:t>
            </a:r>
            <a:r>
              <a:rPr lang="en-GB" sz="1200" smtClean="0"/>
              <a:t>of individualism. </a:t>
            </a:r>
            <a:endParaRPr lang="en-GB" sz="1200" dirty="0" smtClean="0"/>
          </a:p>
          <a:p>
            <a:r>
              <a:rPr lang="en-GB" sz="1200" dirty="0" smtClean="0"/>
              <a:t>Wedding are extremely expensive, since the recession, on average a wedding that includes over 200 guests, a wedding venue and all the extras could cost up to £70,000. Also many marriages are less religious, on average 77,490 marriages involve a religious ceremony, this is half as many compared to 1991.</a:t>
            </a:r>
          </a:p>
          <a:p>
            <a:r>
              <a:rPr lang="en-GB" sz="1200" dirty="0" smtClean="0"/>
              <a:t>Singlehood parenting is also more common in todays society. In 1901, 1 out of 20 households were alone, however in 2008 1 out of 5 between the ages of 25-44 were single households. </a:t>
            </a:r>
            <a:endParaRPr lang="en-GB" dirty="0"/>
          </a:p>
        </p:txBody>
      </p:sp>
    </p:spTree>
    <p:extLst>
      <p:ext uri="{BB962C8B-B14F-4D97-AF65-F5344CB8AC3E}">
        <p14:creationId xmlns:p14="http://schemas.microsoft.com/office/powerpoint/2010/main" val="296149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7-Point Star 8"/>
          <p:cNvSpPr/>
          <p:nvPr/>
        </p:nvSpPr>
        <p:spPr>
          <a:xfrm>
            <a:off x="2185750" y="1862406"/>
            <a:ext cx="2640562" cy="2080725"/>
          </a:xfrm>
          <a:prstGeom prst="star7">
            <a:avLst/>
          </a:prstGeom>
          <a:solidFill>
            <a:schemeClr val="bg1"/>
          </a:solidFill>
          <a:ln>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prstClr val="black"/>
              </a:solidFill>
              <a:latin typeface="Adobe Caslon Pro" panose="0205050205050A020403" pitchFamily="18" charset="0"/>
            </a:endParaRPr>
          </a:p>
          <a:p>
            <a:pPr algn="ctr"/>
            <a:r>
              <a:rPr lang="en-GB" sz="1600" dirty="0" smtClean="0">
                <a:solidFill>
                  <a:prstClr val="black"/>
                </a:solidFill>
                <a:latin typeface="Adobe Caslon Pro" panose="0205050205050A020403" pitchFamily="18" charset="0"/>
              </a:rPr>
              <a:t>Women choosing not to have children </a:t>
            </a:r>
            <a:endParaRPr lang="en-GB" sz="1600" dirty="0">
              <a:solidFill>
                <a:prstClr val="black"/>
              </a:solidFill>
              <a:latin typeface="Adobe Caslon Pro" panose="0205050205050A020403" pitchFamily="18" charset="0"/>
            </a:endParaRPr>
          </a:p>
        </p:txBody>
      </p:sp>
      <p:sp>
        <p:nvSpPr>
          <p:cNvPr id="13" name="Right Arrow 12"/>
          <p:cNvSpPr/>
          <p:nvPr/>
        </p:nvSpPr>
        <p:spPr>
          <a:xfrm rot="6911162">
            <a:off x="1787633" y="3850822"/>
            <a:ext cx="1185762"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5" name="Rectangle 14"/>
          <p:cNvSpPr/>
          <p:nvPr/>
        </p:nvSpPr>
        <p:spPr>
          <a:xfrm>
            <a:off x="122854" y="150842"/>
            <a:ext cx="2643673" cy="1754326"/>
          </a:xfrm>
          <a:prstGeom prst="rect">
            <a:avLst/>
          </a:prstGeom>
        </p:spPr>
        <p:txBody>
          <a:bodyPr wrap="square">
            <a:spAutoFit/>
          </a:bodyPr>
          <a:lstStyle/>
          <a:p>
            <a:r>
              <a:rPr lang="en-GB" sz="1200" dirty="0">
                <a:solidFill>
                  <a:prstClr val="black"/>
                </a:solidFill>
              </a:rPr>
              <a:t>The pattern of child bearing has changed in Britain over the last 100 </a:t>
            </a:r>
            <a:r>
              <a:rPr lang="en-GB" sz="1200" dirty="0" smtClean="0">
                <a:solidFill>
                  <a:prstClr val="black"/>
                </a:solidFill>
              </a:rPr>
              <a:t>years, </a:t>
            </a:r>
            <a:r>
              <a:rPr lang="en-GB" sz="1200" dirty="0">
                <a:solidFill>
                  <a:prstClr val="black"/>
                </a:solidFill>
              </a:rPr>
              <a:t>the reason for this are families are getting smaller as the number of births are dropping due to woman having fewer </a:t>
            </a:r>
            <a:r>
              <a:rPr lang="en-GB" sz="1200" dirty="0" smtClean="0">
                <a:solidFill>
                  <a:prstClr val="black"/>
                </a:solidFill>
              </a:rPr>
              <a:t>children. Some women may </a:t>
            </a:r>
            <a:r>
              <a:rPr lang="en-GB" sz="1200" dirty="0">
                <a:solidFill>
                  <a:prstClr val="black"/>
                </a:solidFill>
              </a:rPr>
              <a:t>delay </a:t>
            </a:r>
            <a:r>
              <a:rPr lang="en-GB" sz="1200" dirty="0" smtClean="0">
                <a:solidFill>
                  <a:prstClr val="black"/>
                </a:solidFill>
              </a:rPr>
              <a:t>having children until they are older or are choosing to remain </a:t>
            </a:r>
            <a:r>
              <a:rPr lang="en-GB" sz="1200" dirty="0">
                <a:solidFill>
                  <a:prstClr val="black"/>
                </a:solidFill>
              </a:rPr>
              <a:t>childless. </a:t>
            </a:r>
          </a:p>
        </p:txBody>
      </p:sp>
      <p:sp>
        <p:nvSpPr>
          <p:cNvPr id="16" name="Right Arrow 15"/>
          <p:cNvSpPr/>
          <p:nvPr/>
        </p:nvSpPr>
        <p:spPr>
          <a:xfrm rot="9781922">
            <a:off x="1896061" y="2497167"/>
            <a:ext cx="554169"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7" name="Rectangle 16"/>
          <p:cNvSpPr/>
          <p:nvPr/>
        </p:nvSpPr>
        <p:spPr>
          <a:xfrm>
            <a:off x="98383" y="2023825"/>
            <a:ext cx="1915886" cy="2492990"/>
          </a:xfrm>
          <a:prstGeom prst="rect">
            <a:avLst/>
          </a:prstGeom>
        </p:spPr>
        <p:txBody>
          <a:bodyPr wrap="square">
            <a:spAutoFit/>
          </a:bodyPr>
          <a:lstStyle/>
          <a:p>
            <a:r>
              <a:rPr lang="en-GB" sz="1200" dirty="0" smtClean="0">
                <a:solidFill>
                  <a:prstClr val="black"/>
                </a:solidFill>
              </a:rPr>
              <a:t>There's a changing </a:t>
            </a:r>
            <a:r>
              <a:rPr lang="en-GB" sz="1200" dirty="0">
                <a:solidFill>
                  <a:prstClr val="black"/>
                </a:solidFill>
              </a:rPr>
              <a:t>role of women </a:t>
            </a:r>
            <a:r>
              <a:rPr lang="en-GB" sz="1200" dirty="0" smtClean="0">
                <a:solidFill>
                  <a:prstClr val="black"/>
                </a:solidFill>
              </a:rPr>
              <a:t>in society, who </a:t>
            </a:r>
            <a:r>
              <a:rPr lang="en-GB" sz="1200" dirty="0">
                <a:solidFill>
                  <a:prstClr val="black"/>
                </a:solidFill>
              </a:rPr>
              <a:t>give more priority to their jobs and </a:t>
            </a:r>
            <a:r>
              <a:rPr lang="en-GB" sz="1200" dirty="0" smtClean="0">
                <a:solidFill>
                  <a:prstClr val="black"/>
                </a:solidFill>
              </a:rPr>
              <a:t>careers</a:t>
            </a:r>
            <a:r>
              <a:rPr lang="en-GB" sz="1200" dirty="0">
                <a:solidFill>
                  <a:prstClr val="black"/>
                </a:solidFill>
              </a:rPr>
              <a:t>;</a:t>
            </a:r>
            <a:r>
              <a:rPr lang="en-GB" sz="1200" dirty="0" smtClean="0">
                <a:solidFill>
                  <a:prstClr val="black"/>
                </a:solidFill>
              </a:rPr>
              <a:t> Sue Sharpe conducted an interview in 1976 with girls prioritizing love and marriage. However, these beliefs rapidly change by 1996 with women becoming more confident, ambitious and committed to gender equality. </a:t>
            </a:r>
            <a:endParaRPr lang="en-GB" sz="1200" dirty="0">
              <a:solidFill>
                <a:prstClr val="black"/>
              </a:solidFill>
            </a:endParaRPr>
          </a:p>
        </p:txBody>
      </p:sp>
      <p:sp>
        <p:nvSpPr>
          <p:cNvPr id="18" name="Rectangle 17"/>
          <p:cNvSpPr/>
          <p:nvPr/>
        </p:nvSpPr>
        <p:spPr>
          <a:xfrm>
            <a:off x="3398585" y="5160651"/>
            <a:ext cx="2668644" cy="1231106"/>
          </a:xfrm>
          <a:prstGeom prst="rect">
            <a:avLst/>
          </a:prstGeom>
        </p:spPr>
        <p:txBody>
          <a:bodyPr wrap="square">
            <a:spAutoFit/>
          </a:bodyPr>
          <a:lstStyle/>
          <a:p>
            <a:r>
              <a:rPr lang="en-GB" sz="1200" dirty="0">
                <a:solidFill>
                  <a:prstClr val="black"/>
                </a:solidFill>
              </a:rPr>
              <a:t>Couples may decide to </a:t>
            </a:r>
            <a:r>
              <a:rPr lang="en-GB" sz="1200" dirty="0" smtClean="0">
                <a:solidFill>
                  <a:prstClr val="black"/>
                </a:solidFill>
              </a:rPr>
              <a:t>delay </a:t>
            </a:r>
            <a:r>
              <a:rPr lang="en-GB" sz="1200" dirty="0">
                <a:solidFill>
                  <a:prstClr val="black"/>
                </a:solidFill>
              </a:rPr>
              <a:t>having children or </a:t>
            </a:r>
            <a:r>
              <a:rPr lang="en-GB" sz="1200" dirty="0" smtClean="0">
                <a:solidFill>
                  <a:prstClr val="black"/>
                </a:solidFill>
              </a:rPr>
              <a:t>not </a:t>
            </a:r>
            <a:r>
              <a:rPr lang="en-GB" sz="1200" dirty="0">
                <a:solidFill>
                  <a:prstClr val="black"/>
                </a:solidFill>
              </a:rPr>
              <a:t>at all because of the rising costs of raising a family</a:t>
            </a:r>
            <a:r>
              <a:rPr lang="en-GB" sz="1200" dirty="0" smtClean="0">
                <a:solidFill>
                  <a:prstClr val="black"/>
                </a:solidFill>
              </a:rPr>
              <a:t>.</a:t>
            </a:r>
            <a:r>
              <a:rPr lang="en-GB" sz="1200" dirty="0">
                <a:solidFill>
                  <a:srgbClr val="FF0000"/>
                </a:solidFill>
              </a:rPr>
              <a:t> </a:t>
            </a:r>
            <a:r>
              <a:rPr lang="en-GB" sz="1200" dirty="0">
                <a:solidFill>
                  <a:prstClr val="black"/>
                </a:solidFill>
              </a:rPr>
              <a:t>Hirsch 2014 estimated each child cost £154,000 up to </a:t>
            </a:r>
            <a:r>
              <a:rPr lang="en-GB" sz="1200" dirty="0" smtClean="0">
                <a:solidFill>
                  <a:prstClr val="black"/>
                </a:solidFill>
              </a:rPr>
              <a:t>18. </a:t>
            </a:r>
            <a:endParaRPr lang="en-GB" sz="1200" dirty="0">
              <a:solidFill>
                <a:prstClr val="black"/>
              </a:solidFill>
            </a:endParaRPr>
          </a:p>
          <a:p>
            <a:endParaRPr lang="en-GB" sz="1400" dirty="0">
              <a:solidFill>
                <a:prstClr val="black"/>
              </a:solidFill>
            </a:endParaRPr>
          </a:p>
        </p:txBody>
      </p:sp>
      <p:sp>
        <p:nvSpPr>
          <p:cNvPr id="19" name="Right Arrow 18"/>
          <p:cNvSpPr/>
          <p:nvPr/>
        </p:nvSpPr>
        <p:spPr>
          <a:xfrm rot="4403024">
            <a:off x="3203023" y="4240749"/>
            <a:ext cx="1149994"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0" name="Right Arrow 19"/>
          <p:cNvSpPr/>
          <p:nvPr/>
        </p:nvSpPr>
        <p:spPr>
          <a:xfrm rot="13574000">
            <a:off x="2358911" y="1636992"/>
            <a:ext cx="815230"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1" name="Right Arrow 20"/>
          <p:cNvSpPr/>
          <p:nvPr/>
        </p:nvSpPr>
        <p:spPr>
          <a:xfrm rot="17769329">
            <a:off x="3787289" y="1605814"/>
            <a:ext cx="671804"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2" name="Rectangle 21"/>
          <p:cNvSpPr/>
          <p:nvPr/>
        </p:nvSpPr>
        <p:spPr>
          <a:xfrm>
            <a:off x="146840" y="4709662"/>
            <a:ext cx="3206441" cy="1754326"/>
          </a:xfrm>
          <a:prstGeom prst="rect">
            <a:avLst/>
          </a:prstGeom>
        </p:spPr>
        <p:txBody>
          <a:bodyPr wrap="square">
            <a:spAutoFit/>
          </a:bodyPr>
          <a:lstStyle/>
          <a:p>
            <a:r>
              <a:rPr lang="en-GB" sz="1200" dirty="0">
                <a:solidFill>
                  <a:prstClr val="black"/>
                </a:solidFill>
              </a:rPr>
              <a:t>Potential parents way up the costs of having children and future life opportunities lost e.g. careers and leisure against the benefits of </a:t>
            </a:r>
            <a:r>
              <a:rPr lang="en-GB" sz="1200" dirty="0" smtClean="0">
                <a:solidFill>
                  <a:prstClr val="black"/>
                </a:solidFill>
              </a:rPr>
              <a:t>children.</a:t>
            </a:r>
            <a:endParaRPr lang="en-GB" sz="1200" dirty="0">
              <a:solidFill>
                <a:prstClr val="black"/>
              </a:solidFill>
            </a:endParaRPr>
          </a:p>
          <a:p>
            <a:r>
              <a:rPr lang="en-GB" sz="1200" dirty="0">
                <a:solidFill>
                  <a:prstClr val="black"/>
                </a:solidFill>
              </a:rPr>
              <a:t>Also </a:t>
            </a:r>
            <a:r>
              <a:rPr lang="en-GB" sz="1200" dirty="0" smtClean="0">
                <a:solidFill>
                  <a:prstClr val="black"/>
                </a:solidFill>
              </a:rPr>
              <a:t>has a </a:t>
            </a:r>
            <a:r>
              <a:rPr lang="en-GB" sz="1200" dirty="0">
                <a:solidFill>
                  <a:prstClr val="black"/>
                </a:solidFill>
              </a:rPr>
              <a:t>greater social acceptability of </a:t>
            </a:r>
            <a:r>
              <a:rPr lang="en-GB" sz="1200" dirty="0" smtClean="0">
                <a:solidFill>
                  <a:prstClr val="black"/>
                </a:solidFill>
              </a:rPr>
              <a:t>the desire </a:t>
            </a:r>
            <a:r>
              <a:rPr lang="en-GB" sz="1200" dirty="0">
                <a:solidFill>
                  <a:prstClr val="black"/>
                </a:solidFill>
              </a:rPr>
              <a:t>for </a:t>
            </a:r>
            <a:r>
              <a:rPr lang="en-GB" sz="1200" dirty="0" smtClean="0">
                <a:solidFill>
                  <a:prstClr val="black"/>
                </a:solidFill>
              </a:rPr>
              <a:t>having a child </a:t>
            </a:r>
            <a:r>
              <a:rPr lang="en-GB" sz="1200" dirty="0">
                <a:solidFill>
                  <a:prstClr val="black"/>
                </a:solidFill>
              </a:rPr>
              <a:t>free </a:t>
            </a:r>
            <a:r>
              <a:rPr lang="en-GB" sz="1200" dirty="0" smtClean="0">
                <a:solidFill>
                  <a:prstClr val="black"/>
                </a:solidFill>
              </a:rPr>
              <a:t>lifestyle, reflecting Beck </a:t>
            </a:r>
            <a:r>
              <a:rPr lang="en-GB" sz="1200" dirty="0">
                <a:solidFill>
                  <a:prstClr val="black"/>
                </a:solidFill>
              </a:rPr>
              <a:t>Gernsheim (</a:t>
            </a:r>
            <a:r>
              <a:rPr lang="en-GB" sz="1200" dirty="0" smtClean="0">
                <a:solidFill>
                  <a:prstClr val="black"/>
                </a:solidFill>
              </a:rPr>
              <a:t>2002),</a:t>
            </a:r>
          </a:p>
          <a:p>
            <a:r>
              <a:rPr lang="en-GB" sz="1200" dirty="0" smtClean="0">
                <a:solidFill>
                  <a:prstClr val="black"/>
                </a:solidFill>
              </a:rPr>
              <a:t>she refers to </a:t>
            </a:r>
            <a:r>
              <a:rPr lang="en-GB" sz="1200" dirty="0">
                <a:solidFill>
                  <a:prstClr val="black"/>
                </a:solidFill>
              </a:rPr>
              <a:t>the growing </a:t>
            </a:r>
            <a:r>
              <a:rPr lang="en-GB" sz="1200" dirty="0" smtClean="0">
                <a:solidFill>
                  <a:prstClr val="black"/>
                </a:solidFill>
              </a:rPr>
              <a:t>of individualisation </a:t>
            </a:r>
            <a:r>
              <a:rPr lang="en-GB" sz="1200" dirty="0">
                <a:solidFill>
                  <a:prstClr val="black"/>
                </a:solidFill>
              </a:rPr>
              <a:t>of contemporary </a:t>
            </a:r>
            <a:r>
              <a:rPr lang="en-GB" sz="1200" dirty="0" smtClean="0">
                <a:solidFill>
                  <a:prstClr val="black"/>
                </a:solidFill>
              </a:rPr>
              <a:t>life. </a:t>
            </a:r>
            <a:endParaRPr lang="en-GB" sz="1200" dirty="0">
              <a:solidFill>
                <a:prstClr val="black"/>
              </a:solidFill>
            </a:endParaRPr>
          </a:p>
        </p:txBody>
      </p:sp>
      <p:sp>
        <p:nvSpPr>
          <p:cNvPr id="23" name="Rectangle 22"/>
          <p:cNvSpPr/>
          <p:nvPr/>
        </p:nvSpPr>
        <p:spPr>
          <a:xfrm>
            <a:off x="3149166" y="27370"/>
            <a:ext cx="2704822" cy="1569660"/>
          </a:xfrm>
          <a:prstGeom prst="rect">
            <a:avLst/>
          </a:prstGeom>
        </p:spPr>
        <p:txBody>
          <a:bodyPr wrap="square">
            <a:spAutoFit/>
          </a:bodyPr>
          <a:lstStyle/>
          <a:p>
            <a:r>
              <a:rPr lang="en-GB" sz="1200" dirty="0">
                <a:solidFill>
                  <a:prstClr val="black"/>
                </a:solidFill>
              </a:rPr>
              <a:t>The growing proportion of births outside of marriage nearly half of all births (47% in 2013) in England and wales are now outside marriage.</a:t>
            </a:r>
          </a:p>
          <a:p>
            <a:r>
              <a:rPr lang="en-GB" sz="1200" dirty="0">
                <a:solidFill>
                  <a:prstClr val="black"/>
                </a:solidFill>
              </a:rPr>
              <a:t>This suggest that parents are cohabiting and children are being born into a stable couple relationship even if the partners are not legally </a:t>
            </a:r>
            <a:r>
              <a:rPr lang="en-GB" sz="1200" dirty="0" smtClean="0">
                <a:solidFill>
                  <a:prstClr val="black"/>
                </a:solidFill>
              </a:rPr>
              <a:t>married.</a:t>
            </a:r>
            <a:endParaRPr lang="en-GB" sz="1200" dirty="0">
              <a:solidFill>
                <a:prstClr val="black"/>
              </a:solidFill>
            </a:endParaRPr>
          </a:p>
        </p:txBody>
      </p:sp>
      <p:sp>
        <p:nvSpPr>
          <p:cNvPr id="24" name="7-Point Star 23"/>
          <p:cNvSpPr/>
          <p:nvPr/>
        </p:nvSpPr>
        <p:spPr>
          <a:xfrm>
            <a:off x="7696487" y="1975742"/>
            <a:ext cx="2640562" cy="2080725"/>
          </a:xfrm>
          <a:prstGeom prst="star7">
            <a:avLst/>
          </a:prstGeom>
          <a:solidFill>
            <a:schemeClr val="bg1"/>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prstClr val="black"/>
                </a:solidFill>
                <a:latin typeface="Adobe Caslon Pro" panose="0205050205050A020403" pitchFamily="18" charset="0"/>
              </a:rPr>
              <a:t>Ethnic  differences between families and reason for this </a:t>
            </a:r>
          </a:p>
        </p:txBody>
      </p:sp>
      <p:sp>
        <p:nvSpPr>
          <p:cNvPr id="25" name="Right Arrow 24"/>
          <p:cNvSpPr/>
          <p:nvPr/>
        </p:nvSpPr>
        <p:spPr>
          <a:xfrm rot="13574000">
            <a:off x="8039884" y="1708657"/>
            <a:ext cx="815230"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6" name="Rectangle 25"/>
          <p:cNvSpPr/>
          <p:nvPr/>
        </p:nvSpPr>
        <p:spPr>
          <a:xfrm>
            <a:off x="6471302" y="103409"/>
            <a:ext cx="3689735" cy="1754326"/>
          </a:xfrm>
          <a:prstGeom prst="rect">
            <a:avLst/>
          </a:prstGeom>
        </p:spPr>
        <p:txBody>
          <a:bodyPr wrap="square">
            <a:spAutoFit/>
          </a:bodyPr>
          <a:lstStyle/>
          <a:p>
            <a:r>
              <a:rPr lang="en-GB" sz="1200" dirty="0">
                <a:solidFill>
                  <a:prstClr val="black"/>
                </a:solidFill>
              </a:rPr>
              <a:t>Caribbean families: Berthoud </a:t>
            </a:r>
            <a:r>
              <a:rPr lang="en-GB" sz="1200" dirty="0" smtClean="0">
                <a:solidFill>
                  <a:prstClr val="black"/>
                </a:solidFill>
              </a:rPr>
              <a:t>(2001) </a:t>
            </a:r>
            <a:r>
              <a:rPr lang="en-GB" sz="1200" dirty="0">
                <a:solidFill>
                  <a:prstClr val="black"/>
                </a:solidFill>
              </a:rPr>
              <a:t>sees family life in the Caribbean community as based on modern </a:t>
            </a:r>
            <a:r>
              <a:rPr lang="en-GB" sz="1200" dirty="0" smtClean="0">
                <a:solidFill>
                  <a:prstClr val="black"/>
                </a:solidFill>
              </a:rPr>
              <a:t>individualism, </a:t>
            </a:r>
            <a:r>
              <a:rPr lang="en-GB" sz="1200" dirty="0">
                <a:solidFill>
                  <a:prstClr val="black"/>
                </a:solidFill>
              </a:rPr>
              <a:t>this emphasizes individual choice, independents and commitment based on the quality of relationships rather than custom, duty or a marriage certificate. The Caribbean group who </a:t>
            </a:r>
            <a:r>
              <a:rPr lang="en-GB" sz="1200" dirty="0" smtClean="0">
                <a:solidFill>
                  <a:prstClr val="black"/>
                </a:solidFill>
              </a:rPr>
              <a:t>came </a:t>
            </a:r>
            <a:r>
              <a:rPr lang="en-GB" sz="1200" dirty="0">
                <a:solidFill>
                  <a:prstClr val="black"/>
                </a:solidFill>
              </a:rPr>
              <a:t>to the </a:t>
            </a:r>
            <a:r>
              <a:rPr lang="en-GB" sz="1200" dirty="0" smtClean="0">
                <a:solidFill>
                  <a:prstClr val="black"/>
                </a:solidFill>
              </a:rPr>
              <a:t>UK </a:t>
            </a:r>
            <a:r>
              <a:rPr lang="en-GB" sz="1200" dirty="0">
                <a:solidFill>
                  <a:prstClr val="black"/>
                </a:solidFill>
              </a:rPr>
              <a:t>more than 60 years ago- growth has been less than 5</a:t>
            </a:r>
            <a:r>
              <a:rPr lang="en-GB" sz="1200" dirty="0" smtClean="0">
                <a:solidFill>
                  <a:prstClr val="black"/>
                </a:solidFill>
              </a:rPr>
              <a:t>%, </a:t>
            </a:r>
            <a:r>
              <a:rPr lang="en-GB" sz="1200" dirty="0">
                <a:solidFill>
                  <a:prstClr val="black"/>
                </a:solidFill>
              </a:rPr>
              <a:t>which is down to the excess to births over </a:t>
            </a:r>
            <a:r>
              <a:rPr lang="en-GB" sz="1200" dirty="0" smtClean="0">
                <a:solidFill>
                  <a:prstClr val="black"/>
                </a:solidFill>
              </a:rPr>
              <a:t>deaths, </a:t>
            </a:r>
            <a:r>
              <a:rPr lang="en-GB" sz="1200" dirty="0">
                <a:solidFill>
                  <a:prstClr val="black"/>
                </a:solidFill>
              </a:rPr>
              <a:t>rather than </a:t>
            </a:r>
            <a:r>
              <a:rPr lang="en-GB" sz="1200" dirty="0" smtClean="0">
                <a:solidFill>
                  <a:prstClr val="black"/>
                </a:solidFill>
              </a:rPr>
              <a:t>immigration. </a:t>
            </a:r>
            <a:endParaRPr lang="en-GB" sz="1200" dirty="0">
              <a:solidFill>
                <a:prstClr val="black"/>
              </a:solidFill>
            </a:endParaRPr>
          </a:p>
        </p:txBody>
      </p:sp>
      <p:sp>
        <p:nvSpPr>
          <p:cNvPr id="27" name="Right Arrow 26"/>
          <p:cNvSpPr/>
          <p:nvPr/>
        </p:nvSpPr>
        <p:spPr>
          <a:xfrm rot="6230631">
            <a:off x="8261219" y="4362206"/>
            <a:ext cx="1231868"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8" name="Rectangle 27"/>
          <p:cNvSpPr/>
          <p:nvPr/>
        </p:nvSpPr>
        <p:spPr>
          <a:xfrm>
            <a:off x="7407866" y="5150856"/>
            <a:ext cx="3131975" cy="1569660"/>
          </a:xfrm>
          <a:prstGeom prst="rect">
            <a:avLst/>
          </a:prstGeom>
        </p:spPr>
        <p:txBody>
          <a:bodyPr wrap="square">
            <a:spAutoFit/>
          </a:bodyPr>
          <a:lstStyle/>
          <a:p>
            <a:r>
              <a:rPr lang="en-GB" sz="1200" dirty="0">
                <a:solidFill>
                  <a:prstClr val="black"/>
                </a:solidFill>
              </a:rPr>
              <a:t>South Asian families: Ballard </a:t>
            </a:r>
            <a:r>
              <a:rPr lang="en-GB" sz="1200" dirty="0" smtClean="0">
                <a:solidFill>
                  <a:prstClr val="black"/>
                </a:solidFill>
              </a:rPr>
              <a:t>(1982) </a:t>
            </a:r>
            <a:r>
              <a:rPr lang="en-GB" sz="1200" dirty="0">
                <a:solidFill>
                  <a:prstClr val="black"/>
                </a:solidFill>
              </a:rPr>
              <a:t>found extended family relationships are now more common in minority ethnic </a:t>
            </a:r>
            <a:r>
              <a:rPr lang="en-GB" sz="1200" dirty="0" smtClean="0">
                <a:solidFill>
                  <a:prstClr val="black"/>
                </a:solidFill>
              </a:rPr>
              <a:t>groups, </a:t>
            </a:r>
            <a:r>
              <a:rPr lang="en-GB" sz="1200" dirty="0">
                <a:solidFill>
                  <a:prstClr val="black"/>
                </a:solidFill>
              </a:rPr>
              <a:t>originating in self south Asia- from Pakistan, Bangladesh and India. Pakistani and Bangladeshi groups have grown each by about 50% during </a:t>
            </a:r>
            <a:r>
              <a:rPr lang="en-GB" sz="1200" dirty="0" smtClean="0">
                <a:solidFill>
                  <a:prstClr val="black"/>
                </a:solidFill>
              </a:rPr>
              <a:t>2011, </a:t>
            </a:r>
            <a:r>
              <a:rPr lang="en-GB" sz="1200" dirty="0">
                <a:solidFill>
                  <a:prstClr val="black"/>
                </a:solidFill>
              </a:rPr>
              <a:t>mostly because more people have been </a:t>
            </a:r>
            <a:r>
              <a:rPr lang="en-GB" sz="1200" dirty="0" smtClean="0">
                <a:solidFill>
                  <a:prstClr val="black"/>
                </a:solidFill>
              </a:rPr>
              <a:t>born over the amount of deaths.</a:t>
            </a:r>
            <a:endParaRPr lang="en-GB" sz="1200" dirty="0">
              <a:solidFill>
                <a:prstClr val="black"/>
              </a:solidFill>
            </a:endParaRPr>
          </a:p>
        </p:txBody>
      </p:sp>
      <p:sp>
        <p:nvSpPr>
          <p:cNvPr id="29" name="Rectangle 28"/>
          <p:cNvSpPr/>
          <p:nvPr/>
        </p:nvSpPr>
        <p:spPr>
          <a:xfrm>
            <a:off x="10728444" y="2683594"/>
            <a:ext cx="1424872" cy="1569660"/>
          </a:xfrm>
          <a:prstGeom prst="rect">
            <a:avLst/>
          </a:prstGeom>
        </p:spPr>
        <p:txBody>
          <a:bodyPr wrap="square">
            <a:spAutoFit/>
          </a:bodyPr>
          <a:lstStyle/>
          <a:p>
            <a:r>
              <a:rPr lang="en-GB" sz="1200" dirty="0">
                <a:solidFill>
                  <a:prstClr val="black"/>
                </a:solidFill>
              </a:rPr>
              <a:t>The Irish </a:t>
            </a:r>
            <a:r>
              <a:rPr lang="en-GB" sz="1200" dirty="0" smtClean="0">
                <a:solidFill>
                  <a:prstClr val="black"/>
                </a:solidFill>
              </a:rPr>
              <a:t>group, </a:t>
            </a:r>
            <a:r>
              <a:rPr lang="en-GB" sz="1200" dirty="0">
                <a:solidFill>
                  <a:prstClr val="black"/>
                </a:solidFill>
              </a:rPr>
              <a:t>with a relatively elderly </a:t>
            </a:r>
            <a:r>
              <a:rPr lang="en-GB" sz="1200" dirty="0" smtClean="0">
                <a:solidFill>
                  <a:prstClr val="black"/>
                </a:solidFill>
              </a:rPr>
              <a:t>population, have </a:t>
            </a:r>
            <a:r>
              <a:rPr lang="en-GB" sz="1200" dirty="0">
                <a:solidFill>
                  <a:prstClr val="black"/>
                </a:solidFill>
              </a:rPr>
              <a:t>reduced by 18% over the </a:t>
            </a:r>
            <a:r>
              <a:rPr lang="en-GB" sz="1200" dirty="0" smtClean="0">
                <a:solidFill>
                  <a:prstClr val="black"/>
                </a:solidFill>
              </a:rPr>
              <a:t>decade, both </a:t>
            </a:r>
            <a:r>
              <a:rPr lang="en-GB" sz="1200" dirty="0">
                <a:solidFill>
                  <a:prstClr val="black"/>
                </a:solidFill>
              </a:rPr>
              <a:t>from an excess of birth over </a:t>
            </a:r>
            <a:r>
              <a:rPr lang="en-GB" sz="1200" dirty="0" smtClean="0">
                <a:solidFill>
                  <a:prstClr val="black"/>
                </a:solidFill>
              </a:rPr>
              <a:t>death.</a:t>
            </a:r>
            <a:endParaRPr lang="en-GB" sz="1200" dirty="0">
              <a:solidFill>
                <a:prstClr val="black"/>
              </a:solidFill>
            </a:endParaRPr>
          </a:p>
        </p:txBody>
      </p:sp>
      <p:sp>
        <p:nvSpPr>
          <p:cNvPr id="30" name="Right Arrow 29"/>
          <p:cNvSpPr/>
          <p:nvPr/>
        </p:nvSpPr>
        <p:spPr>
          <a:xfrm rot="1112500">
            <a:off x="10103177" y="2629828"/>
            <a:ext cx="671804"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ight Arrow 30"/>
          <p:cNvSpPr/>
          <p:nvPr/>
        </p:nvSpPr>
        <p:spPr>
          <a:xfrm rot="11206068">
            <a:off x="7191979" y="2574061"/>
            <a:ext cx="671804"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a:off x="5563036" y="2070890"/>
            <a:ext cx="1732119" cy="1384995"/>
          </a:xfrm>
          <a:prstGeom prst="rect">
            <a:avLst/>
          </a:prstGeom>
        </p:spPr>
        <p:txBody>
          <a:bodyPr wrap="square">
            <a:spAutoFit/>
          </a:bodyPr>
          <a:lstStyle/>
          <a:p>
            <a:r>
              <a:rPr lang="en-GB" sz="1200" dirty="0">
                <a:solidFill>
                  <a:prstClr val="black"/>
                </a:solidFill>
              </a:rPr>
              <a:t>Out of the established </a:t>
            </a:r>
            <a:r>
              <a:rPr lang="en-GB" sz="1200" dirty="0" smtClean="0">
                <a:solidFill>
                  <a:prstClr val="black"/>
                </a:solidFill>
              </a:rPr>
              <a:t>groups, </a:t>
            </a:r>
            <a:r>
              <a:rPr lang="en-GB" sz="1200" dirty="0">
                <a:solidFill>
                  <a:prstClr val="black"/>
                </a:solidFill>
              </a:rPr>
              <a:t>only the Indians have substantially grown through </a:t>
            </a:r>
            <a:r>
              <a:rPr lang="en-GB" sz="1200" dirty="0" smtClean="0">
                <a:solidFill>
                  <a:prstClr val="black"/>
                </a:solidFill>
              </a:rPr>
              <a:t>immigration; accounting </a:t>
            </a:r>
            <a:r>
              <a:rPr lang="en-GB" sz="1200" dirty="0">
                <a:solidFill>
                  <a:prstClr val="black"/>
                </a:solidFill>
              </a:rPr>
              <a:t>for 2/3 of their </a:t>
            </a:r>
            <a:r>
              <a:rPr lang="en-GB" sz="1200" dirty="0" smtClean="0">
                <a:solidFill>
                  <a:prstClr val="black"/>
                </a:solidFill>
              </a:rPr>
              <a:t>growth as a majority of students.</a:t>
            </a:r>
            <a:endParaRPr lang="en-GB" sz="1200" dirty="0">
              <a:solidFill>
                <a:prstClr val="black"/>
              </a:solidFill>
            </a:endParaRPr>
          </a:p>
        </p:txBody>
      </p:sp>
      <p:sp>
        <p:nvSpPr>
          <p:cNvPr id="33" name="Rectangle 32"/>
          <p:cNvSpPr/>
          <p:nvPr/>
        </p:nvSpPr>
        <p:spPr>
          <a:xfrm>
            <a:off x="5925065" y="4008984"/>
            <a:ext cx="1915363" cy="1015663"/>
          </a:xfrm>
          <a:prstGeom prst="rect">
            <a:avLst/>
          </a:prstGeom>
        </p:spPr>
        <p:txBody>
          <a:bodyPr wrap="square">
            <a:spAutoFit/>
          </a:bodyPr>
          <a:lstStyle/>
          <a:p>
            <a:r>
              <a:rPr lang="en-GB" sz="1200" dirty="0" smtClean="0">
                <a:solidFill>
                  <a:prstClr val="black"/>
                </a:solidFill>
              </a:rPr>
              <a:t>Most Asian households are based on the nuclear model, although they tend to encourage the extended family form. </a:t>
            </a:r>
            <a:endParaRPr lang="en-GB" sz="1200" dirty="0">
              <a:solidFill>
                <a:prstClr val="black"/>
              </a:solidFill>
            </a:endParaRPr>
          </a:p>
        </p:txBody>
      </p:sp>
      <p:sp>
        <p:nvSpPr>
          <p:cNvPr id="35" name="Right Arrow 34"/>
          <p:cNvSpPr/>
          <p:nvPr/>
        </p:nvSpPr>
        <p:spPr>
          <a:xfrm rot="7966504">
            <a:off x="7608443" y="3616388"/>
            <a:ext cx="671804"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6" name="Rectangle 35"/>
          <p:cNvSpPr/>
          <p:nvPr/>
        </p:nvSpPr>
        <p:spPr>
          <a:xfrm>
            <a:off x="10039018" y="4441962"/>
            <a:ext cx="1721166" cy="830997"/>
          </a:xfrm>
          <a:prstGeom prst="rect">
            <a:avLst/>
          </a:prstGeom>
        </p:spPr>
        <p:txBody>
          <a:bodyPr wrap="square">
            <a:spAutoFit/>
          </a:bodyPr>
          <a:lstStyle/>
          <a:p>
            <a:r>
              <a:rPr lang="en-GB" sz="1200" dirty="0">
                <a:solidFill>
                  <a:prstClr val="black"/>
                </a:solidFill>
              </a:rPr>
              <a:t>African Caribbean single parent hood is very high 48% were headed by lone parents i.e. woman </a:t>
            </a:r>
          </a:p>
        </p:txBody>
      </p:sp>
      <p:sp>
        <p:nvSpPr>
          <p:cNvPr id="37" name="Right Arrow 36"/>
          <p:cNvSpPr/>
          <p:nvPr/>
        </p:nvSpPr>
        <p:spPr>
          <a:xfrm rot="3817419">
            <a:off x="9707387" y="3731505"/>
            <a:ext cx="787289"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8" name="Right Arrow 37"/>
          <p:cNvSpPr/>
          <p:nvPr/>
        </p:nvSpPr>
        <p:spPr>
          <a:xfrm rot="19214527">
            <a:off x="9510160" y="1617757"/>
            <a:ext cx="1149994" cy="5131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9" name="Rectangle 38"/>
          <p:cNvSpPr/>
          <p:nvPr/>
        </p:nvSpPr>
        <p:spPr>
          <a:xfrm>
            <a:off x="10476697" y="116973"/>
            <a:ext cx="1732672" cy="2492990"/>
          </a:xfrm>
          <a:prstGeom prst="rect">
            <a:avLst/>
          </a:prstGeom>
        </p:spPr>
        <p:txBody>
          <a:bodyPr wrap="square">
            <a:spAutoFit/>
          </a:bodyPr>
          <a:lstStyle/>
          <a:p>
            <a:r>
              <a:rPr lang="en-GB" sz="1200" dirty="0">
                <a:solidFill>
                  <a:prstClr val="black"/>
                </a:solidFill>
              </a:rPr>
              <a:t>In Multicultural families there is an increasing number of partnerships between people from different ethnic groups, B</a:t>
            </a:r>
            <a:r>
              <a:rPr lang="en-GB" sz="1200" dirty="0" smtClean="0">
                <a:solidFill>
                  <a:prstClr val="black"/>
                </a:solidFill>
              </a:rPr>
              <a:t>eck </a:t>
            </a:r>
            <a:r>
              <a:rPr lang="en-GB" sz="1200" dirty="0">
                <a:solidFill>
                  <a:prstClr val="black"/>
                </a:solidFill>
              </a:rPr>
              <a:t>Gernsheim </a:t>
            </a:r>
            <a:r>
              <a:rPr lang="en-GB" sz="1200" dirty="0" smtClean="0">
                <a:solidFill>
                  <a:prstClr val="black"/>
                </a:solidFill>
              </a:rPr>
              <a:t>(2002) </a:t>
            </a:r>
            <a:r>
              <a:rPr lang="en-GB" sz="1200" dirty="0">
                <a:solidFill>
                  <a:prstClr val="black"/>
                </a:solidFill>
              </a:rPr>
              <a:t>studies show that there can be conflict between the ethnic </a:t>
            </a:r>
            <a:r>
              <a:rPr lang="en-GB" sz="1200" dirty="0" smtClean="0">
                <a:solidFill>
                  <a:prstClr val="black"/>
                </a:solidFill>
              </a:rPr>
              <a:t>groups, </a:t>
            </a:r>
            <a:r>
              <a:rPr lang="en-GB" sz="1200" dirty="0">
                <a:solidFill>
                  <a:prstClr val="black"/>
                </a:solidFill>
              </a:rPr>
              <a:t>but </a:t>
            </a:r>
            <a:r>
              <a:rPr lang="en-GB" sz="1200" dirty="0" smtClean="0">
                <a:solidFill>
                  <a:prstClr val="black"/>
                </a:solidFill>
              </a:rPr>
              <a:t>she found </a:t>
            </a:r>
            <a:r>
              <a:rPr lang="en-GB" sz="1200" dirty="0">
                <a:solidFill>
                  <a:prstClr val="black"/>
                </a:solidFill>
              </a:rPr>
              <a:t>that multicultural marriages help break down social barriers. </a:t>
            </a:r>
          </a:p>
        </p:txBody>
      </p:sp>
      <p:sp>
        <p:nvSpPr>
          <p:cNvPr id="40" name="TextBox 39"/>
          <p:cNvSpPr txBox="1"/>
          <p:nvPr/>
        </p:nvSpPr>
        <p:spPr>
          <a:xfrm>
            <a:off x="68999" y="6550223"/>
            <a:ext cx="2108718" cy="307777"/>
          </a:xfrm>
          <a:prstGeom prst="rect">
            <a:avLst/>
          </a:prstGeom>
          <a:noFill/>
        </p:spPr>
        <p:txBody>
          <a:bodyPr wrap="square" rtlCol="0">
            <a:spAutoFit/>
          </a:bodyPr>
          <a:lstStyle/>
          <a:p>
            <a:r>
              <a:rPr lang="en-GB" sz="1400" dirty="0" smtClean="0">
                <a:solidFill>
                  <a:prstClr val="black"/>
                </a:solidFill>
              </a:rPr>
              <a:t>By Lucy x2</a:t>
            </a:r>
            <a:endParaRPr lang="en-GB" sz="1400" dirty="0">
              <a:solidFill>
                <a:prstClr val="black"/>
              </a:solidFill>
            </a:endParaRPr>
          </a:p>
        </p:txBody>
      </p:sp>
    </p:spTree>
    <p:extLst>
      <p:ext uri="{BB962C8B-B14F-4D97-AF65-F5344CB8AC3E}">
        <p14:creationId xmlns:p14="http://schemas.microsoft.com/office/powerpoint/2010/main" val="1419371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6560" y="251224"/>
            <a:ext cx="8768366" cy="584775"/>
          </a:xfrm>
          <a:prstGeom prst="rect">
            <a:avLst/>
          </a:prstGeom>
          <a:noFill/>
        </p:spPr>
        <p:txBody>
          <a:bodyPr wrap="square" rtlCol="0">
            <a:spAutoFit/>
          </a:bodyPr>
          <a:lstStyle/>
          <a:p>
            <a:r>
              <a:rPr lang="en-GB" sz="3200" b="1" u="sng" dirty="0" smtClean="0">
                <a:solidFill>
                  <a:prstClr val="white"/>
                </a:solidFill>
              </a:rPr>
              <a:t>Increase of young adults living with their parents. </a:t>
            </a:r>
            <a:endParaRPr lang="en-GB" sz="3200" b="1" u="sng" dirty="0">
              <a:solidFill>
                <a:prstClr val="white"/>
              </a:solidFill>
            </a:endParaRPr>
          </a:p>
        </p:txBody>
      </p:sp>
      <p:sp>
        <p:nvSpPr>
          <p:cNvPr id="21" name="TextBox 20"/>
          <p:cNvSpPr txBox="1"/>
          <p:nvPr/>
        </p:nvSpPr>
        <p:spPr>
          <a:xfrm>
            <a:off x="296560" y="1021492"/>
            <a:ext cx="3880023" cy="1200329"/>
          </a:xfrm>
          <a:prstGeom prst="rect">
            <a:avLst/>
          </a:prstGeom>
          <a:noFill/>
        </p:spPr>
        <p:txBody>
          <a:bodyPr wrap="square" rtlCol="0">
            <a:spAutoFit/>
          </a:bodyPr>
          <a:lstStyle/>
          <a:p>
            <a:r>
              <a:rPr lang="en-GB" dirty="0" smtClean="0">
                <a:solidFill>
                  <a:prstClr val="white"/>
                </a:solidFill>
              </a:rPr>
              <a:t>Young adults (aged 20 to 34) in the UK are more likely to be sharing a home with their parents than any time since 1996.</a:t>
            </a:r>
            <a:endParaRPr lang="en-GB" dirty="0">
              <a:solidFill>
                <a:prstClr val="white"/>
              </a:solidFill>
            </a:endParaRPr>
          </a:p>
        </p:txBody>
      </p:sp>
      <p:sp>
        <p:nvSpPr>
          <p:cNvPr id="22" name="TextBox 21"/>
          <p:cNvSpPr txBox="1"/>
          <p:nvPr/>
        </p:nvSpPr>
        <p:spPr>
          <a:xfrm>
            <a:off x="4506098" y="2783834"/>
            <a:ext cx="2932670" cy="369332"/>
          </a:xfrm>
          <a:prstGeom prst="rect">
            <a:avLst/>
          </a:prstGeom>
          <a:noFill/>
        </p:spPr>
        <p:txBody>
          <a:bodyPr wrap="square" rtlCol="0">
            <a:spAutoFit/>
          </a:bodyPr>
          <a:lstStyle/>
          <a:p>
            <a:r>
              <a:rPr lang="en-GB" dirty="0" smtClean="0">
                <a:solidFill>
                  <a:prstClr val="white"/>
                </a:solidFill>
              </a:rPr>
              <a:t>Increase in housing price. </a:t>
            </a:r>
            <a:endParaRPr lang="en-GB" dirty="0">
              <a:solidFill>
                <a:prstClr val="white"/>
              </a:solidFill>
            </a:endParaRPr>
          </a:p>
        </p:txBody>
      </p:sp>
      <p:sp>
        <p:nvSpPr>
          <p:cNvPr id="23" name="TextBox 22"/>
          <p:cNvSpPr txBox="1"/>
          <p:nvPr/>
        </p:nvSpPr>
        <p:spPr>
          <a:xfrm>
            <a:off x="4506098" y="2407227"/>
            <a:ext cx="2438400" cy="369332"/>
          </a:xfrm>
          <a:prstGeom prst="rect">
            <a:avLst/>
          </a:prstGeom>
          <a:noFill/>
        </p:spPr>
        <p:txBody>
          <a:bodyPr wrap="square" rtlCol="0">
            <a:spAutoFit/>
          </a:bodyPr>
          <a:lstStyle/>
          <a:p>
            <a:r>
              <a:rPr lang="en-GB" b="1" u="sng" dirty="0" smtClean="0">
                <a:solidFill>
                  <a:prstClr val="white"/>
                </a:solidFill>
              </a:rPr>
              <a:t>Reasons for increase</a:t>
            </a:r>
            <a:r>
              <a:rPr lang="en-GB" dirty="0" smtClean="0">
                <a:solidFill>
                  <a:prstClr val="white"/>
                </a:solidFill>
              </a:rPr>
              <a:t>:</a:t>
            </a:r>
            <a:endParaRPr lang="en-GB" dirty="0">
              <a:solidFill>
                <a:prstClr val="white"/>
              </a:solidFill>
            </a:endParaRPr>
          </a:p>
        </p:txBody>
      </p:sp>
      <p:sp>
        <p:nvSpPr>
          <p:cNvPr id="24" name="TextBox 23"/>
          <p:cNvSpPr txBox="1"/>
          <p:nvPr/>
        </p:nvSpPr>
        <p:spPr>
          <a:xfrm>
            <a:off x="4506098" y="3093230"/>
            <a:ext cx="2463114" cy="646331"/>
          </a:xfrm>
          <a:prstGeom prst="rect">
            <a:avLst/>
          </a:prstGeom>
          <a:noFill/>
        </p:spPr>
        <p:txBody>
          <a:bodyPr wrap="square" rtlCol="0">
            <a:spAutoFit/>
          </a:bodyPr>
          <a:lstStyle/>
          <a:p>
            <a:r>
              <a:rPr lang="en-GB" dirty="0" smtClean="0">
                <a:solidFill>
                  <a:prstClr val="white"/>
                </a:solidFill>
              </a:rPr>
              <a:t>University becoming more expensive.</a:t>
            </a:r>
            <a:endParaRPr lang="en-GB" dirty="0">
              <a:solidFill>
                <a:prstClr val="white"/>
              </a:solidFill>
            </a:endParaRPr>
          </a:p>
        </p:txBody>
      </p:sp>
      <p:sp>
        <p:nvSpPr>
          <p:cNvPr id="26" name="TextBox 25"/>
          <p:cNvSpPr txBox="1"/>
          <p:nvPr/>
        </p:nvSpPr>
        <p:spPr>
          <a:xfrm>
            <a:off x="4506098" y="3679625"/>
            <a:ext cx="2932670" cy="369332"/>
          </a:xfrm>
          <a:prstGeom prst="rect">
            <a:avLst/>
          </a:prstGeom>
          <a:noFill/>
        </p:spPr>
        <p:txBody>
          <a:bodyPr wrap="square" rtlCol="0">
            <a:spAutoFit/>
          </a:bodyPr>
          <a:lstStyle/>
          <a:p>
            <a:r>
              <a:rPr lang="en-GB" dirty="0" smtClean="0">
                <a:solidFill>
                  <a:prstClr val="white"/>
                </a:solidFill>
              </a:rPr>
              <a:t>No longer HAVE to get a job.</a:t>
            </a:r>
            <a:endParaRPr lang="en-GB" dirty="0">
              <a:solidFill>
                <a:prstClr val="white"/>
              </a:solidFill>
            </a:endParaRPr>
          </a:p>
        </p:txBody>
      </p:sp>
      <p:pic>
        <p:nvPicPr>
          <p:cNvPr id="27" name="Picture 26"/>
          <p:cNvPicPr>
            <a:picLocks noChangeAspect="1"/>
          </p:cNvPicPr>
          <p:nvPr/>
        </p:nvPicPr>
        <p:blipFill>
          <a:blip r:embed="rId2"/>
          <a:stretch>
            <a:fillRect/>
          </a:stretch>
        </p:blipFill>
        <p:spPr>
          <a:xfrm>
            <a:off x="296560" y="2371472"/>
            <a:ext cx="4012857" cy="2522935"/>
          </a:xfrm>
          <a:prstGeom prst="rect">
            <a:avLst/>
          </a:prstGeom>
          <a:ln>
            <a:noFill/>
          </a:ln>
          <a:effectLst>
            <a:outerShdw blurRad="190500" algn="tl" rotWithShape="0">
              <a:srgbClr val="000000">
                <a:alpha val="70000"/>
              </a:srgbClr>
            </a:outerShdw>
          </a:effectLst>
        </p:spPr>
      </p:pic>
      <p:sp>
        <p:nvSpPr>
          <p:cNvPr id="28" name="TextBox 27"/>
          <p:cNvSpPr txBox="1"/>
          <p:nvPr/>
        </p:nvSpPr>
        <p:spPr>
          <a:xfrm>
            <a:off x="8393814" y="3506020"/>
            <a:ext cx="3303373" cy="2585323"/>
          </a:xfrm>
          <a:prstGeom prst="rect">
            <a:avLst/>
          </a:prstGeom>
          <a:noFill/>
        </p:spPr>
        <p:txBody>
          <a:bodyPr wrap="square" rtlCol="0">
            <a:spAutoFit/>
          </a:bodyPr>
          <a:lstStyle/>
          <a:p>
            <a:r>
              <a:rPr lang="en-GB" dirty="0" smtClean="0">
                <a:solidFill>
                  <a:prstClr val="white"/>
                </a:solidFill>
              </a:rPr>
              <a:t>In a 2013 poll of parents of 18-29-year-olds, about ¾ said their relationship with their adult child was mostly positive, and only two percent said it was mostly negative. – </a:t>
            </a:r>
            <a:r>
              <a:rPr lang="en-GB" b="1" dirty="0" smtClean="0">
                <a:solidFill>
                  <a:prstClr val="white">
                    <a:lumMod val="65000"/>
                  </a:prstClr>
                </a:solidFill>
              </a:rPr>
              <a:t>more people have good relationships with their parents, therefore more likely to live together. </a:t>
            </a:r>
            <a:endParaRPr lang="en-GB" b="1" dirty="0">
              <a:solidFill>
                <a:prstClr val="white">
                  <a:lumMod val="65000"/>
                </a:prstClr>
              </a:solidFill>
            </a:endParaRPr>
          </a:p>
        </p:txBody>
      </p:sp>
      <p:pic>
        <p:nvPicPr>
          <p:cNvPr id="30" name="Picture 29"/>
          <p:cNvPicPr>
            <a:picLocks noChangeAspect="1"/>
          </p:cNvPicPr>
          <p:nvPr/>
        </p:nvPicPr>
        <p:blipFill>
          <a:blip r:embed="rId3"/>
          <a:stretch>
            <a:fillRect/>
          </a:stretch>
        </p:blipFill>
        <p:spPr>
          <a:xfrm>
            <a:off x="8073081" y="1023270"/>
            <a:ext cx="3389131" cy="2217742"/>
          </a:xfrm>
          <a:prstGeom prst="rect">
            <a:avLst/>
          </a:prstGeom>
        </p:spPr>
      </p:pic>
      <p:pic>
        <p:nvPicPr>
          <p:cNvPr id="31" name="Picture 30"/>
          <p:cNvPicPr>
            <a:picLocks noChangeAspect="1"/>
          </p:cNvPicPr>
          <p:nvPr/>
        </p:nvPicPr>
        <p:blipFill>
          <a:blip r:embed="rId4"/>
          <a:stretch>
            <a:fillRect/>
          </a:stretch>
        </p:blipFill>
        <p:spPr>
          <a:xfrm>
            <a:off x="5161491" y="4330113"/>
            <a:ext cx="2644888" cy="1920850"/>
          </a:xfrm>
          <a:prstGeom prst="rect">
            <a:avLst/>
          </a:prstGeom>
        </p:spPr>
      </p:pic>
      <p:pic>
        <p:nvPicPr>
          <p:cNvPr id="32" name="Picture 31"/>
          <p:cNvPicPr>
            <a:picLocks noChangeAspect="1"/>
          </p:cNvPicPr>
          <p:nvPr/>
        </p:nvPicPr>
        <p:blipFill>
          <a:blip r:embed="rId5"/>
          <a:stretch>
            <a:fillRect/>
          </a:stretch>
        </p:blipFill>
        <p:spPr>
          <a:xfrm>
            <a:off x="3982995" y="6169205"/>
            <a:ext cx="3978876" cy="163515"/>
          </a:xfrm>
          <a:prstGeom prst="rect">
            <a:avLst/>
          </a:prstGeom>
        </p:spPr>
      </p:pic>
      <p:sp>
        <p:nvSpPr>
          <p:cNvPr id="33" name="TextBox 32"/>
          <p:cNvSpPr txBox="1"/>
          <p:nvPr/>
        </p:nvSpPr>
        <p:spPr>
          <a:xfrm>
            <a:off x="296560" y="5290538"/>
            <a:ext cx="3530943" cy="1200329"/>
          </a:xfrm>
          <a:prstGeom prst="rect">
            <a:avLst/>
          </a:prstGeom>
          <a:noFill/>
        </p:spPr>
        <p:txBody>
          <a:bodyPr wrap="square" rtlCol="0">
            <a:spAutoFit/>
          </a:bodyPr>
          <a:lstStyle/>
          <a:p>
            <a:r>
              <a:rPr lang="en-GB" dirty="0" smtClean="0">
                <a:solidFill>
                  <a:prstClr val="white"/>
                </a:solidFill>
              </a:rPr>
              <a:t>Men aged 20 to 34 were more likely to be living with their parents than women. that is almost 1 in 3 compared to one in five women.</a:t>
            </a:r>
            <a:endParaRPr lang="en-GB" dirty="0">
              <a:solidFill>
                <a:prstClr val="white"/>
              </a:solidFill>
            </a:endParaRPr>
          </a:p>
        </p:txBody>
      </p:sp>
      <p:sp>
        <p:nvSpPr>
          <p:cNvPr id="34" name="TextBox 33"/>
          <p:cNvSpPr txBox="1"/>
          <p:nvPr/>
        </p:nvSpPr>
        <p:spPr>
          <a:xfrm>
            <a:off x="4442632" y="972982"/>
            <a:ext cx="2996135" cy="1495060"/>
          </a:xfrm>
          <a:prstGeom prst="rect">
            <a:avLst/>
          </a:prstGeom>
          <a:noFill/>
        </p:spPr>
        <p:txBody>
          <a:bodyPr wrap="square" rtlCol="0">
            <a:spAutoFit/>
          </a:bodyPr>
          <a:lstStyle/>
          <a:p>
            <a:r>
              <a:rPr lang="en-GB" sz="1400" dirty="0" smtClean="0">
                <a:solidFill>
                  <a:prstClr val="white"/>
                </a:solidFill>
              </a:rPr>
              <a:t>Increasing numbers of young adults are also choosing to stay in education for longer</a:t>
            </a:r>
            <a:r>
              <a:rPr lang="en-GB" dirty="0" smtClean="0">
                <a:solidFill>
                  <a:prstClr val="white"/>
                </a:solidFill>
              </a:rPr>
              <a:t>.</a:t>
            </a:r>
            <a:r>
              <a:rPr lang="en-GB" sz="1400" dirty="0" smtClean="0">
                <a:solidFill>
                  <a:prstClr val="white"/>
                </a:solidFill>
              </a:rPr>
              <a:t> the number of young adults aged 18 to 24 in full-time education was 1.9 million, an increase of 791,000 since 1996</a:t>
            </a:r>
            <a:r>
              <a:rPr lang="en-GB" sz="1200" dirty="0" smtClean="0">
                <a:solidFill>
                  <a:prstClr val="white"/>
                </a:solidFill>
              </a:rPr>
              <a:t>.</a:t>
            </a:r>
            <a:endParaRPr lang="en-GB" sz="1200" dirty="0">
              <a:solidFill>
                <a:prstClr val="white"/>
              </a:solidFill>
            </a:endParaRPr>
          </a:p>
        </p:txBody>
      </p:sp>
    </p:spTree>
    <p:extLst>
      <p:ext uri="{BB962C8B-B14F-4D97-AF65-F5344CB8AC3E}">
        <p14:creationId xmlns:p14="http://schemas.microsoft.com/office/powerpoint/2010/main" val="3563116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6745" y="399393"/>
            <a:ext cx="7315200" cy="584775"/>
          </a:xfrm>
          <a:prstGeom prst="rect">
            <a:avLst/>
          </a:prstGeom>
          <a:noFill/>
        </p:spPr>
        <p:txBody>
          <a:bodyPr wrap="square" rtlCol="0">
            <a:spAutoFit/>
          </a:bodyPr>
          <a:lstStyle/>
          <a:p>
            <a:r>
              <a:rPr lang="en-GB" sz="3200" b="1" u="sng" dirty="0" smtClean="0">
                <a:solidFill>
                  <a:prstClr val="white"/>
                </a:solidFill>
              </a:rPr>
              <a:t>Increase in number of couples cohabiting</a:t>
            </a:r>
            <a:endParaRPr lang="en-GB" sz="3200" b="1" u="sng" dirty="0">
              <a:solidFill>
                <a:prstClr val="white"/>
              </a:solidFill>
            </a:endParaRPr>
          </a:p>
        </p:txBody>
      </p:sp>
      <p:sp>
        <p:nvSpPr>
          <p:cNvPr id="6" name="TextBox 5"/>
          <p:cNvSpPr txBox="1"/>
          <p:nvPr/>
        </p:nvSpPr>
        <p:spPr>
          <a:xfrm>
            <a:off x="570188" y="1288212"/>
            <a:ext cx="4401206" cy="1107996"/>
          </a:xfrm>
          <a:prstGeom prst="rect">
            <a:avLst/>
          </a:prstGeom>
          <a:noFill/>
        </p:spPr>
        <p:txBody>
          <a:bodyPr wrap="square" rtlCol="0">
            <a:spAutoFit/>
          </a:bodyPr>
          <a:lstStyle/>
          <a:p>
            <a:r>
              <a:rPr lang="en-GB" u="sng" dirty="0" smtClean="0">
                <a:solidFill>
                  <a:prstClr val="white"/>
                </a:solidFill>
              </a:rPr>
              <a:t>Reasons for higher cohabitation rates</a:t>
            </a:r>
          </a:p>
          <a:p>
            <a:pPr marL="285750" indent="-285750">
              <a:buFont typeface="Arial" panose="020B0604020202020204" pitchFamily="34" charset="0"/>
              <a:buChar char="•"/>
            </a:pPr>
            <a:r>
              <a:rPr lang="en-GB" sz="1600" dirty="0" smtClean="0">
                <a:solidFill>
                  <a:prstClr val="white"/>
                </a:solidFill>
              </a:rPr>
              <a:t>Average price of a wedding in the UK is £20,000</a:t>
            </a:r>
          </a:p>
          <a:p>
            <a:pPr marL="285750" indent="-285750">
              <a:buFont typeface="Arial" panose="020B0604020202020204" pitchFamily="34" charset="0"/>
              <a:buChar char="•"/>
            </a:pPr>
            <a:r>
              <a:rPr lang="en-GB" sz="1600" dirty="0" smtClean="0">
                <a:solidFill>
                  <a:prstClr val="white"/>
                </a:solidFill>
              </a:rPr>
              <a:t>Religion is less important nowadays so there is less pressure to have a “traditional marriage”</a:t>
            </a:r>
          </a:p>
        </p:txBody>
      </p:sp>
      <p:sp>
        <p:nvSpPr>
          <p:cNvPr id="7" name="TextBox 6"/>
          <p:cNvSpPr txBox="1"/>
          <p:nvPr/>
        </p:nvSpPr>
        <p:spPr>
          <a:xfrm>
            <a:off x="5592541" y="1288044"/>
            <a:ext cx="3804745" cy="2092881"/>
          </a:xfrm>
          <a:prstGeom prst="rect">
            <a:avLst/>
          </a:prstGeom>
          <a:noFill/>
        </p:spPr>
        <p:txBody>
          <a:bodyPr wrap="square" rtlCol="0">
            <a:spAutoFit/>
          </a:bodyPr>
          <a:lstStyle/>
          <a:p>
            <a:r>
              <a:rPr lang="en-GB" dirty="0" smtClean="0">
                <a:solidFill>
                  <a:prstClr val="white"/>
                </a:solidFill>
              </a:rPr>
              <a:t>Statistics:</a:t>
            </a:r>
          </a:p>
          <a:p>
            <a:pPr marL="285750" indent="-285750">
              <a:buFont typeface="Arial" panose="020B0604020202020204" pitchFamily="34" charset="0"/>
              <a:buChar char="•"/>
            </a:pPr>
            <a:r>
              <a:rPr lang="en-GB" sz="1600" dirty="0" smtClean="0">
                <a:solidFill>
                  <a:prstClr val="white"/>
                </a:solidFill>
              </a:rPr>
              <a:t>In 2005, 24% of couples were cohabiting and unmarried</a:t>
            </a:r>
          </a:p>
          <a:p>
            <a:pPr marL="285750" indent="-285750">
              <a:buFont typeface="Arial" panose="020B0604020202020204" pitchFamily="34" charset="0"/>
              <a:buChar char="•"/>
            </a:pPr>
            <a:r>
              <a:rPr lang="en-GB" sz="1600" dirty="0" smtClean="0">
                <a:solidFill>
                  <a:prstClr val="white"/>
                </a:solidFill>
              </a:rPr>
              <a:t>Number of cohabiting couples has doubled since 1986</a:t>
            </a:r>
          </a:p>
          <a:p>
            <a:pPr marL="285750" indent="-285750">
              <a:buFont typeface="Arial" panose="020B0604020202020204" pitchFamily="34" charset="0"/>
              <a:buChar char="•"/>
            </a:pPr>
            <a:r>
              <a:rPr lang="en-GB" sz="1600" dirty="0">
                <a:solidFill>
                  <a:prstClr val="white"/>
                </a:solidFill>
              </a:rPr>
              <a:t> In 1979 in the UK less than 3% of women were cohabiting but in 2005, 12% of women were cohabiting</a:t>
            </a:r>
            <a:r>
              <a:rPr lang="en-GB" sz="1600" dirty="0" smtClean="0">
                <a:solidFill>
                  <a:prstClr val="white"/>
                </a:solidFill>
              </a:rPr>
              <a:t>.</a:t>
            </a:r>
            <a:endParaRPr lang="en-GB" sz="1600" dirty="0">
              <a:solidFill>
                <a:prstClr val="white"/>
              </a:solidFill>
            </a:endParaRPr>
          </a:p>
        </p:txBody>
      </p:sp>
      <p:pic>
        <p:nvPicPr>
          <p:cNvPr id="8" name="Picture 7"/>
          <p:cNvPicPr>
            <a:picLocks noChangeAspect="1"/>
          </p:cNvPicPr>
          <p:nvPr/>
        </p:nvPicPr>
        <p:blipFill>
          <a:blip r:embed="rId2"/>
          <a:stretch>
            <a:fillRect/>
          </a:stretch>
        </p:blipFill>
        <p:spPr>
          <a:xfrm>
            <a:off x="642498" y="3996646"/>
            <a:ext cx="1965326" cy="2836906"/>
          </a:xfrm>
          <a:prstGeom prst="rect">
            <a:avLst/>
          </a:prstGeom>
        </p:spPr>
      </p:pic>
      <p:sp>
        <p:nvSpPr>
          <p:cNvPr id="9" name="TextBox 8"/>
          <p:cNvSpPr txBox="1"/>
          <p:nvPr/>
        </p:nvSpPr>
        <p:spPr>
          <a:xfrm>
            <a:off x="5592541" y="4069690"/>
            <a:ext cx="5917325" cy="2554545"/>
          </a:xfrm>
          <a:prstGeom prst="rect">
            <a:avLst/>
          </a:prstGeom>
          <a:noFill/>
        </p:spPr>
        <p:txBody>
          <a:bodyPr wrap="square" rtlCol="0">
            <a:spAutoFit/>
          </a:bodyPr>
          <a:lstStyle/>
          <a:p>
            <a:pPr marL="285750" indent="-285750">
              <a:buFont typeface="Arial" panose="020B0604020202020204" pitchFamily="34" charset="0"/>
              <a:buChar char="•"/>
            </a:pPr>
            <a:r>
              <a:rPr lang="en-GB" sz="1600" dirty="0">
                <a:solidFill>
                  <a:prstClr val="white"/>
                </a:solidFill>
              </a:rPr>
              <a:t>Chandler (1993) argued that cohabitation is increasingly becoming as a long term</a:t>
            </a:r>
            <a:br>
              <a:rPr lang="en-GB" sz="1600" dirty="0">
                <a:solidFill>
                  <a:prstClr val="white"/>
                </a:solidFill>
              </a:rPr>
            </a:br>
            <a:r>
              <a:rPr lang="en-GB" sz="1600" dirty="0">
                <a:solidFill>
                  <a:prstClr val="white"/>
                </a:solidFill>
              </a:rPr>
              <a:t>alternative to marriage</a:t>
            </a:r>
            <a:r>
              <a:rPr lang="en-GB" sz="1600" dirty="0" smtClean="0">
                <a:solidFill>
                  <a:prstClr val="white"/>
                </a:solidFill>
              </a:rPr>
              <a:t>. </a:t>
            </a:r>
            <a:r>
              <a:rPr lang="en-GB" sz="1600" dirty="0">
                <a:solidFill>
                  <a:prstClr val="white"/>
                </a:solidFill>
              </a:rPr>
              <a:t>T</a:t>
            </a:r>
            <a:r>
              <a:rPr lang="en-GB" sz="1600" dirty="0" smtClean="0">
                <a:solidFill>
                  <a:prstClr val="white"/>
                </a:solidFill>
              </a:rPr>
              <a:t>his </a:t>
            </a:r>
            <a:r>
              <a:rPr lang="en-GB" sz="1600" dirty="0">
                <a:solidFill>
                  <a:prstClr val="white"/>
                </a:solidFill>
              </a:rPr>
              <a:t>is reflected in the increasing proportions of</a:t>
            </a:r>
            <a:br>
              <a:rPr lang="en-GB" sz="1600" dirty="0">
                <a:solidFill>
                  <a:prstClr val="white"/>
                </a:solidFill>
              </a:rPr>
            </a:br>
            <a:r>
              <a:rPr lang="en-GB" sz="1600" dirty="0">
                <a:solidFill>
                  <a:prstClr val="white"/>
                </a:solidFill>
              </a:rPr>
              <a:t>children out of marriage ­ partners no longer feel as much pressure to marry to</a:t>
            </a:r>
            <a:br>
              <a:rPr lang="en-GB" sz="1600" dirty="0">
                <a:solidFill>
                  <a:prstClr val="white"/>
                </a:solidFill>
              </a:rPr>
            </a:br>
            <a:r>
              <a:rPr lang="en-GB" sz="1600" dirty="0">
                <a:solidFill>
                  <a:prstClr val="white"/>
                </a:solidFill>
              </a:rPr>
              <a:t>legitimize a pregnancy</a:t>
            </a:r>
            <a:r>
              <a:rPr lang="en-GB" sz="1600" dirty="0" smtClean="0">
                <a:solidFill>
                  <a:prstClr val="white"/>
                </a:solidFill>
              </a:rPr>
              <a:t>.</a:t>
            </a:r>
          </a:p>
          <a:p>
            <a:pPr marL="285750" indent="-285750">
              <a:buFont typeface="Arial" panose="020B0604020202020204" pitchFamily="34" charset="0"/>
              <a:buChar char="•"/>
            </a:pPr>
            <a:r>
              <a:rPr lang="en-GB" sz="1600" dirty="0">
                <a:solidFill>
                  <a:prstClr val="white"/>
                </a:solidFill>
              </a:rPr>
              <a:t>In Canada, only about 12 percent of cohabitations are expected to last ten years. By comparison, 90 percent of first marriages are expected to last this long (Wu 2000).</a:t>
            </a:r>
          </a:p>
        </p:txBody>
      </p:sp>
      <p:pic>
        <p:nvPicPr>
          <p:cNvPr id="10" name="Picture 9"/>
          <p:cNvPicPr>
            <a:picLocks noChangeAspect="1"/>
          </p:cNvPicPr>
          <p:nvPr/>
        </p:nvPicPr>
        <p:blipFill>
          <a:blip r:embed="rId3"/>
          <a:stretch>
            <a:fillRect/>
          </a:stretch>
        </p:blipFill>
        <p:spPr>
          <a:xfrm>
            <a:off x="2808483" y="3996646"/>
            <a:ext cx="2516119" cy="2700634"/>
          </a:xfrm>
          <a:prstGeom prst="rect">
            <a:avLst/>
          </a:prstGeom>
        </p:spPr>
      </p:pic>
      <p:sp>
        <p:nvSpPr>
          <p:cNvPr id="12" name="TextBox 11"/>
          <p:cNvSpPr txBox="1"/>
          <p:nvPr/>
        </p:nvSpPr>
        <p:spPr>
          <a:xfrm>
            <a:off x="9364717" y="984168"/>
            <a:ext cx="2456521" cy="2585323"/>
          </a:xfrm>
          <a:prstGeom prst="rect">
            <a:avLst/>
          </a:prstGeom>
          <a:noFill/>
        </p:spPr>
        <p:txBody>
          <a:bodyPr wrap="square" rtlCol="0">
            <a:spAutoFit/>
          </a:bodyPr>
          <a:lstStyle/>
          <a:p>
            <a:r>
              <a:rPr lang="en-GB" dirty="0" smtClean="0">
                <a:solidFill>
                  <a:prstClr val="white"/>
                </a:solidFill>
              </a:rPr>
              <a:t>However:</a:t>
            </a:r>
          </a:p>
          <a:p>
            <a:r>
              <a:rPr lang="en-GB" dirty="0" smtClean="0">
                <a:solidFill>
                  <a:prstClr val="white"/>
                </a:solidFill>
              </a:rPr>
              <a:t>Cohabiting couples do not have the same rights as married couples so if there is a breakdown in the relationship, then one partner stands to lose more than the other</a:t>
            </a:r>
            <a:endParaRPr lang="en-GB" dirty="0">
              <a:solidFill>
                <a:prstClr val="white"/>
              </a:solidFill>
            </a:endParaRPr>
          </a:p>
        </p:txBody>
      </p:sp>
      <p:sp>
        <p:nvSpPr>
          <p:cNvPr id="13" name="TextBox 12"/>
          <p:cNvSpPr txBox="1"/>
          <p:nvPr/>
        </p:nvSpPr>
        <p:spPr>
          <a:xfrm>
            <a:off x="223831" y="2396208"/>
            <a:ext cx="5663000" cy="1600438"/>
          </a:xfrm>
          <a:prstGeom prst="rect">
            <a:avLst/>
          </a:prstGeom>
          <a:noFill/>
        </p:spPr>
        <p:txBody>
          <a:bodyPr wrap="square" rtlCol="0">
            <a:spAutoFit/>
          </a:bodyPr>
          <a:lstStyle/>
          <a:p>
            <a:r>
              <a:rPr lang="en-GB" sz="1400" dirty="0">
                <a:solidFill>
                  <a:prstClr val="white"/>
                </a:solidFill>
              </a:rPr>
              <a:t>Giddens writes: </a:t>
            </a:r>
            <a:r>
              <a:rPr lang="en-GB" sz="1400" i="1" dirty="0">
                <a:solidFill>
                  <a:prstClr val="white"/>
                </a:solidFill>
              </a:rPr>
              <a:t>‘Unlike romantic love, confluent love is not necessarily monogamous, in the sense of sexual exclusiveness. What holds the pure relationship together is the acceptance on the part of each partner, ‘until further notice’, that each gains sufficient benefit from the relation to make its continuance worthwhile. Sexual exclusiveness here has a role in the relationship to the degree to which the partners mutually deem it desirable or essential’ </a:t>
            </a:r>
            <a:r>
              <a:rPr lang="en-GB" sz="1400" dirty="0">
                <a:solidFill>
                  <a:prstClr val="white"/>
                </a:solidFill>
              </a:rPr>
              <a:t> </a:t>
            </a:r>
            <a:r>
              <a:rPr lang="en-GB" sz="1400" dirty="0" smtClean="0">
                <a:solidFill>
                  <a:prstClr val="white"/>
                </a:solidFill>
              </a:rPr>
              <a:t>from </a:t>
            </a:r>
            <a:r>
              <a:rPr lang="en-GB" sz="1400" dirty="0">
                <a:solidFill>
                  <a:prstClr val="white"/>
                </a:solidFill>
              </a:rPr>
              <a:t>Giddens (1992).</a:t>
            </a:r>
          </a:p>
        </p:txBody>
      </p:sp>
    </p:spTree>
    <p:extLst>
      <p:ext uri="{BB962C8B-B14F-4D97-AF65-F5344CB8AC3E}">
        <p14:creationId xmlns:p14="http://schemas.microsoft.com/office/powerpoint/2010/main" val="564360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4473147" y="2331308"/>
            <a:ext cx="3188042" cy="1952367"/>
          </a:xfrm>
          <a:prstGeom prst="cloud">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prstClr val="black"/>
                </a:solidFill>
              </a:rPr>
              <a:t>Why are families having children later in life? Why is there a reduction in family size?</a:t>
            </a:r>
            <a:endParaRPr lang="en-GB" dirty="0">
              <a:solidFill>
                <a:prstClr val="black"/>
              </a:solidFill>
            </a:endParaRPr>
          </a:p>
        </p:txBody>
      </p:sp>
      <p:sp>
        <p:nvSpPr>
          <p:cNvPr id="5" name="TextBox 4"/>
          <p:cNvSpPr txBox="1"/>
          <p:nvPr/>
        </p:nvSpPr>
        <p:spPr>
          <a:xfrm>
            <a:off x="4736757" y="238897"/>
            <a:ext cx="2866768" cy="1477328"/>
          </a:xfrm>
          <a:prstGeom prst="rect">
            <a:avLst/>
          </a:prstGeom>
          <a:noFill/>
        </p:spPr>
        <p:txBody>
          <a:bodyPr wrap="square" rtlCol="0">
            <a:spAutoFit/>
          </a:bodyPr>
          <a:lstStyle/>
          <a:p>
            <a:pPr algn="ctr"/>
            <a:r>
              <a:rPr lang="en-GB" dirty="0" smtClean="0">
                <a:solidFill>
                  <a:prstClr val="black"/>
                </a:solidFill>
              </a:rPr>
              <a:t>Fertility Rate – Number of live births per 1000 women aged between 15 and 44</a:t>
            </a:r>
          </a:p>
          <a:p>
            <a:pPr algn="ctr"/>
            <a:r>
              <a:rPr lang="en-GB" dirty="0" smtClean="0">
                <a:solidFill>
                  <a:prstClr val="black"/>
                </a:solidFill>
              </a:rPr>
              <a:t>1900 – 28.7</a:t>
            </a:r>
          </a:p>
          <a:p>
            <a:pPr algn="ctr"/>
            <a:r>
              <a:rPr lang="en-GB" dirty="0" smtClean="0">
                <a:solidFill>
                  <a:prstClr val="black"/>
                </a:solidFill>
              </a:rPr>
              <a:t>2014 – 12.2</a:t>
            </a:r>
          </a:p>
        </p:txBody>
      </p:sp>
      <p:sp>
        <p:nvSpPr>
          <p:cNvPr id="6" name="TextBox 5"/>
          <p:cNvSpPr txBox="1"/>
          <p:nvPr/>
        </p:nvSpPr>
        <p:spPr>
          <a:xfrm>
            <a:off x="4893276" y="4402426"/>
            <a:ext cx="2174789" cy="2031325"/>
          </a:xfrm>
          <a:prstGeom prst="rect">
            <a:avLst/>
          </a:prstGeom>
          <a:noFill/>
        </p:spPr>
        <p:txBody>
          <a:bodyPr wrap="square" rtlCol="0">
            <a:spAutoFit/>
          </a:bodyPr>
          <a:lstStyle/>
          <a:p>
            <a:pPr algn="ctr"/>
            <a:r>
              <a:rPr lang="en-GB" dirty="0" smtClean="0">
                <a:solidFill>
                  <a:prstClr val="black"/>
                </a:solidFill>
              </a:rPr>
              <a:t>Birth Rate – number of live births per 1000 people of population</a:t>
            </a:r>
          </a:p>
          <a:p>
            <a:pPr algn="ctr"/>
            <a:r>
              <a:rPr lang="en-GB" dirty="0" smtClean="0">
                <a:solidFill>
                  <a:prstClr val="black"/>
                </a:solidFill>
              </a:rPr>
              <a:t>1964 – 2.95 Children</a:t>
            </a:r>
          </a:p>
          <a:p>
            <a:pPr algn="ctr"/>
            <a:r>
              <a:rPr lang="en-GB" dirty="0" smtClean="0">
                <a:solidFill>
                  <a:prstClr val="black"/>
                </a:solidFill>
              </a:rPr>
              <a:t>2001 – 1.63 Children</a:t>
            </a:r>
          </a:p>
          <a:p>
            <a:pPr algn="ctr"/>
            <a:r>
              <a:rPr lang="en-GB" dirty="0" smtClean="0">
                <a:solidFill>
                  <a:prstClr val="black"/>
                </a:solidFill>
              </a:rPr>
              <a:t>2014 – 1.83 Children</a:t>
            </a:r>
            <a:endParaRPr lang="en-GB" dirty="0">
              <a:solidFill>
                <a:prstClr val="black"/>
              </a:solidFill>
            </a:endParaRPr>
          </a:p>
        </p:txBody>
      </p:sp>
      <p:sp>
        <p:nvSpPr>
          <p:cNvPr id="7" name="TextBox 6"/>
          <p:cNvSpPr txBox="1"/>
          <p:nvPr/>
        </p:nvSpPr>
        <p:spPr>
          <a:xfrm>
            <a:off x="7825946" y="238897"/>
            <a:ext cx="4366054" cy="6370975"/>
          </a:xfrm>
          <a:prstGeom prst="rect">
            <a:avLst/>
          </a:prstGeom>
          <a:noFill/>
        </p:spPr>
        <p:txBody>
          <a:bodyPr wrap="square" rtlCol="0">
            <a:spAutoFit/>
          </a:bodyPr>
          <a:lstStyle/>
          <a:p>
            <a:r>
              <a:rPr lang="en-GB" sz="1700" dirty="0" smtClean="0">
                <a:solidFill>
                  <a:prstClr val="black"/>
                </a:solidFill>
              </a:rPr>
              <a:t>Life Expectancy – measure of how long someone should live on average based on year of birth, current age and other demographics including sex.</a:t>
            </a:r>
          </a:p>
          <a:p>
            <a:r>
              <a:rPr lang="en-GB" sz="1700" dirty="0" smtClean="0">
                <a:solidFill>
                  <a:prstClr val="black"/>
                </a:solidFill>
              </a:rPr>
              <a:t>1900 – Males 50</a:t>
            </a:r>
          </a:p>
          <a:p>
            <a:r>
              <a:rPr lang="en-GB" sz="1700" dirty="0">
                <a:solidFill>
                  <a:prstClr val="black"/>
                </a:solidFill>
              </a:rPr>
              <a:t> </a:t>
            </a:r>
            <a:r>
              <a:rPr lang="en-GB" sz="1700" dirty="0" smtClean="0">
                <a:solidFill>
                  <a:prstClr val="black"/>
                </a:solidFill>
              </a:rPr>
              <a:t>            Females 57</a:t>
            </a:r>
          </a:p>
          <a:p>
            <a:r>
              <a:rPr lang="en-GB" sz="1700" dirty="0" smtClean="0">
                <a:solidFill>
                  <a:prstClr val="black"/>
                </a:solidFill>
              </a:rPr>
              <a:t>2013 – Males 90.7</a:t>
            </a:r>
          </a:p>
          <a:p>
            <a:r>
              <a:rPr lang="en-GB" sz="1700" dirty="0">
                <a:solidFill>
                  <a:prstClr val="black"/>
                </a:solidFill>
              </a:rPr>
              <a:t> </a:t>
            </a:r>
            <a:r>
              <a:rPr lang="en-GB" sz="1700" dirty="0" smtClean="0">
                <a:solidFill>
                  <a:prstClr val="black"/>
                </a:solidFill>
              </a:rPr>
              <a:t>            Females 94</a:t>
            </a:r>
          </a:p>
          <a:p>
            <a:r>
              <a:rPr lang="en-GB" sz="1700" dirty="0" smtClean="0">
                <a:solidFill>
                  <a:prstClr val="black"/>
                </a:solidFill>
              </a:rPr>
              <a:t>Impact on Family : Families are having children later as they know they are living longer so don’t need to rush into anything.</a:t>
            </a:r>
          </a:p>
          <a:p>
            <a:r>
              <a:rPr lang="en-GB" sz="1700" dirty="0" smtClean="0">
                <a:solidFill>
                  <a:prstClr val="black"/>
                </a:solidFill>
              </a:rPr>
              <a:t>Elderly people are more dependant on younger people and older people like grandparents are caring for children more while parents pursue careers – Beanpole family. </a:t>
            </a:r>
            <a:endParaRPr lang="en-GB" sz="1700" dirty="0">
              <a:solidFill>
                <a:prstClr val="black"/>
              </a:solidFill>
            </a:endParaRPr>
          </a:p>
          <a:p>
            <a:r>
              <a:rPr lang="en-GB" sz="1700" b="1" dirty="0" smtClean="0">
                <a:solidFill>
                  <a:srgbClr val="FF0000"/>
                </a:solidFill>
              </a:rPr>
              <a:t>Giddens</a:t>
            </a:r>
            <a:r>
              <a:rPr lang="en-GB" sz="1700" dirty="0" smtClean="0">
                <a:solidFill>
                  <a:prstClr val="black"/>
                </a:solidFill>
              </a:rPr>
              <a:t> identifies the idea of confluent love and how people are more cautious in ensuring they have found the right partner before settling down to have a family.</a:t>
            </a:r>
          </a:p>
          <a:p>
            <a:r>
              <a:rPr lang="en-GB" sz="1700" b="1" dirty="0" smtClean="0">
                <a:solidFill>
                  <a:srgbClr val="FF0000"/>
                </a:solidFill>
              </a:rPr>
              <a:t>Grundy and Henretta </a:t>
            </a:r>
            <a:r>
              <a:rPr lang="en-GB" sz="1700" dirty="0" smtClean="0">
                <a:solidFill>
                  <a:prstClr val="black"/>
                </a:solidFill>
              </a:rPr>
              <a:t>identify the rise of the ‘sandwich generation’ where middle aged women are looking after both their elderly parents as well as their children as they are now having them later.</a:t>
            </a:r>
            <a:endParaRPr lang="en-GB" sz="1700" b="1" dirty="0">
              <a:solidFill>
                <a:srgbClr val="FF0000"/>
              </a:solidFill>
            </a:endParaRPr>
          </a:p>
        </p:txBody>
      </p:sp>
      <p:sp>
        <p:nvSpPr>
          <p:cNvPr id="9" name="6-Point Star 8"/>
          <p:cNvSpPr/>
          <p:nvPr/>
        </p:nvSpPr>
        <p:spPr>
          <a:xfrm>
            <a:off x="4518454" y="4402426"/>
            <a:ext cx="3097427" cy="2360839"/>
          </a:xfrm>
          <a:prstGeom prst="star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6-Point Star 9"/>
          <p:cNvSpPr/>
          <p:nvPr/>
        </p:nvSpPr>
        <p:spPr>
          <a:xfrm>
            <a:off x="4893276" y="107092"/>
            <a:ext cx="2636108" cy="2224216"/>
          </a:xfrm>
          <a:prstGeom prst="star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1" name="TextBox 10"/>
          <p:cNvSpPr txBox="1"/>
          <p:nvPr/>
        </p:nvSpPr>
        <p:spPr>
          <a:xfrm>
            <a:off x="148281" y="313038"/>
            <a:ext cx="4168346" cy="6001643"/>
          </a:xfrm>
          <a:prstGeom prst="rect">
            <a:avLst/>
          </a:prstGeom>
          <a:noFill/>
        </p:spPr>
        <p:txBody>
          <a:bodyPr wrap="square" rtlCol="0">
            <a:spAutoFit/>
          </a:bodyPr>
          <a:lstStyle/>
          <a:p>
            <a:r>
              <a:rPr lang="en-GB" sz="1600" dirty="0" smtClean="0">
                <a:solidFill>
                  <a:prstClr val="black"/>
                </a:solidFill>
              </a:rPr>
              <a:t>The average size of the family in the UK declining along with the birth rate and fertility rate. One reason is the fact that raising children in modern society is becoming increasingly expensive with costs of childcare and transport to schools etc. Furthermore there is more access to contraception and abortion which means that there are less children being born unintentionally. </a:t>
            </a:r>
            <a:r>
              <a:rPr lang="en-GB" sz="1600" b="1" dirty="0" smtClean="0">
                <a:solidFill>
                  <a:srgbClr val="FF0000"/>
                </a:solidFill>
              </a:rPr>
              <a:t>Sharpe</a:t>
            </a:r>
            <a:r>
              <a:rPr lang="en-GB" sz="1600" dirty="0" smtClean="0">
                <a:solidFill>
                  <a:prstClr val="black"/>
                </a:solidFill>
              </a:rPr>
              <a:t> identifies the idea of how women's expectations are changing as previously in the 1970s women were leaving school and immediately thinking about getting married and having children. However  since the 1990s women are more focused on pursuing careers and work is a priority, once they feel they are more stable in the workplace they are then considering settling down and having a family. A decline in infant mortality rate is also impacting a decline in birth rate as previously children were unlikely to make it through the early years into adulthood so parents were having more children in the hope that one would live longer where as now children are almost guaranteed to make it to adulthood.</a:t>
            </a:r>
            <a:endParaRPr lang="en-GB" sz="1600" dirty="0">
              <a:solidFill>
                <a:prstClr val="black"/>
              </a:solidFill>
            </a:endParaRPr>
          </a:p>
        </p:txBody>
      </p:sp>
    </p:spTree>
    <p:extLst>
      <p:ext uri="{BB962C8B-B14F-4D97-AF65-F5344CB8AC3E}">
        <p14:creationId xmlns:p14="http://schemas.microsoft.com/office/powerpoint/2010/main" val="74380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0432" y="0"/>
            <a:ext cx="9144000" cy="1365379"/>
          </a:xfrm>
        </p:spPr>
        <p:txBody>
          <a:bodyPr>
            <a:normAutofit/>
          </a:bodyPr>
          <a:lstStyle/>
          <a:p>
            <a:r>
              <a:rPr lang="en-GB" sz="1800" b="1" u="sng" dirty="0" smtClean="0"/>
              <a:t>Reasons for the decline in the birth rate:</a:t>
            </a:r>
          </a:p>
          <a:p>
            <a:r>
              <a:rPr lang="en-GB" sz="1400" b="1" dirty="0" smtClean="0"/>
              <a:t>The percentage of families who have one dependent child has increased from 42% in 1996 to 47% in 2012. Meanwhile, the percentage of families with three or more children has decreased from 19% to 14%. This represents a decline in birth rate and a shift toward smaller family sizes.</a:t>
            </a:r>
            <a:endParaRPr lang="en-GB" sz="1400" b="1" dirty="0"/>
          </a:p>
        </p:txBody>
      </p:sp>
      <p:sp>
        <p:nvSpPr>
          <p:cNvPr id="6" name="TextBox 5"/>
          <p:cNvSpPr txBox="1"/>
          <p:nvPr/>
        </p:nvSpPr>
        <p:spPr>
          <a:xfrm>
            <a:off x="0" y="947352"/>
            <a:ext cx="7904204" cy="5355312"/>
          </a:xfrm>
          <a:prstGeom prst="rect">
            <a:avLst/>
          </a:prstGeom>
          <a:noFill/>
        </p:spPr>
        <p:txBody>
          <a:bodyPr wrap="square" rtlCol="0">
            <a:spAutoFit/>
          </a:bodyPr>
          <a:lstStyle/>
          <a:p>
            <a:pPr marL="342900" indent="-342900">
              <a:buFont typeface="+mj-lt"/>
              <a:buAutoNum type="arabicPeriod"/>
            </a:pPr>
            <a:r>
              <a:rPr lang="en-GB" sz="1600" b="1" dirty="0" smtClean="0">
                <a:solidFill>
                  <a:prstClr val="black"/>
                </a:solidFill>
              </a:rPr>
              <a:t>Contraception. </a:t>
            </a:r>
            <a:r>
              <a:rPr lang="en-GB" sz="1400" dirty="0" smtClean="0">
                <a:solidFill>
                  <a:prstClr val="black"/>
                </a:solidFill>
              </a:rPr>
              <a:t>In 1961, the pill started being used widely. This, coupled with the increased use of condoms, partly due to increased secularisation. (Secularisation</a:t>
            </a:r>
            <a:r>
              <a:rPr lang="en-GB" sz="1400" dirty="0">
                <a:solidFill>
                  <a:prstClr val="black"/>
                </a:solidFill>
              </a:rPr>
              <a:t> refers to the historical process in which religion loses social and cultural </a:t>
            </a:r>
            <a:r>
              <a:rPr lang="en-GB" sz="1400" dirty="0" smtClean="0">
                <a:solidFill>
                  <a:prstClr val="black"/>
                </a:solidFill>
              </a:rPr>
              <a:t>significance). Alan Crowe</a:t>
            </a:r>
          </a:p>
          <a:p>
            <a:pPr marL="342900" indent="-342900">
              <a:buFont typeface="+mj-lt"/>
              <a:buAutoNum type="arabicPeriod"/>
            </a:pPr>
            <a:r>
              <a:rPr lang="en-GB" sz="1600" b="1" dirty="0" smtClean="0">
                <a:solidFill>
                  <a:prstClr val="black"/>
                </a:solidFill>
              </a:rPr>
              <a:t>Childcare costs.</a:t>
            </a:r>
            <a:r>
              <a:rPr lang="en-GB" sz="1600" dirty="0" smtClean="0">
                <a:solidFill>
                  <a:prstClr val="black"/>
                </a:solidFill>
              </a:rPr>
              <a:t> </a:t>
            </a:r>
            <a:r>
              <a:rPr lang="en-GB" sz="1400" dirty="0" smtClean="0">
                <a:solidFill>
                  <a:prstClr val="black"/>
                </a:solidFill>
              </a:rPr>
              <a:t>Childcare costs are ever increasing and now it costs £231, 843 on average to raise a child to the age of 21. Children have become an economic liability rather than an asset, as children are no longer allowed to work.</a:t>
            </a:r>
          </a:p>
          <a:p>
            <a:pPr marL="342900" indent="-342900">
              <a:buFont typeface="+mj-lt"/>
              <a:buAutoNum type="arabicPeriod"/>
            </a:pPr>
            <a:r>
              <a:rPr lang="en-GB" sz="1600" b="1" dirty="0" smtClean="0">
                <a:solidFill>
                  <a:prstClr val="black"/>
                </a:solidFill>
              </a:rPr>
              <a:t>Women developing careers over having families. </a:t>
            </a:r>
            <a:r>
              <a:rPr lang="en-GB" sz="1400" dirty="0" smtClean="0">
                <a:solidFill>
                  <a:prstClr val="black"/>
                </a:solidFill>
              </a:rPr>
              <a:t>A change in women’s position in society and social attitudes toward women has resulted in women being able to devote more time to their careers. The average age women have children is now 30. This is also due to an increased life expectancy, which reduces the perceived need to have children before their biological clock ‘ticks over’. Sue Sharpe – 1978-1994 study found that women’s priorities had changed to developing a career and being able to look after themselves. Found that young girls attitudes had become more ambitious, confident and assertive.</a:t>
            </a:r>
            <a:endParaRPr lang="en-GB" sz="1600" dirty="0">
              <a:solidFill>
                <a:prstClr val="black"/>
              </a:solidFill>
            </a:endParaRPr>
          </a:p>
          <a:p>
            <a:pPr marL="342900" indent="-342900">
              <a:buFont typeface="+mj-lt"/>
              <a:buAutoNum type="arabicPeriod"/>
            </a:pPr>
            <a:r>
              <a:rPr lang="en-GB" sz="1600" b="1" dirty="0" smtClean="0">
                <a:solidFill>
                  <a:prstClr val="black"/>
                </a:solidFill>
              </a:rPr>
              <a:t>Families are more child centred. </a:t>
            </a:r>
            <a:r>
              <a:rPr lang="en-GB" sz="1400" dirty="0" smtClean="0">
                <a:solidFill>
                  <a:prstClr val="black"/>
                </a:solidFill>
              </a:rPr>
              <a:t>This results in a shift from quantity to quality. Parents would rather have fewer children and invest more attention and resources into them. Aries</a:t>
            </a:r>
          </a:p>
          <a:p>
            <a:pPr marL="342900" indent="-342900">
              <a:buFont typeface="+mj-lt"/>
              <a:buAutoNum type="arabicPeriod"/>
            </a:pPr>
            <a:r>
              <a:rPr lang="en-GB" sz="1600" b="1" dirty="0" smtClean="0">
                <a:solidFill>
                  <a:prstClr val="black"/>
                </a:solidFill>
              </a:rPr>
              <a:t>Having a baby is no longer the biggest part of every woman’s life.</a:t>
            </a:r>
            <a:r>
              <a:rPr lang="en-GB" sz="1600" dirty="0" smtClean="0">
                <a:solidFill>
                  <a:prstClr val="black"/>
                </a:solidFill>
              </a:rPr>
              <a:t> </a:t>
            </a:r>
            <a:r>
              <a:rPr lang="en-GB" sz="1400" dirty="0" smtClean="0">
                <a:solidFill>
                  <a:prstClr val="black"/>
                </a:solidFill>
              </a:rPr>
              <a:t>Social attitudes shifting toward women developing a career and focusing on other things in life rather than having a baby. Girl’s aspirations showed significant change especially in the 1970’s and 80’s, toward developing their own career rather than simply having a child, which was a main aspiration in the 60’s.</a:t>
            </a:r>
          </a:p>
          <a:p>
            <a:pPr marL="342900" indent="-342900">
              <a:buFont typeface="+mj-lt"/>
              <a:buAutoNum type="arabicPeriod"/>
            </a:pPr>
            <a:r>
              <a:rPr lang="en-GB" sz="1600" b="1" dirty="0" smtClean="0">
                <a:solidFill>
                  <a:prstClr val="black"/>
                </a:solidFill>
              </a:rPr>
              <a:t>Access to abortion. </a:t>
            </a:r>
            <a:r>
              <a:rPr lang="en-GB" sz="1400" dirty="0" smtClean="0">
                <a:solidFill>
                  <a:prstClr val="black"/>
                </a:solidFill>
              </a:rPr>
              <a:t>In 1967, abortion was legalised in the UK. Since then, attitudes toward abortion have improved significantly, resulting in more abortions.</a:t>
            </a:r>
            <a:endParaRPr lang="en-GB" sz="1400" b="1" dirty="0" smtClean="0">
              <a:solidFill>
                <a:prstClr val="black"/>
              </a:solidFill>
            </a:endParaRPr>
          </a:p>
          <a:p>
            <a:pPr marL="342900" indent="-342900">
              <a:buFont typeface="+mj-lt"/>
              <a:buAutoNum type="arabicPeriod"/>
            </a:pPr>
            <a:endParaRPr lang="en-GB" b="1" dirty="0" smtClean="0">
              <a:solidFill>
                <a:prstClr val="black"/>
              </a:solidFill>
            </a:endParaRPr>
          </a:p>
          <a:p>
            <a:endParaRPr lang="en-GB" dirty="0">
              <a:solidFill>
                <a:prstClr val="black"/>
              </a:solidFill>
            </a:endParaRPr>
          </a:p>
        </p:txBody>
      </p:sp>
      <p:sp>
        <p:nvSpPr>
          <p:cNvPr id="9" name="TextBox 8"/>
          <p:cNvSpPr txBox="1"/>
          <p:nvPr/>
        </p:nvSpPr>
        <p:spPr>
          <a:xfrm>
            <a:off x="65902" y="5648869"/>
            <a:ext cx="11813059" cy="1446550"/>
          </a:xfrm>
          <a:prstGeom prst="rect">
            <a:avLst/>
          </a:prstGeom>
          <a:noFill/>
        </p:spPr>
        <p:txBody>
          <a:bodyPr wrap="square" rtlCol="0">
            <a:spAutoFit/>
          </a:bodyPr>
          <a:lstStyle/>
          <a:p>
            <a:r>
              <a:rPr lang="en-GB" sz="1400" b="1" dirty="0" smtClean="0">
                <a:solidFill>
                  <a:prstClr val="black"/>
                </a:solidFill>
              </a:rPr>
              <a:t>Impacts: </a:t>
            </a:r>
          </a:p>
          <a:p>
            <a:pPr marL="285750" indent="-285750">
              <a:buFont typeface="Arial" panose="020B0604020202020204" pitchFamily="34" charset="0"/>
              <a:buChar char="•"/>
            </a:pPr>
            <a:r>
              <a:rPr lang="en-GB" sz="1400" dirty="0" smtClean="0">
                <a:solidFill>
                  <a:prstClr val="black"/>
                </a:solidFill>
              </a:rPr>
              <a:t>More </a:t>
            </a:r>
            <a:r>
              <a:rPr lang="en-GB" sz="1400" dirty="0">
                <a:solidFill>
                  <a:prstClr val="black"/>
                </a:solidFill>
              </a:rPr>
              <a:t>child centred families.</a:t>
            </a:r>
          </a:p>
          <a:p>
            <a:pPr marL="285750" indent="-285750">
              <a:buFont typeface="Arial" panose="020B0604020202020204" pitchFamily="34" charset="0"/>
              <a:buChar char="•"/>
            </a:pPr>
            <a:r>
              <a:rPr lang="en-GB" sz="1400" dirty="0">
                <a:solidFill>
                  <a:prstClr val="black"/>
                </a:solidFill>
              </a:rPr>
              <a:t>Less children </a:t>
            </a:r>
            <a:r>
              <a:rPr lang="en-GB" sz="1400" dirty="0" smtClean="0">
                <a:solidFill>
                  <a:prstClr val="black"/>
                </a:solidFill>
              </a:rPr>
              <a:t>leading to an aging </a:t>
            </a:r>
            <a:r>
              <a:rPr lang="en-GB" sz="1400" dirty="0">
                <a:solidFill>
                  <a:prstClr val="black"/>
                </a:solidFill>
              </a:rPr>
              <a:t>population.</a:t>
            </a:r>
          </a:p>
          <a:p>
            <a:pPr marL="285750" indent="-285750">
              <a:buFont typeface="Arial" panose="020B0604020202020204" pitchFamily="34" charset="0"/>
              <a:buChar char="•"/>
            </a:pPr>
            <a:r>
              <a:rPr lang="en-GB" sz="1400" dirty="0">
                <a:solidFill>
                  <a:prstClr val="black"/>
                </a:solidFill>
              </a:rPr>
              <a:t>Children seen as something that are worth being invested in. As opposed to before when it was feared that babies may die, resulting in a distant parenting attitude. Today, a more committed and involved parenting attitude is adopted.</a:t>
            </a:r>
          </a:p>
          <a:p>
            <a:endParaRPr lang="en-GB" b="1" dirty="0">
              <a:solidFill>
                <a:prstClr val="black"/>
              </a:solidFill>
            </a:endParaRPr>
          </a:p>
        </p:txBody>
      </p:sp>
      <p:sp>
        <p:nvSpPr>
          <p:cNvPr id="10" name="TextBox 9"/>
          <p:cNvSpPr txBox="1"/>
          <p:nvPr/>
        </p:nvSpPr>
        <p:spPr>
          <a:xfrm>
            <a:off x="8122508" y="1365379"/>
            <a:ext cx="3987114" cy="3139321"/>
          </a:xfrm>
          <a:prstGeom prst="rect">
            <a:avLst/>
          </a:prstGeom>
          <a:noFill/>
        </p:spPr>
        <p:txBody>
          <a:bodyPr wrap="square" rtlCol="0">
            <a:spAutoFit/>
          </a:bodyPr>
          <a:lstStyle/>
          <a:p>
            <a:r>
              <a:rPr lang="en-GB" b="1" u="sng" dirty="0">
                <a:solidFill>
                  <a:prstClr val="black"/>
                </a:solidFill>
              </a:rPr>
              <a:t>Decline in infant mortality rate</a:t>
            </a:r>
            <a:endParaRPr lang="en-GB" dirty="0">
              <a:solidFill>
                <a:prstClr val="black"/>
              </a:solidFill>
            </a:endParaRPr>
          </a:p>
          <a:p>
            <a:r>
              <a:rPr lang="en-GB" dirty="0">
                <a:solidFill>
                  <a:prstClr val="black"/>
                </a:solidFill>
              </a:rPr>
              <a:t>Children being more likely to survive also influences birth rates – lower birth rates because people aren’t having children for ‘insurance’.</a:t>
            </a:r>
          </a:p>
          <a:p>
            <a:r>
              <a:rPr lang="en-GB" dirty="0">
                <a:solidFill>
                  <a:prstClr val="black"/>
                </a:solidFill>
              </a:rPr>
              <a:t>Introduction of NHS in 1948 – means better healthcare is provided across the board. Development in medical sciences and medical advancements made childbirth safer. (</a:t>
            </a:r>
            <a:r>
              <a:rPr lang="en-GB" dirty="0" err="1">
                <a:solidFill>
                  <a:prstClr val="black"/>
                </a:solidFill>
              </a:rPr>
              <a:t>eg</a:t>
            </a:r>
            <a:r>
              <a:rPr lang="en-GB" dirty="0">
                <a:solidFill>
                  <a:prstClr val="black"/>
                </a:solidFill>
              </a:rPr>
              <a:t>. Hygiene)</a:t>
            </a:r>
          </a:p>
          <a:p>
            <a:endParaRPr lang="en-GB" dirty="0">
              <a:solidFill>
                <a:prstClr val="black"/>
              </a:solidFill>
            </a:endParaRPr>
          </a:p>
        </p:txBody>
      </p:sp>
    </p:spTree>
    <p:extLst>
      <p:ext uri="{BB962C8B-B14F-4D97-AF65-F5344CB8AC3E}">
        <p14:creationId xmlns:p14="http://schemas.microsoft.com/office/powerpoint/2010/main" val="393564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8" y="57665"/>
            <a:ext cx="10515600" cy="428366"/>
          </a:xfrm>
        </p:spPr>
        <p:txBody>
          <a:bodyPr>
            <a:normAutofit fontScale="90000"/>
          </a:bodyPr>
          <a:lstStyle/>
          <a:p>
            <a:pPr algn="ctr"/>
            <a:r>
              <a:rPr lang="en-GB" sz="1600" dirty="0"/>
              <a:t/>
            </a:r>
            <a:br>
              <a:rPr lang="en-GB" sz="1600" dirty="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600" dirty="0"/>
              <a:t/>
            </a:r>
            <a:br>
              <a:rPr lang="en-GB" sz="1600" dirty="0"/>
            </a:br>
            <a:r>
              <a:rPr lang="en-GB" sz="1600" dirty="0" smtClean="0"/>
              <a:t/>
            </a:r>
            <a:br>
              <a:rPr lang="en-GB" sz="1600" dirty="0" smtClean="0"/>
            </a:br>
            <a:r>
              <a:rPr lang="en-GB" sz="1800" b="1" u="sng" dirty="0" smtClean="0"/>
              <a:t>Reasons for the rise in number of households:</a:t>
            </a:r>
            <a:r>
              <a:rPr lang="en-GB" sz="1600" dirty="0"/>
              <a:t/>
            </a:r>
            <a:br>
              <a:rPr lang="en-GB" sz="1600" dirty="0"/>
            </a:br>
            <a:r>
              <a:rPr lang="en-GB" sz="1600" dirty="0" smtClean="0"/>
              <a:t/>
            </a:r>
            <a:br>
              <a:rPr lang="en-GB" sz="1600" dirty="0" smtClean="0"/>
            </a:br>
            <a:r>
              <a:rPr lang="en-GB" sz="1600" dirty="0"/>
              <a:t/>
            </a:r>
            <a:br>
              <a:rPr lang="en-GB" sz="1600" dirty="0"/>
            </a:br>
            <a:r>
              <a:rPr lang="en-GB" sz="1600" dirty="0"/>
              <a:t/>
            </a:r>
            <a:br>
              <a:rPr lang="en-GB" sz="1600" dirty="0"/>
            </a:br>
            <a:endParaRPr lang="en-GB" dirty="0"/>
          </a:p>
        </p:txBody>
      </p:sp>
      <p:sp>
        <p:nvSpPr>
          <p:cNvPr id="4" name="TextBox 3"/>
          <p:cNvSpPr txBox="1"/>
          <p:nvPr/>
        </p:nvSpPr>
        <p:spPr>
          <a:xfrm>
            <a:off x="790833" y="486031"/>
            <a:ext cx="10925430" cy="4278094"/>
          </a:xfrm>
          <a:prstGeom prst="rect">
            <a:avLst/>
          </a:prstGeom>
          <a:noFill/>
        </p:spPr>
        <p:txBody>
          <a:bodyPr wrap="square" rtlCol="0">
            <a:spAutoFit/>
          </a:bodyPr>
          <a:lstStyle/>
          <a:p>
            <a:pPr marL="285750" indent="-285750">
              <a:buFont typeface="Arial" panose="020B0604020202020204" pitchFamily="34" charset="0"/>
              <a:buChar char="•"/>
            </a:pPr>
            <a:r>
              <a:rPr lang="en-GB" sz="1600" b="1" dirty="0" smtClean="0">
                <a:solidFill>
                  <a:prstClr val="black"/>
                </a:solidFill>
              </a:rPr>
              <a:t>More </a:t>
            </a:r>
            <a:r>
              <a:rPr lang="en-GB" sz="1600" b="1" dirty="0">
                <a:solidFill>
                  <a:prstClr val="black"/>
                </a:solidFill>
              </a:rPr>
              <a:t>elderly people living on their own</a:t>
            </a:r>
            <a:r>
              <a:rPr lang="en-GB" sz="1600" b="1" dirty="0" smtClean="0">
                <a:solidFill>
                  <a:prstClr val="black"/>
                </a:solidFill>
              </a:rPr>
              <a:t>.</a:t>
            </a:r>
            <a:r>
              <a:rPr lang="en-GB" sz="1600" dirty="0" smtClean="0">
                <a:solidFill>
                  <a:prstClr val="black"/>
                </a:solidFill>
              </a:rPr>
              <a:t> – Increased dependency ratio. In 2015 there were 3.2 people of working age for every pensioner in the UK. </a:t>
            </a:r>
            <a:endParaRPr lang="en-GB" sz="1600" b="1" dirty="0">
              <a:solidFill>
                <a:prstClr val="black"/>
              </a:solidFill>
            </a:endParaRPr>
          </a:p>
          <a:p>
            <a:pPr marL="285750" indent="-285750">
              <a:buFont typeface="Arial" panose="020B0604020202020204" pitchFamily="34" charset="0"/>
              <a:buChar char="•"/>
            </a:pPr>
            <a:r>
              <a:rPr lang="en-GB" sz="1600" b="1" dirty="0" smtClean="0">
                <a:solidFill>
                  <a:prstClr val="black"/>
                </a:solidFill>
              </a:rPr>
              <a:t>Increased </a:t>
            </a:r>
            <a:r>
              <a:rPr lang="en-GB" sz="1600" b="1" dirty="0">
                <a:solidFill>
                  <a:prstClr val="black"/>
                </a:solidFill>
              </a:rPr>
              <a:t>proportion of single parent households </a:t>
            </a:r>
            <a:r>
              <a:rPr lang="en-GB" sz="1600" dirty="0">
                <a:solidFill>
                  <a:prstClr val="black"/>
                </a:solidFill>
              </a:rPr>
              <a:t>(values moving toward acceptability of lone parent households + rise in divorce)</a:t>
            </a:r>
          </a:p>
          <a:p>
            <a:pPr marL="285750" indent="-285750">
              <a:buFont typeface="Arial" panose="020B0604020202020204" pitchFamily="34" charset="0"/>
              <a:buChar char="•"/>
            </a:pPr>
            <a:r>
              <a:rPr lang="en-GB" sz="1600" b="1" dirty="0" smtClean="0">
                <a:solidFill>
                  <a:prstClr val="black"/>
                </a:solidFill>
              </a:rPr>
              <a:t>Population </a:t>
            </a:r>
            <a:r>
              <a:rPr lang="en-GB" sz="1600" b="1" dirty="0">
                <a:solidFill>
                  <a:prstClr val="black"/>
                </a:solidFill>
              </a:rPr>
              <a:t>growth</a:t>
            </a:r>
            <a:r>
              <a:rPr lang="en-GB" sz="1600" b="1" dirty="0" smtClean="0">
                <a:solidFill>
                  <a:prstClr val="black"/>
                </a:solidFill>
              </a:rPr>
              <a:t>. </a:t>
            </a:r>
            <a:r>
              <a:rPr lang="en-GB" sz="1600" dirty="0" smtClean="0">
                <a:solidFill>
                  <a:prstClr val="black"/>
                </a:solidFill>
              </a:rPr>
              <a:t>Since 1964 the population of the UK has increased by more than 10 million.</a:t>
            </a:r>
            <a:endParaRPr lang="en-GB" sz="1600" dirty="0">
              <a:solidFill>
                <a:prstClr val="black"/>
              </a:solidFill>
            </a:endParaRPr>
          </a:p>
          <a:p>
            <a:pPr marL="285750" indent="-285750">
              <a:buFont typeface="Arial" panose="020B0604020202020204" pitchFamily="34" charset="0"/>
              <a:buChar char="•"/>
            </a:pPr>
            <a:r>
              <a:rPr lang="en-GB" sz="1600" b="1" dirty="0" smtClean="0">
                <a:solidFill>
                  <a:prstClr val="black"/>
                </a:solidFill>
              </a:rPr>
              <a:t>Strength </a:t>
            </a:r>
            <a:r>
              <a:rPr lang="en-GB" sz="1600" b="1" dirty="0">
                <a:solidFill>
                  <a:prstClr val="black"/>
                </a:solidFill>
              </a:rPr>
              <a:t>of welfare state has improved.</a:t>
            </a:r>
            <a:r>
              <a:rPr lang="en-GB" sz="1600" dirty="0">
                <a:solidFill>
                  <a:prstClr val="black"/>
                </a:solidFill>
              </a:rPr>
              <a:t> This means more housing provided for families.</a:t>
            </a:r>
          </a:p>
          <a:p>
            <a:pPr marL="285750" indent="-285750">
              <a:buFont typeface="Arial" panose="020B0604020202020204" pitchFamily="34" charset="0"/>
              <a:buChar char="•"/>
            </a:pPr>
            <a:r>
              <a:rPr lang="en-GB" sz="1600" b="1" dirty="0" smtClean="0">
                <a:solidFill>
                  <a:prstClr val="black"/>
                </a:solidFill>
              </a:rPr>
              <a:t>1 </a:t>
            </a:r>
            <a:r>
              <a:rPr lang="en-GB" sz="1600" b="1" dirty="0">
                <a:solidFill>
                  <a:prstClr val="black"/>
                </a:solidFill>
              </a:rPr>
              <a:t>in 10 adults – Living Apart Together (LATs) </a:t>
            </a:r>
            <a:r>
              <a:rPr lang="en-GB" sz="1600" dirty="0">
                <a:solidFill>
                  <a:prstClr val="black"/>
                </a:solidFill>
              </a:rPr>
              <a:t>(Important long term relationship but not cohabiting or married) Accounts for roughly half of those considered ‘single’. Duncan and Philips (2013).</a:t>
            </a:r>
          </a:p>
          <a:p>
            <a:pPr marL="285750" indent="-285750">
              <a:buFont typeface="Arial" panose="020B0604020202020204" pitchFamily="34" charset="0"/>
              <a:buChar char="•"/>
            </a:pPr>
            <a:r>
              <a:rPr lang="en-GB" sz="1600" b="1" dirty="0" smtClean="0">
                <a:solidFill>
                  <a:prstClr val="black"/>
                </a:solidFill>
              </a:rPr>
              <a:t>Longer </a:t>
            </a:r>
            <a:r>
              <a:rPr lang="en-GB" sz="1600" b="1" dirty="0">
                <a:solidFill>
                  <a:prstClr val="black"/>
                </a:solidFill>
              </a:rPr>
              <a:t>life expectancy</a:t>
            </a:r>
            <a:r>
              <a:rPr lang="en-GB" sz="1600" dirty="0">
                <a:solidFill>
                  <a:prstClr val="black"/>
                </a:solidFill>
              </a:rPr>
              <a:t> – more people living longer means households are in existence for longer.</a:t>
            </a:r>
          </a:p>
          <a:p>
            <a:pPr marL="285750" indent="-285750">
              <a:buFont typeface="Arial" panose="020B0604020202020204" pitchFamily="34" charset="0"/>
              <a:buChar char="•"/>
            </a:pPr>
            <a:r>
              <a:rPr lang="en-GB" sz="1600" b="1" dirty="0" smtClean="0">
                <a:solidFill>
                  <a:prstClr val="black"/>
                </a:solidFill>
              </a:rPr>
              <a:t>Number </a:t>
            </a:r>
            <a:r>
              <a:rPr lang="en-GB" sz="1600" b="1" dirty="0">
                <a:solidFill>
                  <a:prstClr val="black"/>
                </a:solidFill>
              </a:rPr>
              <a:t>of people cohabiting has increased</a:t>
            </a:r>
            <a:r>
              <a:rPr lang="en-GB" sz="1600" dirty="0">
                <a:solidFill>
                  <a:prstClr val="black"/>
                </a:solidFill>
              </a:rPr>
              <a:t> significantly between 1960s (2% of couples lived together) and 2002 (80</a:t>
            </a:r>
            <a:r>
              <a:rPr lang="en-GB" sz="1600" dirty="0" smtClean="0">
                <a:solidFill>
                  <a:prstClr val="black"/>
                </a:solidFill>
              </a:rPr>
              <a:t>%). Allan and Crow (2001) Found that marriage is increasingly viewed as not a binding contract, but rather as a relationship in which individuals seek personal fulfilment – couples likely to divorce if they don’t find it.</a:t>
            </a:r>
            <a:endParaRPr lang="en-GB" sz="1600" dirty="0">
              <a:solidFill>
                <a:prstClr val="black"/>
              </a:solidFill>
            </a:endParaRPr>
          </a:p>
          <a:p>
            <a:pPr marL="285750" indent="-285750">
              <a:buFont typeface="Arial" panose="020B0604020202020204" pitchFamily="34" charset="0"/>
              <a:buChar char="•"/>
            </a:pPr>
            <a:r>
              <a:rPr lang="en-GB" sz="1600" b="1" dirty="0" smtClean="0">
                <a:solidFill>
                  <a:prstClr val="black"/>
                </a:solidFill>
              </a:rPr>
              <a:t>Immigration</a:t>
            </a:r>
            <a:r>
              <a:rPr lang="en-GB" sz="1600" dirty="0" smtClean="0">
                <a:solidFill>
                  <a:prstClr val="black"/>
                </a:solidFill>
              </a:rPr>
              <a:t> </a:t>
            </a:r>
            <a:r>
              <a:rPr lang="en-GB" sz="1600" dirty="0">
                <a:solidFill>
                  <a:prstClr val="black"/>
                </a:solidFill>
              </a:rPr>
              <a:t>– About 70% of the population increase from 2001 to 2011 was foreign-born</a:t>
            </a:r>
            <a:r>
              <a:rPr lang="en-GB" sz="1600" dirty="0" smtClean="0">
                <a:solidFill>
                  <a:prstClr val="black"/>
                </a:solidFill>
              </a:rPr>
              <a:t>.</a:t>
            </a:r>
          </a:p>
          <a:p>
            <a:pPr marL="285750" indent="-285750">
              <a:buFont typeface="Arial" panose="020B0604020202020204" pitchFamily="34" charset="0"/>
              <a:buChar char="•"/>
            </a:pPr>
            <a:r>
              <a:rPr lang="en-GB" sz="1600" b="1" dirty="0" smtClean="0">
                <a:solidFill>
                  <a:prstClr val="black"/>
                </a:solidFill>
              </a:rPr>
              <a:t>Divorce rates – </a:t>
            </a:r>
            <a:r>
              <a:rPr lang="en-GB" sz="1600" dirty="0" smtClean="0">
                <a:solidFill>
                  <a:prstClr val="black"/>
                </a:solidFill>
              </a:rPr>
              <a:t>Higher divorce rates means that there are more lone parents households and singles living alone after divorcing. 26 thousand divorces in 1960, increased to 155 thousand in 2000.</a:t>
            </a:r>
          </a:p>
          <a:p>
            <a:pPr marL="285750" indent="-285750">
              <a:buFont typeface="Arial" panose="020B0604020202020204" pitchFamily="34" charset="0"/>
              <a:buChar char="•"/>
            </a:pPr>
            <a:r>
              <a:rPr lang="en-GB" sz="1600" b="1" dirty="0" smtClean="0">
                <a:solidFill>
                  <a:prstClr val="black"/>
                </a:solidFill>
              </a:rPr>
              <a:t>Greater individualism and emphasis on personal choice.</a:t>
            </a:r>
            <a:r>
              <a:rPr lang="en-GB" sz="1600" dirty="0" smtClean="0">
                <a:solidFill>
                  <a:prstClr val="black"/>
                </a:solidFill>
              </a:rPr>
              <a:t> More young people choosing to move out and live on their own and more cohabitation. </a:t>
            </a:r>
            <a:endParaRPr lang="en-GB" sz="1600" b="1" dirty="0">
              <a:solidFill>
                <a:prstClr val="black"/>
              </a:solidFill>
            </a:endParaRPr>
          </a:p>
        </p:txBody>
      </p:sp>
      <p:sp>
        <p:nvSpPr>
          <p:cNvPr id="5" name="TextBox 4"/>
          <p:cNvSpPr txBox="1"/>
          <p:nvPr/>
        </p:nvSpPr>
        <p:spPr>
          <a:xfrm>
            <a:off x="746553" y="5082746"/>
            <a:ext cx="11013989" cy="1477328"/>
          </a:xfrm>
          <a:prstGeom prst="rect">
            <a:avLst/>
          </a:prstGeom>
          <a:noFill/>
        </p:spPr>
        <p:txBody>
          <a:bodyPr wrap="square" rtlCol="0">
            <a:spAutoFit/>
          </a:bodyPr>
          <a:lstStyle/>
          <a:p>
            <a:r>
              <a:rPr lang="en-GB" b="1" dirty="0" smtClean="0">
                <a:solidFill>
                  <a:prstClr val="black"/>
                </a:solidFill>
              </a:rPr>
              <a:t>Impacts:  </a:t>
            </a:r>
          </a:p>
          <a:p>
            <a:pPr marL="285750" indent="-285750">
              <a:buFont typeface="Arial" panose="020B0604020202020204" pitchFamily="34" charset="0"/>
              <a:buChar char="•"/>
            </a:pPr>
            <a:r>
              <a:rPr lang="en-GB" b="1" dirty="0" smtClean="0">
                <a:solidFill>
                  <a:prstClr val="black"/>
                </a:solidFill>
              </a:rPr>
              <a:t>Less housing is available – higher house prices.</a:t>
            </a:r>
          </a:p>
          <a:p>
            <a:pPr marL="285750" indent="-285750">
              <a:buFont typeface="Arial" panose="020B0604020202020204" pitchFamily="34" charset="0"/>
              <a:buChar char="•"/>
            </a:pPr>
            <a:r>
              <a:rPr lang="en-GB" b="1" dirty="0" smtClean="0">
                <a:solidFill>
                  <a:prstClr val="black"/>
                </a:solidFill>
              </a:rPr>
              <a:t>Strain on NHS and welfare state in general. </a:t>
            </a:r>
          </a:p>
          <a:p>
            <a:pPr marL="285750" indent="-285750">
              <a:buFont typeface="Arial" panose="020B0604020202020204" pitchFamily="34" charset="0"/>
              <a:buChar char="•"/>
            </a:pPr>
            <a:r>
              <a:rPr lang="en-GB" b="1" dirty="0" smtClean="0">
                <a:solidFill>
                  <a:prstClr val="black"/>
                </a:solidFill>
              </a:rPr>
              <a:t>Growth in beanpole families</a:t>
            </a:r>
          </a:p>
          <a:p>
            <a:pPr marL="285750" indent="-285750">
              <a:buFont typeface="Arial" panose="020B0604020202020204" pitchFamily="34" charset="0"/>
              <a:buChar char="•"/>
            </a:pPr>
            <a:r>
              <a:rPr lang="en-GB" b="1" dirty="0" smtClean="0">
                <a:solidFill>
                  <a:prstClr val="black"/>
                </a:solidFill>
              </a:rPr>
              <a:t>Social care costs higher – increased strain on NHS.</a:t>
            </a:r>
            <a:endParaRPr lang="en-GB" b="1" dirty="0">
              <a:solidFill>
                <a:prstClr val="black"/>
              </a:solidFill>
            </a:endParaRPr>
          </a:p>
        </p:txBody>
      </p:sp>
    </p:spTree>
    <p:extLst>
      <p:ext uri="{BB962C8B-B14F-4D97-AF65-F5344CB8AC3E}">
        <p14:creationId xmlns:p14="http://schemas.microsoft.com/office/powerpoint/2010/main" val="1266583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Summaries of changes to the family </a:t>
            </a:r>
            <a:endParaRPr lang="en-GB" dirty="0"/>
          </a:p>
        </p:txBody>
      </p:sp>
      <p:sp>
        <p:nvSpPr>
          <p:cNvPr id="3" name="Subtitle 2"/>
          <p:cNvSpPr>
            <a:spLocks noGrp="1"/>
          </p:cNvSpPr>
          <p:nvPr>
            <p:ph type="subTitle" idx="1"/>
          </p:nvPr>
        </p:nvSpPr>
        <p:spPr/>
        <p:txBody>
          <a:bodyPr/>
          <a:lstStyle/>
          <a:p>
            <a:r>
              <a:rPr lang="en-US" dirty="0" smtClean="0"/>
              <a:t>By Hannah, Maddie and Abby</a:t>
            </a:r>
            <a:endParaRPr lang="en-GB" dirty="0"/>
          </a:p>
        </p:txBody>
      </p:sp>
    </p:spTree>
    <p:extLst>
      <p:ext uri="{BB962C8B-B14F-4D97-AF65-F5344CB8AC3E}">
        <p14:creationId xmlns:p14="http://schemas.microsoft.com/office/powerpoint/2010/main" val="231269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has there been an increase in divorce rates? </a:t>
            </a:r>
            <a:endParaRPr lang="en-GB"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1600" dirty="0" smtClean="0"/>
              <a:t>Nowadays it has been discovered that 50% of marriages will end in divorce. </a:t>
            </a:r>
          </a:p>
          <a:p>
            <a:pPr>
              <a:buFont typeface="Wingdings" panose="05000000000000000000" pitchFamily="2" charset="2"/>
              <a:buChar char="§"/>
            </a:pPr>
            <a:r>
              <a:rPr lang="en-US" sz="1600" dirty="0" smtClean="0"/>
              <a:t>Women have been granted 65% of divorces which reflects than women are more unhappy in marriages then men and that they may still be being treated unfairly in some marriages. </a:t>
            </a:r>
          </a:p>
          <a:p>
            <a:pPr>
              <a:buFont typeface="Wingdings" panose="05000000000000000000" pitchFamily="2" charset="2"/>
              <a:buChar char="§"/>
            </a:pPr>
            <a:r>
              <a:rPr lang="en-US" sz="1600" dirty="0" smtClean="0"/>
              <a:t>Another factor that divorce rate has increased is because before 1969, if a divorce was wanted the couple needed to show that adultery, desertion or a form of harm had occurred. However, the divorce reform act in 1969 lets couples could file for divorce if they had fallen out of love and no longer got along well. </a:t>
            </a:r>
          </a:p>
          <a:p>
            <a:pPr>
              <a:buFont typeface="Wingdings" panose="05000000000000000000" pitchFamily="2" charset="2"/>
              <a:buChar char="§"/>
            </a:pPr>
            <a:r>
              <a:rPr lang="en-US" sz="1600" dirty="0" smtClean="0"/>
              <a:t>In 1950 it was estimated that there were 30,870 divorces whereas in 2012 there was around 118,140. </a:t>
            </a:r>
          </a:p>
          <a:p>
            <a:pPr>
              <a:buFont typeface="Wingdings" panose="05000000000000000000" pitchFamily="2" charset="2"/>
              <a:buChar char="§"/>
            </a:pPr>
            <a:r>
              <a:rPr lang="en-US" sz="1600" dirty="0" smtClean="0"/>
              <a:t>Functionalists argue that divorce has risen due to couples having high expectations of their marriage and to expect more from it then they actually do.</a:t>
            </a:r>
          </a:p>
          <a:p>
            <a:pPr>
              <a:buFont typeface="Wingdings" panose="05000000000000000000" pitchFamily="2" charset="2"/>
              <a:buChar char="§"/>
            </a:pPr>
            <a:r>
              <a:rPr lang="en-US" sz="1600" dirty="0" smtClean="0"/>
              <a:t>Alan and Crow say it is easier and nowadays more acceptable to get a divorce, more couples will get a divorce if they have problems rather than trying to fight for their marriage and go to council ling etc. </a:t>
            </a:r>
          </a:p>
          <a:p>
            <a:pPr>
              <a:buFont typeface="Wingdings" panose="05000000000000000000" pitchFamily="2" charset="2"/>
              <a:buChar char="§"/>
            </a:pPr>
            <a:r>
              <a:rPr lang="en-US" sz="1600" dirty="0" smtClean="0"/>
              <a:t>Giddens additionally identifies the idea o confluent love and how people are more cautious in ensuring the correct partner before settling down and finding a partner. In addition, he argues people want to find the ‘right’ love so if they don’t find it in a marriage, they are happy to divorce one another to find it. </a:t>
            </a:r>
            <a:endParaRPr lang="en-GB" sz="1600" dirty="0"/>
          </a:p>
        </p:txBody>
      </p:sp>
    </p:spTree>
    <p:extLst>
      <p:ext uri="{BB962C8B-B14F-4D97-AF65-F5344CB8AC3E}">
        <p14:creationId xmlns:p14="http://schemas.microsoft.com/office/powerpoint/2010/main" val="1924977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5-Point Star 9"/>
          <p:cNvSpPr/>
          <p:nvPr/>
        </p:nvSpPr>
        <p:spPr>
          <a:xfrm>
            <a:off x="3321268" y="734095"/>
            <a:ext cx="4971245" cy="46995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1" name="TextBox 10"/>
          <p:cNvSpPr txBox="1"/>
          <p:nvPr/>
        </p:nvSpPr>
        <p:spPr>
          <a:xfrm>
            <a:off x="4673549" y="2665927"/>
            <a:ext cx="2266681" cy="646331"/>
          </a:xfrm>
          <a:prstGeom prst="rect">
            <a:avLst/>
          </a:prstGeom>
          <a:noFill/>
        </p:spPr>
        <p:txBody>
          <a:bodyPr wrap="square" rtlCol="0">
            <a:spAutoFit/>
          </a:bodyPr>
          <a:lstStyle/>
          <a:p>
            <a:pPr algn="ctr" defTabSz="457200"/>
            <a:r>
              <a:rPr lang="en-GB" dirty="0" smtClean="0">
                <a:solidFill>
                  <a:prstClr val="black"/>
                </a:solidFill>
              </a:rPr>
              <a:t>Same-sex partners with children</a:t>
            </a:r>
            <a:endParaRPr lang="en-GB" dirty="0">
              <a:solidFill>
                <a:prstClr val="black"/>
              </a:solidFill>
            </a:endParaRPr>
          </a:p>
        </p:txBody>
      </p:sp>
      <p:sp>
        <p:nvSpPr>
          <p:cNvPr id="12" name="TextBox 11"/>
          <p:cNvSpPr txBox="1"/>
          <p:nvPr/>
        </p:nvSpPr>
        <p:spPr>
          <a:xfrm>
            <a:off x="811369" y="386366"/>
            <a:ext cx="4378816" cy="2031325"/>
          </a:xfrm>
          <a:prstGeom prst="rect">
            <a:avLst/>
          </a:prstGeom>
          <a:noFill/>
        </p:spPr>
        <p:txBody>
          <a:bodyPr wrap="square" rtlCol="0">
            <a:spAutoFit/>
          </a:bodyPr>
          <a:lstStyle/>
          <a:p>
            <a:pPr marL="285750" indent="-285750" defTabSz="457200">
              <a:buFont typeface="Arial" panose="020B0604020202020204" pitchFamily="34" charset="0"/>
              <a:buChar char="•"/>
            </a:pPr>
            <a:r>
              <a:rPr lang="en-GB" dirty="0" smtClean="0">
                <a:solidFill>
                  <a:prstClr val="black"/>
                </a:solidFill>
              </a:rPr>
              <a:t>Same-sex couples have risen by 8% in 2014 compared to 2013.</a:t>
            </a:r>
          </a:p>
          <a:p>
            <a:pPr marL="285750" indent="-285750" defTabSz="457200">
              <a:buFont typeface="Arial" panose="020B0604020202020204" pitchFamily="34" charset="0"/>
              <a:buChar char="•"/>
            </a:pPr>
            <a:r>
              <a:rPr lang="en-GB" dirty="0" smtClean="0">
                <a:solidFill>
                  <a:prstClr val="black"/>
                </a:solidFill>
              </a:rPr>
              <a:t>In 2013, 13,000 same-sex couples bringing up children.</a:t>
            </a:r>
          </a:p>
          <a:p>
            <a:pPr marL="285750" indent="-285750" defTabSz="457200">
              <a:buFont typeface="Arial" panose="020B0604020202020204" pitchFamily="34" charset="0"/>
              <a:buChar char="•"/>
            </a:pPr>
            <a:r>
              <a:rPr lang="en-GB" dirty="0" smtClean="0">
                <a:solidFill>
                  <a:prstClr val="black"/>
                </a:solidFill>
              </a:rPr>
              <a:t>Same-sex couples in UK have had right to adopt children since 2002, following Adoption and Children Act 2002.</a:t>
            </a:r>
            <a:endParaRPr lang="en-GB" dirty="0">
              <a:solidFill>
                <a:prstClr val="black"/>
              </a:solidFill>
            </a:endParaRPr>
          </a:p>
        </p:txBody>
      </p:sp>
      <p:sp>
        <p:nvSpPr>
          <p:cNvPr id="13" name="TextBox 12"/>
          <p:cNvSpPr txBox="1"/>
          <p:nvPr/>
        </p:nvSpPr>
        <p:spPr>
          <a:xfrm>
            <a:off x="6362163" y="528033"/>
            <a:ext cx="5022761" cy="1477328"/>
          </a:xfrm>
          <a:prstGeom prst="rect">
            <a:avLst/>
          </a:prstGeom>
          <a:noFill/>
        </p:spPr>
        <p:txBody>
          <a:bodyPr wrap="square" rtlCol="0">
            <a:spAutoFit/>
          </a:bodyPr>
          <a:lstStyle/>
          <a:p>
            <a:pPr marL="285750" indent="-285750" defTabSz="457200">
              <a:buFont typeface="Arial" panose="020B0604020202020204" pitchFamily="34" charset="0"/>
              <a:buChar char="•"/>
            </a:pPr>
            <a:r>
              <a:rPr lang="en-GB" dirty="0" smtClean="0">
                <a:solidFill>
                  <a:prstClr val="black"/>
                </a:solidFill>
              </a:rPr>
              <a:t>People have become more accepting to same-sex couples as well as them bringing up children.</a:t>
            </a:r>
          </a:p>
          <a:p>
            <a:pPr marL="285750" indent="-285750" defTabSz="457200">
              <a:buFont typeface="Arial" panose="020B0604020202020204" pitchFamily="34" charset="0"/>
              <a:buChar char="•"/>
            </a:pPr>
            <a:r>
              <a:rPr lang="en-GB" dirty="0" smtClean="0">
                <a:solidFill>
                  <a:prstClr val="black"/>
                </a:solidFill>
              </a:rPr>
              <a:t>LGBT community has become larger and more supportive.</a:t>
            </a:r>
          </a:p>
          <a:p>
            <a:pPr marL="285750" indent="-285750" defTabSz="457200">
              <a:buFont typeface="Arial" panose="020B0604020202020204" pitchFamily="34" charset="0"/>
              <a:buChar char="•"/>
            </a:pPr>
            <a:endParaRPr lang="en-GB" dirty="0">
              <a:solidFill>
                <a:prstClr val="black"/>
              </a:solidFill>
            </a:endParaRPr>
          </a:p>
        </p:txBody>
      </p:sp>
      <p:sp>
        <p:nvSpPr>
          <p:cNvPr id="14" name="TextBox 13"/>
          <p:cNvSpPr txBox="1"/>
          <p:nvPr/>
        </p:nvSpPr>
        <p:spPr>
          <a:xfrm>
            <a:off x="708338" y="3312258"/>
            <a:ext cx="3515932" cy="1200329"/>
          </a:xfrm>
          <a:prstGeom prst="rect">
            <a:avLst/>
          </a:prstGeom>
          <a:noFill/>
        </p:spPr>
        <p:txBody>
          <a:bodyPr wrap="square" rtlCol="0">
            <a:spAutoFit/>
          </a:bodyPr>
          <a:lstStyle/>
          <a:p>
            <a:pPr marL="285750" indent="-285750" defTabSz="457200">
              <a:buFont typeface="Arial" panose="020B0604020202020204" pitchFamily="34" charset="0"/>
              <a:buChar char="•"/>
            </a:pPr>
            <a:r>
              <a:rPr lang="en-GB" dirty="0" smtClean="0">
                <a:solidFill>
                  <a:prstClr val="black"/>
                </a:solidFill>
              </a:rPr>
              <a:t>Technology: advances in science allows same-sex couples to have greater opportunities to have children, such as IVF.</a:t>
            </a:r>
            <a:endParaRPr lang="en-GB" dirty="0">
              <a:solidFill>
                <a:prstClr val="black"/>
              </a:solidFill>
            </a:endParaRPr>
          </a:p>
        </p:txBody>
      </p:sp>
      <p:sp>
        <p:nvSpPr>
          <p:cNvPr id="15" name="TextBox 14"/>
          <p:cNvSpPr txBox="1"/>
          <p:nvPr/>
        </p:nvSpPr>
        <p:spPr>
          <a:xfrm>
            <a:off x="7353838" y="3142443"/>
            <a:ext cx="4507605" cy="3139321"/>
          </a:xfrm>
          <a:prstGeom prst="rect">
            <a:avLst/>
          </a:prstGeom>
          <a:noFill/>
        </p:spPr>
        <p:txBody>
          <a:bodyPr wrap="square" rtlCol="0">
            <a:spAutoFit/>
          </a:bodyPr>
          <a:lstStyle/>
          <a:p>
            <a:pPr marL="285750" indent="-285750" defTabSz="457200">
              <a:buFont typeface="Arial" panose="020B0604020202020204" pitchFamily="34" charset="0"/>
              <a:buChar char="•"/>
            </a:pPr>
            <a:r>
              <a:rPr lang="en-GB" dirty="0" smtClean="0">
                <a:solidFill>
                  <a:prstClr val="black"/>
                </a:solidFill>
              </a:rPr>
              <a:t>Sociological studies: Stacey and </a:t>
            </a:r>
            <a:r>
              <a:rPr lang="en-GB" dirty="0" err="1" smtClean="0">
                <a:solidFill>
                  <a:prstClr val="black"/>
                </a:solidFill>
              </a:rPr>
              <a:t>Biblarz</a:t>
            </a:r>
            <a:r>
              <a:rPr lang="en-GB" dirty="0" smtClean="0">
                <a:solidFill>
                  <a:prstClr val="black"/>
                </a:solidFill>
              </a:rPr>
              <a:t> argued that children with same-sex parents are more likely to depart from traditional roles.</a:t>
            </a:r>
          </a:p>
          <a:p>
            <a:pPr marL="285750" indent="-285750" defTabSz="457200">
              <a:buFont typeface="Arial" panose="020B0604020202020204" pitchFamily="34" charset="0"/>
              <a:buChar char="•"/>
            </a:pPr>
            <a:r>
              <a:rPr lang="en-GB" dirty="0" smtClean="0">
                <a:solidFill>
                  <a:prstClr val="black"/>
                </a:solidFill>
              </a:rPr>
              <a:t>‘children born to and raised by homosexuals tend to play, dress and behave differently than children reared by heterosexual households.’ – USC study on gay parenting.</a:t>
            </a:r>
          </a:p>
          <a:p>
            <a:pPr marL="285750" indent="-285750" defTabSz="457200">
              <a:buFont typeface="Arial" panose="020B0604020202020204" pitchFamily="34" charset="0"/>
              <a:buChar char="•"/>
            </a:pPr>
            <a:r>
              <a:rPr lang="en-GB" dirty="0" smtClean="0">
                <a:solidFill>
                  <a:prstClr val="black"/>
                </a:solidFill>
              </a:rPr>
              <a:t>Weeks stresses there is a large degree of choice occurring in same-sex families – ‘chosen families’, negotiated commitment. </a:t>
            </a:r>
            <a:endParaRPr lang="en-GB" dirty="0">
              <a:solidFill>
                <a:prstClr val="black"/>
              </a:solidFill>
            </a:endParaRPr>
          </a:p>
        </p:txBody>
      </p:sp>
    </p:spTree>
    <p:extLst>
      <p:ext uri="{BB962C8B-B14F-4D97-AF65-F5344CB8AC3E}">
        <p14:creationId xmlns:p14="http://schemas.microsoft.com/office/powerpoint/2010/main" val="986962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p:cNvSpPr/>
          <p:nvPr/>
        </p:nvSpPr>
        <p:spPr>
          <a:xfrm rot="10800000">
            <a:off x="9134901" y="4114800"/>
            <a:ext cx="3057099" cy="2743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6" name="Isosceles Triangle 5"/>
          <p:cNvSpPr/>
          <p:nvPr/>
        </p:nvSpPr>
        <p:spPr>
          <a:xfrm>
            <a:off x="0" y="0"/>
            <a:ext cx="3057099" cy="2743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4" name="Title 7"/>
          <p:cNvSpPr>
            <a:spLocks noGrp="1"/>
          </p:cNvSpPr>
          <p:nvPr>
            <p:ph type="title"/>
          </p:nvPr>
        </p:nvSpPr>
        <p:spPr>
          <a:xfrm>
            <a:off x="1024128" y="0"/>
            <a:ext cx="9720072" cy="1499616"/>
          </a:xfrm>
        </p:spPr>
        <p:txBody>
          <a:bodyPr>
            <a:normAutofit/>
          </a:bodyPr>
          <a:lstStyle/>
          <a:p>
            <a:pPr algn="ctr"/>
            <a:r>
              <a:rPr lang="en-GB" sz="4800" u="sng" dirty="0" smtClean="0"/>
              <a:t>Increase of one person households</a:t>
            </a:r>
            <a:endParaRPr lang="en-GB" sz="4800" u="sng" dirty="0"/>
          </a:p>
        </p:txBody>
      </p:sp>
      <p:sp>
        <p:nvSpPr>
          <p:cNvPr id="5" name="Content Placeholder 8"/>
          <p:cNvSpPr>
            <a:spLocks noGrp="1"/>
          </p:cNvSpPr>
          <p:nvPr>
            <p:ph idx="1"/>
          </p:nvPr>
        </p:nvSpPr>
        <p:spPr>
          <a:xfrm>
            <a:off x="1024128" y="1037231"/>
            <a:ext cx="9720073" cy="7301552"/>
          </a:xfrm>
        </p:spPr>
        <p:txBody>
          <a:bodyPr>
            <a:normAutofit/>
          </a:bodyPr>
          <a:lstStyle/>
          <a:p>
            <a:pPr algn="ctr">
              <a:buFont typeface="Courier New" panose="02070309020205020404" pitchFamily="49" charset="0"/>
              <a:buChar char="o"/>
            </a:pPr>
            <a:r>
              <a:rPr lang="en-GB" sz="1400" dirty="0" smtClean="0"/>
              <a:t>A suggested reason for the increase in OPH is the increase of divorce rate. </a:t>
            </a:r>
          </a:p>
          <a:p>
            <a:pPr algn="ctr">
              <a:buFont typeface="Courier New" panose="02070309020205020404" pitchFamily="49" charset="0"/>
              <a:buChar char="o"/>
            </a:pPr>
            <a:r>
              <a:rPr lang="en-GB" sz="1400" dirty="0" smtClean="0"/>
              <a:t>The number of OPH almost doubled between 1981 and 2001 from 393,000 to 721,000.</a:t>
            </a:r>
          </a:p>
          <a:p>
            <a:pPr algn="ctr">
              <a:buFont typeface="Courier New" panose="02070309020205020404" pitchFamily="49" charset="0"/>
              <a:buChar char="o"/>
            </a:pPr>
            <a:r>
              <a:rPr lang="en-GB" sz="1400" dirty="0" smtClean="0"/>
              <a:t>The greatest increase in proportion of OPH was found amongst women ages 25-34 and men ages 35-44, explanations for the increase amongst women between these ages are that more women are opting for a career prior to settling down and having children whilst men between these ages may be due to divorce.</a:t>
            </a:r>
          </a:p>
          <a:p>
            <a:pPr algn="ctr">
              <a:buFont typeface="Courier New" panose="02070309020205020404" pitchFamily="49" charset="0"/>
              <a:buChar char="o"/>
            </a:pPr>
            <a:r>
              <a:rPr lang="en-GB" sz="1400" dirty="0" smtClean="0"/>
              <a:t>By 2005 the number of OPH has doubled since 1971 from 3 million – 7 million.</a:t>
            </a:r>
          </a:p>
          <a:p>
            <a:pPr algn="ctr">
              <a:buFont typeface="Courier New" panose="02070309020205020404" pitchFamily="49" charset="0"/>
              <a:buChar char="o"/>
            </a:pPr>
            <a:r>
              <a:rPr lang="en-GB" sz="1400" dirty="0" smtClean="0"/>
              <a:t>The governments projections for numbers and types of household confirm that there will continue to be a large increase in the number of people living alone.</a:t>
            </a:r>
          </a:p>
          <a:p>
            <a:pPr algn="ctr">
              <a:buFont typeface="Courier New" panose="02070309020205020404" pitchFamily="49" charset="0"/>
              <a:buChar char="o"/>
            </a:pPr>
            <a:r>
              <a:rPr lang="en-GB" sz="1400" dirty="0" smtClean="0"/>
              <a:t>29% of UK households are OPH.</a:t>
            </a:r>
          </a:p>
          <a:p>
            <a:pPr algn="ctr">
              <a:buFont typeface="Courier New" panose="02070309020205020404" pitchFamily="49" charset="0"/>
              <a:buChar char="o"/>
            </a:pPr>
            <a:r>
              <a:rPr lang="en-GB" sz="1400" dirty="0" smtClean="0"/>
              <a:t>Of the 7.7 million people living alone in 2013, 46% were men and 54% were women.</a:t>
            </a:r>
          </a:p>
          <a:p>
            <a:pPr algn="ctr">
              <a:buFont typeface="Courier New" panose="02070309020205020404" pitchFamily="49" charset="0"/>
              <a:buChar char="o"/>
            </a:pPr>
            <a:r>
              <a:rPr lang="en-GB" sz="1400" dirty="0" smtClean="0"/>
              <a:t>Women have become more socially and economically self reliant so are more able to establish a OPH.</a:t>
            </a:r>
          </a:p>
          <a:p>
            <a:pPr algn="ctr">
              <a:buFont typeface="Courier New" panose="02070309020205020404" pitchFamily="49" charset="0"/>
              <a:buChar char="o"/>
            </a:pPr>
            <a:r>
              <a:rPr lang="en-GB" sz="1400" dirty="0" smtClean="0"/>
              <a:t>The increasing numbers of OPH increase the demand for housing, transportation, natural resources and energy.</a:t>
            </a:r>
          </a:p>
          <a:p>
            <a:pPr algn="ctr">
              <a:buFont typeface="Courier New" panose="02070309020205020404" pitchFamily="49" charset="0"/>
              <a:buChar char="o"/>
            </a:pPr>
            <a:r>
              <a:rPr lang="en-GB" sz="1400" dirty="0" smtClean="0"/>
              <a:t>OPH tend to be more vulnerable, and are potentially more costly to society than those with a partner. </a:t>
            </a:r>
          </a:p>
          <a:p>
            <a:pPr algn="ctr">
              <a:buFont typeface="Courier New" panose="02070309020205020404" pitchFamily="49" charset="0"/>
              <a:buChar char="o"/>
            </a:pPr>
            <a:r>
              <a:rPr lang="en-GB" sz="1400" dirty="0" smtClean="0"/>
              <a:t>OPH are more precarious with lower median household incomes and face more difficulties with dealing with unemployment, injury, illness, disability, social isolation and loneliness.</a:t>
            </a:r>
          </a:p>
          <a:p>
            <a:pPr algn="ctr">
              <a:buFont typeface="Courier New" panose="02070309020205020404" pitchFamily="49" charset="0"/>
              <a:buChar char="o"/>
            </a:pPr>
            <a:r>
              <a:rPr lang="en-GB" sz="1400" dirty="0" smtClean="0"/>
              <a:t>1 in 5 women fall into poverty as a result of divorce.</a:t>
            </a:r>
          </a:p>
          <a:p>
            <a:pPr algn="ctr">
              <a:buFont typeface="Courier New" panose="02070309020205020404" pitchFamily="49" charset="0"/>
              <a:buChar char="o"/>
            </a:pPr>
            <a:r>
              <a:rPr lang="en-GB" sz="1400" dirty="0" smtClean="0"/>
              <a:t>It is seen as acceptable for younger people to live on their own than it is for middle aged people. </a:t>
            </a:r>
          </a:p>
          <a:p>
            <a:pPr algn="ctr">
              <a:buFont typeface="Courier New" panose="02070309020205020404" pitchFamily="49" charset="0"/>
              <a:buChar char="o"/>
            </a:pPr>
            <a:r>
              <a:rPr lang="en-GB" sz="1400" dirty="0" smtClean="0"/>
              <a:t>Another issue of the increase of OPH is the death of a partner which leaves the other person on their own.</a:t>
            </a:r>
          </a:p>
          <a:p>
            <a:pPr>
              <a:buFont typeface="Courier New" panose="02070309020205020404" pitchFamily="49" charset="0"/>
              <a:buChar char="o"/>
            </a:pPr>
            <a:endParaRPr lang="en-GB" dirty="0"/>
          </a:p>
        </p:txBody>
      </p:sp>
    </p:spTree>
    <p:extLst>
      <p:ext uri="{BB962C8B-B14F-4D97-AF65-F5344CB8AC3E}">
        <p14:creationId xmlns:p14="http://schemas.microsoft.com/office/powerpoint/2010/main" val="2154152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5005330" y="2302526"/>
            <a:ext cx="2335576" cy="1685581"/>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dirty="0">
                <a:solidFill>
                  <a:prstClr val="white"/>
                </a:solidFill>
              </a:rPr>
              <a:t>Lone Parent Families</a:t>
            </a:r>
          </a:p>
        </p:txBody>
      </p:sp>
      <p:sp>
        <p:nvSpPr>
          <p:cNvPr id="5" name="TextBox 4"/>
          <p:cNvSpPr txBox="1"/>
          <p:nvPr/>
        </p:nvSpPr>
        <p:spPr>
          <a:xfrm>
            <a:off x="1799422" y="275422"/>
            <a:ext cx="3029638" cy="3293209"/>
          </a:xfrm>
          <a:prstGeom prst="rect">
            <a:avLst/>
          </a:prstGeom>
          <a:noFill/>
        </p:spPr>
        <p:txBody>
          <a:bodyPr wrap="square" rtlCol="0">
            <a:spAutoFit/>
          </a:bodyPr>
          <a:lstStyle/>
          <a:p>
            <a:pPr defTabSz="457200"/>
            <a:r>
              <a:rPr lang="en-GB" sz="1600" dirty="0">
                <a:solidFill>
                  <a:prstClr val="black"/>
                </a:solidFill>
              </a:rPr>
              <a:t>Lone Parent Families now make up 22% of all families with children. One child in four lives in Lone parent families. Over 9% of these families are headed by lone mothers. Until early 1990’s divorced women were the biggest group of lone mothers. From early 1990’s, never married women became the biggest group of lone mothers. A child living with a lone parent is twice as likely to be living in poverty.</a:t>
            </a:r>
          </a:p>
        </p:txBody>
      </p:sp>
      <p:cxnSp>
        <p:nvCxnSpPr>
          <p:cNvPr id="7" name="Straight Arrow Connector 6"/>
          <p:cNvCxnSpPr/>
          <p:nvPr/>
        </p:nvCxnSpPr>
        <p:spPr>
          <a:xfrm flipH="1" flipV="1">
            <a:off x="5005330" y="1817783"/>
            <a:ext cx="661012" cy="4847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517177" y="275421"/>
            <a:ext cx="2875403" cy="2308324"/>
          </a:xfrm>
          <a:prstGeom prst="rect">
            <a:avLst/>
          </a:prstGeom>
          <a:noFill/>
        </p:spPr>
        <p:txBody>
          <a:bodyPr wrap="square" rtlCol="0">
            <a:spAutoFit/>
          </a:bodyPr>
          <a:lstStyle/>
          <a:p>
            <a:pPr defTabSz="457200"/>
            <a:r>
              <a:rPr lang="en-GB" sz="1600" dirty="0">
                <a:solidFill>
                  <a:prstClr val="black"/>
                </a:solidFill>
              </a:rPr>
              <a:t>Number of lone parent families has risen due to the increase in divorce and separation. The increase in the number of never married women having children. This is linked to the change in values of marriage when children are born outside of wedlock.</a:t>
            </a:r>
          </a:p>
        </p:txBody>
      </p:sp>
      <p:cxnSp>
        <p:nvCxnSpPr>
          <p:cNvPr id="10" name="Straight Arrow Connector 9"/>
          <p:cNvCxnSpPr/>
          <p:nvPr/>
        </p:nvCxnSpPr>
        <p:spPr>
          <a:xfrm flipV="1">
            <a:off x="6823114" y="1465244"/>
            <a:ext cx="440675" cy="5949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94294" y="3111429"/>
            <a:ext cx="3073706" cy="3046988"/>
          </a:xfrm>
          <a:prstGeom prst="rect">
            <a:avLst/>
          </a:prstGeom>
          <a:noFill/>
        </p:spPr>
        <p:txBody>
          <a:bodyPr wrap="square" rtlCol="0">
            <a:spAutoFit/>
          </a:bodyPr>
          <a:lstStyle/>
          <a:p>
            <a:pPr defTabSz="457200"/>
            <a:r>
              <a:rPr lang="en-GB" sz="1600" dirty="0">
                <a:solidFill>
                  <a:prstClr val="black"/>
                </a:solidFill>
              </a:rPr>
              <a:t>Death of one parent used to be the common cause of lone parent families but this is no longer the case. They tend to be female headed for a number of reasons:</a:t>
            </a:r>
          </a:p>
          <a:p>
            <a:pPr marL="285750" indent="-285750" defTabSz="457200">
              <a:buFont typeface="Arial" panose="020B0604020202020204" pitchFamily="34" charset="0"/>
              <a:buChar char="•"/>
            </a:pPr>
            <a:r>
              <a:rPr lang="en-GB" sz="1600" dirty="0">
                <a:solidFill>
                  <a:prstClr val="black"/>
                </a:solidFill>
              </a:rPr>
              <a:t>Belief women are more nurturing than husbands.</a:t>
            </a:r>
          </a:p>
          <a:p>
            <a:pPr marL="285750" indent="-285750" defTabSz="457200">
              <a:buFont typeface="Arial" panose="020B0604020202020204" pitchFamily="34" charset="0"/>
              <a:buChar char="•"/>
            </a:pPr>
            <a:r>
              <a:rPr lang="en-GB" sz="1600" dirty="0">
                <a:solidFill>
                  <a:prstClr val="black"/>
                </a:solidFill>
              </a:rPr>
              <a:t>Divorce courts usually give custody to the mothers.</a:t>
            </a:r>
          </a:p>
          <a:p>
            <a:pPr marL="285750" indent="-285750" defTabSz="457200">
              <a:buFont typeface="Arial" panose="020B0604020202020204" pitchFamily="34" charset="0"/>
              <a:buChar char="•"/>
            </a:pPr>
            <a:r>
              <a:rPr lang="en-GB" sz="1600" dirty="0">
                <a:solidFill>
                  <a:prstClr val="black"/>
                </a:solidFill>
              </a:rPr>
              <a:t>Men may be less willing to give up work to care for the children.</a:t>
            </a:r>
          </a:p>
        </p:txBody>
      </p:sp>
      <p:cxnSp>
        <p:nvCxnSpPr>
          <p:cNvPr id="13" name="Straight Arrow Connector 12"/>
          <p:cNvCxnSpPr/>
          <p:nvPr/>
        </p:nvCxnSpPr>
        <p:spPr>
          <a:xfrm>
            <a:off x="7043450" y="3844888"/>
            <a:ext cx="473726" cy="4737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729908" y="4428781"/>
            <a:ext cx="2610998" cy="2308324"/>
          </a:xfrm>
          <a:prstGeom prst="rect">
            <a:avLst/>
          </a:prstGeom>
          <a:noFill/>
        </p:spPr>
        <p:txBody>
          <a:bodyPr wrap="square" rtlCol="0">
            <a:spAutoFit/>
          </a:bodyPr>
          <a:lstStyle/>
          <a:p>
            <a:pPr defTabSz="457200"/>
            <a:r>
              <a:rPr lang="en-GB" sz="1600" dirty="0">
                <a:solidFill>
                  <a:prstClr val="black"/>
                </a:solidFill>
              </a:rPr>
              <a:t>Single by choice, women may not wish to cohabit or marry or they may wish to limit the fathers involvement with the child. Jean </a:t>
            </a:r>
            <a:r>
              <a:rPr lang="en-GB" sz="1600" dirty="0" err="1">
                <a:solidFill>
                  <a:prstClr val="black"/>
                </a:solidFill>
              </a:rPr>
              <a:t>Renvoize</a:t>
            </a:r>
            <a:r>
              <a:rPr lang="en-GB" sz="1600" dirty="0">
                <a:solidFill>
                  <a:prstClr val="black"/>
                </a:solidFill>
              </a:rPr>
              <a:t> (1985) found that professional women are able to support their children without the fathers involvement.</a:t>
            </a:r>
          </a:p>
        </p:txBody>
      </p:sp>
      <p:cxnSp>
        <p:nvCxnSpPr>
          <p:cNvPr id="16" name="Straight Arrow Connector 15"/>
          <p:cNvCxnSpPr/>
          <p:nvPr/>
        </p:nvCxnSpPr>
        <p:spPr>
          <a:xfrm>
            <a:off x="5875663" y="3988107"/>
            <a:ext cx="0" cy="4406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77398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6</TotalTime>
  <Words>3699</Words>
  <Application>Microsoft Office PowerPoint</Application>
  <PresentationFormat>Widescreen</PresentationFormat>
  <Paragraphs>164</Paragraphs>
  <Slides>16</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Adobe Caslon Pro</vt:lpstr>
      <vt:lpstr>Arial</vt:lpstr>
      <vt:lpstr>Calibri</vt:lpstr>
      <vt:lpstr>Calibri Light</vt:lpstr>
      <vt:lpstr>Century Gothic</vt:lpstr>
      <vt:lpstr>Courier New</vt:lpstr>
      <vt:lpstr>Mangal</vt:lpstr>
      <vt:lpstr>Tw Cen MT</vt:lpstr>
      <vt:lpstr>Tw Cen MT Condensed</vt:lpstr>
      <vt:lpstr>Wingdings</vt:lpstr>
      <vt:lpstr>Wingdings 3</vt:lpstr>
      <vt:lpstr>Office Theme</vt:lpstr>
      <vt:lpstr>Integral</vt:lpstr>
      <vt:lpstr>1_Office Theme</vt:lpstr>
      <vt:lpstr>Ion Boardroom</vt:lpstr>
      <vt:lpstr>Celestial</vt:lpstr>
      <vt:lpstr>FAMILY TRENDS SUMMARY A GROUP</vt:lpstr>
      <vt:lpstr>PowerPoint Presentation</vt:lpstr>
      <vt:lpstr>PowerPoint Presentation</vt:lpstr>
      <vt:lpstr>      Reasons for the rise in number of households:    </vt:lpstr>
      <vt:lpstr>Summaries of changes to the family </vt:lpstr>
      <vt:lpstr>Why has there been an increase in divorce rates? </vt:lpstr>
      <vt:lpstr>PowerPoint Presentation</vt:lpstr>
      <vt:lpstr>Increase of one person households</vt:lpstr>
      <vt:lpstr>PowerPoint Presentation</vt:lpstr>
      <vt:lpstr>PowerPoint Presentation</vt:lpstr>
      <vt:lpstr>PowerPoint Presentation</vt:lpstr>
      <vt:lpstr>CHANGES TO EXTENDED FAMILIES</vt:lpstr>
      <vt:lpstr>Decline in the number of marriages </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TRENDS SUMMARY D1 GROUP</dc:title>
  <dc:creator>Hannah Roberts</dc:creator>
  <cp:lastModifiedBy>Hannah Roberts</cp:lastModifiedBy>
  <cp:revision>5</cp:revision>
  <cp:lastPrinted>2017-03-06T11:01:57Z</cp:lastPrinted>
  <dcterms:created xsi:type="dcterms:W3CDTF">2017-03-06T08:18:55Z</dcterms:created>
  <dcterms:modified xsi:type="dcterms:W3CDTF">2017-03-06T11:02:37Z</dcterms:modified>
</cp:coreProperties>
</file>