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56" r:id="rId4"/>
    <p:sldId id="267" r:id="rId5"/>
    <p:sldId id="268" r:id="rId6"/>
    <p:sldId id="269" r:id="rId7"/>
    <p:sldId id="270" r:id="rId8"/>
    <p:sldId id="271" r:id="rId9"/>
    <p:sldId id="272" r:id="rId10"/>
    <p:sldId id="273" r:id="rId11"/>
    <p:sldId id="283" r:id="rId12"/>
    <p:sldId id="274" r:id="rId13"/>
    <p:sldId id="282" r:id="rId14"/>
    <p:sldId id="281" r:id="rId15"/>
    <p:sldId id="280" r:id="rId16"/>
    <p:sldId id="279" r:id="rId17"/>
    <p:sldId id="275" r:id="rId18"/>
    <p:sldId id="276" r:id="rId19"/>
    <p:sldId id="277" r:id="rId20"/>
    <p:sldId id="278" r:id="rId21"/>
    <p:sldId id="258" r:id="rId22"/>
    <p:sldId id="259" r:id="rId23"/>
    <p:sldId id="260" r:id="rId24"/>
    <p:sldId id="261" r:id="rId25"/>
    <p:sldId id="262" r:id="rId26"/>
    <p:sldId id="263" r:id="rId27"/>
    <p:sldId id="264" r:id="rId28"/>
    <p:sldId id="265" r:id="rId29"/>
    <p:sldId id="266" r:id="rId3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0" d="100"/>
          <a:sy n="90" d="100"/>
        </p:scale>
        <p:origin x="96"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336E937-5A94-4BC8-B4C4-DA70D23446BB}" type="datetimeFigureOut">
              <a:rPr lang="en-GB" smtClean="0"/>
              <a:t>06/03/2017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6E6784-13F3-4AA2-BCDC-4A52718B5ABD}" type="slidenum">
              <a:rPr lang="en-GB" smtClean="0"/>
              <a:t>‹#›</a:t>
            </a:fld>
            <a:endParaRPr lang="en-GB"/>
          </a:p>
        </p:txBody>
      </p:sp>
    </p:spTree>
    <p:extLst>
      <p:ext uri="{BB962C8B-B14F-4D97-AF65-F5344CB8AC3E}">
        <p14:creationId xmlns:p14="http://schemas.microsoft.com/office/powerpoint/2010/main" val="2069889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336E937-5A94-4BC8-B4C4-DA70D23446BB}" type="datetimeFigureOut">
              <a:rPr lang="en-GB" smtClean="0"/>
              <a:t>06/03/2017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6E6784-13F3-4AA2-BCDC-4A52718B5ABD}" type="slidenum">
              <a:rPr lang="en-GB" smtClean="0"/>
              <a:t>‹#›</a:t>
            </a:fld>
            <a:endParaRPr lang="en-GB"/>
          </a:p>
        </p:txBody>
      </p:sp>
    </p:spTree>
    <p:extLst>
      <p:ext uri="{BB962C8B-B14F-4D97-AF65-F5344CB8AC3E}">
        <p14:creationId xmlns:p14="http://schemas.microsoft.com/office/powerpoint/2010/main" val="3219883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336E937-5A94-4BC8-B4C4-DA70D23446BB}" type="datetimeFigureOut">
              <a:rPr lang="en-GB" smtClean="0"/>
              <a:t>06/03/2017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6E6784-13F3-4AA2-BCDC-4A52718B5ABD}" type="slidenum">
              <a:rPr lang="en-GB" smtClean="0"/>
              <a:t>‹#›</a:t>
            </a:fld>
            <a:endParaRPr lang="en-GB"/>
          </a:p>
        </p:txBody>
      </p:sp>
    </p:spTree>
    <p:extLst>
      <p:ext uri="{BB962C8B-B14F-4D97-AF65-F5344CB8AC3E}">
        <p14:creationId xmlns:p14="http://schemas.microsoft.com/office/powerpoint/2010/main" val="4093685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44F97EF-5653-41A3-9B9F-045A91F659B6}" type="datetimeFigureOut">
              <a:rPr lang="en-US" smtClean="0">
                <a:solidFill>
                  <a:prstClr val="black"/>
                </a:solidFill>
              </a:rPr>
              <a:pPr/>
              <a:t>3/6/2017</a:t>
            </a:fld>
            <a:endParaRPr lang="en-US">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F9CAC846-3543-44C9-9E99-C94BBE522158}"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6093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4F97EF-5653-41A3-9B9F-045A91F659B6}" type="datetimeFigureOut">
              <a:rPr lang="en-US" smtClean="0">
                <a:solidFill>
                  <a:prstClr val="black"/>
                </a:solidFill>
              </a:rPr>
              <a:pPr/>
              <a:t>3/6/2017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F9CAC846-3543-44C9-9E99-C94BBE52215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4594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4F97EF-5653-41A3-9B9F-045A91F659B6}" type="datetimeFigureOut">
              <a:rPr lang="en-US" smtClean="0">
                <a:solidFill>
                  <a:prstClr val="black"/>
                </a:solidFill>
              </a:rPr>
              <a:pPr/>
              <a:t>3/6/2017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F9CAC846-3543-44C9-9E99-C94BBE522158}" type="slidenum">
              <a:rPr lang="en-US" smtClean="0">
                <a:solidFill>
                  <a:prstClr val="black"/>
                </a:solidFill>
              </a:rPr>
              <a:pPr/>
              <a:t>‹#›</a:t>
            </a:fld>
            <a:endParaRPr lang="en-US">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6040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4F97EF-5653-41A3-9B9F-045A91F659B6}" type="datetimeFigureOut">
              <a:rPr lang="en-US" smtClean="0">
                <a:solidFill>
                  <a:prstClr val="black"/>
                </a:solidFill>
              </a:rPr>
              <a:pPr/>
              <a:t>3/6/2017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F9CAC846-3543-44C9-9E99-C94BBE52215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95451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4F97EF-5653-41A3-9B9F-045A91F659B6}" type="datetimeFigureOut">
              <a:rPr lang="en-US" smtClean="0">
                <a:solidFill>
                  <a:prstClr val="black"/>
                </a:solidFill>
              </a:rPr>
              <a:pPr/>
              <a:t>3/6/2017</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F9CAC846-3543-44C9-9E99-C94BBE522158}" type="slidenum">
              <a:rPr lang="en-US" smtClean="0">
                <a:solidFill>
                  <a:prstClr val="black"/>
                </a:solidFill>
              </a:rPr>
              <a:pPr/>
              <a:t>‹#›</a:t>
            </a:fld>
            <a:endParaRPr lang="en-US">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6768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4F97EF-5653-41A3-9B9F-045A91F659B6}" type="datetimeFigureOut">
              <a:rPr lang="en-US" smtClean="0">
                <a:solidFill>
                  <a:prstClr val="black"/>
                </a:solidFill>
              </a:rPr>
              <a:pPr/>
              <a:t>3/6/2017</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F9CAC846-3543-44C9-9E99-C94BBE522158}"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12496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4F97EF-5653-41A3-9B9F-045A91F659B6}" type="datetimeFigureOut">
              <a:rPr lang="en-US" smtClean="0">
                <a:solidFill>
                  <a:prstClr val="black"/>
                </a:solidFill>
              </a:rPr>
              <a:pPr/>
              <a:t>3/6/2017</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F9CAC846-3543-44C9-9E99-C94BBE52215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894591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44F97EF-5653-41A3-9B9F-045A91F659B6}" type="datetimeFigureOut">
              <a:rPr lang="en-US" smtClean="0">
                <a:solidFill>
                  <a:prstClr val="black"/>
                </a:solidFill>
              </a:rPr>
              <a:pPr/>
              <a:t>3/6/2017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F9CAC846-3543-44C9-9E99-C94BBE522158}" type="slidenum">
              <a:rPr lang="en-US" smtClean="0">
                <a:solidFill>
                  <a:prstClr val="black"/>
                </a:solidFill>
              </a:rPr>
              <a:pPr/>
              <a:t>‹#›</a:t>
            </a:fld>
            <a:endParaRPr lang="en-US">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7477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336E937-5A94-4BC8-B4C4-DA70D23446BB}" type="datetimeFigureOut">
              <a:rPr lang="en-GB" smtClean="0"/>
              <a:t>06/03/2017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6E6784-13F3-4AA2-BCDC-4A52718B5ABD}" type="slidenum">
              <a:rPr lang="en-GB" smtClean="0"/>
              <a:t>‹#›</a:t>
            </a:fld>
            <a:endParaRPr lang="en-GB"/>
          </a:p>
        </p:txBody>
      </p:sp>
    </p:spTree>
    <p:extLst>
      <p:ext uri="{BB962C8B-B14F-4D97-AF65-F5344CB8AC3E}">
        <p14:creationId xmlns:p14="http://schemas.microsoft.com/office/powerpoint/2010/main" val="3295094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44F97EF-5653-41A3-9B9F-045A91F659B6}" type="datetimeFigureOut">
              <a:rPr lang="en-US" smtClean="0">
                <a:solidFill>
                  <a:prstClr val="black"/>
                </a:solidFill>
              </a:rPr>
              <a:pPr/>
              <a:t>3/6/2017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F9CAC846-3543-44C9-9E99-C94BBE52215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21172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44F97EF-5653-41A3-9B9F-045A91F659B6}" type="datetimeFigureOut">
              <a:rPr lang="en-US" smtClean="0">
                <a:solidFill>
                  <a:prstClr val="black"/>
                </a:solidFill>
              </a:rPr>
              <a:pPr/>
              <a:t>3/6/2017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F9CAC846-3543-44C9-9E99-C94BBE52215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31688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4F97EF-5653-41A3-9B9F-045A91F659B6}" type="datetimeFigureOut">
              <a:rPr lang="en-US" smtClean="0">
                <a:solidFill>
                  <a:prstClr val="black"/>
                </a:solidFill>
              </a:rPr>
              <a:pPr/>
              <a:t>3/6/2017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F9CAC846-3543-44C9-9E99-C94BBE522158}"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11904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4F97EF-5653-41A3-9B9F-045A91F659B6}" type="datetimeFigureOut">
              <a:rPr lang="en-US" smtClean="0">
                <a:solidFill>
                  <a:prstClr val="black"/>
                </a:solidFill>
              </a:rPr>
              <a:pPr/>
              <a:t>3/6/2017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F9CAC846-3543-44C9-9E99-C94BBE522158}" type="slidenum">
              <a:rPr lang="en-US" smtClean="0">
                <a:solidFill>
                  <a:prstClr val="black"/>
                </a:solidFill>
              </a:rPr>
              <a:pPr/>
              <a:t>‹#›</a:t>
            </a:fld>
            <a:endParaRPr lang="en-US">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02301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4F97EF-5653-41A3-9B9F-045A91F659B6}" type="datetimeFigureOut">
              <a:rPr lang="en-US" smtClean="0">
                <a:solidFill>
                  <a:prstClr val="black"/>
                </a:solidFill>
              </a:rPr>
              <a:pPr/>
              <a:t>3/6/2017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F9CAC846-3543-44C9-9E99-C94BBE52215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784820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4F97EF-5653-41A3-9B9F-045A91F659B6}" type="datetimeFigureOut">
              <a:rPr lang="en-US" smtClean="0">
                <a:solidFill>
                  <a:prstClr val="black"/>
                </a:solidFill>
              </a:rPr>
              <a:pPr/>
              <a:t>3/6/2017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F9CAC846-3543-44C9-9E99-C94BBE522158}" type="slidenum">
              <a:rPr lang="en-US" smtClean="0">
                <a:solidFill>
                  <a:prstClr val="black"/>
                </a:solidFill>
              </a:rPr>
              <a:pPr/>
              <a:t>‹#›</a:t>
            </a:fld>
            <a:endParaRPr lang="en-US">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03545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4F97EF-5653-41A3-9B9F-045A91F659B6}" type="datetimeFigureOut">
              <a:rPr lang="en-US" smtClean="0">
                <a:solidFill>
                  <a:prstClr val="black"/>
                </a:solidFill>
              </a:rPr>
              <a:pPr/>
              <a:t>3/6/2017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F9CAC846-3543-44C9-9E99-C94BBE522158}"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85658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4F97EF-5653-41A3-9B9F-045A91F659B6}" type="datetimeFigureOut">
              <a:rPr lang="en-US" smtClean="0">
                <a:solidFill>
                  <a:prstClr val="black"/>
                </a:solidFill>
              </a:rPr>
              <a:pPr/>
              <a:t>3/6/2017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F9CAC846-3543-44C9-9E99-C94BBE522158}"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83991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4F97EF-5653-41A3-9B9F-045A91F659B6}" type="datetimeFigureOut">
              <a:rPr lang="en-US" smtClean="0">
                <a:solidFill>
                  <a:prstClr val="black"/>
                </a:solidFill>
              </a:rPr>
              <a:pPr/>
              <a:t>3/6/2017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F9CAC846-3543-44C9-9E99-C94BBE522158}"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3247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36E937-5A94-4BC8-B4C4-DA70D23446BB}" type="datetimeFigureOut">
              <a:rPr lang="en-GB" smtClean="0"/>
              <a:t>06/03/2017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6E6784-13F3-4AA2-BCDC-4A52718B5ABD}" type="slidenum">
              <a:rPr lang="en-GB" smtClean="0"/>
              <a:t>‹#›</a:t>
            </a:fld>
            <a:endParaRPr lang="en-GB"/>
          </a:p>
        </p:txBody>
      </p:sp>
    </p:spTree>
    <p:extLst>
      <p:ext uri="{BB962C8B-B14F-4D97-AF65-F5344CB8AC3E}">
        <p14:creationId xmlns:p14="http://schemas.microsoft.com/office/powerpoint/2010/main" val="1650141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336E937-5A94-4BC8-B4C4-DA70D23446BB}" type="datetimeFigureOut">
              <a:rPr lang="en-GB" smtClean="0"/>
              <a:t>06/03/2017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6E6784-13F3-4AA2-BCDC-4A52718B5ABD}" type="slidenum">
              <a:rPr lang="en-GB" smtClean="0"/>
              <a:t>‹#›</a:t>
            </a:fld>
            <a:endParaRPr lang="en-GB"/>
          </a:p>
        </p:txBody>
      </p:sp>
    </p:spTree>
    <p:extLst>
      <p:ext uri="{BB962C8B-B14F-4D97-AF65-F5344CB8AC3E}">
        <p14:creationId xmlns:p14="http://schemas.microsoft.com/office/powerpoint/2010/main" val="3050246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336E937-5A94-4BC8-B4C4-DA70D23446BB}" type="datetimeFigureOut">
              <a:rPr lang="en-GB" smtClean="0"/>
              <a:t>06/03/2017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E6E6784-13F3-4AA2-BCDC-4A52718B5ABD}" type="slidenum">
              <a:rPr lang="en-GB" smtClean="0"/>
              <a:t>‹#›</a:t>
            </a:fld>
            <a:endParaRPr lang="en-GB"/>
          </a:p>
        </p:txBody>
      </p:sp>
    </p:spTree>
    <p:extLst>
      <p:ext uri="{BB962C8B-B14F-4D97-AF65-F5344CB8AC3E}">
        <p14:creationId xmlns:p14="http://schemas.microsoft.com/office/powerpoint/2010/main" val="2700519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336E937-5A94-4BC8-B4C4-DA70D23446BB}" type="datetimeFigureOut">
              <a:rPr lang="en-GB" smtClean="0"/>
              <a:t>06/03/2017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E6E6784-13F3-4AA2-BCDC-4A52718B5ABD}" type="slidenum">
              <a:rPr lang="en-GB" smtClean="0"/>
              <a:t>‹#›</a:t>
            </a:fld>
            <a:endParaRPr lang="en-GB"/>
          </a:p>
        </p:txBody>
      </p:sp>
    </p:spTree>
    <p:extLst>
      <p:ext uri="{BB962C8B-B14F-4D97-AF65-F5344CB8AC3E}">
        <p14:creationId xmlns:p14="http://schemas.microsoft.com/office/powerpoint/2010/main" val="1832888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36E937-5A94-4BC8-B4C4-DA70D23446BB}" type="datetimeFigureOut">
              <a:rPr lang="en-GB" smtClean="0"/>
              <a:t>06/03/2017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E6E6784-13F3-4AA2-BCDC-4A52718B5ABD}" type="slidenum">
              <a:rPr lang="en-GB" smtClean="0"/>
              <a:t>‹#›</a:t>
            </a:fld>
            <a:endParaRPr lang="en-GB"/>
          </a:p>
        </p:txBody>
      </p:sp>
    </p:spTree>
    <p:extLst>
      <p:ext uri="{BB962C8B-B14F-4D97-AF65-F5344CB8AC3E}">
        <p14:creationId xmlns:p14="http://schemas.microsoft.com/office/powerpoint/2010/main" val="1294960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6E937-5A94-4BC8-B4C4-DA70D23446BB}" type="datetimeFigureOut">
              <a:rPr lang="en-GB" smtClean="0"/>
              <a:t>06/03/2017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6E6784-13F3-4AA2-BCDC-4A52718B5ABD}" type="slidenum">
              <a:rPr lang="en-GB" smtClean="0"/>
              <a:t>‹#›</a:t>
            </a:fld>
            <a:endParaRPr lang="en-GB"/>
          </a:p>
        </p:txBody>
      </p:sp>
    </p:spTree>
    <p:extLst>
      <p:ext uri="{BB962C8B-B14F-4D97-AF65-F5344CB8AC3E}">
        <p14:creationId xmlns:p14="http://schemas.microsoft.com/office/powerpoint/2010/main" val="1212816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6E937-5A94-4BC8-B4C4-DA70D23446BB}" type="datetimeFigureOut">
              <a:rPr lang="en-GB" smtClean="0"/>
              <a:t>06/03/2017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6E6784-13F3-4AA2-BCDC-4A52718B5ABD}" type="slidenum">
              <a:rPr lang="en-GB" smtClean="0"/>
              <a:t>‹#›</a:t>
            </a:fld>
            <a:endParaRPr lang="en-GB"/>
          </a:p>
        </p:txBody>
      </p:sp>
    </p:spTree>
    <p:extLst>
      <p:ext uri="{BB962C8B-B14F-4D97-AF65-F5344CB8AC3E}">
        <p14:creationId xmlns:p14="http://schemas.microsoft.com/office/powerpoint/2010/main" val="602268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6E937-5A94-4BC8-B4C4-DA70D23446BB}" type="datetimeFigureOut">
              <a:rPr lang="en-GB" smtClean="0"/>
              <a:t>06/03/2017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E6784-13F3-4AA2-BCDC-4A52718B5ABD}" type="slidenum">
              <a:rPr lang="en-GB" smtClean="0"/>
              <a:t>‹#›</a:t>
            </a:fld>
            <a:endParaRPr lang="en-GB"/>
          </a:p>
        </p:txBody>
      </p:sp>
    </p:spTree>
    <p:extLst>
      <p:ext uri="{BB962C8B-B14F-4D97-AF65-F5344CB8AC3E}">
        <p14:creationId xmlns:p14="http://schemas.microsoft.com/office/powerpoint/2010/main" val="3148025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44F97EF-5653-41A3-9B9F-045A91F659B6}" type="datetimeFigureOut">
              <a:rPr lang="en-US" smtClean="0">
                <a:solidFill>
                  <a:prstClr val="black"/>
                </a:solidFill>
              </a:rPr>
              <a:pPr defTabSz="457200"/>
              <a:t>3/6/2017</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F9CAC846-3543-44C9-9E99-C94BBE522158}"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455144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FAMILY TRENDS SUMMARY</a:t>
            </a:r>
            <a:br>
              <a:rPr lang="en-GB" dirty="0" smtClean="0"/>
            </a:br>
            <a:r>
              <a:rPr lang="en-GB" dirty="0" smtClean="0"/>
              <a:t>B GROUP</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780490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84931" y="218306"/>
            <a:ext cx="4581035" cy="3370153"/>
          </a:xfrm>
          <a:prstGeom prst="rect">
            <a:avLst/>
          </a:prstGeom>
          <a:solidFill>
            <a:schemeClr val="accent5">
              <a:lumMod val="40000"/>
              <a:lumOff val="60000"/>
            </a:schemeClr>
          </a:solidFill>
        </p:spPr>
        <p:txBody>
          <a:bodyPr wrap="square" rtlCol="0">
            <a:spAutoFit/>
          </a:bodyPr>
          <a:lstStyle/>
          <a:p>
            <a:r>
              <a:rPr lang="en-GB" sz="1200" b="1" dirty="0">
                <a:solidFill>
                  <a:prstClr val="black"/>
                </a:solidFill>
              </a:rPr>
              <a:t>Legal acts/issues:</a:t>
            </a:r>
          </a:p>
          <a:p>
            <a:endParaRPr lang="en-GB" sz="1200" b="1" dirty="0">
              <a:solidFill>
                <a:prstClr val="black"/>
              </a:solidFill>
            </a:endParaRPr>
          </a:p>
          <a:p>
            <a:r>
              <a:rPr lang="en-GB" sz="1050" dirty="0">
                <a:solidFill>
                  <a:prstClr val="black"/>
                </a:solidFill>
              </a:rPr>
              <a:t>Children Act of 1989- More intervention and protection of children- police, doctor, teacher, therapist combine information- if more children are taking away from danger, more will survive.</a:t>
            </a:r>
          </a:p>
          <a:p>
            <a:endParaRPr lang="en-GB" sz="1050" dirty="0">
              <a:solidFill>
                <a:prstClr val="black"/>
              </a:solidFill>
            </a:endParaRPr>
          </a:p>
          <a:p>
            <a:r>
              <a:rPr lang="en-GB" sz="1050" dirty="0">
                <a:solidFill>
                  <a:prstClr val="black"/>
                </a:solidFill>
              </a:rPr>
              <a:t>Family Tax Allowance- In 1990’s after recession benefit for first child was increased but for children after was frozen- can’t afford to have and look after more children.</a:t>
            </a:r>
          </a:p>
          <a:p>
            <a:endParaRPr lang="en-GB" sz="1050" dirty="0">
              <a:solidFill>
                <a:prstClr val="black"/>
              </a:solidFill>
            </a:endParaRPr>
          </a:p>
          <a:p>
            <a:r>
              <a:rPr lang="en-GB" sz="1050" dirty="0">
                <a:solidFill>
                  <a:prstClr val="black"/>
                </a:solidFill>
              </a:rPr>
              <a:t>Equality Act 2010- Women can’t be discriminated against in wages and job availability- if women are working not as focused on having children. Mothers can invest more into children’s health.</a:t>
            </a:r>
          </a:p>
          <a:p>
            <a:endParaRPr lang="en-GB" sz="1050" dirty="0">
              <a:solidFill>
                <a:prstClr val="black"/>
              </a:solidFill>
            </a:endParaRPr>
          </a:p>
          <a:p>
            <a:r>
              <a:rPr lang="en-GB" sz="1050" dirty="0">
                <a:solidFill>
                  <a:prstClr val="black"/>
                </a:solidFill>
              </a:rPr>
              <a:t>NHS Act 1948- Everyone has free access to healthcare- reduce disease</a:t>
            </a:r>
          </a:p>
          <a:p>
            <a:endParaRPr lang="en-GB" sz="1050" dirty="0">
              <a:solidFill>
                <a:prstClr val="black"/>
              </a:solidFill>
            </a:endParaRPr>
          </a:p>
          <a:p>
            <a:r>
              <a:rPr lang="en-GB" sz="1050" dirty="0">
                <a:solidFill>
                  <a:prstClr val="black"/>
                </a:solidFill>
              </a:rPr>
              <a:t>Factory and workshops Act 1878- Employment under 10 banned.</a:t>
            </a:r>
          </a:p>
          <a:p>
            <a:endParaRPr lang="en-GB" sz="1050" dirty="0">
              <a:solidFill>
                <a:prstClr val="black"/>
              </a:solidFill>
            </a:endParaRPr>
          </a:p>
          <a:p>
            <a:r>
              <a:rPr lang="en-GB" sz="1050" dirty="0">
                <a:solidFill>
                  <a:prstClr val="black"/>
                </a:solidFill>
              </a:rPr>
              <a:t>Abortion Act 1967- Abortion legal up to 24 weeks, legal to abort at any time if life of mother and/or baby at risk.</a:t>
            </a:r>
          </a:p>
        </p:txBody>
      </p:sp>
      <p:sp>
        <p:nvSpPr>
          <p:cNvPr id="4" name="TextBox 3"/>
          <p:cNvSpPr txBox="1"/>
          <p:nvPr/>
        </p:nvSpPr>
        <p:spPr>
          <a:xfrm>
            <a:off x="4829393" y="218306"/>
            <a:ext cx="3154167" cy="2908489"/>
          </a:xfrm>
          <a:prstGeom prst="rect">
            <a:avLst/>
          </a:prstGeom>
          <a:solidFill>
            <a:schemeClr val="accent4">
              <a:lumMod val="40000"/>
              <a:lumOff val="60000"/>
            </a:schemeClr>
          </a:solidFill>
        </p:spPr>
        <p:txBody>
          <a:bodyPr wrap="square" rtlCol="0">
            <a:spAutoFit/>
          </a:bodyPr>
          <a:lstStyle/>
          <a:p>
            <a:r>
              <a:rPr lang="en-GB" sz="1200" b="1" dirty="0">
                <a:solidFill>
                  <a:prstClr val="black"/>
                </a:solidFill>
              </a:rPr>
              <a:t>Changes in values:</a:t>
            </a:r>
          </a:p>
          <a:p>
            <a:endParaRPr lang="en-GB" sz="1200" b="1" dirty="0">
              <a:solidFill>
                <a:prstClr val="black"/>
              </a:solidFill>
            </a:endParaRPr>
          </a:p>
          <a:p>
            <a:r>
              <a:rPr lang="en-GB" sz="1050" dirty="0">
                <a:solidFill>
                  <a:prstClr val="black"/>
                </a:solidFill>
              </a:rPr>
              <a:t>More child-centred society- Increase in child specialists in 20</a:t>
            </a:r>
            <a:r>
              <a:rPr lang="en-GB" sz="1050" baseline="30000" dirty="0">
                <a:solidFill>
                  <a:prstClr val="black"/>
                </a:solidFill>
              </a:rPr>
              <a:t>th</a:t>
            </a:r>
            <a:r>
              <a:rPr lang="en-GB" sz="1050" dirty="0">
                <a:solidFill>
                  <a:prstClr val="black"/>
                </a:solidFill>
              </a:rPr>
              <a:t> Century (paediatrics and child psychologists) = more understanding of children’s mental and physical health - more children survive.</a:t>
            </a:r>
          </a:p>
          <a:p>
            <a:endParaRPr lang="en-GB" sz="1050" dirty="0">
              <a:solidFill>
                <a:prstClr val="black"/>
              </a:solidFill>
            </a:endParaRPr>
          </a:p>
          <a:p>
            <a:r>
              <a:rPr lang="en-GB" sz="1050" dirty="0">
                <a:solidFill>
                  <a:prstClr val="black"/>
                </a:solidFill>
              </a:rPr>
              <a:t>More economically aware- With being more child-centred it is acknowledged that by having less children parents can invest more money and further the opportunities of the child/children- lowers birth rate.</a:t>
            </a:r>
          </a:p>
          <a:p>
            <a:endParaRPr lang="en-GB" sz="1200" b="1" dirty="0">
              <a:solidFill>
                <a:prstClr val="black"/>
              </a:solidFill>
            </a:endParaRPr>
          </a:p>
          <a:p>
            <a:r>
              <a:rPr lang="en-GB" sz="1050" dirty="0">
                <a:solidFill>
                  <a:prstClr val="black"/>
                </a:solidFill>
              </a:rPr>
              <a:t>“Seen not heard”- In the 20</a:t>
            </a:r>
            <a:r>
              <a:rPr lang="en-GB" sz="1050" baseline="30000" dirty="0">
                <a:solidFill>
                  <a:prstClr val="black"/>
                </a:solidFill>
              </a:rPr>
              <a:t>th</a:t>
            </a:r>
            <a:r>
              <a:rPr lang="en-GB" sz="1050" dirty="0">
                <a:solidFill>
                  <a:prstClr val="black"/>
                </a:solidFill>
              </a:rPr>
              <a:t> century parents would rather there children be kept quiet and hidden away and left to explore whereas now they are more protected for risk of ‘stranger danger’ - more chance of survival.</a:t>
            </a:r>
          </a:p>
        </p:txBody>
      </p:sp>
      <p:sp>
        <p:nvSpPr>
          <p:cNvPr id="5" name="TextBox 4"/>
          <p:cNvSpPr txBox="1"/>
          <p:nvPr/>
        </p:nvSpPr>
        <p:spPr>
          <a:xfrm>
            <a:off x="8046987" y="218306"/>
            <a:ext cx="3996645" cy="2885405"/>
          </a:xfrm>
          <a:prstGeom prst="rect">
            <a:avLst/>
          </a:prstGeom>
          <a:solidFill>
            <a:schemeClr val="accent3">
              <a:lumMod val="40000"/>
              <a:lumOff val="60000"/>
            </a:schemeClr>
          </a:solidFill>
        </p:spPr>
        <p:txBody>
          <a:bodyPr wrap="square" rtlCol="0">
            <a:spAutoFit/>
          </a:bodyPr>
          <a:lstStyle/>
          <a:p>
            <a:r>
              <a:rPr lang="en-GB" sz="1200" b="1" dirty="0">
                <a:solidFill>
                  <a:prstClr val="black"/>
                </a:solidFill>
              </a:rPr>
              <a:t>Sociological studies:</a:t>
            </a:r>
          </a:p>
          <a:p>
            <a:endParaRPr lang="en-GB" sz="1200" b="1" dirty="0">
              <a:solidFill>
                <a:prstClr val="black"/>
              </a:solidFill>
            </a:endParaRPr>
          </a:p>
          <a:p>
            <a:r>
              <a:rPr lang="en-GB" sz="1050" dirty="0">
                <a:solidFill>
                  <a:prstClr val="black"/>
                </a:solidFill>
              </a:rPr>
              <a:t>Sue Sharpe- (longitudinal study) interviewed girl to see what there aspirations were: In 1974- low ambitions and prioritised love, marriage, and having children; In 1994- careers and self-dependency was the priority. </a:t>
            </a:r>
          </a:p>
          <a:p>
            <a:endParaRPr lang="en-GB" sz="1050" dirty="0">
              <a:solidFill>
                <a:prstClr val="black"/>
              </a:solidFill>
            </a:endParaRPr>
          </a:p>
          <a:p>
            <a:r>
              <a:rPr lang="en-GB" sz="1050" dirty="0">
                <a:solidFill>
                  <a:prstClr val="black"/>
                </a:solidFill>
              </a:rPr>
              <a:t>Sarah Harper- Women being more educated see other opportunities except motherhood- have no kids or wait and can’t have as many. Infant mortality decreases- no need for child ‘replacement’.</a:t>
            </a:r>
          </a:p>
          <a:p>
            <a:endParaRPr lang="en-GB" sz="1050" dirty="0">
              <a:solidFill>
                <a:prstClr val="black"/>
              </a:solidFill>
            </a:endParaRPr>
          </a:p>
          <a:p>
            <a:r>
              <a:rPr lang="en-GB" sz="1050" dirty="0">
                <a:solidFill>
                  <a:prstClr val="black"/>
                </a:solidFill>
              </a:rPr>
              <a:t>Aries- Society is more child-centred- less children means more focus to allow social mobility. Children are an economic issue as they can’t work.</a:t>
            </a:r>
          </a:p>
          <a:p>
            <a:endParaRPr lang="en-GB" sz="1050" dirty="0">
              <a:solidFill>
                <a:prstClr val="black"/>
              </a:solidFill>
            </a:endParaRPr>
          </a:p>
          <a:p>
            <a:r>
              <a:rPr lang="en-GB" sz="1050" dirty="0" err="1">
                <a:solidFill>
                  <a:prstClr val="black"/>
                </a:solidFill>
              </a:rPr>
              <a:t>Brannen</a:t>
            </a:r>
            <a:r>
              <a:rPr lang="en-GB" sz="1050" dirty="0">
                <a:solidFill>
                  <a:prstClr val="black"/>
                </a:solidFill>
              </a:rPr>
              <a:t>- There is an increase in beanpole families- not extending with aunts, uncles, cousins as couples have less children.</a:t>
            </a:r>
          </a:p>
        </p:txBody>
      </p:sp>
      <p:sp>
        <p:nvSpPr>
          <p:cNvPr id="6" name="TextBox 5"/>
          <p:cNvSpPr txBox="1"/>
          <p:nvPr/>
        </p:nvSpPr>
        <p:spPr>
          <a:xfrm>
            <a:off x="184934" y="3691715"/>
            <a:ext cx="4916998" cy="2885405"/>
          </a:xfrm>
          <a:prstGeom prst="rect">
            <a:avLst/>
          </a:prstGeom>
          <a:solidFill>
            <a:schemeClr val="accent2">
              <a:lumMod val="40000"/>
              <a:lumOff val="60000"/>
            </a:schemeClr>
          </a:solidFill>
        </p:spPr>
        <p:txBody>
          <a:bodyPr wrap="square" rtlCol="0">
            <a:spAutoFit/>
          </a:bodyPr>
          <a:lstStyle/>
          <a:p>
            <a:r>
              <a:rPr lang="en-GB" sz="1200" b="1" dirty="0">
                <a:solidFill>
                  <a:prstClr val="black"/>
                </a:solidFill>
              </a:rPr>
              <a:t>Changes in social issues:</a:t>
            </a:r>
          </a:p>
          <a:p>
            <a:endParaRPr lang="en-GB" sz="1200" b="1" dirty="0">
              <a:solidFill>
                <a:prstClr val="black"/>
              </a:solidFill>
            </a:endParaRPr>
          </a:p>
          <a:p>
            <a:r>
              <a:rPr lang="en-GB" sz="1050" dirty="0">
                <a:solidFill>
                  <a:prstClr val="black"/>
                </a:solidFill>
              </a:rPr>
              <a:t>Discrimination- In law since 1970 equal pay act socially the view of what equality is has changed- housewife/baby-maker to part-time to full-time paid worker. If women not considered just a baby-maker it makes it less a part of life to have children</a:t>
            </a:r>
          </a:p>
          <a:p>
            <a:endParaRPr lang="en-GB" sz="1050" dirty="0">
              <a:solidFill>
                <a:prstClr val="black"/>
              </a:solidFill>
            </a:endParaRPr>
          </a:p>
          <a:p>
            <a:r>
              <a:rPr lang="en-GB" sz="1050" dirty="0">
                <a:solidFill>
                  <a:prstClr val="black"/>
                </a:solidFill>
              </a:rPr>
              <a:t>Health- Since NHS begun providing free healthcare more children are being treated for diseases and illnesses that otherwise could have killed them. The NHS also offers immunisation for diseases for babies, toddlers, children, and teenagers- they receive booster jabs as well to increase chance of survival.  Not only does it reduce infant mortality but also birth rate as don’t need child ‘replacement</a:t>
            </a:r>
            <a:r>
              <a:rPr lang="en-GB" sz="1050">
                <a:solidFill>
                  <a:prstClr val="black"/>
                </a:solidFill>
              </a:rPr>
              <a:t>’.  With lower birth rate comes less strain on NHS meaning children get seen too soo er and therefore more likely to survive.</a:t>
            </a:r>
            <a:endParaRPr lang="en-GB" sz="1050" dirty="0">
              <a:solidFill>
                <a:prstClr val="black"/>
              </a:solidFill>
            </a:endParaRPr>
          </a:p>
          <a:p>
            <a:endParaRPr lang="en-GB" sz="1050" dirty="0">
              <a:solidFill>
                <a:prstClr val="black"/>
              </a:solidFill>
            </a:endParaRPr>
          </a:p>
          <a:p>
            <a:r>
              <a:rPr lang="en-GB" sz="1050" dirty="0">
                <a:solidFill>
                  <a:prstClr val="black"/>
                </a:solidFill>
              </a:rPr>
              <a:t>Education- With more people being educated at school and on TV about how to improve health and where to get help- infant mortality will decline. Resources are available to show the cost of having children- decreases birth rate.</a:t>
            </a:r>
          </a:p>
        </p:txBody>
      </p:sp>
      <p:sp>
        <p:nvSpPr>
          <p:cNvPr id="7" name="TextBox 6"/>
          <p:cNvSpPr txBox="1"/>
          <p:nvPr/>
        </p:nvSpPr>
        <p:spPr>
          <a:xfrm>
            <a:off x="5128583" y="3653243"/>
            <a:ext cx="2918404" cy="2923877"/>
          </a:xfrm>
          <a:prstGeom prst="rect">
            <a:avLst/>
          </a:prstGeom>
          <a:solidFill>
            <a:srgbClr val="FFCCFF"/>
          </a:solidFill>
        </p:spPr>
        <p:txBody>
          <a:bodyPr wrap="square" rtlCol="0">
            <a:spAutoFit/>
          </a:bodyPr>
          <a:lstStyle/>
          <a:p>
            <a:r>
              <a:rPr lang="en-GB" sz="1200" b="1" dirty="0">
                <a:solidFill>
                  <a:prstClr val="black"/>
                </a:solidFill>
              </a:rPr>
              <a:t>Technology:</a:t>
            </a:r>
          </a:p>
          <a:p>
            <a:endParaRPr lang="en-GB" sz="1200" b="1" dirty="0">
              <a:solidFill>
                <a:prstClr val="black"/>
              </a:solidFill>
            </a:endParaRPr>
          </a:p>
          <a:p>
            <a:r>
              <a:rPr lang="en-GB" sz="1000" dirty="0">
                <a:solidFill>
                  <a:prstClr val="black"/>
                </a:solidFill>
              </a:rPr>
              <a:t>Contraception- The combined “monthly” pill is over 99% effective and contains artificial oestrogen and progesterone hormones. The male condom is over 98% effective. Both of these forms of contraception are commonly used to prevent pregnancy thus decreasing the birth rate.</a:t>
            </a:r>
          </a:p>
          <a:p>
            <a:endParaRPr lang="en-GB" sz="1000" dirty="0">
              <a:solidFill>
                <a:prstClr val="black"/>
              </a:solidFill>
            </a:endParaRPr>
          </a:p>
          <a:p>
            <a:r>
              <a:rPr lang="en-GB" sz="1000" dirty="0">
                <a:solidFill>
                  <a:prstClr val="black"/>
                </a:solidFill>
              </a:rPr>
              <a:t>Abortion- In England, Scotland, and Wales the Abortion Act 1967 made abortion legal up to 24 weeks if approved by two doctors. If at any point in pregnancy the mother’s life is at serious risk then abortion is legal. If the baby’s quality of life due to deformation/ illness after leaving womb is considered serious abortion is legal at any point in pregnancy- this reduces infant mortality and the birth rate. </a:t>
            </a:r>
          </a:p>
        </p:txBody>
      </p:sp>
      <p:sp>
        <p:nvSpPr>
          <p:cNvPr id="8" name="TextBox 7"/>
          <p:cNvSpPr txBox="1"/>
          <p:nvPr/>
        </p:nvSpPr>
        <p:spPr>
          <a:xfrm>
            <a:off x="8073638" y="3160800"/>
            <a:ext cx="3969994" cy="3416320"/>
          </a:xfrm>
          <a:prstGeom prst="rect">
            <a:avLst/>
          </a:prstGeom>
          <a:solidFill>
            <a:srgbClr val="FFCCCC"/>
          </a:solidFill>
        </p:spPr>
        <p:txBody>
          <a:bodyPr wrap="square" rtlCol="0">
            <a:spAutoFit/>
          </a:bodyPr>
          <a:lstStyle/>
          <a:p>
            <a:r>
              <a:rPr lang="en-GB" sz="1200" b="1" dirty="0">
                <a:solidFill>
                  <a:prstClr val="black"/>
                </a:solidFill>
              </a:rPr>
              <a:t>Key </a:t>
            </a:r>
            <a:r>
              <a:rPr lang="en-GB" sz="1200" b="1">
                <a:solidFill>
                  <a:prstClr val="black"/>
                </a:solidFill>
              </a:rPr>
              <a:t>statistics:</a:t>
            </a:r>
          </a:p>
          <a:p>
            <a:endParaRPr lang="en-GB" sz="1200">
              <a:solidFill>
                <a:prstClr val="black"/>
              </a:solidFill>
            </a:endParaRPr>
          </a:p>
          <a:p>
            <a:r>
              <a:rPr lang="en-GB" sz="1200">
                <a:solidFill>
                  <a:prstClr val="black"/>
                </a:solidFill>
              </a:rPr>
              <a:t>The family size has declined from 3.1 people in 1961 to 2.4 in 2006.</a:t>
            </a:r>
          </a:p>
          <a:p>
            <a:endParaRPr lang="en-GB" sz="1200">
              <a:solidFill>
                <a:prstClr val="black"/>
              </a:solidFill>
            </a:endParaRPr>
          </a:p>
          <a:p>
            <a:r>
              <a:rPr lang="en-GB" sz="1200">
                <a:solidFill>
                  <a:prstClr val="black"/>
                </a:solidFill>
              </a:rPr>
              <a:t>In 2005 the average age of a mother having their first child was 27.3, in 1971 it was 24.</a:t>
            </a:r>
          </a:p>
          <a:p>
            <a:endParaRPr lang="en-GB" sz="1200">
              <a:solidFill>
                <a:prstClr val="black"/>
              </a:solidFill>
            </a:endParaRPr>
          </a:p>
          <a:p>
            <a:r>
              <a:rPr lang="en-GB" sz="1200">
                <a:solidFill>
                  <a:prstClr val="black"/>
                </a:solidFill>
              </a:rPr>
              <a:t>In 1962 the birth rate was 2.86 in 2012 it was 1.9.</a:t>
            </a:r>
          </a:p>
          <a:p>
            <a:endParaRPr lang="en-GB" sz="1200">
              <a:solidFill>
                <a:prstClr val="black"/>
              </a:solidFill>
            </a:endParaRPr>
          </a:p>
          <a:p>
            <a:r>
              <a:rPr lang="en-GB" sz="1200">
                <a:solidFill>
                  <a:prstClr val="black"/>
                </a:solidFill>
              </a:rPr>
              <a:t>The infant mortiality rate in 2014 was the lowest ever recorded in England at 3.6. In 1964 it was 19.7.</a:t>
            </a:r>
          </a:p>
          <a:p>
            <a:endParaRPr lang="en-GB" sz="1200">
              <a:solidFill>
                <a:prstClr val="black"/>
              </a:solidFill>
            </a:endParaRPr>
          </a:p>
          <a:p>
            <a:r>
              <a:rPr lang="en-GB" sz="1200">
                <a:solidFill>
                  <a:prstClr val="black"/>
                </a:solidFill>
              </a:rPr>
              <a:t>95% of children are vaccinated.</a:t>
            </a:r>
          </a:p>
          <a:p>
            <a:endParaRPr lang="en-GB" sz="1200">
              <a:solidFill>
                <a:prstClr val="black"/>
              </a:solidFill>
            </a:endParaRPr>
          </a:p>
          <a:p>
            <a:r>
              <a:rPr lang="en-GB" sz="1200">
                <a:solidFill>
                  <a:prstClr val="black"/>
                </a:solidFill>
              </a:rPr>
              <a:t>8.46 milion women worked full-time in late 2015.</a:t>
            </a:r>
          </a:p>
          <a:p>
            <a:endParaRPr lang="en-GB" sz="1200">
              <a:solidFill>
                <a:prstClr val="black"/>
              </a:solidFill>
            </a:endParaRPr>
          </a:p>
          <a:p>
            <a:r>
              <a:rPr lang="en-GB" sz="1200">
                <a:solidFill>
                  <a:prstClr val="black"/>
                </a:solidFill>
              </a:rPr>
              <a:t>1 in 5 women stay childess due to choosing career.</a:t>
            </a:r>
          </a:p>
        </p:txBody>
      </p:sp>
      <p:sp>
        <p:nvSpPr>
          <p:cNvPr id="10" name="TextBox 9"/>
          <p:cNvSpPr txBox="1"/>
          <p:nvPr/>
        </p:nvSpPr>
        <p:spPr>
          <a:xfrm>
            <a:off x="4914360" y="3045384"/>
            <a:ext cx="3010884" cy="646331"/>
          </a:xfrm>
          <a:prstGeom prst="rect">
            <a:avLst/>
          </a:prstGeom>
          <a:solidFill>
            <a:schemeClr val="accent6">
              <a:lumMod val="60000"/>
              <a:lumOff val="40000"/>
            </a:schemeClr>
          </a:solidFill>
        </p:spPr>
        <p:txBody>
          <a:bodyPr wrap="square" rtlCol="0">
            <a:spAutoFit/>
          </a:bodyPr>
          <a:lstStyle/>
          <a:p>
            <a:pPr algn="ctr"/>
            <a:r>
              <a:rPr lang="en-GB">
                <a:solidFill>
                  <a:prstClr val="black"/>
                </a:solidFill>
              </a:rPr>
              <a:t>Decrease in birth rate and infant mortality rate.</a:t>
            </a:r>
            <a:endParaRPr lang="en-US">
              <a:solidFill>
                <a:prstClr val="black"/>
              </a:solidFill>
            </a:endParaRPr>
          </a:p>
        </p:txBody>
      </p:sp>
    </p:spTree>
    <p:extLst>
      <p:ext uri="{BB962C8B-B14F-4D97-AF65-F5344CB8AC3E}">
        <p14:creationId xmlns:p14="http://schemas.microsoft.com/office/powerpoint/2010/main" val="2536813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979240" y="2106609"/>
            <a:ext cx="3982454" cy="2033337"/>
          </a:xfrm>
          <a:prstGeom prst="cloud">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TextBox 3"/>
          <p:cNvSpPr txBox="1"/>
          <p:nvPr/>
        </p:nvSpPr>
        <p:spPr>
          <a:xfrm>
            <a:off x="4365253" y="2615445"/>
            <a:ext cx="3210427" cy="1015663"/>
          </a:xfrm>
          <a:prstGeom prst="rect">
            <a:avLst/>
          </a:prstGeom>
          <a:noFill/>
        </p:spPr>
        <p:txBody>
          <a:bodyPr wrap="square" rtlCol="0">
            <a:spAutoFit/>
          </a:bodyPr>
          <a:lstStyle/>
          <a:p>
            <a:pPr algn="ctr"/>
            <a:r>
              <a:rPr lang="en-GB" sz="2000" b="1" dirty="0" smtClean="0">
                <a:solidFill>
                  <a:prstClr val="black"/>
                </a:solidFill>
                <a:effectLst>
                  <a:outerShdw blurRad="38100" dist="38100" dir="2700000" algn="tl">
                    <a:srgbClr val="000000">
                      <a:alpha val="43137"/>
                    </a:srgbClr>
                  </a:outerShdw>
                </a:effectLst>
              </a:rPr>
              <a:t>Having children later in life and the reduction in family size</a:t>
            </a:r>
            <a:endParaRPr lang="en-GB" sz="2000" b="1" dirty="0">
              <a:solidFill>
                <a:prstClr val="black"/>
              </a:solidFill>
              <a:effectLst>
                <a:outerShdw blurRad="38100" dist="38100" dir="2700000" algn="tl">
                  <a:srgbClr val="000000">
                    <a:alpha val="43137"/>
                  </a:srgbClr>
                </a:outerShdw>
              </a:effectLst>
            </a:endParaRPr>
          </a:p>
        </p:txBody>
      </p:sp>
      <p:cxnSp>
        <p:nvCxnSpPr>
          <p:cNvPr id="8" name="Straight Arrow Connector 7"/>
          <p:cNvCxnSpPr/>
          <p:nvPr/>
        </p:nvCxnSpPr>
        <p:spPr>
          <a:xfrm flipV="1">
            <a:off x="4584412" y="871986"/>
            <a:ext cx="1305574" cy="9089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465613" y="3736431"/>
            <a:ext cx="3491404" cy="3108543"/>
          </a:xfrm>
          <a:prstGeom prst="rect">
            <a:avLst/>
          </a:prstGeom>
          <a:solidFill>
            <a:srgbClr val="00FFFF"/>
          </a:solidFill>
        </p:spPr>
        <p:txBody>
          <a:bodyPr wrap="square" rtlCol="0">
            <a:spAutoFit/>
          </a:bodyPr>
          <a:lstStyle/>
          <a:p>
            <a:r>
              <a:rPr lang="en-GB" sz="1400" b="1" u="sng" dirty="0" smtClean="0">
                <a:solidFill>
                  <a:prstClr val="black"/>
                </a:solidFill>
              </a:rPr>
              <a:t>Legal</a:t>
            </a:r>
          </a:p>
          <a:p>
            <a:r>
              <a:rPr lang="en-GB" sz="1400" dirty="0" smtClean="0">
                <a:solidFill>
                  <a:prstClr val="black"/>
                </a:solidFill>
              </a:rPr>
              <a:t>As society has developed, there are laws that have developed, surrounding equal rights for men and women.</a:t>
            </a:r>
          </a:p>
          <a:p>
            <a:pPr marL="285750" indent="-285750">
              <a:buFont typeface="Arial" panose="020B0604020202020204" pitchFamily="34" charset="0"/>
              <a:buChar char="•"/>
            </a:pPr>
            <a:r>
              <a:rPr lang="en-GB" sz="1400" b="1" dirty="0" smtClean="0">
                <a:solidFill>
                  <a:prstClr val="black"/>
                </a:solidFill>
              </a:rPr>
              <a:t>The Equality Act 2010 </a:t>
            </a:r>
            <a:r>
              <a:rPr lang="en-GB" sz="1400" dirty="0" smtClean="0">
                <a:solidFill>
                  <a:prstClr val="black"/>
                </a:solidFill>
              </a:rPr>
              <a:t>legally protects people from discrimination in the workplace and in wider society.</a:t>
            </a:r>
          </a:p>
          <a:p>
            <a:pPr marL="285750" indent="-285750">
              <a:buFont typeface="Arial" panose="020B0604020202020204" pitchFamily="34" charset="0"/>
              <a:buChar char="•"/>
            </a:pPr>
            <a:r>
              <a:rPr lang="en-GB" sz="1400" dirty="0" smtClean="0">
                <a:solidFill>
                  <a:prstClr val="black"/>
                </a:solidFill>
              </a:rPr>
              <a:t>1920 </a:t>
            </a:r>
            <a:r>
              <a:rPr lang="en-GB" sz="1400" b="1" dirty="0" smtClean="0">
                <a:solidFill>
                  <a:prstClr val="black"/>
                </a:solidFill>
              </a:rPr>
              <a:t>The Sex Discrimination Removal Act </a:t>
            </a:r>
            <a:r>
              <a:rPr lang="en-GB" sz="1400" dirty="0" smtClean="0">
                <a:solidFill>
                  <a:prstClr val="black"/>
                </a:solidFill>
              </a:rPr>
              <a:t>allows women access to the legal profession and accountancy.</a:t>
            </a:r>
          </a:p>
          <a:p>
            <a:r>
              <a:rPr lang="en-GB" sz="1400" dirty="0" smtClean="0">
                <a:solidFill>
                  <a:prstClr val="black"/>
                </a:solidFill>
              </a:rPr>
              <a:t>Therefore, more women have the option to choose careers and work over or before having children, explaining the rise in having children later in life.</a:t>
            </a:r>
            <a:endParaRPr lang="en-GB" sz="1400" dirty="0">
              <a:solidFill>
                <a:prstClr val="black"/>
              </a:solidFill>
            </a:endParaRPr>
          </a:p>
        </p:txBody>
      </p:sp>
      <p:cxnSp>
        <p:nvCxnSpPr>
          <p:cNvPr id="15" name="Straight Arrow Connector 14"/>
          <p:cNvCxnSpPr/>
          <p:nvPr/>
        </p:nvCxnSpPr>
        <p:spPr>
          <a:xfrm>
            <a:off x="5998585" y="4145009"/>
            <a:ext cx="1467028" cy="7614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213382" y="0"/>
            <a:ext cx="3874169" cy="3539430"/>
          </a:xfrm>
          <a:prstGeom prst="rect">
            <a:avLst/>
          </a:prstGeom>
          <a:solidFill>
            <a:srgbClr val="00FFFF"/>
          </a:solidFill>
        </p:spPr>
        <p:txBody>
          <a:bodyPr wrap="square" rtlCol="0">
            <a:spAutoFit/>
          </a:bodyPr>
          <a:lstStyle/>
          <a:p>
            <a:r>
              <a:rPr lang="en-GB" sz="1400" b="1" u="sng" dirty="0" smtClean="0">
                <a:solidFill>
                  <a:prstClr val="black"/>
                </a:solidFill>
              </a:rPr>
              <a:t>Technology</a:t>
            </a:r>
          </a:p>
          <a:p>
            <a:r>
              <a:rPr lang="en-GB" sz="1400" dirty="0" smtClean="0">
                <a:solidFill>
                  <a:prstClr val="black"/>
                </a:solidFill>
              </a:rPr>
              <a:t>There are more ways to contact extended family who may live far apart or near such as;</a:t>
            </a:r>
          </a:p>
          <a:p>
            <a:pPr marL="285750" indent="-285750">
              <a:buFont typeface="Arial" panose="020B0604020202020204" pitchFamily="34" charset="0"/>
              <a:buChar char="•"/>
            </a:pPr>
            <a:r>
              <a:rPr lang="en-GB" sz="1400" dirty="0" smtClean="0">
                <a:solidFill>
                  <a:prstClr val="black"/>
                </a:solidFill>
              </a:rPr>
              <a:t>Facetime</a:t>
            </a:r>
          </a:p>
          <a:p>
            <a:pPr marL="285750" indent="-285750">
              <a:buFont typeface="Arial" panose="020B0604020202020204" pitchFamily="34" charset="0"/>
              <a:buChar char="•"/>
            </a:pPr>
            <a:r>
              <a:rPr lang="en-GB" sz="1400" dirty="0" smtClean="0">
                <a:solidFill>
                  <a:prstClr val="black"/>
                </a:solidFill>
              </a:rPr>
              <a:t>Social media</a:t>
            </a:r>
          </a:p>
          <a:p>
            <a:pPr marL="285750" indent="-285750">
              <a:buFont typeface="Arial" panose="020B0604020202020204" pitchFamily="34" charset="0"/>
              <a:buChar char="•"/>
            </a:pPr>
            <a:r>
              <a:rPr lang="en-GB" sz="1400" dirty="0" smtClean="0">
                <a:solidFill>
                  <a:prstClr val="black"/>
                </a:solidFill>
              </a:rPr>
              <a:t>Telephone</a:t>
            </a:r>
          </a:p>
          <a:p>
            <a:r>
              <a:rPr lang="en-GB" sz="1400" dirty="0" smtClean="0">
                <a:solidFill>
                  <a:prstClr val="black"/>
                </a:solidFill>
              </a:rPr>
              <a:t>This therefore leads to families becoming smaller and live further apart.</a:t>
            </a:r>
          </a:p>
          <a:p>
            <a:r>
              <a:rPr lang="en-GB" sz="1400" b="1" dirty="0" smtClean="0">
                <a:solidFill>
                  <a:prstClr val="black"/>
                </a:solidFill>
              </a:rPr>
              <a:t>Contraception </a:t>
            </a:r>
            <a:r>
              <a:rPr lang="en-GB" sz="1400" dirty="0" smtClean="0">
                <a:solidFill>
                  <a:prstClr val="black"/>
                </a:solidFill>
              </a:rPr>
              <a:t>has also developed, and the introduction of </a:t>
            </a:r>
            <a:r>
              <a:rPr lang="en-GB" sz="1400" b="1" dirty="0" smtClean="0">
                <a:solidFill>
                  <a:prstClr val="black"/>
                </a:solidFill>
              </a:rPr>
              <a:t>the pill in 1960s </a:t>
            </a:r>
            <a:r>
              <a:rPr lang="en-GB" sz="1400" dirty="0" smtClean="0">
                <a:solidFill>
                  <a:prstClr val="black"/>
                </a:solidFill>
              </a:rPr>
              <a:t>allowed women to have more choice and control over having children, which lead to women being able to have children later and decreased family sizes, due to less accidental pregnancies. Also, the access to abortion in 1967</a:t>
            </a:r>
            <a:r>
              <a:rPr lang="en-GB" sz="1400" b="1" dirty="0" smtClean="0">
                <a:solidFill>
                  <a:prstClr val="black"/>
                </a:solidFill>
              </a:rPr>
              <a:t> (Abortion Act 1967) </a:t>
            </a:r>
            <a:r>
              <a:rPr lang="en-GB" sz="1400" dirty="0" smtClean="0">
                <a:solidFill>
                  <a:prstClr val="black"/>
                </a:solidFill>
              </a:rPr>
              <a:t>allowed women to have more control over their fertility.</a:t>
            </a:r>
            <a:endParaRPr lang="en-GB" sz="1400" dirty="0">
              <a:solidFill>
                <a:prstClr val="black"/>
              </a:solidFill>
            </a:endParaRPr>
          </a:p>
        </p:txBody>
      </p:sp>
      <p:sp>
        <p:nvSpPr>
          <p:cNvPr id="18" name="TextBox 17"/>
          <p:cNvSpPr txBox="1"/>
          <p:nvPr/>
        </p:nvSpPr>
        <p:spPr>
          <a:xfrm>
            <a:off x="84486" y="201902"/>
            <a:ext cx="3372009" cy="3754874"/>
          </a:xfrm>
          <a:prstGeom prst="rect">
            <a:avLst/>
          </a:prstGeom>
          <a:solidFill>
            <a:srgbClr val="00FFFF"/>
          </a:solidFill>
        </p:spPr>
        <p:txBody>
          <a:bodyPr wrap="square" rtlCol="0">
            <a:spAutoFit/>
          </a:bodyPr>
          <a:lstStyle/>
          <a:p>
            <a:r>
              <a:rPr lang="en-GB" sz="1400" b="1" u="sng" dirty="0" smtClean="0">
                <a:solidFill>
                  <a:prstClr val="black"/>
                </a:solidFill>
              </a:rPr>
              <a:t>Sociological</a:t>
            </a:r>
          </a:p>
          <a:p>
            <a:r>
              <a:rPr lang="en-GB" sz="1400" dirty="0" smtClean="0">
                <a:solidFill>
                  <a:prstClr val="black"/>
                </a:solidFill>
              </a:rPr>
              <a:t>Women are having children later;</a:t>
            </a:r>
          </a:p>
          <a:p>
            <a:r>
              <a:rPr lang="en-GB" sz="1400" dirty="0" smtClean="0">
                <a:solidFill>
                  <a:prstClr val="black"/>
                </a:solidFill>
              </a:rPr>
              <a:t>Between 1971-2012, the average ages at birth of their first child rose four years to 28.1 years.</a:t>
            </a:r>
          </a:p>
          <a:p>
            <a:pPr marL="285750" indent="-285750">
              <a:buFont typeface="Arial" panose="020B0604020202020204" pitchFamily="34" charset="0"/>
              <a:buChar char="•"/>
            </a:pPr>
            <a:r>
              <a:rPr lang="en-GB" sz="1400" b="1" dirty="0" smtClean="0">
                <a:solidFill>
                  <a:prstClr val="black"/>
                </a:solidFill>
              </a:rPr>
              <a:t>Sue Sharpe (1994) </a:t>
            </a:r>
            <a:r>
              <a:rPr lang="en-GB" sz="1400" dirty="0" smtClean="0">
                <a:solidFill>
                  <a:prstClr val="black"/>
                </a:solidFill>
              </a:rPr>
              <a:t>interviews girls in the 1970s and 1990s and shows a major shift in the way girls see their future. In 1974, girls had low aspirations; they believed educational success was unfeminine. They gave their priorities as ‘love , marriage ,husbands, children, jobs and careers’ in that order.</a:t>
            </a:r>
          </a:p>
          <a:p>
            <a:pPr marL="285750" indent="-285750">
              <a:buFont typeface="Arial" panose="020B0604020202020204" pitchFamily="34" charset="0"/>
              <a:buChar char="•"/>
            </a:pPr>
            <a:r>
              <a:rPr lang="en-GB" sz="1400" dirty="0" smtClean="0">
                <a:solidFill>
                  <a:prstClr val="black"/>
                </a:solidFill>
              </a:rPr>
              <a:t>However by the 1990s, girls’ ambitions had changed and their top priority were careers and being able to support themselves.</a:t>
            </a:r>
            <a:endParaRPr lang="en-GB" sz="1400" dirty="0">
              <a:solidFill>
                <a:prstClr val="black"/>
              </a:solidFill>
            </a:endParaRPr>
          </a:p>
        </p:txBody>
      </p:sp>
      <p:cxnSp>
        <p:nvCxnSpPr>
          <p:cNvPr id="7" name="Straight Arrow Connector 6"/>
          <p:cNvCxnSpPr/>
          <p:nvPr/>
        </p:nvCxnSpPr>
        <p:spPr>
          <a:xfrm flipH="1" flipV="1">
            <a:off x="3417349" y="2467628"/>
            <a:ext cx="696216" cy="4245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241751" y="251753"/>
            <a:ext cx="3076280" cy="1600438"/>
          </a:xfrm>
          <a:prstGeom prst="rect">
            <a:avLst/>
          </a:prstGeom>
          <a:solidFill>
            <a:srgbClr val="00FFFF"/>
          </a:solidFill>
        </p:spPr>
        <p:txBody>
          <a:bodyPr wrap="square" rtlCol="0">
            <a:spAutoFit/>
          </a:bodyPr>
          <a:lstStyle/>
          <a:p>
            <a:r>
              <a:rPr lang="en-GB" sz="1400" b="1" u="sng" dirty="0" smtClean="0">
                <a:solidFill>
                  <a:prstClr val="black"/>
                </a:solidFill>
              </a:rPr>
              <a:t>Social Issues</a:t>
            </a:r>
          </a:p>
          <a:p>
            <a:r>
              <a:rPr lang="en-GB" sz="1400" dirty="0" smtClean="0">
                <a:solidFill>
                  <a:prstClr val="black"/>
                </a:solidFill>
              </a:rPr>
              <a:t>Lots of couples delay having children or have no children at all due to the rising costs of raising a family.</a:t>
            </a:r>
          </a:p>
          <a:p>
            <a:pPr marL="285750" indent="-285750">
              <a:buFont typeface="Arial" panose="020B0604020202020204" pitchFamily="34" charset="0"/>
              <a:buChar char="•"/>
            </a:pPr>
            <a:r>
              <a:rPr lang="en-GB" sz="1400" b="1" dirty="0" smtClean="0">
                <a:solidFill>
                  <a:prstClr val="black"/>
                </a:solidFill>
              </a:rPr>
              <a:t>Hirsch (2014) </a:t>
            </a:r>
            <a:r>
              <a:rPr lang="en-GB" sz="1400" dirty="0" smtClean="0">
                <a:solidFill>
                  <a:prstClr val="black"/>
                </a:solidFill>
              </a:rPr>
              <a:t>estimated it costs roughly £154,000 to have a child at 18.</a:t>
            </a:r>
            <a:endParaRPr lang="en-GB" sz="1400" dirty="0">
              <a:solidFill>
                <a:prstClr val="black"/>
              </a:solidFill>
            </a:endParaRPr>
          </a:p>
        </p:txBody>
      </p:sp>
      <p:cxnSp>
        <p:nvCxnSpPr>
          <p:cNvPr id="19" name="Straight Arrow Connector 18"/>
          <p:cNvCxnSpPr/>
          <p:nvPr/>
        </p:nvCxnSpPr>
        <p:spPr>
          <a:xfrm flipH="1" flipV="1">
            <a:off x="5377881" y="1874781"/>
            <a:ext cx="1674" cy="3548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28237" y="5290704"/>
            <a:ext cx="4281342" cy="1384995"/>
          </a:xfrm>
          <a:prstGeom prst="rect">
            <a:avLst/>
          </a:prstGeom>
          <a:solidFill>
            <a:srgbClr val="00FFFF"/>
          </a:solidFill>
        </p:spPr>
        <p:txBody>
          <a:bodyPr wrap="square" rtlCol="0">
            <a:spAutoFit/>
          </a:bodyPr>
          <a:lstStyle/>
          <a:p>
            <a:r>
              <a:rPr lang="en-GB" sz="1400" b="1" u="sng" dirty="0" smtClean="0">
                <a:solidFill>
                  <a:prstClr val="black"/>
                </a:solidFill>
              </a:rPr>
              <a:t>Change in values</a:t>
            </a:r>
          </a:p>
          <a:p>
            <a:r>
              <a:rPr lang="en-GB" sz="1400" dirty="0" smtClean="0">
                <a:solidFill>
                  <a:prstClr val="black"/>
                </a:solidFill>
              </a:rPr>
              <a:t>There is now a greater social acceptability of and desire for a childfree lifestyle, reflecting </a:t>
            </a:r>
            <a:r>
              <a:rPr lang="en-GB" sz="1400" b="1" dirty="0" smtClean="0">
                <a:solidFill>
                  <a:prstClr val="black"/>
                </a:solidFill>
              </a:rPr>
              <a:t>Beck-Gernsheim (2002) </a:t>
            </a:r>
            <a:r>
              <a:rPr lang="en-GB" sz="1400" dirty="0" smtClean="0">
                <a:solidFill>
                  <a:prstClr val="black"/>
                </a:solidFill>
              </a:rPr>
              <a:t>which refers to as the graving individualisation of contemporary life, in which people now have and want more space for personal action and choice.</a:t>
            </a:r>
            <a:endParaRPr lang="en-GB" sz="1400" dirty="0">
              <a:solidFill>
                <a:prstClr val="black"/>
              </a:solidFill>
            </a:endParaRPr>
          </a:p>
        </p:txBody>
      </p:sp>
      <p:cxnSp>
        <p:nvCxnSpPr>
          <p:cNvPr id="24" name="Straight Arrow Connector 23"/>
          <p:cNvCxnSpPr/>
          <p:nvPr/>
        </p:nvCxnSpPr>
        <p:spPr>
          <a:xfrm flipH="1">
            <a:off x="3184271" y="3841013"/>
            <a:ext cx="1425309" cy="14496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16" idx="1"/>
          </p:cNvCxnSpPr>
          <p:nvPr/>
        </p:nvCxnSpPr>
        <p:spPr>
          <a:xfrm flipV="1">
            <a:off x="7575680" y="1769715"/>
            <a:ext cx="637702" cy="6102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676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4707355" y="2791326"/>
            <a:ext cx="2129590" cy="139566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TextBox 4"/>
          <p:cNvSpPr txBox="1"/>
          <p:nvPr/>
        </p:nvSpPr>
        <p:spPr>
          <a:xfrm>
            <a:off x="5041232" y="2959769"/>
            <a:ext cx="1576136" cy="877163"/>
          </a:xfrm>
          <a:prstGeom prst="rect">
            <a:avLst/>
          </a:prstGeom>
          <a:noFill/>
        </p:spPr>
        <p:txBody>
          <a:bodyPr wrap="square" rtlCol="0">
            <a:spAutoFit/>
          </a:bodyPr>
          <a:lstStyle/>
          <a:p>
            <a:r>
              <a:rPr lang="en-GB" dirty="0" smtClean="0">
                <a:solidFill>
                  <a:prstClr val="black"/>
                </a:solidFill>
              </a:rPr>
              <a:t>                                              </a:t>
            </a:r>
            <a:r>
              <a:rPr lang="en-GB" sz="1100" dirty="0" smtClean="0">
                <a:solidFill>
                  <a:prstClr val="black"/>
                </a:solidFill>
              </a:rPr>
              <a:t>Fall in death rates/ increased in life expectancy </a:t>
            </a:r>
            <a:endParaRPr lang="en-GB" sz="1100" dirty="0">
              <a:solidFill>
                <a:prstClr val="black"/>
              </a:solidFill>
            </a:endParaRPr>
          </a:p>
        </p:txBody>
      </p:sp>
      <p:cxnSp>
        <p:nvCxnSpPr>
          <p:cNvPr id="7" name="Straight Arrow Connector 6"/>
          <p:cNvCxnSpPr/>
          <p:nvPr/>
        </p:nvCxnSpPr>
        <p:spPr>
          <a:xfrm flipV="1">
            <a:off x="6124074" y="1395663"/>
            <a:ext cx="1792705" cy="14317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265695" y="589547"/>
            <a:ext cx="3513221" cy="877163"/>
          </a:xfrm>
          <a:prstGeom prst="rect">
            <a:avLst/>
          </a:prstGeom>
          <a:noFill/>
        </p:spPr>
        <p:txBody>
          <a:bodyPr wrap="square" rtlCol="0">
            <a:spAutoFit/>
          </a:bodyPr>
          <a:lstStyle/>
          <a:p>
            <a:r>
              <a:rPr lang="en-GB" u="sng" dirty="0">
                <a:solidFill>
                  <a:srgbClr val="FF0000"/>
                </a:solidFill>
              </a:rPr>
              <a:t>D</a:t>
            </a:r>
            <a:r>
              <a:rPr lang="en-GB" u="sng" dirty="0" smtClean="0">
                <a:solidFill>
                  <a:srgbClr val="FF0000"/>
                </a:solidFill>
              </a:rPr>
              <a:t>eath rates</a:t>
            </a:r>
          </a:p>
          <a:p>
            <a:r>
              <a:rPr lang="en-GB" sz="1100" dirty="0" smtClean="0">
                <a:solidFill>
                  <a:srgbClr val="FF0000"/>
                </a:solidFill>
              </a:rPr>
              <a:t>Death rate is the number of deaths per thousand of the population per year. Death rate has decreased over the years of for a number of reasons. </a:t>
            </a:r>
            <a:endParaRPr lang="en-GB" sz="1100" u="sng" dirty="0">
              <a:solidFill>
                <a:srgbClr val="FF0000"/>
              </a:solidFill>
            </a:endParaRPr>
          </a:p>
        </p:txBody>
      </p:sp>
      <p:cxnSp>
        <p:nvCxnSpPr>
          <p:cNvPr id="10" name="Straight Arrow Connector 9"/>
          <p:cNvCxnSpPr/>
          <p:nvPr/>
        </p:nvCxnSpPr>
        <p:spPr>
          <a:xfrm flipV="1">
            <a:off x="6773779" y="3128211"/>
            <a:ext cx="1491916" cy="721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422106" y="2586533"/>
            <a:ext cx="3549316" cy="1969770"/>
          </a:xfrm>
          <a:prstGeom prst="rect">
            <a:avLst/>
          </a:prstGeom>
          <a:noFill/>
        </p:spPr>
        <p:txBody>
          <a:bodyPr wrap="square" rtlCol="0">
            <a:spAutoFit/>
          </a:bodyPr>
          <a:lstStyle/>
          <a:p>
            <a:r>
              <a:rPr lang="en-GB" u="sng" dirty="0" smtClean="0">
                <a:solidFill>
                  <a:srgbClr val="7030A0"/>
                </a:solidFill>
              </a:rPr>
              <a:t>Reasons for decrease in death rate and increase in life expectancy</a:t>
            </a:r>
          </a:p>
          <a:p>
            <a:pPr marL="171450" indent="-171450">
              <a:buFont typeface="Arial" panose="020B0604020202020204" pitchFamily="34" charset="0"/>
              <a:buChar char="•"/>
            </a:pPr>
            <a:r>
              <a:rPr lang="en-GB" sz="1100" dirty="0" smtClean="0">
                <a:solidFill>
                  <a:srgbClr val="7030A0"/>
                </a:solidFill>
              </a:rPr>
              <a:t>Decline in dangerous occupations for example mining.</a:t>
            </a:r>
          </a:p>
          <a:p>
            <a:pPr marL="171450" indent="-171450">
              <a:buFont typeface="Arial" panose="020B0604020202020204" pitchFamily="34" charset="0"/>
              <a:buChar char="•"/>
            </a:pPr>
            <a:r>
              <a:rPr lang="en-GB" sz="1100" dirty="0" smtClean="0">
                <a:solidFill>
                  <a:srgbClr val="7030A0"/>
                </a:solidFill>
              </a:rPr>
              <a:t>Smoking and good diet </a:t>
            </a:r>
          </a:p>
          <a:p>
            <a:pPr marL="171450" indent="-171450">
              <a:buFont typeface="Arial" panose="020B0604020202020204" pitchFamily="34" charset="0"/>
              <a:buChar char="•"/>
            </a:pPr>
            <a:r>
              <a:rPr lang="en-GB" sz="1100" dirty="0" smtClean="0">
                <a:solidFill>
                  <a:srgbClr val="7030A0"/>
                </a:solidFill>
              </a:rPr>
              <a:t>Improved public health measures</a:t>
            </a:r>
          </a:p>
          <a:p>
            <a:pPr marL="171450" indent="-171450">
              <a:buFont typeface="Arial" panose="020B0604020202020204" pitchFamily="34" charset="0"/>
              <a:buChar char="•"/>
            </a:pPr>
            <a:r>
              <a:rPr lang="en-GB" sz="1100" dirty="0" smtClean="0">
                <a:solidFill>
                  <a:srgbClr val="7030A0"/>
                </a:solidFill>
              </a:rPr>
              <a:t>Medical improvements</a:t>
            </a:r>
          </a:p>
          <a:p>
            <a:pPr marL="171450" indent="-171450">
              <a:buFont typeface="Arial" panose="020B0604020202020204" pitchFamily="34" charset="0"/>
              <a:buChar char="•"/>
            </a:pPr>
            <a:r>
              <a:rPr lang="en-GB" sz="1100" dirty="0" smtClean="0">
                <a:solidFill>
                  <a:srgbClr val="7030A0"/>
                </a:solidFill>
              </a:rPr>
              <a:t>Natural resistance on infectious diseases </a:t>
            </a:r>
          </a:p>
          <a:p>
            <a:pPr marL="171450" indent="-171450">
              <a:buFont typeface="Arial" panose="020B0604020202020204" pitchFamily="34" charset="0"/>
              <a:buChar char="•"/>
            </a:pPr>
            <a:r>
              <a:rPr lang="en-GB" sz="1100" dirty="0" smtClean="0">
                <a:solidFill>
                  <a:srgbClr val="7030A0"/>
                </a:solidFill>
              </a:rPr>
              <a:t>Improved nutrition  </a:t>
            </a:r>
          </a:p>
          <a:p>
            <a:endParaRPr lang="en-GB" sz="1000" dirty="0" smtClean="0">
              <a:solidFill>
                <a:prstClr val="black"/>
              </a:solidFill>
            </a:endParaRPr>
          </a:p>
          <a:p>
            <a:pPr marL="171450" indent="-171450">
              <a:buFont typeface="Arial" panose="020B0604020202020204" pitchFamily="34" charset="0"/>
              <a:buChar char="•"/>
            </a:pPr>
            <a:endParaRPr lang="en-GB" sz="1000" dirty="0">
              <a:solidFill>
                <a:prstClr val="black"/>
              </a:solidFill>
            </a:endParaRPr>
          </a:p>
        </p:txBody>
      </p:sp>
      <p:cxnSp>
        <p:nvCxnSpPr>
          <p:cNvPr id="13" name="Straight Arrow Connector 12"/>
          <p:cNvCxnSpPr>
            <a:stCxn id="4" idx="1"/>
          </p:cNvCxnSpPr>
          <p:nvPr/>
        </p:nvCxnSpPr>
        <p:spPr>
          <a:xfrm>
            <a:off x="5772150" y="4185503"/>
            <a:ext cx="0" cy="7955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01579" y="5102132"/>
            <a:ext cx="4984082" cy="1492716"/>
          </a:xfrm>
          <a:prstGeom prst="rect">
            <a:avLst/>
          </a:prstGeom>
          <a:noFill/>
        </p:spPr>
        <p:txBody>
          <a:bodyPr wrap="square" rtlCol="0">
            <a:spAutoFit/>
          </a:bodyPr>
          <a:lstStyle/>
          <a:p>
            <a:r>
              <a:rPr lang="en-GB" u="sng" dirty="0" smtClean="0">
                <a:solidFill>
                  <a:srgbClr val="FF00FF"/>
                </a:solidFill>
              </a:rPr>
              <a:t>The ageing population</a:t>
            </a:r>
          </a:p>
          <a:p>
            <a:r>
              <a:rPr lang="en-GB" sz="1100" dirty="0" smtClean="0">
                <a:solidFill>
                  <a:srgbClr val="FF00FF"/>
                </a:solidFill>
              </a:rPr>
              <a:t>The aging population means the average age of the population Is increasing, with a greater proportion of the population over retirement age and smaller proportion of young people. In 2015 there was 3.2 people for every pensioner by 2033 this is expected to have fallen to 2.3. More older people are likely to require care and financial support. </a:t>
            </a:r>
          </a:p>
          <a:p>
            <a:endParaRPr lang="en-GB" dirty="0">
              <a:solidFill>
                <a:prstClr val="black"/>
              </a:solidFill>
            </a:endParaRPr>
          </a:p>
        </p:txBody>
      </p:sp>
      <p:cxnSp>
        <p:nvCxnSpPr>
          <p:cNvPr id="16" name="Straight Arrow Connector 15"/>
          <p:cNvCxnSpPr/>
          <p:nvPr/>
        </p:nvCxnSpPr>
        <p:spPr>
          <a:xfrm>
            <a:off x="5877426" y="5835316"/>
            <a:ext cx="595563" cy="131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020426" y="5102132"/>
            <a:ext cx="4950996" cy="1831271"/>
          </a:xfrm>
          <a:prstGeom prst="rect">
            <a:avLst/>
          </a:prstGeom>
          <a:noFill/>
        </p:spPr>
        <p:txBody>
          <a:bodyPr wrap="square" rtlCol="0">
            <a:spAutoFit/>
          </a:bodyPr>
          <a:lstStyle/>
          <a:p>
            <a:r>
              <a:rPr lang="en-GB" u="sng" dirty="0" smtClean="0">
                <a:solidFill>
                  <a:srgbClr val="00FF00"/>
                </a:solidFill>
              </a:rPr>
              <a:t>How the ageing population may effect family life and trends</a:t>
            </a:r>
          </a:p>
          <a:p>
            <a:r>
              <a:rPr lang="en-GB" sz="1100" dirty="0" smtClean="0">
                <a:solidFill>
                  <a:srgbClr val="00FF00"/>
                </a:solidFill>
              </a:rPr>
              <a:t>Elderly pensioners are likely in this society to depend on their children to </a:t>
            </a:r>
            <a:r>
              <a:rPr lang="en-GB" sz="1100" dirty="0" err="1" smtClean="0">
                <a:solidFill>
                  <a:srgbClr val="00FF00"/>
                </a:solidFill>
              </a:rPr>
              <a:t>fiancially</a:t>
            </a:r>
            <a:r>
              <a:rPr lang="en-GB" sz="1100" dirty="0" smtClean="0">
                <a:solidFill>
                  <a:srgbClr val="00FF00"/>
                </a:solidFill>
              </a:rPr>
              <a:t> support them and care for them. However this effects family trends as it makes it harder for families to have more children as they have the burden of having to financially support their parents as well as children. Some elderly pensioners move in with their children and their families to make it easer for them to care for them it also means they don’t have to pay the fees for a care home. This effects trends in the family household as well. </a:t>
            </a:r>
          </a:p>
        </p:txBody>
      </p:sp>
      <p:cxnSp>
        <p:nvCxnSpPr>
          <p:cNvPr id="24" name="Straight Arrow Connector 23"/>
          <p:cNvCxnSpPr/>
          <p:nvPr/>
        </p:nvCxnSpPr>
        <p:spPr>
          <a:xfrm flipH="1">
            <a:off x="3850105" y="3398350"/>
            <a:ext cx="7940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17358" y="2213811"/>
            <a:ext cx="3332747" cy="1892826"/>
          </a:xfrm>
          <a:prstGeom prst="rect">
            <a:avLst/>
          </a:prstGeom>
          <a:noFill/>
        </p:spPr>
        <p:txBody>
          <a:bodyPr wrap="square" rtlCol="0">
            <a:spAutoFit/>
          </a:bodyPr>
          <a:lstStyle/>
          <a:p>
            <a:r>
              <a:rPr lang="en-GB" u="sng" dirty="0" smtClean="0">
                <a:solidFill>
                  <a:srgbClr val="5B9BD5">
                    <a:lumMod val="75000"/>
                  </a:srgbClr>
                </a:solidFill>
              </a:rPr>
              <a:t>Statistics </a:t>
            </a:r>
          </a:p>
          <a:p>
            <a:pPr marL="171450" indent="-171450">
              <a:buFont typeface="Arial" panose="020B0604020202020204" pitchFamily="34" charset="0"/>
              <a:buChar char="•"/>
            </a:pPr>
            <a:r>
              <a:rPr lang="en-GB" sz="1100" dirty="0" smtClean="0">
                <a:solidFill>
                  <a:srgbClr val="5B9BD5">
                    <a:lumMod val="75000"/>
                  </a:srgbClr>
                </a:solidFill>
              </a:rPr>
              <a:t>Older ages are more likely to run into health issues and need important healthcare provided by the NHS.</a:t>
            </a:r>
          </a:p>
          <a:p>
            <a:pPr marL="171450" indent="-171450">
              <a:buFont typeface="Arial" panose="020B0604020202020204" pitchFamily="34" charset="0"/>
              <a:buChar char="•"/>
            </a:pPr>
            <a:r>
              <a:rPr lang="en-GB" sz="1100" dirty="0">
                <a:solidFill>
                  <a:srgbClr val="5B9BD5">
                    <a:lumMod val="75000"/>
                  </a:srgbClr>
                </a:solidFill>
              </a:rPr>
              <a:t>Support for people to remain living independently in their own homes has been severely affected by cuts to care services. Spending on home care services has reduced by almost a </a:t>
            </a:r>
            <a:r>
              <a:rPr lang="en-GB" sz="1100" dirty="0" smtClean="0">
                <a:solidFill>
                  <a:srgbClr val="5B9BD5">
                    <a:lumMod val="75000"/>
                  </a:srgbClr>
                </a:solidFill>
              </a:rPr>
              <a:t>fifth. </a:t>
            </a:r>
          </a:p>
          <a:p>
            <a:pPr marL="171450" indent="-171450">
              <a:buFont typeface="Arial" panose="020B0604020202020204" pitchFamily="34" charset="0"/>
              <a:buChar char="•"/>
            </a:pPr>
            <a:r>
              <a:rPr lang="en-GB" sz="1100" dirty="0">
                <a:solidFill>
                  <a:srgbClr val="5B9BD5">
                    <a:lumMod val="75000"/>
                  </a:srgbClr>
                </a:solidFill>
              </a:rPr>
              <a:t>local authorities were spending a total of £8.26 billion in real terms on older people’s care </a:t>
            </a:r>
            <a:r>
              <a:rPr lang="en-GB" sz="1100" dirty="0" smtClean="0">
                <a:solidFill>
                  <a:srgbClr val="5B9BD5">
                    <a:lumMod val="75000"/>
                  </a:srgbClr>
                </a:solidFill>
              </a:rPr>
              <a:t>services</a:t>
            </a:r>
            <a:r>
              <a:rPr lang="en-GB" sz="1100" dirty="0">
                <a:solidFill>
                  <a:prstClr val="black"/>
                </a:solidFill>
              </a:rPr>
              <a:t>.</a:t>
            </a:r>
          </a:p>
        </p:txBody>
      </p:sp>
      <p:sp>
        <p:nvSpPr>
          <p:cNvPr id="26" name="TextBox 25"/>
          <p:cNvSpPr txBox="1"/>
          <p:nvPr/>
        </p:nvSpPr>
        <p:spPr>
          <a:xfrm>
            <a:off x="487279" y="503963"/>
            <a:ext cx="2839453" cy="1384995"/>
          </a:xfrm>
          <a:prstGeom prst="rect">
            <a:avLst/>
          </a:prstGeom>
          <a:noFill/>
        </p:spPr>
        <p:txBody>
          <a:bodyPr wrap="square" rtlCol="0">
            <a:spAutoFit/>
          </a:bodyPr>
          <a:lstStyle/>
          <a:p>
            <a:r>
              <a:rPr lang="en-GB" u="sng" dirty="0" smtClean="0">
                <a:solidFill>
                  <a:srgbClr val="ED7D31">
                    <a:lumMod val="75000"/>
                  </a:srgbClr>
                </a:solidFill>
              </a:rPr>
              <a:t>The beanpole family </a:t>
            </a:r>
          </a:p>
          <a:p>
            <a:r>
              <a:rPr lang="en-GB" sz="1100" dirty="0" smtClean="0">
                <a:solidFill>
                  <a:srgbClr val="ED7D31">
                    <a:lumMod val="75000"/>
                  </a:srgbClr>
                </a:solidFill>
              </a:rPr>
              <a:t>Beanpole families structures are extended, they are long and thin. Beanpole families means there is more intergenerational contact between its generations. This relates to the increase in life expectancy and decrease in death rates.</a:t>
            </a:r>
            <a:endParaRPr lang="en-GB" sz="1100" dirty="0">
              <a:solidFill>
                <a:srgbClr val="ED7D31">
                  <a:lumMod val="75000"/>
                </a:srgbClr>
              </a:solidFill>
            </a:endParaRPr>
          </a:p>
        </p:txBody>
      </p:sp>
      <p:cxnSp>
        <p:nvCxnSpPr>
          <p:cNvPr id="32" name="Straight Arrow Connector 31"/>
          <p:cNvCxnSpPr/>
          <p:nvPr/>
        </p:nvCxnSpPr>
        <p:spPr>
          <a:xfrm flipH="1" flipV="1">
            <a:off x="3513221" y="1888958"/>
            <a:ext cx="1528011" cy="10708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5450305" y="1720516"/>
            <a:ext cx="135356" cy="10708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018547" y="589547"/>
            <a:ext cx="3001879" cy="1384995"/>
          </a:xfrm>
          <a:prstGeom prst="rect">
            <a:avLst/>
          </a:prstGeom>
          <a:noFill/>
        </p:spPr>
        <p:txBody>
          <a:bodyPr wrap="square" rtlCol="0">
            <a:spAutoFit/>
          </a:bodyPr>
          <a:lstStyle/>
          <a:p>
            <a:r>
              <a:rPr lang="en-GB" u="sng" dirty="0" smtClean="0">
                <a:solidFill>
                  <a:srgbClr val="FFCC00"/>
                </a:solidFill>
              </a:rPr>
              <a:t>The sandwich generations </a:t>
            </a:r>
          </a:p>
          <a:p>
            <a:r>
              <a:rPr lang="en-GB" sz="1100" dirty="0" smtClean="0">
                <a:solidFill>
                  <a:srgbClr val="FFCC00"/>
                </a:solidFill>
              </a:rPr>
              <a:t>Grundy and Henrietta (2006) use the concept of the sandwich generations to refer to women aged between their needy parents and their own children. Research shows a growing number of women who will be in this position of helping in both directions </a:t>
            </a:r>
            <a:endParaRPr lang="en-GB" sz="1100" dirty="0">
              <a:solidFill>
                <a:srgbClr val="FFCC00"/>
              </a:solidFill>
            </a:endParaRPr>
          </a:p>
        </p:txBody>
      </p:sp>
    </p:spTree>
    <p:extLst>
      <p:ext uri="{BB962C8B-B14F-4D97-AF65-F5344CB8AC3E}">
        <p14:creationId xmlns:p14="http://schemas.microsoft.com/office/powerpoint/2010/main" val="2061284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3699962" y="2368458"/>
            <a:ext cx="3657600" cy="1756610"/>
          </a:xfrm>
          <a:prstGeom prst="cloudCallou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GB" dirty="0" smtClean="0">
                <a:solidFill>
                  <a:prstClr val="white"/>
                </a:solidFill>
              </a:rPr>
              <a:t>Decline in the number of marriages. </a:t>
            </a:r>
            <a:endParaRPr lang="en-GB" dirty="0">
              <a:solidFill>
                <a:prstClr val="white"/>
              </a:solidFill>
            </a:endParaRPr>
          </a:p>
        </p:txBody>
      </p:sp>
      <p:cxnSp>
        <p:nvCxnSpPr>
          <p:cNvPr id="6" name="Straight Arrow Connector 5"/>
          <p:cNvCxnSpPr/>
          <p:nvPr/>
        </p:nvCxnSpPr>
        <p:spPr>
          <a:xfrm flipV="1">
            <a:off x="6745144" y="944374"/>
            <a:ext cx="654119" cy="14828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344574" y="208495"/>
            <a:ext cx="3019926" cy="830997"/>
          </a:xfrm>
          <a:prstGeom prst="rect">
            <a:avLst/>
          </a:prstGeom>
          <a:noFill/>
        </p:spPr>
        <p:txBody>
          <a:bodyPr wrap="square" rtlCol="0">
            <a:spAutoFit/>
          </a:bodyPr>
          <a:lstStyle/>
          <a:p>
            <a:r>
              <a:rPr lang="en-GB" sz="1600" dirty="0" smtClean="0">
                <a:solidFill>
                  <a:srgbClr val="00B050"/>
                </a:solidFill>
              </a:rPr>
              <a:t>In 2014, 33.9% of people were not or had never been married, an increase of 3% in 10 years.</a:t>
            </a:r>
            <a:endParaRPr lang="en-GB" sz="1600" dirty="0">
              <a:solidFill>
                <a:srgbClr val="00B050"/>
              </a:solidFill>
            </a:endParaRPr>
          </a:p>
        </p:txBody>
      </p:sp>
      <p:cxnSp>
        <p:nvCxnSpPr>
          <p:cNvPr id="9" name="Straight Arrow Connector 8"/>
          <p:cNvCxnSpPr/>
          <p:nvPr/>
        </p:nvCxnSpPr>
        <p:spPr>
          <a:xfrm>
            <a:off x="7225577" y="3438561"/>
            <a:ext cx="1224564" cy="2182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461244" y="3486521"/>
            <a:ext cx="3380873" cy="1077218"/>
          </a:xfrm>
          <a:prstGeom prst="rect">
            <a:avLst/>
          </a:prstGeom>
          <a:noFill/>
        </p:spPr>
        <p:txBody>
          <a:bodyPr wrap="square" rtlCol="0">
            <a:spAutoFit/>
          </a:bodyPr>
          <a:lstStyle/>
          <a:p>
            <a:r>
              <a:rPr lang="en-GB" sz="1600" dirty="0" smtClean="0">
                <a:solidFill>
                  <a:srgbClr val="ED7D31">
                    <a:lumMod val="75000"/>
                  </a:srgbClr>
                </a:solidFill>
              </a:rPr>
              <a:t>About 1 in 8 people are living together as couples, but were not married, 28% of men and 22% of women live alone and have never married.</a:t>
            </a:r>
            <a:endParaRPr lang="en-GB" sz="1600" dirty="0">
              <a:solidFill>
                <a:srgbClr val="ED7D31">
                  <a:lumMod val="75000"/>
                </a:srgbClr>
              </a:solidFill>
            </a:endParaRPr>
          </a:p>
        </p:txBody>
      </p:sp>
      <p:cxnSp>
        <p:nvCxnSpPr>
          <p:cNvPr id="12" name="Straight Arrow Connector 11"/>
          <p:cNvCxnSpPr/>
          <p:nvPr/>
        </p:nvCxnSpPr>
        <p:spPr>
          <a:xfrm flipH="1">
            <a:off x="5815260" y="3900162"/>
            <a:ext cx="340574" cy="1055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010306" y="4955482"/>
            <a:ext cx="2695075" cy="830997"/>
          </a:xfrm>
          <a:prstGeom prst="rect">
            <a:avLst/>
          </a:prstGeom>
          <a:noFill/>
        </p:spPr>
        <p:txBody>
          <a:bodyPr wrap="square" rtlCol="0">
            <a:spAutoFit/>
          </a:bodyPr>
          <a:lstStyle/>
          <a:p>
            <a:r>
              <a:rPr lang="en-GB" sz="1600" dirty="0" smtClean="0">
                <a:solidFill>
                  <a:srgbClr val="FFC000"/>
                </a:solidFill>
              </a:rPr>
              <a:t>Over half the population (51.2%) were married, a fall from (53.8%) 10 years ago. </a:t>
            </a:r>
            <a:endParaRPr lang="en-GB" sz="1600" dirty="0">
              <a:solidFill>
                <a:srgbClr val="FFC000"/>
              </a:solidFill>
            </a:endParaRPr>
          </a:p>
        </p:txBody>
      </p:sp>
      <p:cxnSp>
        <p:nvCxnSpPr>
          <p:cNvPr id="15" name="Straight Arrow Connector 14"/>
          <p:cNvCxnSpPr/>
          <p:nvPr/>
        </p:nvCxnSpPr>
        <p:spPr>
          <a:xfrm flipH="1">
            <a:off x="3934351" y="4035335"/>
            <a:ext cx="613540" cy="1078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315232" y="5051839"/>
            <a:ext cx="2695074" cy="1569660"/>
          </a:xfrm>
          <a:prstGeom prst="rect">
            <a:avLst/>
          </a:prstGeom>
          <a:noFill/>
        </p:spPr>
        <p:txBody>
          <a:bodyPr wrap="square" rtlCol="0">
            <a:spAutoFit/>
          </a:bodyPr>
          <a:lstStyle/>
          <a:p>
            <a:r>
              <a:rPr lang="en-GB" sz="1600" dirty="0" smtClean="0">
                <a:solidFill>
                  <a:srgbClr val="70AD47">
                    <a:lumMod val="50000"/>
                  </a:srgbClr>
                </a:solidFill>
              </a:rPr>
              <a:t>The number of married people rose, 700,000 in the last 3 years but an increase in the overall UK population means the percentage dropped. </a:t>
            </a:r>
            <a:endParaRPr lang="en-GB" sz="1600" dirty="0">
              <a:solidFill>
                <a:srgbClr val="70AD47">
                  <a:lumMod val="50000"/>
                </a:srgbClr>
              </a:solidFill>
            </a:endParaRPr>
          </a:p>
        </p:txBody>
      </p:sp>
      <p:cxnSp>
        <p:nvCxnSpPr>
          <p:cNvPr id="20" name="Straight Arrow Connector 19"/>
          <p:cNvCxnSpPr/>
          <p:nvPr/>
        </p:nvCxnSpPr>
        <p:spPr>
          <a:xfrm flipH="1">
            <a:off x="2425071" y="3697116"/>
            <a:ext cx="1402904" cy="3382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39387" y="3627700"/>
            <a:ext cx="1990832" cy="2062103"/>
          </a:xfrm>
          <a:prstGeom prst="rect">
            <a:avLst/>
          </a:prstGeom>
          <a:noFill/>
        </p:spPr>
        <p:txBody>
          <a:bodyPr wrap="square" rtlCol="0">
            <a:spAutoFit/>
          </a:bodyPr>
          <a:lstStyle/>
          <a:p>
            <a:r>
              <a:rPr lang="en-GB" sz="1600" dirty="0" smtClean="0">
                <a:solidFill>
                  <a:srgbClr val="44546A">
                    <a:lumMod val="60000"/>
                    <a:lumOff val="40000"/>
                  </a:srgbClr>
                </a:solidFill>
              </a:rPr>
              <a:t>Those who marry young, have kids before marriage, or those whose partners have been married before, are most likely to end in divorce. </a:t>
            </a:r>
            <a:endParaRPr lang="en-GB" sz="1600" dirty="0">
              <a:solidFill>
                <a:srgbClr val="44546A">
                  <a:lumMod val="60000"/>
                  <a:lumOff val="40000"/>
                </a:srgbClr>
              </a:solidFill>
            </a:endParaRPr>
          </a:p>
        </p:txBody>
      </p:sp>
      <p:cxnSp>
        <p:nvCxnSpPr>
          <p:cNvPr id="23" name="Straight Arrow Connector 22"/>
          <p:cNvCxnSpPr/>
          <p:nvPr/>
        </p:nvCxnSpPr>
        <p:spPr>
          <a:xfrm flipV="1">
            <a:off x="7261273" y="2607804"/>
            <a:ext cx="1317805" cy="363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579078" y="2107820"/>
            <a:ext cx="3380873" cy="1323439"/>
          </a:xfrm>
          <a:prstGeom prst="rect">
            <a:avLst/>
          </a:prstGeom>
          <a:noFill/>
        </p:spPr>
        <p:txBody>
          <a:bodyPr wrap="square" rtlCol="0">
            <a:spAutoFit/>
          </a:bodyPr>
          <a:lstStyle/>
          <a:p>
            <a:r>
              <a:rPr lang="en-GB" sz="1600" dirty="0" smtClean="0">
                <a:solidFill>
                  <a:srgbClr val="5B9BD5"/>
                </a:solidFill>
              </a:rPr>
              <a:t>Divorce was very difficult for women to obtain in the 19</a:t>
            </a:r>
            <a:r>
              <a:rPr lang="en-GB" sz="1600" baseline="30000" dirty="0" smtClean="0">
                <a:solidFill>
                  <a:srgbClr val="5B9BD5"/>
                </a:solidFill>
              </a:rPr>
              <a:t>th</a:t>
            </a:r>
            <a:r>
              <a:rPr lang="en-GB" sz="1600" dirty="0" smtClean="0">
                <a:solidFill>
                  <a:srgbClr val="5B9BD5"/>
                </a:solidFill>
              </a:rPr>
              <a:t> century Britain for women, where as now laws have gradually made it easier for them to file for divorce.</a:t>
            </a:r>
            <a:endParaRPr lang="en-GB" sz="1600" dirty="0">
              <a:solidFill>
                <a:srgbClr val="5B9BD5"/>
              </a:solidFill>
            </a:endParaRPr>
          </a:p>
        </p:txBody>
      </p:sp>
      <p:cxnSp>
        <p:nvCxnSpPr>
          <p:cNvPr id="26" name="Straight Arrow Connector 25"/>
          <p:cNvCxnSpPr/>
          <p:nvPr/>
        </p:nvCxnSpPr>
        <p:spPr>
          <a:xfrm flipH="1">
            <a:off x="3153993" y="2815519"/>
            <a:ext cx="893403" cy="451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71003" y="2675291"/>
            <a:ext cx="2722181" cy="861774"/>
          </a:xfrm>
          <a:prstGeom prst="rect">
            <a:avLst/>
          </a:prstGeom>
          <a:noFill/>
        </p:spPr>
        <p:txBody>
          <a:bodyPr wrap="square" rtlCol="0">
            <a:spAutoFit/>
          </a:bodyPr>
          <a:lstStyle/>
          <a:p>
            <a:r>
              <a:rPr lang="en-GB" sz="1600" dirty="0" smtClean="0">
                <a:solidFill>
                  <a:srgbClr val="9933FF"/>
                </a:solidFill>
              </a:rPr>
              <a:t>The introduction of legal aid, for divorce cases in 1949, lowered the cost of divorcing</a:t>
            </a:r>
            <a:r>
              <a:rPr lang="en-GB" dirty="0" smtClean="0">
                <a:solidFill>
                  <a:srgbClr val="9933FF"/>
                </a:solidFill>
              </a:rPr>
              <a:t>.</a:t>
            </a:r>
            <a:endParaRPr lang="en-GB" dirty="0">
              <a:solidFill>
                <a:srgbClr val="9933FF"/>
              </a:solidFill>
            </a:endParaRPr>
          </a:p>
        </p:txBody>
      </p:sp>
      <p:cxnSp>
        <p:nvCxnSpPr>
          <p:cNvPr id="30" name="Straight Arrow Connector 29"/>
          <p:cNvCxnSpPr/>
          <p:nvPr/>
        </p:nvCxnSpPr>
        <p:spPr>
          <a:xfrm>
            <a:off x="6644792" y="3875145"/>
            <a:ext cx="2031019" cy="10442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641718" y="4782031"/>
            <a:ext cx="2503220" cy="861774"/>
          </a:xfrm>
          <a:prstGeom prst="rect">
            <a:avLst/>
          </a:prstGeom>
          <a:noFill/>
        </p:spPr>
        <p:txBody>
          <a:bodyPr wrap="square" rtlCol="0">
            <a:spAutoFit/>
          </a:bodyPr>
          <a:lstStyle/>
          <a:p>
            <a:r>
              <a:rPr lang="en-GB" sz="1600" dirty="0" smtClean="0">
                <a:solidFill>
                  <a:srgbClr val="002060"/>
                </a:solidFill>
              </a:rPr>
              <a:t>Divorce rates have risen with every change in the law</a:t>
            </a:r>
            <a:r>
              <a:rPr lang="en-GB" dirty="0" smtClean="0">
                <a:solidFill>
                  <a:prstClr val="black"/>
                </a:solidFill>
              </a:rPr>
              <a:t>.</a:t>
            </a:r>
            <a:endParaRPr lang="en-GB" dirty="0">
              <a:solidFill>
                <a:prstClr val="black"/>
              </a:solidFill>
            </a:endParaRPr>
          </a:p>
        </p:txBody>
      </p:sp>
      <p:cxnSp>
        <p:nvCxnSpPr>
          <p:cNvPr id="34" name="Straight Arrow Connector 33"/>
          <p:cNvCxnSpPr/>
          <p:nvPr/>
        </p:nvCxnSpPr>
        <p:spPr>
          <a:xfrm flipH="1" flipV="1">
            <a:off x="5253611" y="1364024"/>
            <a:ext cx="646390" cy="10044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487977" y="118248"/>
            <a:ext cx="3531267" cy="1323439"/>
          </a:xfrm>
          <a:prstGeom prst="rect">
            <a:avLst/>
          </a:prstGeom>
          <a:noFill/>
        </p:spPr>
        <p:txBody>
          <a:bodyPr wrap="square" rtlCol="0">
            <a:spAutoFit/>
          </a:bodyPr>
          <a:lstStyle/>
          <a:p>
            <a:r>
              <a:rPr lang="en-GB" sz="1600" dirty="0" smtClean="0">
                <a:solidFill>
                  <a:srgbClr val="FF0000"/>
                </a:solidFill>
              </a:rPr>
              <a:t>Divorce is now more common, that is begins to ‘normalise’ it and reduces the stigma attached to it. So instead of it being seen as shameful, today it is more likely to be regarded as a misfortune. </a:t>
            </a:r>
            <a:endParaRPr lang="en-GB" sz="1600" dirty="0">
              <a:solidFill>
                <a:srgbClr val="FF0000"/>
              </a:solidFill>
            </a:endParaRPr>
          </a:p>
        </p:txBody>
      </p:sp>
      <p:cxnSp>
        <p:nvCxnSpPr>
          <p:cNvPr id="47" name="Straight Arrow Connector 46"/>
          <p:cNvCxnSpPr/>
          <p:nvPr/>
        </p:nvCxnSpPr>
        <p:spPr>
          <a:xfrm flipH="1" flipV="1">
            <a:off x="3307124" y="1341112"/>
            <a:ext cx="1675758" cy="11512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8" name="Picture 47"/>
          <p:cNvPicPr>
            <a:picLocks noChangeAspect="1"/>
          </p:cNvPicPr>
          <p:nvPr/>
        </p:nvPicPr>
        <p:blipFill>
          <a:blip r:embed="rId2"/>
          <a:stretch>
            <a:fillRect/>
          </a:stretch>
        </p:blipFill>
        <p:spPr>
          <a:xfrm>
            <a:off x="464505" y="275006"/>
            <a:ext cx="2808045" cy="2178035"/>
          </a:xfrm>
          <a:prstGeom prst="rect">
            <a:avLst/>
          </a:prstGeom>
        </p:spPr>
      </p:pic>
      <p:cxnSp>
        <p:nvCxnSpPr>
          <p:cNvPr id="59" name="Straight Arrow Connector 58"/>
          <p:cNvCxnSpPr/>
          <p:nvPr/>
        </p:nvCxnSpPr>
        <p:spPr>
          <a:xfrm flipV="1">
            <a:off x="7182995" y="1619450"/>
            <a:ext cx="1153344" cy="1070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8365067" y="1257784"/>
            <a:ext cx="2574759" cy="584775"/>
          </a:xfrm>
          <a:prstGeom prst="rect">
            <a:avLst/>
          </a:prstGeom>
          <a:noFill/>
        </p:spPr>
        <p:txBody>
          <a:bodyPr wrap="square" rtlCol="0">
            <a:spAutoFit/>
          </a:bodyPr>
          <a:lstStyle/>
          <a:p>
            <a:r>
              <a:rPr lang="en-GB" sz="1600" dirty="0" smtClean="0">
                <a:solidFill>
                  <a:srgbClr val="7030A0"/>
                </a:solidFill>
              </a:rPr>
              <a:t>Marriage rates are at their lowest since the 1920s</a:t>
            </a:r>
            <a:endParaRPr lang="en-GB" sz="1600" dirty="0">
              <a:solidFill>
                <a:srgbClr val="7030A0"/>
              </a:solidFill>
            </a:endParaRPr>
          </a:p>
        </p:txBody>
      </p:sp>
    </p:spTree>
    <p:extLst>
      <p:ext uri="{BB962C8B-B14F-4D97-AF65-F5344CB8AC3E}">
        <p14:creationId xmlns:p14="http://schemas.microsoft.com/office/powerpoint/2010/main" val="4169556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3797300" y="3035300"/>
            <a:ext cx="2717800" cy="162560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solidFill>
                  <a:prstClr val="black"/>
                </a:solidFill>
              </a:rPr>
              <a:t>An increase in one person households</a:t>
            </a:r>
            <a:endParaRPr lang="en-GB" dirty="0">
              <a:solidFill>
                <a:prstClr val="black"/>
              </a:solidFill>
            </a:endParaRPr>
          </a:p>
        </p:txBody>
      </p:sp>
      <p:cxnSp>
        <p:nvCxnSpPr>
          <p:cNvPr id="6" name="Straight Arrow Connector 5"/>
          <p:cNvCxnSpPr/>
          <p:nvPr/>
        </p:nvCxnSpPr>
        <p:spPr>
          <a:xfrm flipV="1">
            <a:off x="6616700" y="2071005"/>
            <a:ext cx="2806700" cy="1676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9004300" y="215900"/>
            <a:ext cx="2895600" cy="1815882"/>
          </a:xfrm>
          <a:prstGeom prst="rect">
            <a:avLst/>
          </a:prstGeom>
          <a:noFill/>
        </p:spPr>
        <p:txBody>
          <a:bodyPr wrap="square" rtlCol="0">
            <a:spAutoFit/>
          </a:bodyPr>
          <a:lstStyle/>
          <a:p>
            <a:r>
              <a:rPr lang="en-GB" sz="1400" dirty="0" smtClean="0">
                <a:solidFill>
                  <a:prstClr val="black"/>
                </a:solidFill>
              </a:rPr>
              <a:t>Legal acts/issues </a:t>
            </a:r>
          </a:p>
          <a:p>
            <a:r>
              <a:rPr lang="en-GB" sz="1400" dirty="0" smtClean="0">
                <a:solidFill>
                  <a:prstClr val="black"/>
                </a:solidFill>
              </a:rPr>
              <a:t>In 1969 there was the divorce act which meant that couples were able to get divorced. This meant that when they did the mother usually stayed in the house with children whist the dad lived alone in another place. </a:t>
            </a:r>
            <a:endParaRPr lang="en-GB" sz="1400" dirty="0">
              <a:solidFill>
                <a:prstClr val="black"/>
              </a:solidFill>
            </a:endParaRPr>
          </a:p>
        </p:txBody>
      </p:sp>
      <p:sp>
        <p:nvSpPr>
          <p:cNvPr id="8" name="TextBox 7"/>
          <p:cNvSpPr txBox="1"/>
          <p:nvPr/>
        </p:nvSpPr>
        <p:spPr>
          <a:xfrm>
            <a:off x="9004300" y="4291568"/>
            <a:ext cx="2984500" cy="2462213"/>
          </a:xfrm>
          <a:prstGeom prst="rect">
            <a:avLst/>
          </a:prstGeom>
          <a:noFill/>
        </p:spPr>
        <p:txBody>
          <a:bodyPr wrap="square" rtlCol="0">
            <a:spAutoFit/>
          </a:bodyPr>
          <a:lstStyle/>
          <a:p>
            <a:r>
              <a:rPr lang="en-GB" sz="1400" dirty="0" smtClean="0">
                <a:solidFill>
                  <a:prstClr val="black"/>
                </a:solidFill>
              </a:rPr>
              <a:t>Ageing population-</a:t>
            </a:r>
            <a:r>
              <a:rPr lang="en-GB" sz="1400" dirty="0">
                <a:solidFill>
                  <a:prstClr val="black"/>
                </a:solidFill>
              </a:rPr>
              <a:t>For those aged 65 to 74, and 75 and over, the pattern is reversed; at these ages the majority of people living alone were female (62% and 73% respectively).</a:t>
            </a:r>
            <a:r>
              <a:rPr lang="en-GB" sz="1400" dirty="0" smtClean="0">
                <a:solidFill>
                  <a:prstClr val="black"/>
                </a:solidFill>
              </a:rPr>
              <a:t> since medication and research has been done into healthy living this has meant people live until they're older. In most cases the man dies before the women, meaning that the wife is left widowed living in a house alone.</a:t>
            </a:r>
            <a:endParaRPr lang="en-GB" sz="1400" dirty="0">
              <a:solidFill>
                <a:prstClr val="black"/>
              </a:solidFill>
            </a:endParaRPr>
          </a:p>
        </p:txBody>
      </p:sp>
      <p:cxnSp>
        <p:nvCxnSpPr>
          <p:cNvPr id="10" name="Straight Arrow Connector 9"/>
          <p:cNvCxnSpPr/>
          <p:nvPr/>
        </p:nvCxnSpPr>
        <p:spPr>
          <a:xfrm>
            <a:off x="6500813" y="4141330"/>
            <a:ext cx="2222500" cy="1676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304800" y="215900"/>
            <a:ext cx="2324100" cy="954107"/>
          </a:xfrm>
          <a:prstGeom prst="rect">
            <a:avLst/>
          </a:prstGeom>
          <a:noFill/>
        </p:spPr>
        <p:txBody>
          <a:bodyPr wrap="square" rtlCol="0">
            <a:spAutoFit/>
          </a:bodyPr>
          <a:lstStyle/>
          <a:p>
            <a:r>
              <a:rPr lang="en-GB" sz="1400" dirty="0" smtClean="0">
                <a:solidFill>
                  <a:prstClr val="black"/>
                </a:solidFill>
              </a:rPr>
              <a:t>Higher proportion of men live alone, this is because of more men never getting married which was 58%.</a:t>
            </a:r>
            <a:endParaRPr lang="en-GB" sz="1400" dirty="0">
              <a:solidFill>
                <a:prstClr val="black"/>
              </a:solidFill>
            </a:endParaRPr>
          </a:p>
        </p:txBody>
      </p:sp>
      <p:cxnSp>
        <p:nvCxnSpPr>
          <p:cNvPr id="13" name="Straight Arrow Connector 12"/>
          <p:cNvCxnSpPr/>
          <p:nvPr/>
        </p:nvCxnSpPr>
        <p:spPr>
          <a:xfrm flipH="1" flipV="1">
            <a:off x="1809750" y="1512205"/>
            <a:ext cx="1885950" cy="2235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5" name="Picture 14"/>
          <p:cNvPicPr>
            <a:picLocks noChangeAspect="1"/>
          </p:cNvPicPr>
          <p:nvPr/>
        </p:nvPicPr>
        <p:blipFill rotWithShape="1">
          <a:blip r:embed="rId2"/>
          <a:srcRect l="14480" t="24089" r="26874" b="14453"/>
          <a:stretch/>
        </p:blipFill>
        <p:spPr>
          <a:xfrm>
            <a:off x="3105150" y="-10889"/>
            <a:ext cx="4705350" cy="3046189"/>
          </a:xfrm>
          <a:prstGeom prst="rect">
            <a:avLst/>
          </a:prstGeom>
        </p:spPr>
      </p:pic>
      <p:sp>
        <p:nvSpPr>
          <p:cNvPr id="17" name="TextBox 16"/>
          <p:cNvSpPr txBox="1"/>
          <p:nvPr/>
        </p:nvSpPr>
        <p:spPr>
          <a:xfrm>
            <a:off x="4119562" y="4611231"/>
            <a:ext cx="2676525" cy="2246769"/>
          </a:xfrm>
          <a:prstGeom prst="rect">
            <a:avLst/>
          </a:prstGeom>
          <a:noFill/>
        </p:spPr>
        <p:txBody>
          <a:bodyPr wrap="square" rtlCol="0">
            <a:spAutoFit/>
          </a:bodyPr>
          <a:lstStyle/>
          <a:p>
            <a:r>
              <a:rPr lang="en-GB" sz="1400" dirty="0">
                <a:solidFill>
                  <a:prstClr val="black"/>
                </a:solidFill>
              </a:rPr>
              <a:t>The largest change is in the 45 to 64 age group, where the number of people living alone increased by 27% between 2004 and 2014, a statistically significant change. This is partly due to the increasing population aged 45 to 64 in the UK over this period, as the 1960s baby boom generation have been reaching this age group</a:t>
            </a:r>
          </a:p>
        </p:txBody>
      </p:sp>
      <p:cxnSp>
        <p:nvCxnSpPr>
          <p:cNvPr id="19" name="Straight Arrow Connector 18"/>
          <p:cNvCxnSpPr/>
          <p:nvPr/>
        </p:nvCxnSpPr>
        <p:spPr>
          <a:xfrm flipH="1">
            <a:off x="1809750" y="4141330"/>
            <a:ext cx="1936750" cy="6084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304800" y="4864100"/>
            <a:ext cx="3492500" cy="1815882"/>
          </a:xfrm>
          <a:prstGeom prst="rect">
            <a:avLst/>
          </a:prstGeom>
          <a:noFill/>
        </p:spPr>
        <p:txBody>
          <a:bodyPr wrap="square" rtlCol="0">
            <a:spAutoFit/>
          </a:bodyPr>
          <a:lstStyle/>
          <a:p>
            <a:r>
              <a:rPr lang="en-GB" sz="1400" dirty="0">
                <a:solidFill>
                  <a:prstClr val="black"/>
                </a:solidFill>
              </a:rPr>
              <a:t>the number living alone in the 25 to 44 age group fell by 15% between 2004 and 2014. Previous research has shown that the proportion of those aged 20 to 34 living with their parents has increased over the past </a:t>
            </a:r>
            <a:r>
              <a:rPr lang="en-GB" sz="1400" dirty="0" smtClean="0">
                <a:solidFill>
                  <a:prstClr val="black"/>
                </a:solidFill>
              </a:rPr>
              <a:t>decade. </a:t>
            </a:r>
            <a:r>
              <a:rPr lang="en-GB" sz="1400" dirty="0">
                <a:solidFill>
                  <a:prstClr val="black"/>
                </a:solidFill>
              </a:rPr>
              <a:t>Affordability of moving out of the parental home has been cited as a possible factor in this </a:t>
            </a:r>
            <a:r>
              <a:rPr lang="en-GB" sz="1400" dirty="0" smtClean="0">
                <a:solidFill>
                  <a:prstClr val="black"/>
                </a:solidFill>
              </a:rPr>
              <a:t>increase.</a:t>
            </a:r>
            <a:endParaRPr lang="en-GB" sz="1400" dirty="0">
              <a:solidFill>
                <a:prstClr val="black"/>
              </a:solidFill>
            </a:endParaRPr>
          </a:p>
        </p:txBody>
      </p:sp>
      <p:cxnSp>
        <p:nvCxnSpPr>
          <p:cNvPr id="24" name="Straight Arrow Connector 23"/>
          <p:cNvCxnSpPr/>
          <p:nvPr/>
        </p:nvCxnSpPr>
        <p:spPr>
          <a:xfrm flipH="1" flipV="1">
            <a:off x="2150269" y="3429225"/>
            <a:ext cx="1227931" cy="4324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264319" y="2578766"/>
            <a:ext cx="1835150" cy="1384995"/>
          </a:xfrm>
          <a:prstGeom prst="rect">
            <a:avLst/>
          </a:prstGeom>
          <a:noFill/>
        </p:spPr>
        <p:txBody>
          <a:bodyPr wrap="square" rtlCol="0">
            <a:spAutoFit/>
          </a:bodyPr>
          <a:lstStyle/>
          <a:p>
            <a:r>
              <a:rPr lang="en-GB" sz="1400" dirty="0" smtClean="0">
                <a:solidFill>
                  <a:prstClr val="black"/>
                </a:solidFill>
              </a:rPr>
              <a:t>By 2005 the number of one person households had doubled since 1971 from 3 million to 7 million.</a:t>
            </a:r>
            <a:endParaRPr lang="en-GB" sz="1400" dirty="0">
              <a:solidFill>
                <a:prstClr val="black"/>
              </a:solidFill>
            </a:endParaRPr>
          </a:p>
        </p:txBody>
      </p:sp>
    </p:spTree>
    <p:extLst>
      <p:ext uri="{BB962C8B-B14F-4D97-AF65-F5344CB8AC3E}">
        <p14:creationId xmlns:p14="http://schemas.microsoft.com/office/powerpoint/2010/main" val="3496690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4300" y="0"/>
            <a:ext cx="9144000" cy="630238"/>
          </a:xfrm>
        </p:spPr>
        <p:txBody>
          <a:bodyPr>
            <a:normAutofit/>
          </a:bodyPr>
          <a:lstStyle/>
          <a:p>
            <a:r>
              <a:rPr lang="en-GB" sz="3200" b="1" dirty="0" smtClean="0">
                <a:latin typeface="Adobe Caslon Pro Bold" panose="0205070206050A020403" pitchFamily="18" charset="0"/>
              </a:rPr>
              <a:t>Increase in the number of couples cohabiting</a:t>
            </a:r>
            <a:endParaRPr lang="en-GB" sz="3200" b="1" dirty="0">
              <a:latin typeface="Adobe Caslon Pro Bold" panose="0205070206050A020403" pitchFamily="18" charset="0"/>
            </a:endParaRPr>
          </a:p>
        </p:txBody>
      </p:sp>
      <p:sp>
        <p:nvSpPr>
          <p:cNvPr id="3" name="Subtitle 2"/>
          <p:cNvSpPr>
            <a:spLocks noGrp="1"/>
          </p:cNvSpPr>
          <p:nvPr>
            <p:ph type="subTitle" idx="1"/>
          </p:nvPr>
        </p:nvSpPr>
        <p:spPr>
          <a:xfrm>
            <a:off x="0" y="663576"/>
            <a:ext cx="11874500" cy="6088062"/>
          </a:xfrm>
        </p:spPr>
        <p:txBody>
          <a:bodyPr>
            <a:normAutofit lnSpcReduction="10000"/>
          </a:bodyPr>
          <a:lstStyle/>
          <a:p>
            <a:pPr marL="342900" indent="-342900" algn="l">
              <a:buFont typeface="Arial" panose="020B0604020202020204" pitchFamily="34" charset="0"/>
              <a:buChar char="•"/>
            </a:pPr>
            <a:r>
              <a:rPr lang="en-GB" sz="2000" dirty="0" smtClean="0"/>
              <a:t>Cohabitation arose in the 1970s. </a:t>
            </a:r>
          </a:p>
          <a:p>
            <a:pPr marL="342900" indent="-342900" algn="l">
              <a:buFont typeface="Arial" panose="020B0604020202020204" pitchFamily="34" charset="0"/>
              <a:buChar char="•"/>
            </a:pPr>
            <a:r>
              <a:rPr lang="en-GB" sz="2000" dirty="0" smtClean="0"/>
              <a:t>It has become the norm to cohabit before getting married.</a:t>
            </a:r>
          </a:p>
          <a:p>
            <a:pPr marL="342900" indent="-342900" algn="l">
              <a:buFont typeface="Arial" panose="020B0604020202020204" pitchFamily="34" charset="0"/>
              <a:buChar char="•"/>
            </a:pPr>
            <a:r>
              <a:rPr lang="en-GB" sz="2000" dirty="0" smtClean="0"/>
              <a:t>In 2005, 14% of non-married people in the UK were cohabiting. </a:t>
            </a:r>
          </a:p>
          <a:p>
            <a:pPr marL="342900" indent="-342900" algn="l">
              <a:buFont typeface="Arial" panose="020B0604020202020204" pitchFamily="34" charset="0"/>
              <a:buChar char="•"/>
            </a:pPr>
            <a:r>
              <a:rPr lang="en-GB" sz="2000" dirty="0" smtClean="0"/>
              <a:t>This is a 100% arise in cohabitation rates recorded in 1986.</a:t>
            </a:r>
          </a:p>
          <a:p>
            <a:pPr marL="342900" indent="-342900" algn="l">
              <a:buFont typeface="Arial" panose="020B0604020202020204" pitchFamily="34" charset="0"/>
              <a:buChar char="•"/>
            </a:pPr>
            <a:r>
              <a:rPr lang="en-GB" sz="2000" dirty="0" smtClean="0"/>
              <a:t>In 20014, 15% of all families with dependent children consisted of cohabiting couples, who were neither married nor in a civil partnership.</a:t>
            </a:r>
          </a:p>
          <a:p>
            <a:pPr marL="342900" indent="-342900" algn="l">
              <a:buFont typeface="Arial" panose="020B0604020202020204" pitchFamily="34" charset="0"/>
              <a:buChar char="•"/>
            </a:pPr>
            <a:r>
              <a:rPr lang="en-GB" sz="2000" dirty="0" smtClean="0"/>
              <a:t>Evidence suggests that women in cohabiting relationships carry out less housework than those in married relationships.</a:t>
            </a:r>
          </a:p>
          <a:p>
            <a:pPr marL="342900" indent="-342900" algn="l">
              <a:buFont typeface="Arial" panose="020B0604020202020204" pitchFamily="34" charset="0"/>
              <a:buChar char="•"/>
            </a:pPr>
            <a:r>
              <a:rPr lang="en-GB" sz="2000" dirty="0" smtClean="0"/>
              <a:t>While the number of marriages has been falling, the number of couples cohabiting has continued to increase. </a:t>
            </a:r>
          </a:p>
          <a:p>
            <a:pPr marL="342900" indent="-342900" algn="l">
              <a:buFont typeface="Arial" panose="020B0604020202020204" pitchFamily="34" charset="0"/>
              <a:buChar char="•"/>
            </a:pPr>
            <a:r>
              <a:rPr lang="en-GB" sz="1900" dirty="0" smtClean="0"/>
              <a:t>Legislation </a:t>
            </a:r>
            <a:r>
              <a:rPr lang="en-GB" sz="1900" dirty="0"/>
              <a:t>in this area has not moved with the times and this means couples who live together have very few rights in law in the event of relationship breakdown. The only way for couples to protect themselves and their assets in the event of a split is to prepare a cohabitation agreement or property ownership document with advice from legal specialists from the outset. </a:t>
            </a:r>
            <a:endParaRPr lang="en-GB" sz="1900" dirty="0" smtClean="0"/>
          </a:p>
          <a:p>
            <a:pPr marL="342900" indent="-342900" algn="l">
              <a:buFont typeface="Arial" panose="020B0604020202020204" pitchFamily="34" charset="0"/>
              <a:buChar char="•"/>
            </a:pPr>
            <a:r>
              <a:rPr lang="en-GB" sz="1900" dirty="0"/>
              <a:t>The Office for National Statistics (ONS) data suggests the number of people who cohabit has doubled to 2.9 million since 1996</a:t>
            </a:r>
            <a:r>
              <a:rPr lang="en-GB" sz="2000" dirty="0" smtClean="0"/>
              <a:t>.</a:t>
            </a:r>
          </a:p>
          <a:p>
            <a:pPr marL="342900" indent="-342900" algn="l">
              <a:buFont typeface="Arial" panose="020B0604020202020204" pitchFamily="34" charset="0"/>
              <a:buChar char="•"/>
            </a:pPr>
            <a:r>
              <a:rPr lang="en-GB" sz="1900" dirty="0"/>
              <a:t>Anthony Giddens’s concept of structuration holds that ‘structure’ and ‘action’ are necessarily related to each other: societies have ‘structure’ insofar as people behave in regular ways, and ‘action’ is only possible because each individual possesses socially structured knowledge. </a:t>
            </a:r>
            <a:endParaRPr lang="en-GB" sz="1900" dirty="0" smtClean="0"/>
          </a:p>
          <a:p>
            <a:pPr marL="342900" indent="-342900" algn="l">
              <a:buFont typeface="Arial" panose="020B0604020202020204" pitchFamily="34" charset="0"/>
              <a:buChar char="•"/>
            </a:pPr>
            <a:r>
              <a:rPr lang="en-GB" sz="1900" dirty="0"/>
              <a:t>C</a:t>
            </a:r>
            <a:r>
              <a:rPr lang="en-GB" sz="1900" dirty="0" smtClean="0"/>
              <a:t>ohabitation is more common due to the fact people can make choices before having </a:t>
            </a:r>
            <a:r>
              <a:rPr lang="en-GB" sz="1900" smtClean="0"/>
              <a:t>to get married. </a:t>
            </a:r>
            <a:endParaRPr lang="en-GB" sz="1900" dirty="0" smtClean="0"/>
          </a:p>
          <a:p>
            <a:pPr marL="342900" indent="-342900" algn="l">
              <a:buFont typeface="Arial" panose="020B0604020202020204" pitchFamily="34" charset="0"/>
              <a:buChar char="•"/>
            </a:pPr>
            <a:endParaRPr lang="en-GB" dirty="0" smtClean="0"/>
          </a:p>
          <a:p>
            <a:pPr marL="342900" indent="-342900" algn="l">
              <a:buFont typeface="Arial" panose="020B0604020202020204" pitchFamily="34" charset="0"/>
              <a:buChar char="•"/>
            </a:pPr>
            <a:endParaRPr lang="en-GB" dirty="0"/>
          </a:p>
        </p:txBody>
      </p:sp>
      <p:pic>
        <p:nvPicPr>
          <p:cNvPr id="1026" name="Picture 2" descr="Image result for increase in the number of couples cohabiting u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64700" y="257596"/>
            <a:ext cx="2413000" cy="2005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137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b="1" dirty="0" smtClean="0"/>
              <a:t>The increase of young adults living with their parents</a:t>
            </a:r>
            <a:endParaRPr lang="en-GB" b="1" dirty="0"/>
          </a:p>
        </p:txBody>
      </p:sp>
      <p:sp>
        <p:nvSpPr>
          <p:cNvPr id="3" name="Subtitle 2"/>
          <p:cNvSpPr>
            <a:spLocks noGrp="1"/>
          </p:cNvSpPr>
          <p:nvPr>
            <p:ph type="subTitle" idx="1"/>
          </p:nvPr>
        </p:nvSpPr>
        <p:spPr/>
        <p:txBody>
          <a:bodyPr/>
          <a:lstStyle/>
          <a:p>
            <a:r>
              <a:rPr lang="en-GB" b="1" dirty="0" smtClean="0"/>
              <a:t>And the statistics behind it. </a:t>
            </a:r>
            <a:endParaRPr lang="en-GB" b="1" dirty="0"/>
          </a:p>
        </p:txBody>
      </p:sp>
    </p:spTree>
    <p:extLst>
      <p:ext uri="{BB962C8B-B14F-4D97-AF65-F5344CB8AC3E}">
        <p14:creationId xmlns:p14="http://schemas.microsoft.com/office/powerpoint/2010/main" val="341945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6000" b="1" dirty="0" smtClean="0"/>
              <a:t>What does the U.K government say about this issue?</a:t>
            </a:r>
            <a:endParaRPr lang="en-GB" sz="6000" b="1" dirty="0"/>
          </a:p>
        </p:txBody>
      </p:sp>
      <p:sp>
        <p:nvSpPr>
          <p:cNvPr id="3" name="Content Placeholder 2"/>
          <p:cNvSpPr>
            <a:spLocks noGrp="1"/>
          </p:cNvSpPr>
          <p:nvPr>
            <p:ph idx="1"/>
          </p:nvPr>
        </p:nvSpPr>
        <p:spPr>
          <a:xfrm>
            <a:off x="838200" y="2041525"/>
            <a:ext cx="10515600" cy="4351338"/>
          </a:xfrm>
        </p:spPr>
        <p:txBody>
          <a:bodyPr>
            <a:normAutofit/>
          </a:bodyPr>
          <a:lstStyle/>
          <a:p>
            <a:r>
              <a:rPr lang="en-GB" sz="2400" dirty="0" smtClean="0"/>
              <a:t>Recently the U.K government have said that they wish to increase the accessibility of affordable housing prices for young adults, while other political parties have also raised this issue – including the opposition, to help ensure that the situation will be recognised. </a:t>
            </a:r>
          </a:p>
          <a:p>
            <a:r>
              <a:rPr lang="en-GB" sz="2400" dirty="0" smtClean="0"/>
              <a:t>The LGA whom represent councils across England and Wales have urged the government to </a:t>
            </a:r>
            <a:r>
              <a:rPr lang="en-GB" sz="2400" dirty="0" err="1" smtClean="0"/>
              <a:t>kickstart</a:t>
            </a:r>
            <a:r>
              <a:rPr lang="en-GB" sz="2400" dirty="0" smtClean="0"/>
              <a:t> housebuilding, especially ones which are affordable with rent and ownership. </a:t>
            </a:r>
          </a:p>
          <a:p>
            <a:r>
              <a:rPr lang="en-GB" sz="2400" dirty="0" smtClean="0"/>
              <a:t>LGA housing spokesman Martin </a:t>
            </a:r>
            <a:r>
              <a:rPr lang="en-GB" sz="2400" dirty="0" err="1" smtClean="0"/>
              <a:t>Tett</a:t>
            </a:r>
            <a:r>
              <a:rPr lang="en-GB" sz="2400" dirty="0" smtClean="0"/>
              <a:t> said "Our figures show just how wide the generational home ownership gap is in this country” A shortage of houses is a top concern for people as homes are too often unavailable, unaffordable and not appropriate for the different needs in our communities. </a:t>
            </a:r>
            <a:endParaRPr lang="en-GB" sz="2400" dirty="0"/>
          </a:p>
        </p:txBody>
      </p:sp>
    </p:spTree>
    <p:extLst>
      <p:ext uri="{BB962C8B-B14F-4D97-AF65-F5344CB8AC3E}">
        <p14:creationId xmlns:p14="http://schemas.microsoft.com/office/powerpoint/2010/main" val="384366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u="sng" dirty="0" smtClean="0"/>
              <a:t>Statistics</a:t>
            </a:r>
            <a:endParaRPr lang="en-GB" sz="7200" b="1" u="sng" dirty="0"/>
          </a:p>
        </p:txBody>
      </p:sp>
      <p:sp>
        <p:nvSpPr>
          <p:cNvPr id="3" name="Content Placeholder 2"/>
          <p:cNvSpPr>
            <a:spLocks noGrp="1"/>
          </p:cNvSpPr>
          <p:nvPr>
            <p:ph idx="1"/>
          </p:nvPr>
        </p:nvSpPr>
        <p:spPr>
          <a:xfrm>
            <a:off x="838200" y="1787525"/>
            <a:ext cx="10515600" cy="4351338"/>
          </a:xfrm>
        </p:spPr>
        <p:txBody>
          <a:bodyPr>
            <a:normAutofit/>
          </a:bodyPr>
          <a:lstStyle/>
          <a:p>
            <a:r>
              <a:rPr lang="en-GB" dirty="0" smtClean="0"/>
              <a:t>Around ¼ of young adults were typically living with their parents in 2015, however there are now 33 million 20-34 year olds still living with their parents which is a 618,000 leap since 1996.</a:t>
            </a:r>
          </a:p>
          <a:p>
            <a:r>
              <a:rPr lang="en-GB" dirty="0" smtClean="0"/>
              <a:t>The ONS research have discovered that young men are more likely to live at home with their parents, roughly 1/3 men were in this category whereas the comparison with women was 1/5.</a:t>
            </a:r>
          </a:p>
          <a:p>
            <a:r>
              <a:rPr lang="en-GB" dirty="0" smtClean="0"/>
              <a:t>In 1996 55% of 25-29 year olds owned a property, and so did 68% of 30-34 year olds. </a:t>
            </a:r>
          </a:p>
          <a:p>
            <a:endParaRPr lang="en-GB" sz="1800" dirty="0" smtClean="0"/>
          </a:p>
        </p:txBody>
      </p:sp>
    </p:spTree>
    <p:extLst>
      <p:ext uri="{BB962C8B-B14F-4D97-AF65-F5344CB8AC3E}">
        <p14:creationId xmlns:p14="http://schemas.microsoft.com/office/powerpoint/2010/main" val="1048466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b="1" dirty="0" smtClean="0"/>
              <a:t>Why could this be?</a:t>
            </a:r>
            <a:endParaRPr lang="en-GB" sz="6000" b="1" dirty="0"/>
          </a:p>
        </p:txBody>
      </p:sp>
      <p:sp>
        <p:nvSpPr>
          <p:cNvPr id="3" name="Content Placeholder 2"/>
          <p:cNvSpPr>
            <a:spLocks noGrp="1"/>
          </p:cNvSpPr>
          <p:nvPr>
            <p:ph idx="1"/>
          </p:nvPr>
        </p:nvSpPr>
        <p:spPr/>
        <p:txBody>
          <a:bodyPr>
            <a:normAutofit/>
          </a:bodyPr>
          <a:lstStyle/>
          <a:p>
            <a:r>
              <a:rPr lang="en-GB" sz="4400" dirty="0" smtClean="0"/>
              <a:t>This could be an issue because of the cost of housing prices and monthly rents which are almost impossible to achieve on a regular standard income, unless sharing an apartment with friends or partners, however that defeats the point of independence. </a:t>
            </a:r>
            <a:endParaRPr lang="en-GB" sz="4400" dirty="0"/>
          </a:p>
        </p:txBody>
      </p:sp>
    </p:spTree>
    <p:extLst>
      <p:ext uri="{BB962C8B-B14F-4D97-AF65-F5344CB8AC3E}">
        <p14:creationId xmlns:p14="http://schemas.microsoft.com/office/powerpoint/2010/main" val="2935676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4621427" y="2764479"/>
            <a:ext cx="3402227" cy="1919416"/>
          </a:xfrm>
          <a:prstGeom prst="cloud">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6" name="TextBox 5"/>
          <p:cNvSpPr txBox="1"/>
          <p:nvPr/>
        </p:nvSpPr>
        <p:spPr>
          <a:xfrm>
            <a:off x="5461687" y="3262522"/>
            <a:ext cx="1837038" cy="923330"/>
          </a:xfrm>
          <a:prstGeom prst="rect">
            <a:avLst/>
          </a:prstGeom>
          <a:noFill/>
        </p:spPr>
        <p:txBody>
          <a:bodyPr wrap="square" rtlCol="0">
            <a:spAutoFit/>
          </a:bodyPr>
          <a:lstStyle/>
          <a:p>
            <a:r>
              <a:rPr lang="en-GB" dirty="0" smtClean="0">
                <a:latin typeface="Adobe Myungjo Std M" panose="02020600000000000000" pitchFamily="18" charset="-128"/>
                <a:ea typeface="Adobe Myungjo Std M" panose="02020600000000000000" pitchFamily="18" charset="-128"/>
              </a:rPr>
              <a:t>Increase of reconstituted/step families</a:t>
            </a:r>
            <a:endParaRPr lang="en-GB" dirty="0">
              <a:latin typeface="Adobe Myungjo Std M" panose="02020600000000000000" pitchFamily="18" charset="-128"/>
              <a:ea typeface="Adobe Myungjo Std M" panose="02020600000000000000" pitchFamily="18" charset="-128"/>
            </a:endParaRPr>
          </a:p>
        </p:txBody>
      </p:sp>
      <p:cxnSp>
        <p:nvCxnSpPr>
          <p:cNvPr id="8" name="Straight Arrow Connector 7"/>
          <p:cNvCxnSpPr/>
          <p:nvPr/>
        </p:nvCxnSpPr>
        <p:spPr>
          <a:xfrm flipV="1">
            <a:off x="6672649" y="2420879"/>
            <a:ext cx="477794" cy="36452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0" name="TextBox 9"/>
          <p:cNvSpPr txBox="1"/>
          <p:nvPr/>
        </p:nvSpPr>
        <p:spPr>
          <a:xfrm>
            <a:off x="7150443" y="68819"/>
            <a:ext cx="3015049" cy="2369880"/>
          </a:xfrm>
          <a:prstGeom prst="rect">
            <a:avLst/>
          </a:prstGeom>
          <a:noFill/>
        </p:spPr>
        <p:txBody>
          <a:bodyPr wrap="square" rtlCol="0">
            <a:spAutoFit/>
          </a:bodyPr>
          <a:lstStyle/>
          <a:p>
            <a:r>
              <a:rPr lang="en-GB" sz="1600" b="1" u="sng" dirty="0" smtClean="0">
                <a:latin typeface="Adobe Myungjo Std M" panose="02020600000000000000" pitchFamily="18" charset="-128"/>
                <a:ea typeface="Adobe Myungjo Std M" panose="02020600000000000000" pitchFamily="18" charset="-128"/>
              </a:rPr>
              <a:t>Legal acts</a:t>
            </a:r>
          </a:p>
          <a:p>
            <a:r>
              <a:rPr lang="en-GB" sz="1200" dirty="0" smtClean="0">
                <a:latin typeface="Adobe Myungjo Std M" panose="02020600000000000000" pitchFamily="18" charset="-128"/>
                <a:ea typeface="Adobe Myungjo Std M" panose="02020600000000000000" pitchFamily="18" charset="-128"/>
              </a:rPr>
              <a:t>Divorce Reform Act (1969/71)</a:t>
            </a:r>
          </a:p>
          <a:p>
            <a:pPr algn="just"/>
            <a:r>
              <a:rPr lang="en-GB" sz="1200" dirty="0" smtClean="0">
                <a:latin typeface="Adobe Myungjo Std M" panose="02020600000000000000" pitchFamily="18" charset="-128"/>
                <a:ea typeface="Adobe Myungjo Std M" panose="02020600000000000000" pitchFamily="18" charset="-128"/>
              </a:rPr>
              <a:t>There needed to be proof that one partner was the ‘guilty party’ and had committed one of three ‘matrimonial offences’:</a:t>
            </a:r>
          </a:p>
          <a:p>
            <a:pPr marL="285750" indent="-285750">
              <a:buFont typeface="Wingdings" panose="05000000000000000000" pitchFamily="2" charset="2"/>
              <a:buChar char="v"/>
            </a:pPr>
            <a:r>
              <a:rPr lang="en-GB" sz="1200" dirty="0" smtClean="0">
                <a:latin typeface="Adobe Myungjo Std M" panose="02020600000000000000" pitchFamily="18" charset="-128"/>
                <a:ea typeface="Adobe Myungjo Std M" panose="02020600000000000000" pitchFamily="18" charset="-128"/>
              </a:rPr>
              <a:t>Cruelty</a:t>
            </a:r>
          </a:p>
          <a:p>
            <a:pPr marL="285750" indent="-285750">
              <a:buFont typeface="Wingdings" panose="05000000000000000000" pitchFamily="2" charset="2"/>
              <a:buChar char="v"/>
            </a:pPr>
            <a:r>
              <a:rPr lang="en-GB" sz="1200" dirty="0" smtClean="0">
                <a:latin typeface="Adobe Myungjo Std M" panose="02020600000000000000" pitchFamily="18" charset="-128"/>
                <a:ea typeface="Adobe Myungjo Std M" panose="02020600000000000000" pitchFamily="18" charset="-128"/>
              </a:rPr>
              <a:t>Adultery </a:t>
            </a:r>
          </a:p>
          <a:p>
            <a:pPr marL="285750" indent="-285750">
              <a:buFont typeface="Wingdings" panose="05000000000000000000" pitchFamily="2" charset="2"/>
              <a:buChar char="v"/>
            </a:pPr>
            <a:r>
              <a:rPr lang="en-GB" sz="1200" dirty="0" smtClean="0">
                <a:latin typeface="Adobe Myungjo Std M" panose="02020600000000000000" pitchFamily="18" charset="-128"/>
                <a:ea typeface="Adobe Myungjo Std M" panose="02020600000000000000" pitchFamily="18" charset="-128"/>
              </a:rPr>
              <a:t>Desertion</a:t>
            </a:r>
          </a:p>
          <a:p>
            <a:r>
              <a:rPr lang="en-GB" sz="1200" dirty="0" smtClean="0">
                <a:latin typeface="Adobe Myungjo Std M" panose="02020600000000000000" pitchFamily="18" charset="-128"/>
                <a:ea typeface="Adobe Myungjo Std M" panose="02020600000000000000" pitchFamily="18" charset="-128"/>
              </a:rPr>
              <a:t>The act removed the need to prove a guilty party and made irretrievable breakdowns the grounds for divorce.</a:t>
            </a:r>
            <a:endParaRPr lang="en-GB" sz="1200" dirty="0">
              <a:latin typeface="Adobe Myungjo Std M" panose="02020600000000000000" pitchFamily="18" charset="-128"/>
              <a:ea typeface="Adobe Myungjo Std M" panose="02020600000000000000" pitchFamily="18" charset="-128"/>
            </a:endParaRPr>
          </a:p>
        </p:txBody>
      </p:sp>
      <p:sp>
        <p:nvSpPr>
          <p:cNvPr id="11" name="TextBox 10"/>
          <p:cNvSpPr txBox="1"/>
          <p:nvPr/>
        </p:nvSpPr>
        <p:spPr>
          <a:xfrm>
            <a:off x="8138985" y="3905611"/>
            <a:ext cx="3554627" cy="2554545"/>
          </a:xfrm>
          <a:prstGeom prst="rect">
            <a:avLst/>
          </a:prstGeom>
          <a:noFill/>
        </p:spPr>
        <p:txBody>
          <a:bodyPr wrap="square" rtlCol="0">
            <a:spAutoFit/>
          </a:bodyPr>
          <a:lstStyle/>
          <a:p>
            <a:r>
              <a:rPr lang="en-GB" sz="1600" b="1" u="sng" dirty="0" smtClean="0">
                <a:latin typeface="Adobe Myungjo Std M" panose="02020600000000000000" pitchFamily="18" charset="-128"/>
                <a:ea typeface="Adobe Myungjo Std M" panose="02020600000000000000" pitchFamily="18" charset="-128"/>
              </a:rPr>
              <a:t>Changes in Values</a:t>
            </a:r>
          </a:p>
          <a:p>
            <a:r>
              <a:rPr lang="en-GB" sz="1200" dirty="0" smtClean="0">
                <a:latin typeface="Adobe Myungjo Std M" panose="02020600000000000000" pitchFamily="18" charset="-128"/>
                <a:ea typeface="Adobe Myungjo Std M" panose="02020600000000000000" pitchFamily="18" charset="-128"/>
              </a:rPr>
              <a:t>Marriage these days is more about love instead of status. </a:t>
            </a:r>
          </a:p>
          <a:p>
            <a:pPr marL="171450" indent="-171450">
              <a:buFont typeface="Wingdings" panose="05000000000000000000" pitchFamily="2" charset="2"/>
              <a:buChar char="v"/>
            </a:pPr>
            <a:r>
              <a:rPr lang="en-GB" sz="1200" dirty="0" smtClean="0">
                <a:latin typeface="Adobe Myungjo Std M" panose="02020600000000000000" pitchFamily="18" charset="-128"/>
                <a:ea typeface="Adobe Myungjo Std M" panose="02020600000000000000" pitchFamily="18" charset="-128"/>
              </a:rPr>
              <a:t>The primary reason given for modern marriage is ‘love’. Giddens argues people seek confluent love (fulfilment).</a:t>
            </a:r>
          </a:p>
          <a:p>
            <a:pPr marL="171450" indent="-171450">
              <a:buFont typeface="Wingdings" panose="05000000000000000000" pitchFamily="2" charset="2"/>
              <a:buChar char="v"/>
            </a:pPr>
            <a:r>
              <a:rPr lang="en-GB" sz="1200" dirty="0" smtClean="0">
                <a:latin typeface="Adobe Myungjo Std M" panose="02020600000000000000" pitchFamily="18" charset="-128"/>
                <a:ea typeface="Adobe Myungjo Std M" panose="02020600000000000000" pitchFamily="18" charset="-128"/>
              </a:rPr>
              <a:t>The idea of ‘permanence’ is not regarded as a central idea.</a:t>
            </a:r>
          </a:p>
          <a:p>
            <a:pPr marL="171450" indent="-171450">
              <a:buFont typeface="Wingdings" panose="05000000000000000000" pitchFamily="2" charset="2"/>
              <a:buChar char="v"/>
            </a:pPr>
            <a:r>
              <a:rPr lang="en-GB" sz="1200" dirty="0" smtClean="0">
                <a:latin typeface="Adobe Myungjo Std M" panose="02020600000000000000" pitchFamily="18" charset="-128"/>
                <a:ea typeface="Adobe Myungjo Std M" panose="02020600000000000000" pitchFamily="18" charset="-128"/>
              </a:rPr>
              <a:t>Some functionalists such as Talcott Parsons have argued that the increase in the </a:t>
            </a:r>
            <a:r>
              <a:rPr lang="en-GB" sz="1200" dirty="0" err="1" smtClean="0">
                <a:latin typeface="Adobe Myungjo Std M" panose="02020600000000000000" pitchFamily="18" charset="-128"/>
                <a:ea typeface="Adobe Myungjo Std M" panose="02020600000000000000" pitchFamily="18" charset="-128"/>
              </a:rPr>
              <a:t>divprce</a:t>
            </a:r>
            <a:r>
              <a:rPr lang="en-GB" sz="1200" dirty="0" smtClean="0">
                <a:latin typeface="Adobe Myungjo Std M" panose="02020600000000000000" pitchFamily="18" charset="-128"/>
                <a:ea typeface="Adobe Myungjo Std M" panose="02020600000000000000" pitchFamily="18" charset="-128"/>
              </a:rPr>
              <a:t> rate may actually be due to the increased importance place upon marriage. </a:t>
            </a:r>
          </a:p>
        </p:txBody>
      </p:sp>
      <p:sp>
        <p:nvSpPr>
          <p:cNvPr id="12" name="TextBox 11"/>
          <p:cNvSpPr txBox="1"/>
          <p:nvPr/>
        </p:nvSpPr>
        <p:spPr>
          <a:xfrm>
            <a:off x="259492" y="1126113"/>
            <a:ext cx="3756454" cy="3662541"/>
          </a:xfrm>
          <a:prstGeom prst="rect">
            <a:avLst/>
          </a:prstGeom>
          <a:noFill/>
        </p:spPr>
        <p:txBody>
          <a:bodyPr wrap="square" rtlCol="0">
            <a:spAutoFit/>
          </a:bodyPr>
          <a:lstStyle/>
          <a:p>
            <a:r>
              <a:rPr lang="en-GB" sz="1600" b="1" u="sng" dirty="0" smtClean="0">
                <a:latin typeface="Adobe Myungjo Std M" panose="02020600000000000000" pitchFamily="18" charset="-128"/>
                <a:ea typeface="Adobe Myungjo Std M" panose="02020600000000000000" pitchFamily="18" charset="-128"/>
              </a:rPr>
              <a:t>Key Statistics</a:t>
            </a:r>
          </a:p>
          <a:p>
            <a:pPr algn="just"/>
            <a:r>
              <a:rPr lang="en-GB" sz="1200" dirty="0" smtClean="0">
                <a:latin typeface="Adobe Myungjo Std M" panose="02020600000000000000" pitchFamily="18" charset="-128"/>
                <a:ea typeface="Adobe Myungjo Std M" panose="02020600000000000000" pitchFamily="18" charset="-128"/>
              </a:rPr>
              <a:t>Around a third of marriages now involve a remarriage for one or both partners, mainly reflecting the increase in the divorce rate. A lot more divorced men remarry than divorced women, reflecting women's greater dissatisfaction or disillusionment with marriage. This is perhaps not surprising, given the way women often have to balance the triple and competing demands of paid employment, domestic labour and childcare, and emotional management of the family. The same factors that have increased divorce and separation ,and that have generated more lone parenthood, have also meant there is an increasing trend towards serial monogamy, as individuals divorce and then form new married or cohabiting monogamous relationships with a series of different partners.</a:t>
            </a:r>
            <a:endParaRPr lang="en-GB" sz="1200" dirty="0">
              <a:latin typeface="Adobe Myungjo Std M" panose="02020600000000000000" pitchFamily="18" charset="-128"/>
              <a:ea typeface="Adobe Myungjo Std M" panose="02020600000000000000" pitchFamily="18" charset="-128"/>
            </a:endParaRPr>
          </a:p>
        </p:txBody>
      </p:sp>
      <p:cxnSp>
        <p:nvCxnSpPr>
          <p:cNvPr id="14" name="Straight Arrow Connector 13"/>
          <p:cNvCxnSpPr/>
          <p:nvPr/>
        </p:nvCxnSpPr>
        <p:spPr>
          <a:xfrm flipH="1" flipV="1">
            <a:off x="3937687" y="1884375"/>
            <a:ext cx="1524000" cy="107300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9" name="Straight Arrow Connector 18"/>
          <p:cNvCxnSpPr/>
          <p:nvPr/>
        </p:nvCxnSpPr>
        <p:spPr>
          <a:xfrm>
            <a:off x="6450227" y="4683895"/>
            <a:ext cx="1688758" cy="104140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638793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Rising Divorce Rate</a:t>
            </a:r>
          </a:p>
        </p:txBody>
      </p:sp>
      <p:sp>
        <p:nvSpPr>
          <p:cNvPr id="3" name="Subtitle 2"/>
          <p:cNvSpPr>
            <a:spLocks noGrp="1"/>
          </p:cNvSpPr>
          <p:nvPr>
            <p:ph type="subTitle" idx="1"/>
          </p:nvPr>
        </p:nvSpPr>
        <p:spPr/>
        <p:txBody>
          <a:bodyPr/>
          <a:lstStyle/>
          <a:p>
            <a:r>
              <a:rPr lang="en-US" dirty="0"/>
              <a:t>By Gene Enriquez</a:t>
            </a:r>
          </a:p>
        </p:txBody>
      </p:sp>
    </p:spTree>
    <p:extLst>
      <p:ext uri="{BB962C8B-B14F-4D97-AF65-F5344CB8AC3E}">
        <p14:creationId xmlns:p14="http://schemas.microsoft.com/office/powerpoint/2010/main" val="4148240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Divorce rate between 1961 to 2005</a:t>
            </a:r>
          </a:p>
        </p:txBody>
      </p:sp>
      <p:sp>
        <p:nvSpPr>
          <p:cNvPr id="3" name="Content Placeholder 2"/>
          <p:cNvSpPr>
            <a:spLocks noGrp="1"/>
          </p:cNvSpPr>
          <p:nvPr>
            <p:ph idx="1"/>
          </p:nvPr>
        </p:nvSpPr>
        <p:spPr/>
        <p:txBody>
          <a:bodyPr/>
          <a:lstStyle/>
          <a:p>
            <a:pPr>
              <a:buFontTx/>
              <a:buChar char="-"/>
            </a:pPr>
            <a:r>
              <a:rPr lang="en-US" dirty="0"/>
              <a:t>The  divorce rate has risen from 27,000 in 1961 to 167,000 by 2005.</a:t>
            </a:r>
          </a:p>
          <a:p>
            <a:pPr>
              <a:buFontTx/>
              <a:buChar char="-"/>
            </a:pPr>
            <a:endParaRPr lang="en-US" dirty="0"/>
          </a:p>
          <a:p>
            <a:pPr>
              <a:buFontTx/>
              <a:buChar char="-"/>
            </a:pPr>
            <a:r>
              <a:rPr lang="en-US" dirty="0"/>
              <a:t>We are now the highest divorce rates in European Union.</a:t>
            </a:r>
          </a:p>
        </p:txBody>
      </p:sp>
    </p:spTree>
    <p:extLst>
      <p:ext uri="{BB962C8B-B14F-4D97-AF65-F5344CB8AC3E}">
        <p14:creationId xmlns:p14="http://schemas.microsoft.com/office/powerpoint/2010/main" val="3521508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For Divorce Rate</a:t>
            </a:r>
          </a:p>
        </p:txBody>
      </p:sp>
      <p:sp>
        <p:nvSpPr>
          <p:cNvPr id="3" name="Content Placeholder 2"/>
          <p:cNvSpPr>
            <a:spLocks noGrp="1"/>
          </p:cNvSpPr>
          <p:nvPr>
            <p:ph idx="1"/>
          </p:nvPr>
        </p:nvSpPr>
        <p:spPr/>
        <p:txBody>
          <a:bodyPr/>
          <a:lstStyle/>
          <a:p>
            <a:pPr>
              <a:buFontTx/>
              <a:buChar char="-"/>
            </a:pPr>
            <a:r>
              <a:rPr lang="en-US" dirty="0"/>
              <a:t>Change in Law</a:t>
            </a:r>
          </a:p>
          <a:p>
            <a:pPr>
              <a:buFontTx/>
              <a:buChar char="-"/>
            </a:pPr>
            <a:r>
              <a:rPr lang="en-US" dirty="0"/>
              <a:t>Change in the role of women</a:t>
            </a:r>
          </a:p>
          <a:p>
            <a:pPr>
              <a:buFontTx/>
              <a:buChar char="-"/>
            </a:pPr>
            <a:r>
              <a:rPr lang="en-US" dirty="0"/>
              <a:t>Change of expectation of marriage</a:t>
            </a:r>
          </a:p>
          <a:p>
            <a:pPr>
              <a:buFontTx/>
              <a:buChar char="-"/>
            </a:pPr>
            <a:r>
              <a:rPr lang="en-US" dirty="0"/>
              <a:t>Declining influence of Religion</a:t>
            </a:r>
          </a:p>
          <a:p>
            <a:pPr>
              <a:buFontTx/>
              <a:buChar char="-"/>
            </a:pPr>
            <a:r>
              <a:rPr lang="en-US" dirty="0"/>
              <a:t>Divorce has become more socially acceptable</a:t>
            </a:r>
          </a:p>
          <a:p>
            <a:pPr>
              <a:buFontTx/>
              <a:buChar char="-"/>
            </a:pPr>
            <a:r>
              <a:rPr lang="en-US" dirty="0"/>
              <a:t>Demographic change</a:t>
            </a:r>
          </a:p>
          <a:p>
            <a:pPr>
              <a:buFontTx/>
              <a:buChar char="-"/>
            </a:pPr>
            <a:endParaRPr lang="en-US" dirty="0"/>
          </a:p>
        </p:txBody>
      </p:sp>
    </p:spTree>
    <p:extLst>
      <p:ext uri="{BB962C8B-B14F-4D97-AF65-F5344CB8AC3E}">
        <p14:creationId xmlns:p14="http://schemas.microsoft.com/office/powerpoint/2010/main" val="2272302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change in Law</a:t>
            </a:r>
            <a:br>
              <a:rPr lang="en-US" dirty="0"/>
            </a:br>
            <a:endParaRPr lang="en-US" dirty="0"/>
          </a:p>
        </p:txBody>
      </p:sp>
      <p:sp>
        <p:nvSpPr>
          <p:cNvPr id="3" name="Content Placeholder 2"/>
          <p:cNvSpPr>
            <a:spLocks noGrp="1"/>
          </p:cNvSpPr>
          <p:nvPr>
            <p:ph idx="1"/>
          </p:nvPr>
        </p:nvSpPr>
        <p:spPr/>
        <p:txBody>
          <a:bodyPr/>
          <a:lstStyle/>
          <a:p>
            <a:r>
              <a:rPr lang="en-GB" dirty="0"/>
              <a:t>Removal of legal and financial barriers: Prior to 1857, divorce could only be obtained by Act of Parliament. The grounds for divorce were based on matrimonial offences; this remained the basis for divorce until 1971. In 1971, The Divorce Reform Act of 1969 replaced blame with irretrievable breakdown</a:t>
            </a:r>
            <a:r>
              <a:rPr lang="en-GB" dirty="0" smtClean="0"/>
              <a:t>. The </a:t>
            </a:r>
            <a:r>
              <a:rPr lang="en-GB" dirty="0"/>
              <a:t>1985 Matrimonial and Family Proceedings Act reduced the time limit on divorce from a minimum of three years of marriage to one. However, legislation cannot be seen as a cause of higher divorce rates, it has simply made divorce easier to obtain if couples want it. </a:t>
            </a:r>
            <a:endParaRPr lang="en-US" dirty="0"/>
          </a:p>
        </p:txBody>
      </p:sp>
    </p:spTree>
    <p:extLst>
      <p:ext uri="{BB962C8B-B14F-4D97-AF65-F5344CB8AC3E}">
        <p14:creationId xmlns:p14="http://schemas.microsoft.com/office/powerpoint/2010/main" val="2470230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change in the role of women</a:t>
            </a:r>
            <a:br>
              <a:rPr lang="en-GB" dirty="0"/>
            </a:br>
            <a:endParaRPr lang="en-US" dirty="0"/>
          </a:p>
        </p:txBody>
      </p:sp>
      <p:sp>
        <p:nvSpPr>
          <p:cNvPr id="3" name="Content Placeholder 2"/>
          <p:cNvSpPr>
            <a:spLocks noGrp="1"/>
          </p:cNvSpPr>
          <p:nvPr>
            <p:ph idx="1"/>
          </p:nvPr>
        </p:nvSpPr>
        <p:spPr/>
        <p:txBody>
          <a:bodyPr/>
          <a:lstStyle/>
          <a:p>
            <a:r>
              <a:rPr lang="en-GB" dirty="0"/>
              <a:t>Better rights under divorce law, increased job opportunities and the provision of state financial support can all be seen as contributing to enhancing the bargaining position of women in conjugal relationships. Women have, in the past 100 years, achieved many new rights in terms of property, the vote, employment and education, and the rise in divorce may reflect this shift in the position of women within society and make them less willing to accept an unsatisfactory marriage.</a:t>
            </a:r>
            <a:endParaRPr lang="en-US" dirty="0"/>
          </a:p>
        </p:txBody>
      </p:sp>
    </p:spTree>
    <p:extLst>
      <p:ext uri="{BB962C8B-B14F-4D97-AF65-F5344CB8AC3E}">
        <p14:creationId xmlns:p14="http://schemas.microsoft.com/office/powerpoint/2010/main" val="3321778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change of expectation of marriage</a:t>
            </a:r>
            <a:br>
              <a:rPr lang="en-GB" dirty="0"/>
            </a:br>
            <a:endParaRPr lang="en-US" dirty="0"/>
          </a:p>
        </p:txBody>
      </p:sp>
      <p:sp>
        <p:nvSpPr>
          <p:cNvPr id="3" name="Content Placeholder 2"/>
          <p:cNvSpPr>
            <a:spLocks noGrp="1"/>
          </p:cNvSpPr>
          <p:nvPr>
            <p:ph idx="1"/>
          </p:nvPr>
        </p:nvSpPr>
        <p:spPr/>
        <p:txBody>
          <a:bodyPr/>
          <a:lstStyle/>
          <a:p>
            <a:r>
              <a:rPr lang="en-GB" dirty="0"/>
              <a:t>Some researchers place the cause of increased divorce on higher expectations </a:t>
            </a:r>
            <a:r>
              <a:rPr lang="en-GB" b="1" dirty="0"/>
              <a:t>(Fletcher, 1966).</a:t>
            </a:r>
            <a:r>
              <a:rPr lang="en-GB" dirty="0"/>
              <a:t> And given the rates of remarriage it is not the institution of marriage, or the ideology picturing lifelong happiness that is rejected, but an insufficient partner. </a:t>
            </a:r>
            <a:r>
              <a:rPr lang="en-GB" b="1" dirty="0" err="1"/>
              <a:t>Dennie</a:t>
            </a:r>
            <a:r>
              <a:rPr lang="en-GB" b="1" dirty="0"/>
              <a:t> (1984)</a:t>
            </a:r>
            <a:r>
              <a:rPr lang="en-GB" dirty="0"/>
              <a:t> regards western style marriages based on romantic love as fragile because they are only held together by emotional ties.</a:t>
            </a:r>
            <a:endParaRPr lang="en-US" dirty="0"/>
          </a:p>
        </p:txBody>
      </p:sp>
    </p:spTree>
    <p:extLst>
      <p:ext uri="{BB962C8B-B14F-4D97-AF65-F5344CB8AC3E}">
        <p14:creationId xmlns:p14="http://schemas.microsoft.com/office/powerpoint/2010/main" val="3391487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Declining influence of Religion</a:t>
            </a:r>
            <a:br>
              <a:rPr lang="en-US" dirty="0"/>
            </a:br>
            <a:endParaRPr lang="en-US" dirty="0"/>
          </a:p>
        </p:txBody>
      </p:sp>
      <p:sp>
        <p:nvSpPr>
          <p:cNvPr id="3" name="Content Placeholder 2"/>
          <p:cNvSpPr>
            <a:spLocks noGrp="1"/>
          </p:cNvSpPr>
          <p:nvPr>
            <p:ph idx="1"/>
          </p:nvPr>
        </p:nvSpPr>
        <p:spPr/>
        <p:txBody>
          <a:bodyPr/>
          <a:lstStyle/>
          <a:p>
            <a:r>
              <a:rPr lang="en-GB" dirty="0"/>
              <a:t>Less than 50% of marriages now involve a religious ceremony, and even those that do might not be based on a religious institution for religious reasons. The idea of a lifelong marriage blessed by God is clearly less significant now than previously. </a:t>
            </a:r>
            <a:endParaRPr lang="en-US" dirty="0"/>
          </a:p>
        </p:txBody>
      </p:sp>
    </p:spTree>
    <p:extLst>
      <p:ext uri="{BB962C8B-B14F-4D97-AF65-F5344CB8AC3E}">
        <p14:creationId xmlns:p14="http://schemas.microsoft.com/office/powerpoint/2010/main" val="4018415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Divorce has become more socially acceptable</a:t>
            </a:r>
            <a:br>
              <a:rPr lang="en-GB" dirty="0"/>
            </a:br>
            <a:endParaRPr lang="en-US" dirty="0"/>
          </a:p>
        </p:txBody>
      </p:sp>
      <p:sp>
        <p:nvSpPr>
          <p:cNvPr id="3" name="Content Placeholder 2"/>
          <p:cNvSpPr>
            <a:spLocks noGrp="1"/>
          </p:cNvSpPr>
          <p:nvPr>
            <p:ph idx="1"/>
          </p:nvPr>
        </p:nvSpPr>
        <p:spPr/>
        <p:txBody>
          <a:bodyPr/>
          <a:lstStyle/>
          <a:p>
            <a:r>
              <a:rPr lang="en-GB" dirty="0"/>
              <a:t>There is now considerably less social stigma and blame attached to divorce. Wilson (1966) argues that this reduction in stigma is a result of secularisation, the decreasing influence of religion in contemporary society.</a:t>
            </a:r>
            <a:endParaRPr lang="en-US" dirty="0"/>
          </a:p>
        </p:txBody>
      </p:sp>
    </p:spTree>
    <p:extLst>
      <p:ext uri="{BB962C8B-B14F-4D97-AF65-F5344CB8AC3E}">
        <p14:creationId xmlns:p14="http://schemas.microsoft.com/office/powerpoint/2010/main" val="2522328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Demographic change</a:t>
            </a:r>
            <a:r>
              <a:rPr lang="en-US" b="1" dirty="0"/>
              <a:t/>
            </a:r>
            <a:br>
              <a:rPr lang="en-US" b="1" dirty="0"/>
            </a:b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GB" b="1" dirty="0"/>
              <a:t>Anderson (l983)</a:t>
            </a:r>
            <a:r>
              <a:rPr lang="en-GB" dirty="0"/>
              <a:t> has pointed out that lifelong marriage in the past often lasted a relatively short time. Marriage was often late and life expectancy was short. The highest risk groups for divorce are; teenage brides, couples who had children early, couples with 4 or more children, local authority tenants, and couples with relatively low income </a:t>
            </a:r>
            <a:r>
              <a:rPr lang="en-GB" b="1" dirty="0"/>
              <a:t>(Kiernan, 1989)</a:t>
            </a:r>
            <a:r>
              <a:rPr lang="en-GB" dirty="0"/>
              <a:t>. The underlying focus is clearly the financial condition of the marriage </a:t>
            </a:r>
            <a:r>
              <a:rPr lang="en-GB" b="1" dirty="0"/>
              <a:t>(Gibson 1994).</a:t>
            </a:r>
            <a:r>
              <a:rPr lang="en-GB" dirty="0"/>
              <a:t> Clearly, part of the explanation for higher divorce rates among those married as teenagers has to be other contributory factors. A study by </a:t>
            </a:r>
            <a:r>
              <a:rPr lang="en-GB" b="1" dirty="0" err="1"/>
              <a:t>Ineichen</a:t>
            </a:r>
            <a:r>
              <a:rPr lang="en-GB" b="1" dirty="0"/>
              <a:t> (l977)</a:t>
            </a:r>
            <a:r>
              <a:rPr lang="en-GB" dirty="0"/>
              <a:t> of 179 marriages in Bristol suggested that teenage marriages were often linked to other factors associated with a higher risk of divorce such as manual employment, poor housing, and sharing accommodation with relatives. </a:t>
            </a:r>
            <a:endParaRPr lang="en-US" dirty="0"/>
          </a:p>
        </p:txBody>
      </p:sp>
    </p:spTree>
    <p:extLst>
      <p:ext uri="{BB962C8B-B14F-4D97-AF65-F5344CB8AC3E}">
        <p14:creationId xmlns:p14="http://schemas.microsoft.com/office/powerpoint/2010/main" val="580792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4225158" y="2028496"/>
            <a:ext cx="3205656" cy="2186152"/>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solidFill>
                <a:prstClr val="black"/>
              </a:solidFill>
            </a:endParaRPr>
          </a:p>
        </p:txBody>
      </p:sp>
      <p:sp>
        <p:nvSpPr>
          <p:cNvPr id="3" name="TextBox 2"/>
          <p:cNvSpPr txBox="1"/>
          <p:nvPr/>
        </p:nvSpPr>
        <p:spPr>
          <a:xfrm>
            <a:off x="4671848" y="2705678"/>
            <a:ext cx="2312276" cy="646331"/>
          </a:xfrm>
          <a:prstGeom prst="rect">
            <a:avLst/>
          </a:prstGeom>
          <a:noFill/>
        </p:spPr>
        <p:txBody>
          <a:bodyPr wrap="square" rtlCol="0">
            <a:spAutoFit/>
          </a:bodyPr>
          <a:lstStyle/>
          <a:p>
            <a:pPr algn="ctr"/>
            <a:r>
              <a:rPr lang="en-GB" b="1" u="sng" dirty="0" smtClean="0">
                <a:solidFill>
                  <a:prstClr val="black"/>
                </a:solidFill>
              </a:rPr>
              <a:t>Changes to extended families</a:t>
            </a:r>
            <a:r>
              <a:rPr lang="en-GB" b="1" dirty="0" smtClean="0">
                <a:solidFill>
                  <a:prstClr val="black"/>
                </a:solidFill>
              </a:rPr>
              <a:t>   </a:t>
            </a:r>
            <a:endParaRPr lang="en-GB" b="1" dirty="0">
              <a:solidFill>
                <a:prstClr val="black"/>
              </a:solidFill>
            </a:endParaRPr>
          </a:p>
        </p:txBody>
      </p:sp>
      <p:cxnSp>
        <p:nvCxnSpPr>
          <p:cNvPr id="5" name="Straight Arrow Connector 4"/>
          <p:cNvCxnSpPr/>
          <p:nvPr/>
        </p:nvCxnSpPr>
        <p:spPr>
          <a:xfrm>
            <a:off x="6984124" y="3571991"/>
            <a:ext cx="914400" cy="9144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7809187" y="4330262"/>
            <a:ext cx="2427889" cy="1384995"/>
          </a:xfrm>
          <a:prstGeom prst="rect">
            <a:avLst/>
          </a:prstGeom>
          <a:noFill/>
        </p:spPr>
        <p:txBody>
          <a:bodyPr wrap="square" rtlCol="0">
            <a:spAutoFit/>
          </a:bodyPr>
          <a:lstStyle/>
          <a:p>
            <a:r>
              <a:rPr lang="en-GB" sz="1400" dirty="0" smtClean="0">
                <a:solidFill>
                  <a:prstClr val="black"/>
                </a:solidFill>
              </a:rPr>
              <a:t>The extended family has declined but not disappeared. </a:t>
            </a:r>
            <a:r>
              <a:rPr lang="en-GB" sz="1400" b="1" dirty="0" smtClean="0">
                <a:solidFill>
                  <a:prstClr val="black"/>
                </a:solidFill>
              </a:rPr>
              <a:t>Mary Chamberlain (1999) </a:t>
            </a:r>
            <a:r>
              <a:rPr lang="en-GB" sz="1400" dirty="0" smtClean="0">
                <a:solidFill>
                  <a:prstClr val="black"/>
                </a:solidFill>
              </a:rPr>
              <a:t>suggested that this is because the extended family perform important functions.</a:t>
            </a:r>
            <a:endParaRPr lang="en-GB" sz="1400" dirty="0">
              <a:solidFill>
                <a:prstClr val="black"/>
              </a:solidFill>
            </a:endParaRPr>
          </a:p>
        </p:txBody>
      </p:sp>
      <p:cxnSp>
        <p:nvCxnSpPr>
          <p:cNvPr id="9" name="Straight Arrow Connector 8"/>
          <p:cNvCxnSpPr/>
          <p:nvPr/>
        </p:nvCxnSpPr>
        <p:spPr>
          <a:xfrm flipV="1">
            <a:off x="7346731" y="2028496"/>
            <a:ext cx="1198179" cy="76725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8671034" y="1397876"/>
            <a:ext cx="2953407" cy="2246769"/>
          </a:xfrm>
          <a:prstGeom prst="rect">
            <a:avLst/>
          </a:prstGeom>
          <a:noFill/>
        </p:spPr>
        <p:txBody>
          <a:bodyPr wrap="square" rtlCol="0">
            <a:spAutoFit/>
          </a:bodyPr>
          <a:lstStyle/>
          <a:p>
            <a:r>
              <a:rPr lang="en-GB" sz="1400" b="1" u="sng" dirty="0" smtClean="0">
                <a:solidFill>
                  <a:prstClr val="black"/>
                </a:solidFill>
              </a:rPr>
              <a:t>Colin Bell (1968)</a:t>
            </a:r>
          </a:p>
          <a:p>
            <a:pPr marL="285750" indent="-285750">
              <a:buFontTx/>
              <a:buChar char="-"/>
            </a:pPr>
            <a:r>
              <a:rPr lang="en-GB" sz="1400" dirty="0" smtClean="0">
                <a:solidFill>
                  <a:prstClr val="black"/>
                </a:solidFill>
              </a:rPr>
              <a:t>Amongst the middle class, more financial help was given from the father to the son.</a:t>
            </a:r>
          </a:p>
          <a:p>
            <a:pPr marL="285750" indent="-285750">
              <a:buFontTx/>
              <a:buChar char="-"/>
            </a:pPr>
            <a:r>
              <a:rPr lang="en-GB" sz="1400" dirty="0" smtClean="0">
                <a:solidFill>
                  <a:prstClr val="black"/>
                </a:solidFill>
              </a:rPr>
              <a:t>Within the working class, families had more frequent contact as they lived closer together (local extended family) and more domestic help was given from mothers to daughters.</a:t>
            </a:r>
            <a:endParaRPr lang="en-GB" sz="1400" dirty="0">
              <a:solidFill>
                <a:prstClr val="black"/>
              </a:solidFill>
            </a:endParaRPr>
          </a:p>
        </p:txBody>
      </p:sp>
      <p:cxnSp>
        <p:nvCxnSpPr>
          <p:cNvPr id="14" name="Elbow Connector 13"/>
          <p:cNvCxnSpPr>
            <a:stCxn id="7" idx="3"/>
          </p:cNvCxnSpPr>
          <p:nvPr/>
        </p:nvCxnSpPr>
        <p:spPr>
          <a:xfrm flipV="1">
            <a:off x="10237076" y="3644645"/>
            <a:ext cx="367862" cy="1378115"/>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flipH="1" flipV="1">
            <a:off x="4834759" y="1250731"/>
            <a:ext cx="420413" cy="101950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2280745" y="87197"/>
            <a:ext cx="5065986" cy="1169551"/>
          </a:xfrm>
          <a:prstGeom prst="rect">
            <a:avLst/>
          </a:prstGeom>
          <a:noFill/>
        </p:spPr>
        <p:txBody>
          <a:bodyPr wrap="square" rtlCol="0">
            <a:spAutoFit/>
          </a:bodyPr>
          <a:lstStyle/>
          <a:p>
            <a:r>
              <a:rPr lang="en-GB" sz="1400" b="1" u="sng" dirty="0" smtClean="0">
                <a:solidFill>
                  <a:prstClr val="black"/>
                </a:solidFill>
              </a:rPr>
              <a:t>Beanpole Families – ‘long and thin’:</a:t>
            </a:r>
          </a:p>
          <a:p>
            <a:r>
              <a:rPr lang="en-GB" sz="1400" dirty="0" smtClean="0">
                <a:solidFill>
                  <a:prstClr val="black"/>
                </a:solidFill>
              </a:rPr>
              <a:t>Beanpole families are occurring for 2 main reasons:</a:t>
            </a:r>
          </a:p>
          <a:p>
            <a:pPr marL="342900" indent="-342900">
              <a:buFontTx/>
              <a:buAutoNum type="arabicParenR"/>
            </a:pPr>
            <a:r>
              <a:rPr lang="en-GB" sz="1400" dirty="0" smtClean="0">
                <a:solidFill>
                  <a:prstClr val="black"/>
                </a:solidFill>
              </a:rPr>
              <a:t>Increased life expectancy – more grandparents and great grandparents (</a:t>
            </a:r>
            <a:r>
              <a:rPr lang="en-GB" sz="1400" dirty="0" err="1" smtClean="0">
                <a:solidFill>
                  <a:prstClr val="black"/>
                </a:solidFill>
              </a:rPr>
              <a:t>Brannen</a:t>
            </a:r>
            <a:r>
              <a:rPr lang="en-GB" sz="1400" dirty="0" smtClean="0">
                <a:solidFill>
                  <a:prstClr val="black"/>
                </a:solidFill>
              </a:rPr>
              <a:t>).</a:t>
            </a:r>
          </a:p>
          <a:p>
            <a:pPr marL="342900" indent="-342900">
              <a:buFontTx/>
              <a:buAutoNum type="arabicParenR"/>
            </a:pPr>
            <a:r>
              <a:rPr lang="en-GB" sz="1400" dirty="0" smtClean="0">
                <a:solidFill>
                  <a:prstClr val="black"/>
                </a:solidFill>
              </a:rPr>
              <a:t>Smaller family sizes – people have fewer siblings.</a:t>
            </a:r>
            <a:endParaRPr lang="en-GB" sz="1400" dirty="0">
              <a:solidFill>
                <a:prstClr val="black"/>
              </a:solidFill>
            </a:endParaRPr>
          </a:p>
        </p:txBody>
      </p:sp>
      <p:pic>
        <p:nvPicPr>
          <p:cNvPr id="1026" name="Picture 2" descr="Image result for beanpole family"/>
          <p:cNvPicPr>
            <a:picLocks noChangeAspect="1" noChangeArrowheads="1"/>
          </p:cNvPicPr>
          <p:nvPr/>
        </p:nvPicPr>
        <p:blipFill rotWithShape="1">
          <a:blip r:embed="rId2">
            <a:extLst>
              <a:ext uri="{28A0092B-C50C-407E-A947-70E740481C1C}">
                <a14:useLocalDpi xmlns:a14="http://schemas.microsoft.com/office/drawing/2010/main" val="0"/>
              </a:ext>
            </a:extLst>
          </a:blip>
          <a:srcRect l="66835" t="3561" r="6614" b="7835"/>
          <a:stretch/>
        </p:blipFill>
        <p:spPr bwMode="auto">
          <a:xfrm>
            <a:off x="383627" y="150259"/>
            <a:ext cx="1744717" cy="3307707"/>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p:cNvCxnSpPr/>
          <p:nvPr/>
        </p:nvCxnSpPr>
        <p:spPr>
          <a:xfrm flipH="1">
            <a:off x="2732690" y="3352009"/>
            <a:ext cx="1660634" cy="97825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141890" y="4330262"/>
            <a:ext cx="2496207" cy="2677656"/>
          </a:xfrm>
          <a:prstGeom prst="rect">
            <a:avLst/>
          </a:prstGeom>
          <a:noFill/>
        </p:spPr>
        <p:txBody>
          <a:bodyPr wrap="square" rtlCol="0">
            <a:spAutoFit/>
          </a:bodyPr>
          <a:lstStyle/>
          <a:p>
            <a:r>
              <a:rPr lang="en-GB" sz="1400" b="1" u="sng" dirty="0" smtClean="0">
                <a:solidFill>
                  <a:prstClr val="black"/>
                </a:solidFill>
              </a:rPr>
              <a:t>Statistics</a:t>
            </a:r>
          </a:p>
          <a:p>
            <a:pPr marL="285750" indent="-285750">
              <a:buFont typeface="Arial" panose="020B0604020202020204" pitchFamily="34" charset="0"/>
              <a:buChar char="•"/>
            </a:pPr>
            <a:r>
              <a:rPr lang="en-GB" sz="1400" dirty="0" smtClean="0">
                <a:solidFill>
                  <a:prstClr val="black"/>
                </a:solidFill>
              </a:rPr>
              <a:t>90% of people had given or received financial help and about half had cared for a sick relative. </a:t>
            </a:r>
            <a:r>
              <a:rPr lang="en-GB" sz="1400" b="1" dirty="0" smtClean="0">
                <a:solidFill>
                  <a:prstClr val="black"/>
                </a:solidFill>
              </a:rPr>
              <a:t>(Finch &amp; Mason)</a:t>
            </a:r>
          </a:p>
          <a:p>
            <a:pPr marL="285750" indent="-285750">
              <a:buFont typeface="Arial" panose="020B0604020202020204" pitchFamily="34" charset="0"/>
              <a:buChar char="•"/>
            </a:pPr>
            <a:r>
              <a:rPr lang="en-GB" sz="1400" dirty="0" smtClean="0">
                <a:solidFill>
                  <a:prstClr val="black"/>
                </a:solidFill>
              </a:rPr>
              <a:t>The number of homes containing 3 generations of a family will treble in the next 20 years.</a:t>
            </a:r>
          </a:p>
          <a:p>
            <a:pPr marL="285750" indent="-285750">
              <a:buFont typeface="Arial" panose="020B0604020202020204" pitchFamily="34" charset="0"/>
              <a:buChar char="•"/>
            </a:pPr>
            <a:endParaRPr lang="en-GB" sz="1400" dirty="0" smtClean="0">
              <a:solidFill>
                <a:prstClr val="black"/>
              </a:solidFill>
            </a:endParaRPr>
          </a:p>
          <a:p>
            <a:pPr marL="285750" indent="-285750">
              <a:buFont typeface="Arial" panose="020B0604020202020204" pitchFamily="34" charset="0"/>
              <a:buChar char="•"/>
            </a:pPr>
            <a:endParaRPr lang="en-GB" sz="1400" dirty="0">
              <a:solidFill>
                <a:prstClr val="black"/>
              </a:solidFill>
            </a:endParaRPr>
          </a:p>
        </p:txBody>
      </p:sp>
      <p:cxnSp>
        <p:nvCxnSpPr>
          <p:cNvPr id="24" name="Straight Arrow Connector 23"/>
          <p:cNvCxnSpPr/>
          <p:nvPr/>
        </p:nvCxnSpPr>
        <p:spPr>
          <a:xfrm flipH="1">
            <a:off x="5328745" y="4029191"/>
            <a:ext cx="94593" cy="99356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7" name="TextBox 26"/>
          <p:cNvSpPr txBox="1"/>
          <p:nvPr/>
        </p:nvSpPr>
        <p:spPr>
          <a:xfrm>
            <a:off x="4393324" y="4986396"/>
            <a:ext cx="2259724" cy="1600438"/>
          </a:xfrm>
          <a:prstGeom prst="rect">
            <a:avLst/>
          </a:prstGeom>
          <a:noFill/>
        </p:spPr>
        <p:txBody>
          <a:bodyPr wrap="square" rtlCol="0">
            <a:spAutoFit/>
          </a:bodyPr>
          <a:lstStyle/>
          <a:p>
            <a:r>
              <a:rPr lang="en-GB" sz="1400" dirty="0" smtClean="0">
                <a:solidFill>
                  <a:prstClr val="black"/>
                </a:solidFill>
              </a:rPr>
              <a:t>The improvement and advancement of technology means that families are able to keep closer together even if not physically. These are called dispersed extended families</a:t>
            </a:r>
            <a:endParaRPr lang="en-GB" sz="1400" dirty="0">
              <a:solidFill>
                <a:prstClr val="black"/>
              </a:solidFill>
            </a:endParaRPr>
          </a:p>
        </p:txBody>
      </p:sp>
      <p:cxnSp>
        <p:nvCxnSpPr>
          <p:cNvPr id="29" name="Straight Arrow Connector 28"/>
          <p:cNvCxnSpPr/>
          <p:nvPr/>
        </p:nvCxnSpPr>
        <p:spPr>
          <a:xfrm flipV="1">
            <a:off x="6390290" y="995115"/>
            <a:ext cx="1334813" cy="117827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1" name="TextBox 30"/>
          <p:cNvSpPr txBox="1"/>
          <p:nvPr/>
        </p:nvSpPr>
        <p:spPr>
          <a:xfrm>
            <a:off x="7556938" y="87197"/>
            <a:ext cx="4540469" cy="954107"/>
          </a:xfrm>
          <a:prstGeom prst="rect">
            <a:avLst/>
          </a:prstGeom>
          <a:noFill/>
        </p:spPr>
        <p:txBody>
          <a:bodyPr wrap="square" rtlCol="0">
            <a:spAutoFit/>
          </a:bodyPr>
          <a:lstStyle/>
          <a:p>
            <a:r>
              <a:rPr lang="en-GB" sz="1400" b="1" u="sng" dirty="0" smtClean="0">
                <a:solidFill>
                  <a:prstClr val="black"/>
                </a:solidFill>
              </a:rPr>
              <a:t>Heath (2004) – </a:t>
            </a:r>
            <a:r>
              <a:rPr lang="en-GB" sz="1400" dirty="0" smtClean="0">
                <a:solidFill>
                  <a:prstClr val="black"/>
                </a:solidFill>
              </a:rPr>
              <a:t>young people are more likely to stay living at home rather then ‘settling down’ into a married or cohabiting couple therefore increasing the likelihood of an extended family of residence.</a:t>
            </a:r>
            <a:endParaRPr lang="en-GB" sz="1400" b="1" u="sng" dirty="0">
              <a:solidFill>
                <a:prstClr val="black"/>
              </a:solidFill>
            </a:endParaRPr>
          </a:p>
        </p:txBody>
      </p:sp>
    </p:spTree>
    <p:extLst>
      <p:ext uri="{BB962C8B-B14F-4D97-AF65-F5344CB8AC3E}">
        <p14:creationId xmlns:p14="http://schemas.microsoft.com/office/powerpoint/2010/main" val="49872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Family trend: Increase of marriages that are remarriages</a:t>
            </a:r>
            <a:endParaRPr lang="en-GB" dirty="0"/>
          </a:p>
        </p:txBody>
      </p:sp>
      <p:sp>
        <p:nvSpPr>
          <p:cNvPr id="5" name="Content Placeholder 4"/>
          <p:cNvSpPr>
            <a:spLocks noGrp="1"/>
          </p:cNvSpPr>
          <p:nvPr>
            <p:ph idx="1"/>
          </p:nvPr>
        </p:nvSpPr>
        <p:spPr>
          <a:xfrm>
            <a:off x="838200" y="1732190"/>
            <a:ext cx="10515600" cy="4351338"/>
          </a:xfrm>
        </p:spPr>
        <p:txBody>
          <a:bodyPr>
            <a:normAutofit fontScale="85000" lnSpcReduction="20000"/>
          </a:bodyPr>
          <a:lstStyle/>
          <a:p>
            <a:pPr>
              <a:buFont typeface="Courier New" panose="02070309020205020404" pitchFamily="49" charset="0"/>
              <a:buChar char="o"/>
            </a:pPr>
            <a:r>
              <a:rPr lang="en-GB" sz="2400" dirty="0" smtClean="0"/>
              <a:t>Remarriages rose by one third between 1971 and 1972 </a:t>
            </a:r>
          </a:p>
          <a:p>
            <a:pPr marL="0" indent="0" algn="ctr">
              <a:buNone/>
            </a:pPr>
            <a:r>
              <a:rPr lang="en-GB" dirty="0"/>
              <a:t> </a:t>
            </a:r>
            <a:r>
              <a:rPr lang="en-GB" dirty="0" smtClean="0"/>
              <a:t>          </a:t>
            </a:r>
            <a:r>
              <a:rPr lang="en-GB" sz="2400" dirty="0" smtClean="0"/>
              <a:t>Following 1969 divorce reform act in England and wales making it easier to get a divorce from a partner.</a:t>
            </a:r>
            <a:endParaRPr lang="en-GB" sz="2400" dirty="0"/>
          </a:p>
          <a:p>
            <a:pPr>
              <a:buFont typeface="Courier New" panose="02070309020205020404" pitchFamily="49" charset="0"/>
              <a:buChar char="o"/>
            </a:pPr>
            <a:r>
              <a:rPr lang="en-GB" sz="2400" dirty="0" smtClean="0"/>
              <a:t>2005 - remarriages for one or both parties accounted for 40 per cent of all marriages</a:t>
            </a:r>
          </a:p>
          <a:p>
            <a:pPr>
              <a:buFont typeface="Courier New" panose="02070309020205020404" pitchFamily="49" charset="0"/>
              <a:buChar char="o"/>
            </a:pPr>
            <a:r>
              <a:rPr lang="en-GB" sz="2400" dirty="0" smtClean="0"/>
              <a:t>2012 – one third of all marriages were remarriages for one or both partners.</a:t>
            </a:r>
          </a:p>
          <a:p>
            <a:pPr marL="0" indent="0" algn="ctr">
              <a:buNone/>
            </a:pPr>
            <a:r>
              <a:rPr lang="en-GB" sz="2400" dirty="0" smtClean="0"/>
              <a:t>             Leads to serial monogamy – a pattern of marriage…divorce…remarriage</a:t>
            </a:r>
          </a:p>
          <a:p>
            <a:pPr>
              <a:buClr>
                <a:schemeClr val="tx1"/>
              </a:buClr>
              <a:buFont typeface="Calibri" panose="020F0502020204030204" pitchFamily="34" charset="0"/>
              <a:buChar char="→"/>
            </a:pPr>
            <a:r>
              <a:rPr lang="en-GB" sz="2400" dirty="0"/>
              <a:t> </a:t>
            </a:r>
            <a:r>
              <a:rPr lang="en-GB" sz="2400" dirty="0" smtClean="0"/>
              <a:t>Main reason for increase in remarriages is due to rise in divorces which rose dramatically towards the end of the 20</a:t>
            </a:r>
            <a:r>
              <a:rPr lang="en-GB" sz="2400" baseline="30000" dirty="0" smtClean="0"/>
              <a:t>th</a:t>
            </a:r>
            <a:r>
              <a:rPr lang="en-GB" sz="2400" dirty="0" smtClean="0"/>
              <a:t> century. Reached its height in 1993 with 180,000 divorces. (all those people who divorced then meet new people and now want to remarry. There are also trends in rise of divorce after legal changes.</a:t>
            </a:r>
          </a:p>
          <a:p>
            <a:pPr>
              <a:buClr>
                <a:schemeClr val="tx1"/>
              </a:buClr>
              <a:buFont typeface="Calibri" panose="020F0502020204030204" pitchFamily="34" charset="0"/>
              <a:buChar char="→"/>
            </a:pPr>
            <a:r>
              <a:rPr lang="en-GB" sz="2400" dirty="0" smtClean="0"/>
              <a:t>Another reason for the increase In remarriages could be due to secularisation- religion has much less influence and so its now more socially excepted to get a divorce and re marry </a:t>
            </a:r>
          </a:p>
          <a:p>
            <a:pPr marL="0" indent="0" algn="ctr">
              <a:buClr>
                <a:schemeClr val="tx1"/>
              </a:buClr>
              <a:buNone/>
            </a:pPr>
            <a:r>
              <a:rPr lang="en-GB" sz="2400" dirty="0"/>
              <a:t> </a:t>
            </a:r>
            <a:r>
              <a:rPr lang="en-GB" sz="2400" dirty="0" smtClean="0"/>
              <a:t>                       </a:t>
            </a:r>
            <a:r>
              <a:rPr lang="en-GB" sz="2200" dirty="0" smtClean="0"/>
              <a:t>This links to Giddens argument of choice and the pure relationship. People are now less scared of divorce and so are more willing to keep remarrying until they find a partner that they want to stay with</a:t>
            </a:r>
            <a:endParaRPr lang="en-GB" sz="2400" dirty="0"/>
          </a:p>
        </p:txBody>
      </p:sp>
      <p:sp>
        <p:nvSpPr>
          <p:cNvPr id="6" name="Bent-Up Arrow 5"/>
          <p:cNvSpPr/>
          <p:nvPr/>
        </p:nvSpPr>
        <p:spPr>
          <a:xfrm rot="5400000">
            <a:off x="1553557" y="1964714"/>
            <a:ext cx="336039" cy="391886"/>
          </a:xfrm>
          <a:prstGeom prst="bentUpArrow">
            <a:avLst>
              <a:gd name="adj1" fmla="val 25000"/>
              <a:gd name="adj2" fmla="val 25000"/>
              <a:gd name="adj3" fmla="val 50000"/>
            </a:avLst>
          </a:prstGeom>
          <a:solidFill>
            <a:srgbClr val="7030A0"/>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n w="0"/>
              <a:solidFill>
                <a:srgbClr val="5B9BD5"/>
              </a:solidFill>
              <a:effectLst>
                <a:outerShdw blurRad="38100" dist="25400" dir="5400000" algn="ctr" rotWithShape="0">
                  <a:srgbClr val="6E747A">
                    <a:alpha val="43000"/>
                  </a:srgbClr>
                </a:outerShdw>
              </a:effectLst>
            </a:endParaRPr>
          </a:p>
        </p:txBody>
      </p:sp>
      <p:sp>
        <p:nvSpPr>
          <p:cNvPr id="7" name="Equal 6"/>
          <p:cNvSpPr/>
          <p:nvPr/>
        </p:nvSpPr>
        <p:spPr>
          <a:xfrm>
            <a:off x="2256987" y="3302239"/>
            <a:ext cx="465363" cy="293915"/>
          </a:xfrm>
          <a:prstGeom prst="mathEqual">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8" name="Bent-Up Arrow 7"/>
          <p:cNvSpPr/>
          <p:nvPr/>
        </p:nvSpPr>
        <p:spPr>
          <a:xfrm rot="5400000">
            <a:off x="2098545" y="5128702"/>
            <a:ext cx="316884" cy="391886"/>
          </a:xfrm>
          <a:prstGeom prst="bentUpArrow">
            <a:avLst>
              <a:gd name="adj1" fmla="val 25000"/>
              <a:gd name="adj2" fmla="val 25000"/>
              <a:gd name="adj3" fmla="val 50000"/>
            </a:avLst>
          </a:prstGeom>
          <a:solidFill>
            <a:srgbClr val="7030A0"/>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n w="0"/>
              <a:solidFill>
                <a:srgbClr val="5B9BD5"/>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720708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Living Apart Together (LATS)</a:t>
            </a:r>
            <a:endParaRPr lang="en-GB" dirty="0"/>
          </a:p>
        </p:txBody>
      </p:sp>
      <p:sp>
        <p:nvSpPr>
          <p:cNvPr id="3" name="Content Placeholder 2"/>
          <p:cNvSpPr>
            <a:spLocks noGrp="1"/>
          </p:cNvSpPr>
          <p:nvPr>
            <p:ph idx="1"/>
          </p:nvPr>
        </p:nvSpPr>
        <p:spPr/>
        <p:txBody>
          <a:bodyPr/>
          <a:lstStyle/>
          <a:p>
            <a:r>
              <a:rPr lang="en-GB" dirty="0" smtClean="0"/>
              <a:t>Simon Duncan and Miranda Phillips found that about 1 in 10 adults are living apart together. This may reflect a trend towards less formalised relationships.</a:t>
            </a:r>
          </a:p>
          <a:p>
            <a:r>
              <a:rPr lang="en-GB" dirty="0" smtClean="0"/>
              <a:t>Duncan and Phillips found that both choice and constraint play a part in whether couples live together. For example, some said they could not afford to. However a minority actively chose to live apart. </a:t>
            </a:r>
          </a:p>
          <a:p>
            <a:r>
              <a:rPr lang="en-GB" dirty="0" smtClean="0"/>
              <a:t>Public attitudes towards LATS are favourable. A majority believe that a couple don’t need to live together to have a strong relationship, while 20% see LATS as their ideal relationship ( more than the number who prefer cohabitation )      </a:t>
            </a:r>
            <a:endParaRPr lang="en-GB" dirty="0"/>
          </a:p>
        </p:txBody>
      </p:sp>
    </p:spTree>
    <p:extLst>
      <p:ext uri="{BB962C8B-B14F-4D97-AF65-F5344CB8AC3E}">
        <p14:creationId xmlns:p14="http://schemas.microsoft.com/office/powerpoint/2010/main" val="2891406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xplosion 2 5"/>
          <p:cNvSpPr/>
          <p:nvPr/>
        </p:nvSpPr>
        <p:spPr>
          <a:xfrm rot="1249503">
            <a:off x="9032600" y="157142"/>
            <a:ext cx="2973411" cy="2412283"/>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a:xfrm>
            <a:off x="433392" y="970891"/>
            <a:ext cx="10919908" cy="571893"/>
          </a:xfrm>
        </p:spPr>
        <p:txBody>
          <a:bodyPr>
            <a:normAutofit/>
          </a:bodyPr>
          <a:lstStyle/>
          <a:p>
            <a:pPr algn="ctr"/>
            <a:r>
              <a:rPr lang="en-GB" sz="2400" u="sng" dirty="0" smtClean="0"/>
              <a:t>Why women are choosing not to have children </a:t>
            </a:r>
            <a:endParaRPr lang="en-GB" sz="2400" u="sng" dirty="0"/>
          </a:p>
        </p:txBody>
      </p:sp>
      <p:sp>
        <p:nvSpPr>
          <p:cNvPr id="3" name="Content Placeholder 2"/>
          <p:cNvSpPr>
            <a:spLocks noGrp="1"/>
          </p:cNvSpPr>
          <p:nvPr>
            <p:ph idx="1"/>
          </p:nvPr>
        </p:nvSpPr>
        <p:spPr>
          <a:xfrm>
            <a:off x="316992" y="1542784"/>
            <a:ext cx="11036808" cy="4634179"/>
          </a:xfrm>
        </p:spPr>
        <p:txBody>
          <a:bodyPr>
            <a:normAutofit/>
          </a:bodyPr>
          <a:lstStyle/>
          <a:p>
            <a:r>
              <a:rPr lang="en-GB" sz="1600" dirty="0" smtClean="0">
                <a:latin typeface="+mj-lt"/>
              </a:rPr>
              <a:t>More women are in paid employment so they may not want to leave their job top have a child.</a:t>
            </a:r>
          </a:p>
          <a:p>
            <a:r>
              <a:rPr lang="en-GB" sz="1600" dirty="0" smtClean="0">
                <a:latin typeface="+mj-lt"/>
              </a:rPr>
              <a:t>More access to abortion and contraception, giving women more control over their fertility</a:t>
            </a:r>
          </a:p>
          <a:p>
            <a:r>
              <a:rPr lang="en-GB" sz="1600" dirty="0" smtClean="0">
                <a:latin typeface="+mj-lt"/>
              </a:rPr>
              <a:t>Society is now more open to a variety of possibilities in life apart from the traditional family. Many would choose their careers over a family. </a:t>
            </a:r>
          </a:p>
          <a:p>
            <a:r>
              <a:rPr lang="en-GB" sz="1600" dirty="0" smtClean="0">
                <a:latin typeface="+mj-lt"/>
              </a:rPr>
              <a:t>Children are an economic liability and can cause financial pressure. Parents are now less willing to have large families</a:t>
            </a:r>
          </a:p>
          <a:p>
            <a:r>
              <a:rPr lang="en-GB" sz="1600" dirty="0" smtClean="0">
                <a:latin typeface="+mj-lt"/>
              </a:rPr>
              <a:t>The family is now more child centred, there is more focus on the children we have instead of having more children</a:t>
            </a:r>
          </a:p>
          <a:p>
            <a:r>
              <a:rPr lang="en-GB" sz="1600" dirty="0" smtClean="0">
                <a:latin typeface="+mj-lt"/>
              </a:rPr>
              <a:t>There are lower child mortality rates</a:t>
            </a:r>
          </a:p>
          <a:p>
            <a:r>
              <a:rPr lang="en-GB" sz="1600" dirty="0" smtClean="0">
                <a:latin typeface="+mj-lt"/>
              </a:rPr>
              <a:t>29% of couples are childless </a:t>
            </a:r>
          </a:p>
          <a:p>
            <a:pPr marL="0" indent="0">
              <a:buNone/>
            </a:pPr>
            <a:endParaRPr lang="en-GB" sz="2000" dirty="0" smtClean="0">
              <a:latin typeface="+mj-lt"/>
            </a:endParaRPr>
          </a:p>
          <a:p>
            <a:endParaRPr lang="en-GB" sz="2000" dirty="0">
              <a:latin typeface="+mj-lt"/>
            </a:endParaRPr>
          </a:p>
        </p:txBody>
      </p:sp>
      <p:sp>
        <p:nvSpPr>
          <p:cNvPr id="4" name="TextBox 3"/>
          <p:cNvSpPr txBox="1"/>
          <p:nvPr/>
        </p:nvSpPr>
        <p:spPr>
          <a:xfrm>
            <a:off x="9558528" y="780567"/>
            <a:ext cx="2011679" cy="1200329"/>
          </a:xfrm>
          <a:prstGeom prst="rect">
            <a:avLst/>
          </a:prstGeom>
          <a:noFill/>
        </p:spPr>
        <p:txBody>
          <a:bodyPr wrap="square" rtlCol="0">
            <a:spAutoFit/>
          </a:bodyPr>
          <a:lstStyle/>
          <a:p>
            <a:r>
              <a:rPr lang="en-GB" u="sng" dirty="0" smtClean="0">
                <a:solidFill>
                  <a:prstClr val="black"/>
                </a:solidFill>
              </a:rPr>
              <a:t>Fertility rate</a:t>
            </a:r>
          </a:p>
          <a:p>
            <a:pPr marL="285750" indent="-285750">
              <a:buFont typeface="Arial" panose="020B0604020202020204" pitchFamily="34" charset="0"/>
              <a:buChar char="•"/>
            </a:pPr>
            <a:r>
              <a:rPr lang="en-GB" dirty="0" smtClean="0">
                <a:solidFill>
                  <a:prstClr val="black"/>
                </a:solidFill>
              </a:rPr>
              <a:t>1964 = 2.95</a:t>
            </a:r>
          </a:p>
          <a:p>
            <a:pPr marL="285750" indent="-285750">
              <a:buFont typeface="Arial" panose="020B0604020202020204" pitchFamily="34" charset="0"/>
              <a:buChar char="•"/>
            </a:pPr>
            <a:r>
              <a:rPr lang="en-GB" dirty="0" smtClean="0">
                <a:solidFill>
                  <a:prstClr val="black"/>
                </a:solidFill>
              </a:rPr>
              <a:t>2001 = 1.63</a:t>
            </a:r>
          </a:p>
          <a:p>
            <a:pPr marL="285750" indent="-285750">
              <a:buFont typeface="Arial" panose="020B0604020202020204" pitchFamily="34" charset="0"/>
              <a:buChar char="•"/>
            </a:pPr>
            <a:r>
              <a:rPr lang="en-GB" dirty="0" smtClean="0">
                <a:solidFill>
                  <a:prstClr val="black"/>
                </a:solidFill>
              </a:rPr>
              <a:t>2014 = 1.83</a:t>
            </a:r>
            <a:endParaRPr lang="en-GB" dirty="0">
              <a:solidFill>
                <a:prstClr val="black"/>
              </a:solidFill>
            </a:endParaRPr>
          </a:p>
        </p:txBody>
      </p:sp>
      <p:pic>
        <p:nvPicPr>
          <p:cNvPr id="1030" name="Picture 6" descr="Image result for bab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6677" y="3726531"/>
            <a:ext cx="2619375" cy="17430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16992" y="4413504"/>
            <a:ext cx="8790432" cy="22651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solidFill>
                <a:prstClr val="black"/>
              </a:solidFill>
            </a:endParaRPr>
          </a:p>
        </p:txBody>
      </p:sp>
      <p:sp>
        <p:nvSpPr>
          <p:cNvPr id="7" name="TextBox 6"/>
          <p:cNvSpPr txBox="1"/>
          <p:nvPr/>
        </p:nvSpPr>
        <p:spPr>
          <a:xfrm>
            <a:off x="316992" y="4314871"/>
            <a:ext cx="8778240" cy="2062103"/>
          </a:xfrm>
          <a:prstGeom prst="rect">
            <a:avLst/>
          </a:prstGeom>
          <a:noFill/>
        </p:spPr>
        <p:txBody>
          <a:bodyPr wrap="square" rtlCol="0">
            <a:spAutoFit/>
          </a:bodyPr>
          <a:lstStyle/>
          <a:p>
            <a:pPr marL="285750" indent="-285750">
              <a:buFont typeface="Wingdings" panose="05000000000000000000" pitchFamily="2" charset="2"/>
              <a:buChar char="Ø"/>
            </a:pPr>
            <a:endParaRPr lang="en-GB" sz="1600" u="sng" dirty="0" smtClean="0">
              <a:solidFill>
                <a:prstClr val="black"/>
              </a:solidFill>
              <a:latin typeface="Calibri Light" panose="020F0302020204030204"/>
            </a:endParaRPr>
          </a:p>
          <a:p>
            <a:pPr marL="285750" indent="-285750">
              <a:buFont typeface="Wingdings" panose="05000000000000000000" pitchFamily="2" charset="2"/>
              <a:buChar char="Ø"/>
            </a:pPr>
            <a:r>
              <a:rPr lang="en-GB" sz="1600" u="sng" dirty="0" smtClean="0">
                <a:solidFill>
                  <a:prstClr val="black"/>
                </a:solidFill>
                <a:latin typeface="Calibri Light" panose="020F0302020204030204"/>
              </a:rPr>
              <a:t>Judith Stacey </a:t>
            </a:r>
            <a:r>
              <a:rPr lang="en-GB" sz="1600" dirty="0" smtClean="0">
                <a:solidFill>
                  <a:prstClr val="black"/>
                </a:solidFill>
                <a:latin typeface="Calibri Light" panose="020F0302020204030204"/>
              </a:rPr>
              <a:t>(1998) argues that greater freedom and choice has benefitted women. It has enabled them to free themselves from patriarchal oppression and shape their family arrangements to meet their needs, e.g. not having children. </a:t>
            </a:r>
          </a:p>
          <a:p>
            <a:pPr marL="285750" indent="-285750">
              <a:buFont typeface="Wingdings" panose="05000000000000000000" pitchFamily="2" charset="2"/>
              <a:buChar char="Ø"/>
            </a:pPr>
            <a:r>
              <a:rPr lang="en-GB" sz="1600" u="sng" dirty="0" smtClean="0">
                <a:solidFill>
                  <a:prstClr val="black"/>
                </a:solidFill>
                <a:latin typeface="Calibri Light" panose="020F0302020204030204"/>
              </a:rPr>
              <a:t>Sue Sharpe </a:t>
            </a:r>
            <a:r>
              <a:rPr lang="en-GB" sz="1600" dirty="0" smtClean="0">
                <a:solidFill>
                  <a:prstClr val="black"/>
                </a:solidFill>
                <a:latin typeface="Calibri Light" panose="020F0302020204030204"/>
              </a:rPr>
              <a:t>(1947) she argued that girls had low aspirations and they believed that educational success was seen as unattractive. Their main priorities were love, marriage, husbands and children. This totally flipped in the 1990’s where women's careers took priority in order to provide for themselves economically and financially.  </a:t>
            </a:r>
          </a:p>
        </p:txBody>
      </p:sp>
    </p:spTree>
    <p:extLst>
      <p:ext uri="{BB962C8B-B14F-4D97-AF65-F5344CB8AC3E}">
        <p14:creationId xmlns:p14="http://schemas.microsoft.com/office/powerpoint/2010/main" val="1061475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29150" y="2890391"/>
            <a:ext cx="2933701" cy="1077218"/>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600" dirty="0" smtClean="0">
                <a:solidFill>
                  <a:prstClr val="black"/>
                </a:solidFill>
                <a:latin typeface="Castellar" panose="020A0402060406010301" pitchFamily="18" charset="0"/>
              </a:rPr>
              <a:t>Family Trend:  Ethnic differences between families and reasons for this</a:t>
            </a:r>
            <a:endParaRPr lang="en-GB" sz="1600" dirty="0">
              <a:solidFill>
                <a:prstClr val="black"/>
              </a:solidFill>
              <a:latin typeface="Castellar" panose="020A0402060406010301" pitchFamily="18" charset="0"/>
            </a:endParaRPr>
          </a:p>
        </p:txBody>
      </p:sp>
      <p:sp>
        <p:nvSpPr>
          <p:cNvPr id="5" name="TextBox 4"/>
          <p:cNvSpPr txBox="1"/>
          <p:nvPr/>
        </p:nvSpPr>
        <p:spPr>
          <a:xfrm>
            <a:off x="3210081" y="2128832"/>
            <a:ext cx="1714343" cy="523220"/>
          </a:xfrm>
          <a:prstGeom prst="rect">
            <a:avLst/>
          </a:prstGeom>
          <a:ln w="28575"/>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GB" sz="1400" dirty="0" smtClean="0">
                <a:solidFill>
                  <a:prstClr val="black"/>
                </a:solidFill>
                <a:latin typeface="Castellar" panose="020A0402060406010301" pitchFamily="18" charset="0"/>
              </a:rPr>
              <a:t>Sociological Studies </a:t>
            </a:r>
            <a:endParaRPr lang="en-GB" sz="1400" dirty="0">
              <a:solidFill>
                <a:prstClr val="black"/>
              </a:solidFill>
              <a:latin typeface="Castellar" panose="020A0402060406010301" pitchFamily="18" charset="0"/>
            </a:endParaRPr>
          </a:p>
        </p:txBody>
      </p:sp>
      <p:sp>
        <p:nvSpPr>
          <p:cNvPr id="6" name="TextBox 5"/>
          <p:cNvSpPr txBox="1"/>
          <p:nvPr/>
        </p:nvSpPr>
        <p:spPr>
          <a:xfrm>
            <a:off x="6522623" y="1989157"/>
            <a:ext cx="1611605" cy="523220"/>
          </a:xfrm>
          <a:prstGeom prst="rect">
            <a:avLst/>
          </a:prstGeom>
          <a:ln w="28575"/>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GB" sz="1400" dirty="0" smtClean="0">
                <a:solidFill>
                  <a:prstClr val="black"/>
                </a:solidFill>
                <a:latin typeface="Castellar" panose="020A0402060406010301" pitchFamily="18" charset="0"/>
              </a:rPr>
              <a:t>Legal acts/ issues</a:t>
            </a:r>
            <a:endParaRPr lang="en-GB" sz="1400" dirty="0">
              <a:solidFill>
                <a:prstClr val="black"/>
              </a:solidFill>
              <a:latin typeface="Castellar" panose="020A0402060406010301" pitchFamily="18" charset="0"/>
            </a:endParaRPr>
          </a:p>
        </p:txBody>
      </p:sp>
      <p:sp>
        <p:nvSpPr>
          <p:cNvPr id="7" name="TextBox 6"/>
          <p:cNvSpPr txBox="1"/>
          <p:nvPr/>
        </p:nvSpPr>
        <p:spPr>
          <a:xfrm>
            <a:off x="2933408" y="4155660"/>
            <a:ext cx="1671145" cy="523220"/>
          </a:xfrm>
          <a:prstGeom prst="rect">
            <a:avLst/>
          </a:prstGeom>
          <a:ln w="28575"/>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GB" sz="1400" dirty="0" smtClean="0">
                <a:solidFill>
                  <a:prstClr val="black"/>
                </a:solidFill>
                <a:latin typeface="Castellar" panose="020A0402060406010301" pitchFamily="18" charset="0"/>
              </a:rPr>
              <a:t>Changes in social issues</a:t>
            </a:r>
            <a:endParaRPr lang="en-GB" sz="1400" dirty="0">
              <a:solidFill>
                <a:prstClr val="black"/>
              </a:solidFill>
              <a:latin typeface="Castellar" panose="020A0402060406010301" pitchFamily="18" charset="0"/>
            </a:endParaRPr>
          </a:p>
        </p:txBody>
      </p:sp>
      <p:sp>
        <p:nvSpPr>
          <p:cNvPr id="8" name="TextBox 7"/>
          <p:cNvSpPr txBox="1"/>
          <p:nvPr/>
        </p:nvSpPr>
        <p:spPr>
          <a:xfrm>
            <a:off x="6522623" y="4343712"/>
            <a:ext cx="1336459" cy="523220"/>
          </a:xfrm>
          <a:prstGeom prst="rect">
            <a:avLst/>
          </a:prstGeom>
          <a:ln w="28575"/>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GB" sz="1400" dirty="0" smtClean="0">
                <a:solidFill>
                  <a:prstClr val="black"/>
                </a:solidFill>
                <a:latin typeface="Castellar" panose="020A0402060406010301" pitchFamily="18" charset="0"/>
              </a:rPr>
              <a:t>Key Statistics</a:t>
            </a:r>
            <a:endParaRPr lang="en-GB" sz="1400" dirty="0">
              <a:solidFill>
                <a:prstClr val="black"/>
              </a:solidFill>
              <a:latin typeface="Castellar" panose="020A0402060406010301" pitchFamily="18" charset="0"/>
            </a:endParaRPr>
          </a:p>
        </p:txBody>
      </p:sp>
      <p:sp>
        <p:nvSpPr>
          <p:cNvPr id="9" name="TextBox 8"/>
          <p:cNvSpPr txBox="1"/>
          <p:nvPr/>
        </p:nvSpPr>
        <p:spPr>
          <a:xfrm>
            <a:off x="7916231" y="3307755"/>
            <a:ext cx="1341444" cy="523220"/>
          </a:xfrm>
          <a:prstGeom prst="rect">
            <a:avLst/>
          </a:prstGeom>
          <a:ln w="28575"/>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GB" sz="1400" dirty="0" smtClean="0">
                <a:solidFill>
                  <a:prstClr val="black"/>
                </a:solidFill>
                <a:latin typeface="Castellar" panose="020A0402060406010301" pitchFamily="18" charset="0"/>
              </a:rPr>
              <a:t>Changes in Values</a:t>
            </a:r>
            <a:endParaRPr lang="en-GB" sz="1400" dirty="0">
              <a:solidFill>
                <a:prstClr val="black"/>
              </a:solidFill>
              <a:latin typeface="Castellar" panose="020A0402060406010301" pitchFamily="18" charset="0"/>
            </a:endParaRPr>
          </a:p>
        </p:txBody>
      </p:sp>
      <p:cxnSp>
        <p:nvCxnSpPr>
          <p:cNvPr id="11" name="Straight Connector 10"/>
          <p:cNvCxnSpPr/>
          <p:nvPr/>
        </p:nvCxnSpPr>
        <p:spPr>
          <a:xfrm>
            <a:off x="4934998" y="2390442"/>
            <a:ext cx="272853" cy="498038"/>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14" name="Straight Connector 13"/>
          <p:cNvCxnSpPr/>
          <p:nvPr/>
        </p:nvCxnSpPr>
        <p:spPr>
          <a:xfrm flipH="1">
            <a:off x="6337739" y="2512377"/>
            <a:ext cx="184884" cy="376103"/>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17" name="Straight Connector 16"/>
          <p:cNvCxnSpPr/>
          <p:nvPr/>
        </p:nvCxnSpPr>
        <p:spPr>
          <a:xfrm flipH="1">
            <a:off x="4204138" y="3830975"/>
            <a:ext cx="400415" cy="324685"/>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20" name="Straight Connector 19"/>
          <p:cNvCxnSpPr/>
          <p:nvPr/>
        </p:nvCxnSpPr>
        <p:spPr>
          <a:xfrm>
            <a:off x="6779172" y="3967609"/>
            <a:ext cx="73573" cy="376103"/>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23" name="Straight Connector 22"/>
          <p:cNvCxnSpPr>
            <a:endCxn id="9" idx="1"/>
          </p:cNvCxnSpPr>
          <p:nvPr/>
        </p:nvCxnSpPr>
        <p:spPr>
          <a:xfrm flipV="1">
            <a:off x="7562851" y="3569365"/>
            <a:ext cx="353380" cy="4152"/>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7" name="TextBox 36"/>
          <p:cNvSpPr txBox="1"/>
          <p:nvPr/>
        </p:nvSpPr>
        <p:spPr>
          <a:xfrm>
            <a:off x="94594" y="84264"/>
            <a:ext cx="2501462" cy="1600438"/>
          </a:xfrm>
          <a:prstGeom prst="rect">
            <a:avLst/>
          </a:pr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1400" dirty="0" smtClean="0">
                <a:solidFill>
                  <a:prstClr val="black"/>
                </a:solidFill>
              </a:rPr>
              <a:t>Mirza (1997) argues that the higher rate of lone-parent families among blacks is not the result of disorganisation, but rather reflects the high value that black women place on independence. </a:t>
            </a:r>
            <a:endParaRPr lang="en-GB" sz="1400" dirty="0">
              <a:solidFill>
                <a:prstClr val="black"/>
              </a:solidFill>
            </a:endParaRPr>
          </a:p>
        </p:txBody>
      </p:sp>
      <p:sp>
        <p:nvSpPr>
          <p:cNvPr id="38" name="TextBox 37"/>
          <p:cNvSpPr txBox="1"/>
          <p:nvPr/>
        </p:nvSpPr>
        <p:spPr>
          <a:xfrm>
            <a:off x="2832996" y="146440"/>
            <a:ext cx="2489931" cy="1384995"/>
          </a:xfrm>
          <a:prstGeom prst="rect">
            <a:avLst/>
          </a:pr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1400" dirty="0" smtClean="0">
                <a:solidFill>
                  <a:prstClr val="black"/>
                </a:solidFill>
              </a:rPr>
              <a:t>Tracey Reynolds (2010) argues that the statistics are misleading, in that many apparently ‘lone’ parents are in fact in stable supportive but non-cohabiting relationships.</a:t>
            </a:r>
            <a:endParaRPr lang="en-GB" sz="1400" dirty="0">
              <a:solidFill>
                <a:prstClr val="black"/>
              </a:solidFill>
            </a:endParaRPr>
          </a:p>
        </p:txBody>
      </p:sp>
      <p:sp>
        <p:nvSpPr>
          <p:cNvPr id="39" name="TextBox 38"/>
          <p:cNvSpPr txBox="1"/>
          <p:nvPr/>
        </p:nvSpPr>
        <p:spPr>
          <a:xfrm>
            <a:off x="94594" y="1927601"/>
            <a:ext cx="2561447" cy="1169551"/>
          </a:xfrm>
          <a:prstGeom prst="rect">
            <a:avLst/>
          </a:pr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1400" dirty="0" smtClean="0">
                <a:solidFill>
                  <a:prstClr val="black"/>
                </a:solidFill>
              </a:rPr>
              <a:t>Roger Ballard (1982) found that extended family ties provided an important source of support among Asian migrants during the 1950s and 1960s.</a:t>
            </a:r>
            <a:endParaRPr lang="en-GB" sz="1400" dirty="0">
              <a:solidFill>
                <a:prstClr val="black"/>
              </a:solidFill>
            </a:endParaRPr>
          </a:p>
        </p:txBody>
      </p:sp>
      <p:sp>
        <p:nvSpPr>
          <p:cNvPr id="41" name="TextBox 40"/>
          <p:cNvSpPr txBox="1"/>
          <p:nvPr/>
        </p:nvSpPr>
        <p:spPr>
          <a:xfrm>
            <a:off x="5652768" y="241592"/>
            <a:ext cx="2670956" cy="1169551"/>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smtClean="0">
                <a:solidFill>
                  <a:prstClr val="black"/>
                </a:solidFill>
              </a:rPr>
              <a:t>Under slavery, when couples were sold separately, children stayed with the mother. It is argued that this established a pattern of family life that persists today.  </a:t>
            </a:r>
            <a:endParaRPr lang="en-GB" sz="1400" dirty="0">
              <a:solidFill>
                <a:prstClr val="black"/>
              </a:solidFill>
            </a:endParaRPr>
          </a:p>
        </p:txBody>
      </p:sp>
      <p:sp>
        <p:nvSpPr>
          <p:cNvPr id="42" name="TextBox 41"/>
          <p:cNvSpPr txBox="1"/>
          <p:nvPr/>
        </p:nvSpPr>
        <p:spPr>
          <a:xfrm>
            <a:off x="120352" y="3307755"/>
            <a:ext cx="2612338" cy="1815882"/>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400" dirty="0" smtClean="0">
                <a:solidFill>
                  <a:prstClr val="black"/>
                </a:solidFill>
              </a:rPr>
              <a:t>It is argued that male unemployment and poverty have meant that male unemployment and poverty have meant that black men are less able to provide for their family, resulting in higher rates of desertion or marital breakdown. </a:t>
            </a:r>
            <a:endParaRPr lang="en-GB" sz="1400" dirty="0">
              <a:solidFill>
                <a:prstClr val="black"/>
              </a:solidFill>
            </a:endParaRPr>
          </a:p>
        </p:txBody>
      </p:sp>
      <p:sp>
        <p:nvSpPr>
          <p:cNvPr id="43" name="TextBox 42"/>
          <p:cNvSpPr txBox="1"/>
          <p:nvPr/>
        </p:nvSpPr>
        <p:spPr>
          <a:xfrm>
            <a:off x="142453" y="5276277"/>
            <a:ext cx="5180474" cy="1384995"/>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400" dirty="0" smtClean="0">
                <a:solidFill>
                  <a:prstClr val="black"/>
                </a:solidFill>
              </a:rPr>
              <a:t>In this early period of migration (1950s and 1960s), houses were often shared by extended families. Later, although most Asian households were now nuclear, relatives often lived nearby. There was frequent visiting, and kinship networks continued to be a source of support. Today, Sikhs, Muslims and Hindus are still more likely than other ethnic or religious groups to live in extended family units. </a:t>
            </a:r>
            <a:endParaRPr lang="en-GB" sz="1400" dirty="0">
              <a:solidFill>
                <a:prstClr val="black"/>
              </a:solidFill>
            </a:endParaRPr>
          </a:p>
        </p:txBody>
      </p:sp>
      <p:sp>
        <p:nvSpPr>
          <p:cNvPr id="44" name="TextBox 43"/>
          <p:cNvSpPr txBox="1"/>
          <p:nvPr/>
        </p:nvSpPr>
        <p:spPr>
          <a:xfrm>
            <a:off x="5498689" y="5123637"/>
            <a:ext cx="2635540" cy="738664"/>
          </a:xfrm>
          <a:prstGeom prst="rect">
            <a:avLst/>
          </a:prstGeom>
          <a:ln w="28575"/>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1400" dirty="0" smtClean="0">
                <a:solidFill>
                  <a:prstClr val="black"/>
                </a:solidFill>
              </a:rPr>
              <a:t>Immigration into Britain since the 1950s has helped to create greater ethnic diversity. </a:t>
            </a:r>
            <a:endParaRPr lang="en-GB" sz="1400" dirty="0">
              <a:solidFill>
                <a:prstClr val="black"/>
              </a:solidFill>
            </a:endParaRPr>
          </a:p>
        </p:txBody>
      </p:sp>
      <p:sp>
        <p:nvSpPr>
          <p:cNvPr id="45" name="TextBox 44"/>
          <p:cNvSpPr txBox="1"/>
          <p:nvPr/>
        </p:nvSpPr>
        <p:spPr>
          <a:xfrm>
            <a:off x="5498687" y="6119006"/>
            <a:ext cx="3189554" cy="523220"/>
          </a:xfrm>
          <a:prstGeom prst="rect">
            <a:avLst/>
          </a:prstGeom>
          <a:ln w="28575"/>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1400" dirty="0" smtClean="0">
                <a:solidFill>
                  <a:prstClr val="black"/>
                </a:solidFill>
              </a:rPr>
              <a:t>Analysis of the </a:t>
            </a:r>
            <a:r>
              <a:rPr lang="en-GB" sz="1400" dirty="0" err="1" smtClean="0">
                <a:solidFill>
                  <a:prstClr val="black"/>
                </a:solidFill>
              </a:rPr>
              <a:t>zoil</a:t>
            </a:r>
            <a:r>
              <a:rPr lang="en-GB" sz="1400" dirty="0" smtClean="0">
                <a:solidFill>
                  <a:prstClr val="black"/>
                </a:solidFill>
              </a:rPr>
              <a:t> census shows that 86% of the UK population were white. </a:t>
            </a:r>
            <a:endParaRPr lang="en-GB" sz="1400" dirty="0">
              <a:solidFill>
                <a:prstClr val="black"/>
              </a:solidFill>
            </a:endParaRPr>
          </a:p>
        </p:txBody>
      </p:sp>
      <p:sp>
        <p:nvSpPr>
          <p:cNvPr id="46" name="TextBox 45"/>
          <p:cNvSpPr txBox="1"/>
          <p:nvPr/>
        </p:nvSpPr>
        <p:spPr>
          <a:xfrm>
            <a:off x="8975834" y="5641952"/>
            <a:ext cx="2981935" cy="954107"/>
          </a:xfrm>
          <a:prstGeom prst="rect">
            <a:avLst/>
          </a:prstGeom>
          <a:ln w="28575"/>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1400" dirty="0" smtClean="0">
                <a:solidFill>
                  <a:prstClr val="black"/>
                </a:solidFill>
              </a:rPr>
              <a:t>Of the 14% belonging to an ethnic minority, the main groups were Asian and Asian British (7.5%), Black and Black British (3.3%), and Mixed (2.2%). </a:t>
            </a:r>
            <a:endParaRPr lang="en-GB" sz="1400" dirty="0">
              <a:solidFill>
                <a:prstClr val="black"/>
              </a:solidFill>
            </a:endParaRPr>
          </a:p>
        </p:txBody>
      </p:sp>
      <p:sp>
        <p:nvSpPr>
          <p:cNvPr id="47" name="TextBox 46"/>
          <p:cNvSpPr txBox="1"/>
          <p:nvPr/>
        </p:nvSpPr>
        <p:spPr>
          <a:xfrm>
            <a:off x="9623650" y="4603357"/>
            <a:ext cx="2408808" cy="523220"/>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dirty="0" smtClean="0">
                <a:solidFill>
                  <a:prstClr val="black"/>
                </a:solidFill>
              </a:rPr>
              <a:t>Acceptability of mixed ethnicity families has changed. </a:t>
            </a:r>
            <a:endParaRPr lang="en-GB" sz="1400" dirty="0">
              <a:solidFill>
                <a:prstClr val="black"/>
              </a:solidFill>
            </a:endParaRPr>
          </a:p>
        </p:txBody>
      </p:sp>
      <p:sp>
        <p:nvSpPr>
          <p:cNvPr id="48" name="TextBox 47"/>
          <p:cNvSpPr txBox="1"/>
          <p:nvPr/>
        </p:nvSpPr>
        <p:spPr>
          <a:xfrm>
            <a:off x="9459311" y="3043014"/>
            <a:ext cx="2591096" cy="1169551"/>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dirty="0" smtClean="0">
                <a:solidFill>
                  <a:prstClr val="black"/>
                </a:solidFill>
              </a:rPr>
              <a:t>Changes in family types in ethnic families, e.g. from extended families to nuclear families due to immigrants assimilating into western cultures. </a:t>
            </a:r>
            <a:endParaRPr lang="en-GB" sz="1400" dirty="0">
              <a:solidFill>
                <a:prstClr val="black"/>
              </a:solidFill>
            </a:endParaRPr>
          </a:p>
        </p:txBody>
      </p:sp>
      <p:sp>
        <p:nvSpPr>
          <p:cNvPr id="49" name="TextBox 48"/>
          <p:cNvSpPr txBox="1"/>
          <p:nvPr/>
        </p:nvSpPr>
        <p:spPr>
          <a:xfrm>
            <a:off x="9123573" y="1386364"/>
            <a:ext cx="2926834" cy="1384995"/>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dirty="0" smtClean="0">
                <a:solidFill>
                  <a:prstClr val="black"/>
                </a:solidFill>
              </a:rPr>
              <a:t>Hybrid identities: Hall (1992) – ethnic identities have become increasingly harder to identify with a merging or hybridisation of identity occurring. This makes it more difficult to identify specific ethnic identities.  </a:t>
            </a:r>
            <a:endParaRPr lang="en-GB" sz="1400" dirty="0">
              <a:solidFill>
                <a:prstClr val="black"/>
              </a:solidFill>
            </a:endParaRPr>
          </a:p>
        </p:txBody>
      </p:sp>
      <p:sp>
        <p:nvSpPr>
          <p:cNvPr id="50" name="TextBox 49"/>
          <p:cNvSpPr txBox="1"/>
          <p:nvPr/>
        </p:nvSpPr>
        <p:spPr>
          <a:xfrm>
            <a:off x="8653565" y="236861"/>
            <a:ext cx="2670956" cy="954107"/>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smtClean="0">
                <a:solidFill>
                  <a:prstClr val="black"/>
                </a:solidFill>
              </a:rPr>
              <a:t>Equality Act 2010 – (which includes gender and equality acts: Equal Pay Act 1970 and Sex Discrimination Act 1975). </a:t>
            </a:r>
            <a:endParaRPr lang="en-GB" sz="1400" dirty="0">
              <a:solidFill>
                <a:prstClr val="black"/>
              </a:solidFill>
            </a:endParaRPr>
          </a:p>
        </p:txBody>
      </p:sp>
      <p:cxnSp>
        <p:nvCxnSpPr>
          <p:cNvPr id="53" name="Straight Arrow Connector 52"/>
          <p:cNvCxnSpPr>
            <a:stCxn id="5" idx="0"/>
            <a:endCxn id="38" idx="2"/>
          </p:cNvCxnSpPr>
          <p:nvPr/>
        </p:nvCxnSpPr>
        <p:spPr>
          <a:xfrm flipV="1">
            <a:off x="4067253" y="1531435"/>
            <a:ext cx="10709" cy="597397"/>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56" name="Straight Arrow Connector 55"/>
          <p:cNvCxnSpPr/>
          <p:nvPr/>
        </p:nvCxnSpPr>
        <p:spPr>
          <a:xfrm flipH="1" flipV="1">
            <a:off x="2596057" y="1659857"/>
            <a:ext cx="591962" cy="465960"/>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59" name="Straight Arrow Connector 58"/>
          <p:cNvCxnSpPr>
            <a:stCxn id="5" idx="1"/>
            <a:endCxn id="39" idx="3"/>
          </p:cNvCxnSpPr>
          <p:nvPr/>
        </p:nvCxnSpPr>
        <p:spPr>
          <a:xfrm flipH="1">
            <a:off x="2656041" y="2390442"/>
            <a:ext cx="554040" cy="121935"/>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62" name="Straight Arrow Connector 61"/>
          <p:cNvCxnSpPr/>
          <p:nvPr/>
        </p:nvCxnSpPr>
        <p:spPr>
          <a:xfrm flipV="1">
            <a:off x="8132109" y="1186793"/>
            <a:ext cx="556132" cy="79955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65" name="Straight Arrow Connector 64"/>
          <p:cNvCxnSpPr>
            <a:stCxn id="6" idx="0"/>
            <a:endCxn id="41" idx="2"/>
          </p:cNvCxnSpPr>
          <p:nvPr/>
        </p:nvCxnSpPr>
        <p:spPr>
          <a:xfrm flipH="1" flipV="1">
            <a:off x="6988246" y="1411143"/>
            <a:ext cx="340180" cy="57801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72" name="Straight Arrow Connector 71"/>
          <p:cNvCxnSpPr>
            <a:stCxn id="9" idx="0"/>
            <a:endCxn id="49" idx="1"/>
          </p:cNvCxnSpPr>
          <p:nvPr/>
        </p:nvCxnSpPr>
        <p:spPr>
          <a:xfrm flipV="1">
            <a:off x="8586953" y="2078862"/>
            <a:ext cx="536620" cy="1228893"/>
          </a:xfrm>
          <a:prstGeom prst="straightConnector1">
            <a:avLst/>
          </a:prstGeom>
          <a:ln w="28575">
            <a:tailEnd type="triangle"/>
          </a:ln>
        </p:spPr>
        <p:style>
          <a:lnRef idx="3">
            <a:schemeClr val="accent5"/>
          </a:lnRef>
          <a:fillRef idx="0">
            <a:schemeClr val="accent5"/>
          </a:fillRef>
          <a:effectRef idx="2">
            <a:schemeClr val="accent5"/>
          </a:effectRef>
          <a:fontRef idx="minor">
            <a:schemeClr val="tx1"/>
          </a:fontRef>
        </p:style>
      </p:cxnSp>
      <p:cxnSp>
        <p:nvCxnSpPr>
          <p:cNvPr id="75" name="Straight Arrow Connector 74"/>
          <p:cNvCxnSpPr>
            <a:stCxn id="9" idx="3"/>
            <a:endCxn id="48" idx="1"/>
          </p:cNvCxnSpPr>
          <p:nvPr/>
        </p:nvCxnSpPr>
        <p:spPr>
          <a:xfrm>
            <a:off x="9257675" y="3569365"/>
            <a:ext cx="201636" cy="58425"/>
          </a:xfrm>
          <a:prstGeom prst="straightConnector1">
            <a:avLst/>
          </a:prstGeom>
          <a:ln w="28575">
            <a:tailEnd type="triangle"/>
          </a:ln>
        </p:spPr>
        <p:style>
          <a:lnRef idx="3">
            <a:schemeClr val="accent5"/>
          </a:lnRef>
          <a:fillRef idx="0">
            <a:schemeClr val="accent5"/>
          </a:fillRef>
          <a:effectRef idx="2">
            <a:schemeClr val="accent5"/>
          </a:effectRef>
          <a:fontRef idx="minor">
            <a:schemeClr val="tx1"/>
          </a:fontRef>
        </p:style>
      </p:cxnSp>
      <p:cxnSp>
        <p:nvCxnSpPr>
          <p:cNvPr id="78" name="Straight Arrow Connector 77"/>
          <p:cNvCxnSpPr>
            <a:stCxn id="9" idx="2"/>
            <a:endCxn id="47" idx="1"/>
          </p:cNvCxnSpPr>
          <p:nvPr/>
        </p:nvCxnSpPr>
        <p:spPr>
          <a:xfrm>
            <a:off x="8586953" y="3830975"/>
            <a:ext cx="1036697" cy="1033992"/>
          </a:xfrm>
          <a:prstGeom prst="straightConnector1">
            <a:avLst/>
          </a:prstGeom>
          <a:ln w="28575">
            <a:tailEnd type="triangle"/>
          </a:ln>
        </p:spPr>
        <p:style>
          <a:lnRef idx="3">
            <a:schemeClr val="accent5"/>
          </a:lnRef>
          <a:fillRef idx="0">
            <a:schemeClr val="accent5"/>
          </a:fillRef>
          <a:effectRef idx="2">
            <a:schemeClr val="accent5"/>
          </a:effectRef>
          <a:fontRef idx="minor">
            <a:schemeClr val="tx1"/>
          </a:fontRef>
        </p:style>
      </p:cxnSp>
      <p:cxnSp>
        <p:nvCxnSpPr>
          <p:cNvPr id="81" name="Straight Arrow Connector 80"/>
          <p:cNvCxnSpPr>
            <a:stCxn id="8" idx="2"/>
            <a:endCxn id="44" idx="0"/>
          </p:cNvCxnSpPr>
          <p:nvPr/>
        </p:nvCxnSpPr>
        <p:spPr>
          <a:xfrm flipH="1">
            <a:off x="6816459" y="4866932"/>
            <a:ext cx="374394" cy="256705"/>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87" name="Straight Arrow Connector 86"/>
          <p:cNvCxnSpPr>
            <a:stCxn id="8" idx="3"/>
          </p:cNvCxnSpPr>
          <p:nvPr/>
        </p:nvCxnSpPr>
        <p:spPr>
          <a:xfrm>
            <a:off x="7859082" y="4605322"/>
            <a:ext cx="821192" cy="1513683"/>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90" name="Straight Arrow Connector 89"/>
          <p:cNvCxnSpPr>
            <a:endCxn id="46" idx="0"/>
          </p:cNvCxnSpPr>
          <p:nvPr/>
        </p:nvCxnSpPr>
        <p:spPr>
          <a:xfrm>
            <a:off x="7859082" y="4474175"/>
            <a:ext cx="2607720" cy="1167777"/>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94" name="Straight Arrow Connector 93"/>
          <p:cNvCxnSpPr>
            <a:stCxn id="7" idx="2"/>
          </p:cNvCxnSpPr>
          <p:nvPr/>
        </p:nvCxnSpPr>
        <p:spPr>
          <a:xfrm flipH="1">
            <a:off x="3400919" y="4678880"/>
            <a:ext cx="368062" cy="597397"/>
          </a:xfrm>
          <a:prstGeom prst="straightConnector1">
            <a:avLst/>
          </a:prstGeom>
          <a:ln w="28575">
            <a:tailEnd type="triangle"/>
          </a:ln>
        </p:spPr>
        <p:style>
          <a:lnRef idx="2">
            <a:schemeClr val="accent5"/>
          </a:lnRef>
          <a:fillRef idx="0">
            <a:schemeClr val="accent5"/>
          </a:fillRef>
          <a:effectRef idx="1">
            <a:schemeClr val="accent5"/>
          </a:effectRef>
          <a:fontRef idx="minor">
            <a:schemeClr val="tx1"/>
          </a:fontRef>
        </p:style>
      </p:cxnSp>
      <p:cxnSp>
        <p:nvCxnSpPr>
          <p:cNvPr id="98" name="Straight Arrow Connector 97"/>
          <p:cNvCxnSpPr>
            <a:stCxn id="7" idx="1"/>
            <a:endCxn id="42" idx="3"/>
          </p:cNvCxnSpPr>
          <p:nvPr/>
        </p:nvCxnSpPr>
        <p:spPr>
          <a:xfrm flipH="1" flipV="1">
            <a:off x="2732690" y="4215696"/>
            <a:ext cx="200718" cy="201574"/>
          </a:xfrm>
          <a:prstGeom prst="straightConnector1">
            <a:avLst/>
          </a:prstGeom>
          <a:ln w="28575">
            <a:tailEnd type="triangle"/>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2282932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Lone Parent Families</a:t>
            </a:r>
            <a:endParaRPr lang="en-GB" dirty="0"/>
          </a:p>
        </p:txBody>
      </p:sp>
      <p:sp>
        <p:nvSpPr>
          <p:cNvPr id="3" name="Content Placeholder 2"/>
          <p:cNvSpPr>
            <a:spLocks noGrp="1"/>
          </p:cNvSpPr>
          <p:nvPr>
            <p:ph idx="1"/>
          </p:nvPr>
        </p:nvSpPr>
        <p:spPr>
          <a:xfrm>
            <a:off x="838200" y="1355725"/>
            <a:ext cx="10515600" cy="4351338"/>
          </a:xfrm>
        </p:spPr>
        <p:txBody>
          <a:bodyPr>
            <a:noAutofit/>
          </a:bodyPr>
          <a:lstStyle/>
          <a:p>
            <a:pPr marL="0" indent="0">
              <a:buNone/>
            </a:pPr>
            <a:r>
              <a:rPr lang="en-GB" sz="1900" dirty="0" smtClean="0"/>
              <a:t>Single Parent families are not just a recent occurrence. Even hundreds of years ago you would commonly find that a large amount of people would find themselves with only one parent. Especially in eras such as the medieval one where mortality was very high and mothers would often die during birth. </a:t>
            </a:r>
          </a:p>
          <a:p>
            <a:pPr marL="0" indent="0">
              <a:buNone/>
            </a:pPr>
            <a:r>
              <a:rPr lang="en-GB" sz="1900" dirty="0" smtClean="0"/>
              <a:t>However now single parent households are at a all time high due to the higher acceptance of divorce. It has become very easy now for couples to end in divorce we have seen an astonishing rise over the last 50 years in single parent households due to this.</a:t>
            </a:r>
          </a:p>
          <a:p>
            <a:pPr marL="0" indent="0">
              <a:buNone/>
            </a:pPr>
            <a:r>
              <a:rPr lang="en-GB" sz="1900" dirty="0" smtClean="0"/>
              <a:t>We can see this escalation from studies like the United States Consensus taken in 1980 revealing to us that 19.5% of all households were single parent. This was largely due to mortality however divorce was becoming a common occurrence but was still quite frowned upon.</a:t>
            </a:r>
          </a:p>
          <a:p>
            <a:pPr marL="0" indent="0">
              <a:buNone/>
            </a:pPr>
            <a:r>
              <a:rPr lang="en-GB" sz="1900" dirty="0" smtClean="0"/>
              <a:t>However since then there has been a tremendous spike in single parent households. For example in 2009 the single parent household jumped to 29%. Also in a separate study in 2010 it was found that 40.7% of births were to un married women. We can see this incredible escalation probably due to larger acceptance of divorce and sex out of wedlock in the past 10 years</a:t>
            </a:r>
          </a:p>
          <a:p>
            <a:pPr marL="0" indent="0">
              <a:buNone/>
            </a:pPr>
            <a:r>
              <a:rPr lang="en-GB" sz="1900" dirty="0" smtClean="0"/>
              <a:t>Although they are more common they are certainly not the norm which may have an effect on the child's schooling in 2009 it was revealed in the Early Childhood longitudinal study that children from two parent households did significantly better than children from lone parent households in maths and grammar tests.</a:t>
            </a:r>
            <a:endParaRPr lang="en-GB" sz="1900" dirty="0"/>
          </a:p>
        </p:txBody>
      </p:sp>
      <p:pic>
        <p:nvPicPr>
          <p:cNvPr id="1026" name="Picture 2" descr="Image result for lone parent househo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2737" y="0"/>
            <a:ext cx="2089263" cy="1169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178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9" y="0"/>
            <a:ext cx="11464207" cy="1325563"/>
          </a:xfrm>
        </p:spPr>
        <p:txBody>
          <a:bodyPr>
            <a:normAutofit/>
          </a:bodyPr>
          <a:lstStyle/>
          <a:p>
            <a:r>
              <a:rPr lang="en-GB" i="1" dirty="0" smtClean="0">
                <a:latin typeface="Exotc350 Bd BT" panose="04030805050B02020A03" pitchFamily="82" charset="0"/>
              </a:rPr>
              <a:t>Family Trend: Increase of same sex partners with children</a:t>
            </a:r>
            <a:endParaRPr lang="en-GB" i="1" dirty="0">
              <a:latin typeface="Exotc350 Bd BT" panose="04030805050B02020A03" pitchFamily="82" charset="0"/>
            </a:endParaRPr>
          </a:p>
        </p:txBody>
      </p:sp>
      <p:sp>
        <p:nvSpPr>
          <p:cNvPr id="3" name="Content Placeholder 2"/>
          <p:cNvSpPr>
            <a:spLocks noGrp="1"/>
          </p:cNvSpPr>
          <p:nvPr>
            <p:ph idx="1"/>
          </p:nvPr>
        </p:nvSpPr>
        <p:spPr>
          <a:xfrm>
            <a:off x="12027" y="1503950"/>
            <a:ext cx="8903373" cy="5305924"/>
          </a:xfrm>
        </p:spPr>
        <p:txBody>
          <a:bodyPr>
            <a:noAutofit/>
          </a:bodyPr>
          <a:lstStyle/>
          <a:p>
            <a:pPr marL="0" indent="0">
              <a:buNone/>
            </a:pPr>
            <a:r>
              <a:rPr lang="en-GB" sz="1400" dirty="0" smtClean="0">
                <a:latin typeface="Gisha" panose="020B0502040204020203" pitchFamily="34" charset="-79"/>
                <a:cs typeface="Gisha" panose="020B0502040204020203" pitchFamily="34" charset="-79"/>
              </a:rPr>
              <a:t>There is evidence of increased social acceptance of same-sex relationships in recent years. Male homosexual acts were decriminalised in 1967 for consenting adults over 21, more recently  the age of consent has been equalised with heterosexuals. Opinion polls show more tolerance of homosexuality.</a:t>
            </a:r>
          </a:p>
          <a:p>
            <a:pPr marL="0" indent="0">
              <a:buNone/>
            </a:pPr>
            <a:endParaRPr lang="en-GB" sz="1400" dirty="0">
              <a:latin typeface="Gisha" panose="020B0502040204020203" pitchFamily="34" charset="-79"/>
              <a:cs typeface="Gisha" panose="020B0502040204020203" pitchFamily="34" charset="-79"/>
            </a:endParaRPr>
          </a:p>
          <a:p>
            <a:pPr marL="0" indent="0">
              <a:buNone/>
            </a:pPr>
            <a:r>
              <a:rPr lang="en-GB" sz="1400" dirty="0" smtClean="0">
                <a:latin typeface="Gisha" panose="020B0502040204020203" pitchFamily="34" charset="-79"/>
                <a:cs typeface="Gisha" panose="020B0502040204020203" pitchFamily="34" charset="-79"/>
              </a:rPr>
              <a:t>Stonewall (2012) The Campaign for same sex rights estimates that about 5% to 7% of the adult population today have same-sex relationships.</a:t>
            </a:r>
          </a:p>
          <a:p>
            <a:pPr marL="0" indent="0">
              <a:buNone/>
            </a:pPr>
            <a:endParaRPr lang="en-GB" sz="1400" dirty="0">
              <a:latin typeface="Gisha" panose="020B0502040204020203" pitchFamily="34" charset="-79"/>
              <a:cs typeface="Gisha" panose="020B0502040204020203" pitchFamily="34" charset="-79"/>
            </a:endParaRPr>
          </a:p>
          <a:p>
            <a:pPr marL="0" indent="0">
              <a:buNone/>
            </a:pPr>
            <a:r>
              <a:rPr lang="en-GB" sz="1400" dirty="0" smtClean="0">
                <a:latin typeface="Gisha" panose="020B0502040204020203" pitchFamily="34" charset="-79"/>
                <a:cs typeface="Gisha" panose="020B0502040204020203" pitchFamily="34" charset="-79"/>
              </a:rPr>
              <a:t>Social policy now treats all couples more equally for example, since 2002, cohabiting couples have had the same right to adopt as married couples. </a:t>
            </a:r>
          </a:p>
          <a:p>
            <a:pPr marL="0" indent="0">
              <a:buNone/>
            </a:pPr>
            <a:endParaRPr lang="en-GB" sz="1400" dirty="0">
              <a:latin typeface="Gisha" panose="020B0502040204020203" pitchFamily="34" charset="-79"/>
              <a:cs typeface="Gisha" panose="020B0502040204020203" pitchFamily="34" charset="-79"/>
            </a:endParaRPr>
          </a:p>
          <a:p>
            <a:pPr marL="0" indent="0">
              <a:buNone/>
            </a:pPr>
            <a:r>
              <a:rPr lang="en-GB" sz="1400" dirty="0" smtClean="0">
                <a:latin typeface="Gisha" panose="020B0502040204020203" pitchFamily="34" charset="-79"/>
                <a:cs typeface="Gisha" panose="020B0502040204020203" pitchFamily="34" charset="-79"/>
              </a:rPr>
              <a:t>Civil Partnership act 2004 – Introduced by new labour, gave gay couples rights and responsibilities equal to marriage. Rights to inheritance, access to children, pension benefits etc. Similar process of ending the relationship to divorce.</a:t>
            </a:r>
          </a:p>
          <a:p>
            <a:pPr marL="0" indent="0">
              <a:buNone/>
            </a:pPr>
            <a:endParaRPr lang="en-GB" sz="1400" dirty="0" smtClean="0">
              <a:latin typeface="Gisha" panose="020B0502040204020203" pitchFamily="34" charset="-79"/>
              <a:cs typeface="Gisha" panose="020B0502040204020203" pitchFamily="34" charset="-79"/>
            </a:endParaRPr>
          </a:p>
          <a:p>
            <a:pPr marL="0" indent="0">
              <a:buNone/>
            </a:pPr>
            <a:r>
              <a:rPr lang="en-GB" sz="1400" dirty="0" smtClean="0">
                <a:latin typeface="Gisha" panose="020B0502040204020203" pitchFamily="34" charset="-79"/>
                <a:cs typeface="Gisha" panose="020B0502040204020203" pitchFamily="34" charset="-79"/>
              </a:rPr>
              <a:t>Marriage (Same Sex Couples) 2013 – Legalised Same-Sex marriage in England and Wales.</a:t>
            </a:r>
          </a:p>
          <a:p>
            <a:pPr marL="0" indent="0">
              <a:buNone/>
            </a:pPr>
            <a:r>
              <a:rPr lang="en-GB" sz="1400" dirty="0" smtClean="0">
                <a:latin typeface="Gisha" panose="020B0502040204020203" pitchFamily="34" charset="-79"/>
                <a:cs typeface="Gisha" panose="020B0502040204020203" pitchFamily="34" charset="-79"/>
              </a:rPr>
              <a:t>There are an estimated 69,000 same-sex cohabiting couples in the UK.</a:t>
            </a:r>
          </a:p>
          <a:p>
            <a:pPr marL="0" indent="0">
              <a:buNone/>
            </a:pPr>
            <a:r>
              <a:rPr lang="en-GB" sz="1400" dirty="0">
                <a:latin typeface="Gisha" panose="020B0502040204020203" pitchFamily="34" charset="-79"/>
                <a:cs typeface="Gisha" panose="020B0502040204020203" pitchFamily="34" charset="-79"/>
              </a:rPr>
              <a:t>The number of opposite sex cohabiting couple families has increased significantly, from 2.2 million in 2003 to 2.9 million in 2013. The number of dependent children living in opposite sex cohabiting couple families rose from 1.4 million to 1.9 million over the same </a:t>
            </a:r>
            <a:r>
              <a:rPr lang="en-GB" sz="1400" dirty="0" smtClean="0">
                <a:latin typeface="Gisha" panose="020B0502040204020203" pitchFamily="34" charset="-79"/>
                <a:cs typeface="Gisha" panose="020B0502040204020203" pitchFamily="34" charset="-79"/>
              </a:rPr>
              <a:t>period.</a:t>
            </a:r>
          </a:p>
          <a:p>
            <a:pPr marL="0" indent="0">
              <a:buNone/>
            </a:pPr>
            <a:endParaRPr lang="en-GB" sz="1400" dirty="0">
              <a:latin typeface="Gisha" panose="020B0502040204020203" pitchFamily="34" charset="-79"/>
              <a:cs typeface="Gisha" panose="020B0502040204020203" pitchFamily="34" charset="-79"/>
            </a:endParaRPr>
          </a:p>
          <a:p>
            <a:pPr marL="0" indent="0">
              <a:buNone/>
            </a:pPr>
            <a:endParaRPr lang="en-GB" sz="1400" dirty="0" smtClean="0">
              <a:latin typeface="Gisha" panose="020B0502040204020203" pitchFamily="34" charset="-79"/>
              <a:cs typeface="Gisha" panose="020B0502040204020203" pitchFamily="34" charset="-79"/>
            </a:endParaRPr>
          </a:p>
          <a:p>
            <a:pPr marL="0" indent="0">
              <a:buNone/>
            </a:pPr>
            <a:endParaRPr lang="en-GB" sz="1400" dirty="0" smtClean="0">
              <a:latin typeface="Gisha" panose="020B0502040204020203" pitchFamily="34" charset="-79"/>
              <a:cs typeface="Gisha" panose="020B0502040204020203" pitchFamily="34" charset="-79"/>
            </a:endParaRPr>
          </a:p>
          <a:p>
            <a:pPr marL="0" indent="0">
              <a:buNone/>
            </a:pPr>
            <a:endParaRPr lang="en-GB" sz="1400" dirty="0">
              <a:latin typeface="Gisha" panose="020B0502040204020203" pitchFamily="34" charset="-79"/>
              <a:cs typeface="Gisha" panose="020B0502040204020203" pitchFamily="34" charset="-79"/>
            </a:endParaRPr>
          </a:p>
          <a:p>
            <a:pPr marL="0" indent="0">
              <a:buNone/>
            </a:pPr>
            <a:endParaRPr lang="en-GB" sz="1400" dirty="0">
              <a:latin typeface="Gisha" panose="020B0502040204020203" pitchFamily="34" charset="-79"/>
              <a:cs typeface="Gisha" panose="020B0502040204020203" pitchFamily="34" charset="-79"/>
            </a:endParaRPr>
          </a:p>
        </p:txBody>
      </p:sp>
      <p:pic>
        <p:nvPicPr>
          <p:cNvPr id="1026" name="Picture 2" descr="Image result for marriage (same sex couples) act 20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15473" y="3668713"/>
            <a:ext cx="2878780" cy="268304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Image result for same se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78126" y="0"/>
            <a:ext cx="713874" cy="38318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igure 2: Families with dependent children by family type and number of dependent children, 2013"/>
          <p:cNvPicPr>
            <a:picLocks noChangeAspect="1" noChangeArrowheads="1"/>
          </p:cNvPicPr>
          <p:nvPr/>
        </p:nvPicPr>
        <p:blipFill rotWithShape="1">
          <a:blip r:embed="rId4">
            <a:extLst>
              <a:ext uri="{28A0092B-C50C-407E-A947-70E740481C1C}">
                <a14:useLocalDpi xmlns:a14="http://schemas.microsoft.com/office/drawing/2010/main" val="0"/>
              </a:ext>
            </a:extLst>
          </a:blip>
          <a:srcRect l="2308" t="7539" r="1915" b="5474"/>
          <a:stretch/>
        </p:blipFill>
        <p:spPr bwMode="auto">
          <a:xfrm>
            <a:off x="8650705" y="878304"/>
            <a:ext cx="3375178" cy="236839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cxnSp>
        <p:nvCxnSpPr>
          <p:cNvPr id="5" name="Elbow Connector 4"/>
          <p:cNvCxnSpPr/>
          <p:nvPr/>
        </p:nvCxnSpPr>
        <p:spPr>
          <a:xfrm>
            <a:off x="2225842" y="950496"/>
            <a:ext cx="5877106" cy="447259"/>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84444326"/>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29</TotalTime>
  <Words>5165</Words>
  <Application>Microsoft Office PowerPoint</Application>
  <PresentationFormat>Widescreen</PresentationFormat>
  <Paragraphs>268</Paragraphs>
  <Slides>28</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28</vt:i4>
      </vt:variant>
    </vt:vector>
  </HeadingPairs>
  <TitlesOfParts>
    <vt:vector size="41" baseType="lpstr">
      <vt:lpstr>Adobe Myungjo Std M</vt:lpstr>
      <vt:lpstr>Adobe Caslon Pro Bold</vt:lpstr>
      <vt:lpstr>Arial</vt:lpstr>
      <vt:lpstr>Calibri</vt:lpstr>
      <vt:lpstr>Calibri Light</vt:lpstr>
      <vt:lpstr>Castellar</vt:lpstr>
      <vt:lpstr>Courier New</vt:lpstr>
      <vt:lpstr>Exotc350 Bd BT</vt:lpstr>
      <vt:lpstr>Garamond</vt:lpstr>
      <vt:lpstr>Gisha</vt:lpstr>
      <vt:lpstr>Wingdings</vt:lpstr>
      <vt:lpstr>Office Theme</vt:lpstr>
      <vt:lpstr>Organic</vt:lpstr>
      <vt:lpstr>FAMILY TRENDS SUMMARY B GROUP</vt:lpstr>
      <vt:lpstr>PowerPoint Presentation</vt:lpstr>
      <vt:lpstr>PowerPoint Presentation</vt:lpstr>
      <vt:lpstr>Family trend: Increase of marriages that are remarriages</vt:lpstr>
      <vt:lpstr> Living Apart Together (LATS)</vt:lpstr>
      <vt:lpstr>Why women are choosing not to have children </vt:lpstr>
      <vt:lpstr>PowerPoint Presentation</vt:lpstr>
      <vt:lpstr>Lone Parent Families</vt:lpstr>
      <vt:lpstr>Family Trend: Increase of same sex partners with children</vt:lpstr>
      <vt:lpstr>PowerPoint Presentation</vt:lpstr>
      <vt:lpstr>PowerPoint Presentation</vt:lpstr>
      <vt:lpstr>PowerPoint Presentation</vt:lpstr>
      <vt:lpstr>PowerPoint Presentation</vt:lpstr>
      <vt:lpstr>PowerPoint Presentation</vt:lpstr>
      <vt:lpstr>Increase in the number of couples cohabiting</vt:lpstr>
      <vt:lpstr>The increase of young adults living with their parents</vt:lpstr>
      <vt:lpstr>What does the U.K government say about this issue?</vt:lpstr>
      <vt:lpstr>Statistics</vt:lpstr>
      <vt:lpstr>Why could this be?</vt:lpstr>
      <vt:lpstr>The Rising Divorce Rate</vt:lpstr>
      <vt:lpstr>Divorce rate between 1961 to 2005</vt:lpstr>
      <vt:lpstr>Reasons For Divorce Rate</vt:lpstr>
      <vt:lpstr>The change in Law </vt:lpstr>
      <vt:lpstr>The change in the role of women </vt:lpstr>
      <vt:lpstr>The change of expectation of marriage </vt:lpstr>
      <vt:lpstr>Declining influence of Religion </vt:lpstr>
      <vt:lpstr>Divorce has become more socially acceptable </vt:lpstr>
      <vt:lpstr>Demographic change  </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Francesca L Alvisse (165010)</dc:creator>
  <cp:lastModifiedBy>Hannah Roberts</cp:lastModifiedBy>
  <cp:revision>8</cp:revision>
  <cp:lastPrinted>2017-03-03T15:03:41Z</cp:lastPrinted>
  <dcterms:created xsi:type="dcterms:W3CDTF">2017-02-27T15:43:33Z</dcterms:created>
  <dcterms:modified xsi:type="dcterms:W3CDTF">2017-03-06T14:55:21Z</dcterms:modified>
</cp:coreProperties>
</file>