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91" d="100"/>
          <a:sy n="91" d="100"/>
        </p:scale>
        <p:origin x="8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158476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315407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798968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5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spTree>
    <p:extLst>
      <p:ext uri="{BB962C8B-B14F-4D97-AF65-F5344CB8AC3E}">
        <p14:creationId xmlns:p14="http://schemas.microsoft.com/office/powerpoint/2010/main" val="389147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4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GB">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spTree>
    <p:extLst>
      <p:ext uri="{BB962C8B-B14F-4D97-AF65-F5344CB8AC3E}">
        <p14:creationId xmlns:p14="http://schemas.microsoft.com/office/powerpoint/2010/main" val="4272000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8" name="Footer Placeholder 7"/>
          <p:cNvSpPr>
            <a:spLocks noGrp="1"/>
          </p:cNvSpPr>
          <p:nvPr>
            <p:ph type="ftr" sz="quarter" idx="11"/>
          </p:nvPr>
        </p:nvSpPr>
        <p:spPr/>
        <p:txBody>
          <a:bodyPr/>
          <a:lstStyle/>
          <a:p>
            <a:endParaRPr lang="en-GB">
              <a:solidFill>
                <a:srgbClr val="2E2B21">
                  <a:lumMod val="90000"/>
                  <a:lumOff val="10000"/>
                </a:srgbClr>
              </a:solidFill>
            </a:endParaRPr>
          </a:p>
        </p:txBody>
      </p:sp>
      <p:sp>
        <p:nvSpPr>
          <p:cNvPr id="9" name="Slide Number Placeholder 8"/>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spTree>
    <p:extLst>
      <p:ext uri="{BB962C8B-B14F-4D97-AF65-F5344CB8AC3E}">
        <p14:creationId xmlns:p14="http://schemas.microsoft.com/office/powerpoint/2010/main" val="402858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4" name="Footer Placeholder 3"/>
          <p:cNvSpPr>
            <a:spLocks noGrp="1"/>
          </p:cNvSpPr>
          <p:nvPr>
            <p:ph type="ftr" sz="quarter" idx="11"/>
          </p:nvPr>
        </p:nvSpPr>
        <p:spPr/>
        <p:txBody>
          <a:bodyPr/>
          <a:lstStyle/>
          <a:p>
            <a:endParaRPr lang="en-GB">
              <a:solidFill>
                <a:srgbClr val="2E2B21">
                  <a:lumMod val="90000"/>
                  <a:lumOff val="10000"/>
                </a:srgbClr>
              </a:solidFill>
            </a:endParaRPr>
          </a:p>
        </p:txBody>
      </p:sp>
      <p:sp>
        <p:nvSpPr>
          <p:cNvPr id="5" name="Slide Number Placeholder 4"/>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spTree>
    <p:extLst>
      <p:ext uri="{BB962C8B-B14F-4D97-AF65-F5344CB8AC3E}">
        <p14:creationId xmlns:p14="http://schemas.microsoft.com/office/powerpoint/2010/main" val="3460856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3" name="Footer Placeholder 2"/>
          <p:cNvSpPr>
            <a:spLocks noGrp="1"/>
          </p:cNvSpPr>
          <p:nvPr>
            <p:ph type="ftr" sz="quarter" idx="11"/>
          </p:nvPr>
        </p:nvSpPr>
        <p:spPr/>
        <p:txBody>
          <a:bodyPr/>
          <a:lstStyle/>
          <a:p>
            <a:endParaRPr lang="en-GB">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spTree>
    <p:extLst>
      <p:ext uri="{BB962C8B-B14F-4D97-AF65-F5344CB8AC3E}">
        <p14:creationId xmlns:p14="http://schemas.microsoft.com/office/powerpoint/2010/main" val="3605495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GB">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spTree>
    <p:extLst>
      <p:ext uri="{BB962C8B-B14F-4D97-AF65-F5344CB8AC3E}">
        <p14:creationId xmlns:p14="http://schemas.microsoft.com/office/powerpoint/2010/main" val="6452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281333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GB">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117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spTree>
    <p:extLst>
      <p:ext uri="{BB962C8B-B14F-4D97-AF65-F5344CB8AC3E}">
        <p14:creationId xmlns:p14="http://schemas.microsoft.com/office/powerpoint/2010/main" val="4159067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62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7437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882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8431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860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1635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7926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853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3516495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4979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3504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7419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5865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737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466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875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156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734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28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D9293D-5089-446A-B46D-D1BCC8D818AE}"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1423751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017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8838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88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483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482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784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8774075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9950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9630832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2078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D9293D-5089-446A-B46D-D1BCC8D818AE}" type="datetimeFigureOut">
              <a:rPr lang="en-GB" smtClean="0"/>
              <a:t>06/03/2017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1270283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115784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3341860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069593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334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086240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50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D9293D-5089-446A-B46D-D1BCC8D818AE}" type="datetimeFigureOut">
              <a:rPr lang="en-GB" smtClean="0"/>
              <a:t>06/03/2017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204301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9293D-5089-446A-B46D-D1BCC8D818AE}" type="datetimeFigureOut">
              <a:rPr lang="en-GB" smtClean="0"/>
              <a:t>06/03/2017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150389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9293D-5089-446A-B46D-D1BCC8D818AE}"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426542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9293D-5089-446A-B46D-D1BCC8D818AE}"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407201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9293D-5089-446A-B46D-D1BCC8D818AE}" type="datetimeFigureOut">
              <a:rPr lang="en-GB" smtClean="0"/>
              <a:t>06/03/2017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09FB-6B58-47BB-AE89-57AA1335039E}" type="slidenum">
              <a:rPr lang="en-GB" smtClean="0"/>
              <a:t>‹#›</a:t>
            </a:fld>
            <a:endParaRPr lang="en-GB"/>
          </a:p>
        </p:txBody>
      </p:sp>
    </p:spTree>
    <p:extLst>
      <p:ext uri="{BB962C8B-B14F-4D97-AF65-F5344CB8AC3E}">
        <p14:creationId xmlns:p14="http://schemas.microsoft.com/office/powerpoint/2010/main" val="1355081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FCD5762-128A-4999-90F7-D6D6EC36B513}" type="datetimeFigureOut">
              <a:rPr lang="en-GB" smtClean="0">
                <a:solidFill>
                  <a:srgbClr val="2E2B21">
                    <a:lumMod val="90000"/>
                    <a:lumOff val="10000"/>
                  </a:srgbClr>
                </a:solidFill>
              </a:rPr>
              <a:pPr/>
              <a:t>06/03/2017</a:t>
            </a:fld>
            <a:endParaRPr lang="en-GB">
              <a:solidFill>
                <a:srgbClr val="2E2B21">
                  <a:lumMod val="90000"/>
                  <a:lumOff val="10000"/>
                </a:srgb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a:solidFill>
                <a:srgbClr val="2E2B21">
                  <a:lumMod val="90000"/>
                  <a:lumOff val="10000"/>
                </a:srgb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22C130E-A6FC-4FC4-9AC9-784B196CF363}" type="slidenum">
              <a:rPr lang="en-GB" smtClean="0">
                <a:solidFill>
                  <a:srgbClr val="2E2B21">
                    <a:lumMod val="90000"/>
                    <a:lumOff val="10000"/>
                  </a:srgbClr>
                </a:solidFill>
              </a:rPr>
              <a:pPr/>
              <a:t>‹#›</a:t>
            </a:fld>
            <a:endParaRPr lang="en-GB">
              <a:solidFill>
                <a:srgbClr val="2E2B21">
                  <a:lumMod val="90000"/>
                  <a:lumOff val="10000"/>
                </a:srgb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65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37B36-B446-4D15-BC2D-EF63F7207ECE}" type="datetimeFigureOut">
              <a:rPr lang="en-GB" smtClean="0">
                <a:solidFill>
                  <a:prstClr val="black">
                    <a:tint val="75000"/>
                  </a:prstClr>
                </a:solidFill>
              </a:rPr>
              <a:pPr/>
              <a:t>06/03/2017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9B10A-950E-4CE7-961D-2C18E28932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60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63474-04FC-624A-BEF2-511F200FECDA}"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DB913-DF9F-224E-B192-E17A10347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7966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dirty="0">
                <a:solidFill>
                  <a:prstClr val="black">
                    <a:lumMod val="95000"/>
                    <a:lumOff val="5000"/>
                  </a:prstClr>
                </a:solidFill>
              </a:rPr>
              <a:pPr defTabSz="457200"/>
              <a:t>3/6/2017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dirty="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6269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FAMILY TRENDS SUMMARY</a:t>
            </a:r>
            <a:br>
              <a:rPr lang="en-GB" dirty="0" smtClean="0"/>
            </a:br>
            <a:r>
              <a:rPr lang="en-GB" dirty="0" smtClean="0"/>
              <a:t>D1 GROUP</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0423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027" y="184588"/>
            <a:ext cx="8673661" cy="6505246"/>
          </a:xfrm>
          <a:prstGeom prst="rect">
            <a:avLst/>
          </a:prstGeom>
        </p:spPr>
      </p:pic>
    </p:spTree>
    <p:extLst>
      <p:ext uri="{BB962C8B-B14F-4D97-AF65-F5344CB8AC3E}">
        <p14:creationId xmlns:p14="http://schemas.microsoft.com/office/powerpoint/2010/main" val="67827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5444"/>
          <a:stretch/>
        </p:blipFill>
        <p:spPr>
          <a:xfrm>
            <a:off x="1374227" y="89995"/>
            <a:ext cx="8558048" cy="6069067"/>
          </a:xfrm>
          <a:prstGeom prst="rect">
            <a:avLst/>
          </a:prstGeom>
        </p:spPr>
      </p:pic>
    </p:spTree>
    <p:extLst>
      <p:ext uri="{BB962C8B-B14F-4D97-AF65-F5344CB8AC3E}">
        <p14:creationId xmlns:p14="http://schemas.microsoft.com/office/powerpoint/2010/main" val="105372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4279"/>
          <a:stretch/>
        </p:blipFill>
        <p:spPr>
          <a:xfrm>
            <a:off x="1290145" y="279181"/>
            <a:ext cx="8988972" cy="6453290"/>
          </a:xfrm>
          <a:prstGeom prst="rect">
            <a:avLst/>
          </a:prstGeom>
        </p:spPr>
      </p:pic>
    </p:spTree>
    <p:extLst>
      <p:ext uri="{BB962C8B-B14F-4D97-AF65-F5344CB8AC3E}">
        <p14:creationId xmlns:p14="http://schemas.microsoft.com/office/powerpoint/2010/main" val="176472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796"/>
          <a:stretch/>
        </p:blipFill>
        <p:spPr>
          <a:xfrm>
            <a:off x="890752" y="174077"/>
            <a:ext cx="9651124" cy="6529301"/>
          </a:xfrm>
          <a:prstGeom prst="rect">
            <a:avLst/>
          </a:prstGeom>
        </p:spPr>
      </p:pic>
    </p:spTree>
    <p:extLst>
      <p:ext uri="{BB962C8B-B14F-4D97-AF65-F5344CB8AC3E}">
        <p14:creationId xmlns:p14="http://schemas.microsoft.com/office/powerpoint/2010/main" val="404657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3705" y="2727659"/>
            <a:ext cx="7667625" cy="89255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a:r>
              <a:rPr lang="en-GB" sz="2600" b="1" dirty="0">
                <a:solidFill>
                  <a:srgbClr val="3494BA"/>
                </a:solidFill>
                <a:latin typeface="BrowalliaUPC" panose="020B0604020202020204" pitchFamily="34" charset="-34"/>
                <a:cs typeface="BrowalliaUPC" panose="020B0604020202020204" pitchFamily="34" charset="-34"/>
              </a:rPr>
              <a:t>CHANGES TO THE FAMILY: AN INCREASE OF ONE PERSON HOUSEHOLDS</a:t>
            </a:r>
          </a:p>
        </p:txBody>
      </p:sp>
      <p:sp>
        <p:nvSpPr>
          <p:cNvPr id="4" name="TextBox 3"/>
          <p:cNvSpPr txBox="1"/>
          <p:nvPr/>
        </p:nvSpPr>
        <p:spPr>
          <a:xfrm>
            <a:off x="7867651" y="3962400"/>
            <a:ext cx="3540370" cy="233910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GB" u="sng" dirty="0">
                <a:solidFill>
                  <a:prstClr val="black"/>
                </a:solidFill>
              </a:rPr>
              <a:t>Key statistics:</a:t>
            </a:r>
          </a:p>
          <a:p>
            <a:pPr marL="285750" indent="-285750" defTabSz="457200">
              <a:buFont typeface="Wingdings" panose="05000000000000000000" pitchFamily="2" charset="2"/>
              <a:buChar char="§"/>
            </a:pPr>
            <a:r>
              <a:rPr lang="en-GB" sz="1600" dirty="0">
                <a:solidFill>
                  <a:prstClr val="black"/>
                </a:solidFill>
              </a:rPr>
              <a:t>In 2013, almost </a:t>
            </a:r>
            <a:r>
              <a:rPr lang="en-GB" sz="1600" b="1" u="sng" dirty="0">
                <a:solidFill>
                  <a:srgbClr val="3494BA"/>
                </a:solidFill>
              </a:rPr>
              <a:t>3 in 10 </a:t>
            </a:r>
            <a:r>
              <a:rPr lang="en-GB" sz="1600" dirty="0">
                <a:solidFill>
                  <a:prstClr val="black"/>
                </a:solidFill>
              </a:rPr>
              <a:t>households </a:t>
            </a:r>
            <a:r>
              <a:rPr lang="en-GB" sz="1600" b="1" u="sng" dirty="0">
                <a:solidFill>
                  <a:srgbClr val="3494BA"/>
                </a:solidFill>
              </a:rPr>
              <a:t>7.7millon</a:t>
            </a:r>
            <a:r>
              <a:rPr lang="en-GB" sz="1600" dirty="0">
                <a:solidFill>
                  <a:prstClr val="black"/>
                </a:solidFill>
              </a:rPr>
              <a:t> people contained only 1 person </a:t>
            </a:r>
          </a:p>
          <a:p>
            <a:pPr marL="285750" indent="-285750" defTabSz="457200">
              <a:buFont typeface="Wingdings" panose="05000000000000000000" pitchFamily="2" charset="2"/>
              <a:buChar char="§"/>
            </a:pPr>
            <a:r>
              <a:rPr lang="en-GB" sz="1600" b="1" u="sng" dirty="0">
                <a:solidFill>
                  <a:srgbClr val="3494BA"/>
                </a:solidFill>
              </a:rPr>
              <a:t>40%</a:t>
            </a:r>
            <a:r>
              <a:rPr lang="en-GB" sz="1600" dirty="0">
                <a:solidFill>
                  <a:prstClr val="black"/>
                </a:solidFill>
              </a:rPr>
              <a:t> of all one person households are over 65.</a:t>
            </a:r>
          </a:p>
          <a:p>
            <a:pPr marL="285750" indent="-285750" defTabSz="457200">
              <a:buFont typeface="Wingdings" panose="05000000000000000000" pitchFamily="2" charset="2"/>
              <a:buChar char="§"/>
            </a:pPr>
            <a:r>
              <a:rPr lang="en-GB" sz="1600" dirty="0">
                <a:solidFill>
                  <a:prstClr val="black"/>
                </a:solidFill>
              </a:rPr>
              <a:t>By </a:t>
            </a:r>
            <a:r>
              <a:rPr lang="en-GB" sz="1600" b="1" u="sng" dirty="0">
                <a:solidFill>
                  <a:srgbClr val="3494BA"/>
                </a:solidFill>
              </a:rPr>
              <a:t>2033, over 30%</a:t>
            </a:r>
            <a:r>
              <a:rPr lang="en-GB" sz="1600" dirty="0">
                <a:solidFill>
                  <a:prstClr val="black"/>
                </a:solidFill>
              </a:rPr>
              <a:t> of the adult population will be single (un-partnered and never-married)</a:t>
            </a:r>
          </a:p>
        </p:txBody>
      </p:sp>
      <p:sp>
        <p:nvSpPr>
          <p:cNvPr id="5" name="TextBox 4"/>
          <p:cNvSpPr txBox="1"/>
          <p:nvPr/>
        </p:nvSpPr>
        <p:spPr>
          <a:xfrm>
            <a:off x="9063404" y="290764"/>
            <a:ext cx="2391508" cy="175432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GB" u="sng" dirty="0">
                <a:solidFill>
                  <a:prstClr val="black"/>
                </a:solidFill>
              </a:rPr>
              <a:t>Changes in values:</a:t>
            </a:r>
          </a:p>
          <a:p>
            <a:pPr defTabSz="457200"/>
            <a:r>
              <a:rPr lang="en-GB" dirty="0">
                <a:solidFill>
                  <a:prstClr val="black"/>
                </a:solidFill>
              </a:rPr>
              <a:t>Many people are </a:t>
            </a:r>
            <a:r>
              <a:rPr lang="en-GB" dirty="0">
                <a:solidFill>
                  <a:srgbClr val="3494BA"/>
                </a:solidFill>
              </a:rPr>
              <a:t>remaining single</a:t>
            </a:r>
            <a:r>
              <a:rPr lang="en-GB" dirty="0">
                <a:solidFill>
                  <a:prstClr val="black"/>
                </a:solidFill>
              </a:rPr>
              <a:t>. The number of adults who are single has risen by half since 1971.</a:t>
            </a:r>
          </a:p>
        </p:txBody>
      </p:sp>
      <p:sp>
        <p:nvSpPr>
          <p:cNvPr id="6" name="TextBox 5"/>
          <p:cNvSpPr txBox="1"/>
          <p:nvPr/>
        </p:nvSpPr>
        <p:spPr>
          <a:xfrm>
            <a:off x="742295" y="4181623"/>
            <a:ext cx="2839106" cy="2585323"/>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GB" u="sng" dirty="0">
                <a:solidFill>
                  <a:prstClr val="black"/>
                </a:solidFill>
              </a:rPr>
              <a:t>Sociological studies:</a:t>
            </a:r>
          </a:p>
          <a:p>
            <a:pPr defTabSz="457200"/>
            <a:r>
              <a:rPr lang="en-GB" dirty="0">
                <a:solidFill>
                  <a:prstClr val="black"/>
                </a:solidFill>
              </a:rPr>
              <a:t>Duncan and Phillips</a:t>
            </a:r>
          </a:p>
          <a:p>
            <a:pPr defTabSz="457200"/>
            <a:endParaRPr lang="en-GB" dirty="0">
              <a:solidFill>
                <a:srgbClr val="3494BA"/>
              </a:solidFill>
            </a:endParaRPr>
          </a:p>
          <a:p>
            <a:pPr defTabSz="457200"/>
            <a:r>
              <a:rPr lang="en-GB" dirty="0">
                <a:solidFill>
                  <a:srgbClr val="3494BA"/>
                </a:solidFill>
              </a:rPr>
              <a:t>1 in 10 adults are ‘living apart together’ or ‘LATs</a:t>
            </a:r>
            <a:r>
              <a:rPr lang="en-GB" dirty="0">
                <a:solidFill>
                  <a:prstClr val="black"/>
                </a:solidFill>
              </a:rPr>
              <a:t>’ that is, in a significant relationship, but not married or cohabiting.</a:t>
            </a:r>
          </a:p>
          <a:p>
            <a:pPr defTabSz="457200"/>
            <a:endParaRPr lang="en-GB" u="sng" dirty="0">
              <a:solidFill>
                <a:prstClr val="black"/>
              </a:solidFill>
            </a:endParaRPr>
          </a:p>
        </p:txBody>
      </p:sp>
      <p:sp>
        <p:nvSpPr>
          <p:cNvPr id="7" name="TextBox 6"/>
          <p:cNvSpPr txBox="1"/>
          <p:nvPr/>
        </p:nvSpPr>
        <p:spPr>
          <a:xfrm>
            <a:off x="457200" y="322155"/>
            <a:ext cx="3886200" cy="175432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GB" u="sng" dirty="0">
                <a:solidFill>
                  <a:prstClr val="black"/>
                </a:solidFill>
              </a:rPr>
              <a:t>Changes in social issues:</a:t>
            </a:r>
          </a:p>
          <a:p>
            <a:pPr defTabSz="457200"/>
            <a:r>
              <a:rPr lang="en-GB" dirty="0">
                <a:solidFill>
                  <a:srgbClr val="3494BA"/>
                </a:solidFill>
              </a:rPr>
              <a:t>Increased separation and divorce </a:t>
            </a:r>
            <a:r>
              <a:rPr lang="en-GB" dirty="0">
                <a:solidFill>
                  <a:prstClr val="black"/>
                </a:solidFill>
              </a:rPr>
              <a:t>has created more one person households, especially men under 65.</a:t>
            </a:r>
          </a:p>
          <a:p>
            <a:pPr defTabSz="457200"/>
            <a:r>
              <a:rPr lang="en-GB" dirty="0">
                <a:solidFill>
                  <a:prstClr val="black"/>
                </a:solidFill>
              </a:rPr>
              <a:t>Decline in number of people marrying, and the trend of people marrying later.</a:t>
            </a:r>
          </a:p>
        </p:txBody>
      </p:sp>
      <p:cxnSp>
        <p:nvCxnSpPr>
          <p:cNvPr id="11" name="Straight Arrow Connector 10"/>
          <p:cNvCxnSpPr>
            <a:cxnSpLocks/>
            <a:stCxn id="2" idx="2"/>
            <a:endCxn id="4" idx="1"/>
          </p:cNvCxnSpPr>
          <p:nvPr/>
        </p:nvCxnSpPr>
        <p:spPr>
          <a:xfrm>
            <a:off x="6007518" y="3620211"/>
            <a:ext cx="1860133" cy="15117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cxnSpLocks/>
            <a:stCxn id="2" idx="1"/>
          </p:cNvCxnSpPr>
          <p:nvPr/>
        </p:nvCxnSpPr>
        <p:spPr>
          <a:xfrm flipH="1">
            <a:off x="1657350" y="3173935"/>
            <a:ext cx="516355" cy="10076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a:cxnSpLocks/>
            <a:stCxn id="2" idx="0"/>
            <a:endCxn id="7" idx="3"/>
          </p:cNvCxnSpPr>
          <p:nvPr/>
        </p:nvCxnSpPr>
        <p:spPr>
          <a:xfrm flipH="1" flipV="1">
            <a:off x="4343400" y="1199318"/>
            <a:ext cx="1664118" cy="15283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a:cxnSpLocks/>
            <a:stCxn id="2" idx="3"/>
            <a:endCxn id="5" idx="2"/>
          </p:cNvCxnSpPr>
          <p:nvPr/>
        </p:nvCxnSpPr>
        <p:spPr>
          <a:xfrm flipV="1">
            <a:off x="9841330" y="2045090"/>
            <a:ext cx="417828" cy="11288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8682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742253" y="4788630"/>
            <a:ext cx="2465408" cy="2069370"/>
          </a:xfrm>
          <a:prstGeom prst="rect">
            <a:avLst/>
          </a:prstGeom>
        </p:spPr>
      </p:pic>
      <p:sp>
        <p:nvSpPr>
          <p:cNvPr id="2" name="Title 1"/>
          <p:cNvSpPr txBox="1">
            <a:spLocks/>
          </p:cNvSpPr>
          <p:nvPr/>
        </p:nvSpPr>
        <p:spPr>
          <a:xfrm>
            <a:off x="2096248" y="3474961"/>
            <a:ext cx="6879919" cy="1268626"/>
          </a:xfrm>
          <a:prstGeom prst="rect">
            <a:avLst/>
          </a:prstGeo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lvl1pPr algn="l" defTabSz="914400" rtl="0" eaLnBrk="1" latinLnBrk="0" hangingPunct="1">
              <a:lnSpc>
                <a:spcPct val="80000"/>
              </a:lnSpc>
              <a:spcBef>
                <a:spcPct val="0"/>
              </a:spcBef>
              <a:buNone/>
              <a:defRPr sz="5000" kern="1200" cap="all"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400" u="sng" dirty="0">
                <a:solidFill>
                  <a:schemeClr val="accent1"/>
                </a:solidFill>
                <a:latin typeface="BrowalliaUPC" panose="020B0604020202020204" pitchFamily="34" charset="-34"/>
                <a:cs typeface="BrowalliaUPC" panose="020B0604020202020204" pitchFamily="34" charset="-34"/>
              </a:rPr>
              <a:t/>
            </a:r>
            <a:br>
              <a:rPr lang="en-GB" sz="10400" u="sng" dirty="0">
                <a:solidFill>
                  <a:schemeClr val="accent1"/>
                </a:solidFill>
                <a:latin typeface="BrowalliaUPC" panose="020B0604020202020204" pitchFamily="34" charset="-34"/>
                <a:cs typeface="BrowalliaUPC" panose="020B0604020202020204" pitchFamily="34" charset="-34"/>
              </a:rPr>
            </a:br>
            <a:r>
              <a:rPr lang="en-GB" sz="10400" u="sng" dirty="0">
                <a:solidFill>
                  <a:schemeClr val="accent1"/>
                </a:solidFill>
                <a:latin typeface="BrowalliaUPC" panose="020B0604020202020204" pitchFamily="34" charset="-34"/>
                <a:cs typeface="BrowalliaUPC" panose="020B0604020202020204" pitchFamily="34" charset="-34"/>
              </a:rPr>
              <a:t>Changes to the family: Increase of reconstituted/Step families.</a:t>
            </a:r>
            <a:br>
              <a:rPr lang="en-GB" sz="10400" u="sng" dirty="0">
                <a:solidFill>
                  <a:schemeClr val="accent1"/>
                </a:solidFill>
                <a:latin typeface="BrowalliaUPC" panose="020B0604020202020204" pitchFamily="34" charset="-34"/>
                <a:cs typeface="BrowalliaUPC" panose="020B0604020202020204" pitchFamily="34" charset="-34"/>
              </a:rPr>
            </a:br>
            <a:r>
              <a:rPr lang="en-GB" sz="10400" u="sng" dirty="0">
                <a:solidFill>
                  <a:schemeClr val="accent1"/>
                </a:solidFill>
                <a:latin typeface="BrowalliaUPC" panose="020B0604020202020204" pitchFamily="34" charset="-34"/>
                <a:cs typeface="BrowalliaUPC" panose="020B0604020202020204" pitchFamily="34" charset="-34"/>
              </a:rPr>
              <a:t/>
            </a:r>
            <a:br>
              <a:rPr lang="en-GB" sz="10400" u="sng" dirty="0">
                <a:solidFill>
                  <a:schemeClr val="accent1"/>
                </a:solidFill>
                <a:latin typeface="BrowalliaUPC" panose="020B0604020202020204" pitchFamily="34" charset="-34"/>
                <a:cs typeface="BrowalliaUPC" panose="020B0604020202020204" pitchFamily="34" charset="-34"/>
              </a:rPr>
            </a:br>
            <a:r>
              <a:rPr lang="en-GB" sz="10400" u="sng" dirty="0">
                <a:solidFill>
                  <a:schemeClr val="accent1"/>
                </a:solidFill>
                <a:latin typeface="BrowalliaUPC" panose="020B0604020202020204" pitchFamily="34" charset="-34"/>
                <a:cs typeface="BrowalliaUPC" panose="020B0604020202020204" pitchFamily="34" charset="-34"/>
              </a:rPr>
              <a:t>The impact of an ageing population. </a:t>
            </a:r>
            <a:r>
              <a:rPr lang="en-GB" sz="10400" dirty="0">
                <a:solidFill>
                  <a:schemeClr val="accent1"/>
                </a:solidFill>
                <a:latin typeface="BrowalliaUPC" panose="020B0604020202020204" pitchFamily="34" charset="-34"/>
                <a:cs typeface="BrowalliaUPC" panose="020B0604020202020204" pitchFamily="34" charset="-34"/>
              </a:rPr>
              <a:t/>
            </a:r>
            <a:br>
              <a:rPr lang="en-GB" sz="10400" dirty="0">
                <a:solidFill>
                  <a:schemeClr val="accent1"/>
                </a:solidFill>
                <a:latin typeface="BrowalliaUPC" panose="020B0604020202020204" pitchFamily="34" charset="-34"/>
                <a:cs typeface="BrowalliaUPC" panose="020B0604020202020204" pitchFamily="34" charset="-34"/>
              </a:rPr>
            </a:br>
            <a:r>
              <a:rPr lang="en-GB" dirty="0"/>
              <a:t/>
            </a:r>
            <a:br>
              <a:rPr lang="en-GB" dirty="0"/>
            </a:br>
            <a:endParaRPr lang="en-GB" dirty="0"/>
          </a:p>
        </p:txBody>
      </p:sp>
      <p:sp>
        <p:nvSpPr>
          <p:cNvPr id="3" name="TextBox 2"/>
          <p:cNvSpPr txBox="1"/>
          <p:nvPr/>
        </p:nvSpPr>
        <p:spPr>
          <a:xfrm>
            <a:off x="140044" y="123566"/>
            <a:ext cx="6686412" cy="12772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u="sng" dirty="0"/>
              <a:t>Legal acts/issues: </a:t>
            </a:r>
            <a:br>
              <a:rPr lang="en-GB" sz="1100" u="sng" dirty="0"/>
            </a:br>
            <a:r>
              <a:rPr lang="en-GB" sz="1100" dirty="0">
                <a:solidFill>
                  <a:schemeClr val="bg2">
                    <a:lumMod val="50000"/>
                  </a:schemeClr>
                </a:solidFill>
              </a:rPr>
              <a:t>The Matrimonial Causes Act 1973 specifies that the marriage may be found to have irretrievably broken down if one of the following is established: Adultery, unreasonable behaviour, desertion (two years), separation, agreed divorce (two years), separation, contested divorce (five years). </a:t>
            </a:r>
            <a:br>
              <a:rPr lang="en-GB" sz="1100" dirty="0">
                <a:solidFill>
                  <a:schemeClr val="bg2">
                    <a:lumMod val="50000"/>
                  </a:schemeClr>
                </a:solidFill>
              </a:rPr>
            </a:br>
            <a:r>
              <a:rPr lang="en-GB" sz="1100" dirty="0">
                <a:solidFill>
                  <a:schemeClr val="bg2">
                    <a:lumMod val="50000"/>
                  </a:schemeClr>
                </a:solidFill>
              </a:rPr>
              <a:t>The Matrimonial Causes Act 1937 made divorce easier to access, particularly for women, who until then could not get a divorce merely on grounds of adultery.</a:t>
            </a:r>
          </a:p>
          <a:p>
            <a:r>
              <a:rPr lang="en-GB" sz="1100" u="sng" dirty="0"/>
              <a:t> </a:t>
            </a:r>
          </a:p>
        </p:txBody>
      </p:sp>
      <p:sp>
        <p:nvSpPr>
          <p:cNvPr id="4" name="TextBox 3"/>
          <p:cNvSpPr txBox="1"/>
          <p:nvPr/>
        </p:nvSpPr>
        <p:spPr>
          <a:xfrm>
            <a:off x="6944810" y="123567"/>
            <a:ext cx="2934182" cy="938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u="sng" dirty="0"/>
              <a:t>Changes in values: </a:t>
            </a:r>
            <a:r>
              <a:rPr lang="en-GB" sz="1100" dirty="0"/>
              <a:t/>
            </a:r>
            <a:br>
              <a:rPr lang="en-GB" sz="1100" dirty="0"/>
            </a:br>
            <a:r>
              <a:rPr lang="en-GB" sz="1100" dirty="0">
                <a:solidFill>
                  <a:schemeClr val="accent2"/>
                </a:solidFill>
              </a:rPr>
              <a:t>Reconstituted/step families are more common and widely accepted within society. </a:t>
            </a:r>
            <a:br>
              <a:rPr lang="en-GB" sz="1100" dirty="0">
                <a:solidFill>
                  <a:schemeClr val="accent2"/>
                </a:solidFill>
              </a:rPr>
            </a:br>
            <a:r>
              <a:rPr lang="en-GB" sz="1100" dirty="0">
                <a:solidFill>
                  <a:schemeClr val="accent2"/>
                </a:solidFill>
              </a:rPr>
              <a:t>Divorce is now more often viewed as a step towards happiness and out of a failed marriage. </a:t>
            </a:r>
          </a:p>
        </p:txBody>
      </p:sp>
      <p:sp>
        <p:nvSpPr>
          <p:cNvPr id="5" name="TextBox 4"/>
          <p:cNvSpPr txBox="1"/>
          <p:nvPr/>
        </p:nvSpPr>
        <p:spPr>
          <a:xfrm>
            <a:off x="9997345" y="123568"/>
            <a:ext cx="2075049" cy="39857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u="sng" dirty="0"/>
              <a:t>Sociological studies: </a:t>
            </a:r>
            <a:br>
              <a:rPr lang="en-GB" sz="1100" u="sng" dirty="0"/>
            </a:br>
            <a:r>
              <a:rPr lang="en-GB" sz="1100" dirty="0">
                <a:solidFill>
                  <a:schemeClr val="accent6">
                    <a:lumMod val="75000"/>
                  </a:schemeClr>
                </a:solidFill>
              </a:rPr>
              <a:t>Giddens – the family now has greater freedom via choice. Previously families were more likely to stay together and not separate, yet now due to a shift in the basis of marriage and external forces such as laws changing individuals are free to choose what they want to do. </a:t>
            </a:r>
            <a:br>
              <a:rPr lang="en-GB" sz="1100" dirty="0">
                <a:solidFill>
                  <a:schemeClr val="accent6">
                    <a:lumMod val="75000"/>
                  </a:schemeClr>
                </a:solidFill>
              </a:rPr>
            </a:br>
            <a:r>
              <a:rPr lang="en-GB" sz="1100" dirty="0">
                <a:solidFill>
                  <a:schemeClr val="accent6">
                    <a:lumMod val="75000"/>
                  </a:schemeClr>
                </a:solidFill>
              </a:rPr>
              <a:t/>
            </a:r>
            <a:br>
              <a:rPr lang="en-GB" sz="1100" dirty="0">
                <a:solidFill>
                  <a:schemeClr val="accent6">
                    <a:lumMod val="75000"/>
                  </a:schemeClr>
                </a:solidFill>
              </a:rPr>
            </a:br>
            <a:r>
              <a:rPr lang="en-GB" sz="1100" dirty="0">
                <a:solidFill>
                  <a:schemeClr val="accent6">
                    <a:lumMod val="75000"/>
                  </a:schemeClr>
                </a:solidFill>
              </a:rPr>
              <a:t>Connectedness thesis (Smart) – we are fundamentally social beings whose choices are made within a ‘web of connectedness’. This means we live within a network of existing relationships and interwoven personal histories. This thesis has no mention of these relationships being permanent therefore accepts and allows changes in the family such as divorce. </a:t>
            </a:r>
            <a:endParaRPr lang="en-GB" sz="1100" u="sng" dirty="0">
              <a:solidFill>
                <a:schemeClr val="accent6">
                  <a:lumMod val="75000"/>
                </a:schemeClr>
              </a:solidFill>
            </a:endParaRPr>
          </a:p>
        </p:txBody>
      </p:sp>
      <p:sp>
        <p:nvSpPr>
          <p:cNvPr id="6" name="TextBox 5"/>
          <p:cNvSpPr txBox="1"/>
          <p:nvPr/>
        </p:nvSpPr>
        <p:spPr>
          <a:xfrm>
            <a:off x="140044" y="1430231"/>
            <a:ext cx="9738948" cy="19543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u="sng" dirty="0"/>
              <a:t>Changes in social issues:</a:t>
            </a:r>
            <a:br>
              <a:rPr lang="en-GB" sz="1100" u="sng" dirty="0"/>
            </a:br>
            <a:r>
              <a:rPr lang="en-GB" sz="1100" dirty="0">
                <a:solidFill>
                  <a:schemeClr val="accent1"/>
                </a:solidFill>
              </a:rPr>
              <a:t>The changing role of women – around ¾ of divorces are requested by women Suggests that women are more unhappy with their marriage than men. </a:t>
            </a:r>
            <a:r>
              <a:rPr lang="en-GB" sz="1100" u="sng" dirty="0">
                <a:solidFill>
                  <a:schemeClr val="accent1"/>
                </a:solidFill>
              </a:rPr>
              <a:t> </a:t>
            </a:r>
            <a:br>
              <a:rPr lang="en-GB" sz="1100" u="sng" dirty="0">
                <a:solidFill>
                  <a:schemeClr val="accent1"/>
                </a:solidFill>
              </a:rPr>
            </a:br>
            <a:r>
              <a:rPr lang="en-GB" sz="1100" dirty="0">
                <a:solidFill>
                  <a:schemeClr val="accent1"/>
                </a:solidFill>
              </a:rPr>
              <a:t>Rising expectations of marriage - F</a:t>
            </a:r>
            <a:r>
              <a:rPr lang="en-GB" sz="1100" dirty="0">
                <a:solidFill>
                  <a:schemeClr val="accent1"/>
                </a:solidFill>
                <a:cs typeface="Calibri" panose="020F0502020204030204" pitchFamily="34" charset="0"/>
              </a:rPr>
              <a:t>unctionalists say divorce rates have increased because of couples expecting more from their marriage, women in particular. This leads, for some, to discontent and the feeling that they want more, leading to divorce.</a:t>
            </a:r>
            <a:br>
              <a:rPr lang="en-GB" sz="1100" dirty="0">
                <a:solidFill>
                  <a:schemeClr val="accent1"/>
                </a:solidFill>
                <a:cs typeface="Calibri" panose="020F0502020204030204" pitchFamily="34" charset="0"/>
              </a:rPr>
            </a:br>
            <a:r>
              <a:rPr lang="en-GB" sz="1100" dirty="0">
                <a:solidFill>
                  <a:schemeClr val="accent1"/>
                </a:solidFill>
                <a:cs typeface="Calibri" panose="020F0502020204030204" pitchFamily="34" charset="0"/>
              </a:rPr>
              <a:t>Growing secularization – has led to marriages becoming less sacred and important. Divorces are more widely accepted. </a:t>
            </a:r>
            <a:br>
              <a:rPr lang="en-GB" sz="1100" dirty="0">
                <a:solidFill>
                  <a:schemeClr val="accent1"/>
                </a:solidFill>
                <a:cs typeface="Calibri" panose="020F0502020204030204" pitchFamily="34" charset="0"/>
              </a:rPr>
            </a:br>
            <a:r>
              <a:rPr lang="en-GB" sz="1100" dirty="0">
                <a:solidFill>
                  <a:schemeClr val="accent1"/>
                </a:solidFill>
                <a:cs typeface="Calibri" panose="020F0502020204030204" pitchFamily="34" charset="0"/>
              </a:rPr>
              <a:t>Social attitudes – there is more stigma surrounding divorce. </a:t>
            </a:r>
            <a:br>
              <a:rPr lang="en-GB" sz="1100" dirty="0">
                <a:solidFill>
                  <a:schemeClr val="accent1"/>
                </a:solidFill>
                <a:cs typeface="Calibri" panose="020F0502020204030204" pitchFamily="34" charset="0"/>
              </a:rPr>
            </a:br>
            <a:r>
              <a:rPr lang="en-GB" sz="1100" dirty="0">
                <a:solidFill>
                  <a:schemeClr val="accent1"/>
                </a:solidFill>
                <a:cs typeface="Calibri" panose="020F0502020204030204" pitchFamily="34" charset="0"/>
              </a:rPr>
              <a:t>Growth of the privatized nuclear family - </a:t>
            </a:r>
            <a:r>
              <a:rPr lang="en-GB" sz="1100" dirty="0">
                <a:solidFill>
                  <a:schemeClr val="accent1"/>
                </a:solidFill>
              </a:rPr>
              <a:t>The increase in privatization of families has led to much less support and advice for a couple having issues. Being more private means the couple will be less worried about the social implications of getting a divorce. </a:t>
            </a:r>
            <a:br>
              <a:rPr lang="en-GB" sz="1100" dirty="0">
                <a:solidFill>
                  <a:schemeClr val="accent1"/>
                </a:solidFill>
              </a:rPr>
            </a:br>
            <a:r>
              <a:rPr lang="en-GB" sz="1100" dirty="0">
                <a:solidFill>
                  <a:schemeClr val="accent1"/>
                </a:solidFill>
              </a:rPr>
              <a:t>Reduced functions of the family - Some functionalist writers argue that the family has lost its functions, this mean that there is less need to be married. </a:t>
            </a:r>
            <a:br>
              <a:rPr lang="en-GB" sz="1100" dirty="0">
                <a:solidFill>
                  <a:schemeClr val="accent1"/>
                </a:solidFill>
              </a:rPr>
            </a:br>
            <a:r>
              <a:rPr lang="en-GB" sz="1100" i="1" dirty="0">
                <a:solidFill>
                  <a:schemeClr val="accent1"/>
                </a:solidFill>
              </a:rPr>
              <a:t>Increased life expectancy – </a:t>
            </a:r>
            <a:r>
              <a:rPr lang="en-GB" sz="1100" dirty="0">
                <a:solidFill>
                  <a:schemeClr val="accent1"/>
                </a:solidFill>
              </a:rPr>
              <a:t>As people are living longer there is more time for something to “go wrong” in a marriage. Also people are going to have higher demands of a marriage as it will last longer if there isn’t a separation before death.</a:t>
            </a:r>
          </a:p>
        </p:txBody>
      </p:sp>
      <p:sp>
        <p:nvSpPr>
          <p:cNvPr id="7" name="Rectangle 6"/>
          <p:cNvSpPr/>
          <p:nvPr/>
        </p:nvSpPr>
        <p:spPr>
          <a:xfrm>
            <a:off x="7990389" y="4229761"/>
            <a:ext cx="5060066" cy="369332"/>
          </a:xfrm>
          <a:prstGeom prst="rect">
            <a:avLst/>
          </a:prstGeom>
        </p:spPr>
        <p:txBody>
          <a:bodyPr wrap="square">
            <a:spAutoFit/>
          </a:bodyPr>
          <a:lstStyle/>
          <a:p>
            <a:pPr algn="just" fontAlgn="base"/>
            <a:endParaRPr lang="en-GB" b="0" i="0" dirty="0">
              <a:solidFill>
                <a:srgbClr val="333333"/>
              </a:solidFill>
              <a:effectLst/>
              <a:latin typeface="Helvetica" panose="020B0604020202020204" pitchFamily="34" charset="0"/>
            </a:endParaRPr>
          </a:p>
        </p:txBody>
      </p:sp>
      <p:cxnSp>
        <p:nvCxnSpPr>
          <p:cNvPr id="9" name="Straight Arrow Connector 8"/>
          <p:cNvCxnSpPr/>
          <p:nvPr/>
        </p:nvCxnSpPr>
        <p:spPr>
          <a:xfrm flipH="1" flipV="1">
            <a:off x="1765139" y="3474961"/>
            <a:ext cx="260431" cy="402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46845" y="4229761"/>
            <a:ext cx="3025550" cy="2631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u="sng" dirty="0"/>
              <a:t>Issues of an ageing population:</a:t>
            </a:r>
            <a:br>
              <a:rPr lang="en-GB" sz="1100" u="sng" dirty="0"/>
            </a:br>
            <a:r>
              <a:rPr lang="en-GB" sz="1100" dirty="0">
                <a:solidFill>
                  <a:schemeClr val="accent6"/>
                </a:solidFill>
              </a:rPr>
              <a:t>Increased spending will be required on public services. In addition there will be large expenditures on health care via tablets and medication. </a:t>
            </a:r>
            <a:br>
              <a:rPr lang="en-GB" sz="1100" dirty="0">
                <a:solidFill>
                  <a:schemeClr val="accent6"/>
                </a:solidFill>
              </a:rPr>
            </a:br>
            <a:r>
              <a:rPr lang="en-GB" sz="1100" dirty="0">
                <a:solidFill>
                  <a:schemeClr val="accent6"/>
                </a:solidFill>
              </a:rPr>
              <a:t/>
            </a:r>
            <a:br>
              <a:rPr lang="en-GB" sz="1100" dirty="0">
                <a:solidFill>
                  <a:schemeClr val="accent6"/>
                </a:solidFill>
              </a:rPr>
            </a:br>
            <a:r>
              <a:rPr lang="en-GB" sz="1100" dirty="0">
                <a:solidFill>
                  <a:schemeClr val="accent6"/>
                </a:solidFill>
              </a:rPr>
              <a:t>The elderly may be living in poverty, </a:t>
            </a:r>
            <a:r>
              <a:rPr lang="en-GB" sz="1100" dirty="0" err="1">
                <a:solidFill>
                  <a:schemeClr val="accent6"/>
                </a:solidFill>
              </a:rPr>
              <a:t>eg</a:t>
            </a:r>
            <a:r>
              <a:rPr lang="en-GB" sz="1100" dirty="0">
                <a:solidFill>
                  <a:schemeClr val="accent6"/>
                </a:solidFill>
              </a:rPr>
              <a:t> low state pension. </a:t>
            </a:r>
            <a:br>
              <a:rPr lang="en-GB" sz="1100" dirty="0">
                <a:solidFill>
                  <a:schemeClr val="accent6"/>
                </a:solidFill>
              </a:rPr>
            </a:br>
            <a:r>
              <a:rPr lang="en-GB" sz="1100" dirty="0">
                <a:solidFill>
                  <a:schemeClr val="accent6"/>
                </a:solidFill>
              </a:rPr>
              <a:t/>
            </a:r>
            <a:br>
              <a:rPr lang="en-GB" sz="1100" dirty="0">
                <a:solidFill>
                  <a:schemeClr val="accent6"/>
                </a:solidFill>
              </a:rPr>
            </a:br>
            <a:r>
              <a:rPr lang="en-GB" sz="1100" dirty="0">
                <a:solidFill>
                  <a:schemeClr val="accent6"/>
                </a:solidFill>
              </a:rPr>
              <a:t>One person households take up housing space which could be used by a family. </a:t>
            </a:r>
            <a:br>
              <a:rPr lang="en-GB" sz="1100" dirty="0">
                <a:solidFill>
                  <a:schemeClr val="accent6"/>
                </a:solidFill>
              </a:rPr>
            </a:br>
            <a:r>
              <a:rPr lang="en-GB" sz="1100" dirty="0">
                <a:solidFill>
                  <a:schemeClr val="accent6"/>
                </a:solidFill>
              </a:rPr>
              <a:t/>
            </a:r>
            <a:br>
              <a:rPr lang="en-GB" sz="1100" dirty="0">
                <a:solidFill>
                  <a:schemeClr val="accent6"/>
                </a:solidFill>
              </a:rPr>
            </a:br>
            <a:r>
              <a:rPr lang="en-GB" sz="1100" dirty="0">
                <a:solidFill>
                  <a:schemeClr val="accent6"/>
                </a:solidFill>
              </a:rPr>
              <a:t>Struggling to balance the dependency ratio of the economically active and their dependents (children and the elderly)</a:t>
            </a:r>
            <a:r>
              <a:rPr lang="en-GB" sz="1100" u="sng" dirty="0">
                <a:solidFill>
                  <a:schemeClr val="accent6"/>
                </a:solidFill>
              </a:rPr>
              <a:t> </a:t>
            </a:r>
          </a:p>
        </p:txBody>
      </p:sp>
      <p:sp>
        <p:nvSpPr>
          <p:cNvPr id="12" name="Rectangle 11"/>
          <p:cNvSpPr/>
          <p:nvPr/>
        </p:nvSpPr>
        <p:spPr>
          <a:xfrm>
            <a:off x="132307" y="4156827"/>
            <a:ext cx="1885526" cy="26314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r>
              <a:rPr lang="en-GB" sz="1100" b="1" u="sng" dirty="0">
                <a:solidFill>
                  <a:srgbClr val="111111"/>
                </a:solidFill>
              </a:rPr>
              <a:t>Possible solutions: </a:t>
            </a:r>
            <a:endParaRPr lang="en-GB" sz="1100" u="sng" dirty="0">
              <a:solidFill>
                <a:srgbClr val="111111"/>
              </a:solidFill>
            </a:endParaRPr>
          </a:p>
          <a:p>
            <a:pPr fontAlgn="base"/>
            <a:r>
              <a:rPr lang="en-GB" sz="1100" b="1" dirty="0">
                <a:solidFill>
                  <a:schemeClr val="accent4"/>
                </a:solidFill>
              </a:rPr>
              <a:t>1</a:t>
            </a:r>
            <a:r>
              <a:rPr lang="en-GB" sz="1100" dirty="0">
                <a:solidFill>
                  <a:schemeClr val="accent4"/>
                </a:solidFill>
              </a:rPr>
              <a:t> Raise the age of retirement</a:t>
            </a:r>
            <a:br>
              <a:rPr lang="en-GB" sz="1100" dirty="0">
                <a:solidFill>
                  <a:schemeClr val="accent4"/>
                </a:solidFill>
              </a:rPr>
            </a:br>
            <a:r>
              <a:rPr lang="en-GB" sz="1100" b="1" dirty="0">
                <a:solidFill>
                  <a:schemeClr val="accent4"/>
                </a:solidFill>
              </a:rPr>
              <a:t>2</a:t>
            </a:r>
            <a:r>
              <a:rPr lang="en-GB" sz="1100" dirty="0">
                <a:solidFill>
                  <a:schemeClr val="accent4"/>
                </a:solidFill>
              </a:rPr>
              <a:t> Sustain or increase levels of migration to help fill labour /skills gaps</a:t>
            </a:r>
            <a:br>
              <a:rPr lang="en-GB" sz="1100" dirty="0">
                <a:solidFill>
                  <a:schemeClr val="accent4"/>
                </a:solidFill>
              </a:rPr>
            </a:br>
            <a:r>
              <a:rPr lang="en-GB" sz="1100" b="1" dirty="0">
                <a:solidFill>
                  <a:schemeClr val="accent4"/>
                </a:solidFill>
              </a:rPr>
              <a:t>3</a:t>
            </a:r>
            <a:r>
              <a:rPr lang="en-GB" sz="1100" dirty="0">
                <a:solidFill>
                  <a:schemeClr val="accent4"/>
                </a:solidFill>
              </a:rPr>
              <a:t> Encourage the working, taxpaying population to save more through pension schemes</a:t>
            </a:r>
            <a:br>
              <a:rPr lang="en-GB" sz="1100" dirty="0">
                <a:solidFill>
                  <a:schemeClr val="accent4"/>
                </a:solidFill>
              </a:rPr>
            </a:br>
            <a:r>
              <a:rPr lang="en-GB" sz="1100" b="1" dirty="0">
                <a:solidFill>
                  <a:schemeClr val="accent4"/>
                </a:solidFill>
              </a:rPr>
              <a:t>4.</a:t>
            </a:r>
            <a:r>
              <a:rPr lang="en-GB" sz="1100" dirty="0">
                <a:solidFill>
                  <a:schemeClr val="accent4"/>
                </a:solidFill>
              </a:rPr>
              <a:t> Encourage people to remain active, engage in regular exercise and refrain from behaviours that could have a detrimental effect on their health</a:t>
            </a:r>
            <a:endParaRPr lang="en-GB" sz="1100" b="0" i="0" dirty="0">
              <a:solidFill>
                <a:schemeClr val="accent4"/>
              </a:solidFill>
              <a:effectLst/>
            </a:endParaRPr>
          </a:p>
        </p:txBody>
      </p:sp>
      <p:sp>
        <p:nvSpPr>
          <p:cNvPr id="13" name="TextBox 12"/>
          <p:cNvSpPr txBox="1"/>
          <p:nvPr/>
        </p:nvSpPr>
        <p:spPr>
          <a:xfrm>
            <a:off x="2096248" y="4833936"/>
            <a:ext cx="4646006" cy="19543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u="sng" dirty="0"/>
              <a:t>Key statistics: </a:t>
            </a:r>
            <a:br>
              <a:rPr lang="en-GB" sz="1100" u="sng" dirty="0"/>
            </a:br>
            <a:r>
              <a:rPr lang="en-GB" sz="1100" dirty="0">
                <a:solidFill>
                  <a:schemeClr val="accent1"/>
                </a:solidFill>
              </a:rPr>
              <a:t>More than one in 12 people in the UK will be aged over 80 by 2039.</a:t>
            </a:r>
            <a:br>
              <a:rPr lang="en-GB" sz="1100" dirty="0">
                <a:solidFill>
                  <a:schemeClr val="accent1"/>
                </a:solidFill>
              </a:rPr>
            </a:br>
            <a:r>
              <a:rPr lang="en-GB" sz="1100" dirty="0">
                <a:solidFill>
                  <a:schemeClr val="accent1"/>
                </a:solidFill>
              </a:rPr>
              <a:t>The UK's population is set to rise by 4.4m in the next decade, and by 10m in 25 years.</a:t>
            </a:r>
            <a:br>
              <a:rPr lang="en-GB" sz="1100" dirty="0">
                <a:solidFill>
                  <a:schemeClr val="accent1"/>
                </a:solidFill>
              </a:rPr>
            </a:br>
            <a:r>
              <a:rPr lang="en-GB" sz="1100" dirty="0">
                <a:solidFill>
                  <a:schemeClr val="accent1"/>
                </a:solidFill>
              </a:rPr>
              <a:t>By 2039, the number of people aged 75 and over is projected to rise by to 9.9 million.</a:t>
            </a:r>
            <a:br>
              <a:rPr lang="en-GB" sz="1100" dirty="0">
                <a:solidFill>
                  <a:schemeClr val="accent1"/>
                </a:solidFill>
              </a:rPr>
            </a:br>
            <a:r>
              <a:rPr lang="en-GB" sz="1100" dirty="0">
                <a:solidFill>
                  <a:schemeClr val="accent1"/>
                </a:solidFill>
              </a:rPr>
              <a:t>In 2014, the UK's old age dependency ratio stood at 310.4, meaning that there were 310 people of pensionable age for every 1,000 people of working age in the UK.</a:t>
            </a:r>
          </a:p>
          <a:p>
            <a:r>
              <a:rPr lang="en-GB" sz="1100" dirty="0">
                <a:solidFill>
                  <a:schemeClr val="accent1"/>
                </a:solidFill>
              </a:rPr>
              <a:t>In 2019, there will be 290 people of pensionable age per 1,000 people of working age - but this number will increase to 370 in 2039.</a:t>
            </a:r>
          </a:p>
        </p:txBody>
      </p:sp>
      <p:cxnSp>
        <p:nvCxnSpPr>
          <p:cNvPr id="15" name="Straight Arrow Connector 14"/>
          <p:cNvCxnSpPr/>
          <p:nvPr/>
        </p:nvCxnSpPr>
        <p:spPr>
          <a:xfrm flipH="1">
            <a:off x="1828800" y="4519914"/>
            <a:ext cx="329878" cy="268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2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9177" y="2655665"/>
            <a:ext cx="2125364" cy="1059600"/>
          </a:xfrm>
          <a:noFill/>
        </p:spPr>
        <p:txBody>
          <a:bodyPr>
            <a:normAutofit/>
          </a:bodyPr>
          <a:lstStyle/>
          <a:p>
            <a:r>
              <a:rPr lang="en-GB" sz="2000" dirty="0" smtClean="0"/>
              <a:t>Increase of marriages that are remarriages </a:t>
            </a:r>
            <a:endParaRPr lang="en-GB" sz="2000" dirty="0"/>
          </a:p>
        </p:txBody>
      </p:sp>
      <p:cxnSp>
        <p:nvCxnSpPr>
          <p:cNvPr id="5" name="Straight Arrow Connector 4"/>
          <p:cNvCxnSpPr/>
          <p:nvPr/>
        </p:nvCxnSpPr>
        <p:spPr>
          <a:xfrm flipH="1" flipV="1">
            <a:off x="6046573" y="1762897"/>
            <a:ext cx="32951" cy="942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4872682" y="8238"/>
            <a:ext cx="2751436" cy="1600438"/>
          </a:xfrm>
          <a:prstGeom prst="rect">
            <a:avLst/>
          </a:prstGeom>
          <a:noFill/>
        </p:spPr>
        <p:txBody>
          <a:bodyPr wrap="square" rtlCol="0">
            <a:spAutoFit/>
          </a:bodyPr>
          <a:lstStyle/>
          <a:p>
            <a:r>
              <a:rPr lang="en-GB" sz="1400" dirty="0">
                <a:solidFill>
                  <a:srgbClr val="0070C0"/>
                </a:solidFill>
              </a:rPr>
              <a:t>There were more remarriages in 2012 with 1/3 of all marriages remarriages for one or both partners, for many people this is leading to serial monogamy which is a pattern of marriage – divorce – remarriage </a:t>
            </a:r>
          </a:p>
        </p:txBody>
      </p:sp>
      <p:cxnSp>
        <p:nvCxnSpPr>
          <p:cNvPr id="8" name="Straight Arrow Connector 7"/>
          <p:cNvCxnSpPr/>
          <p:nvPr/>
        </p:nvCxnSpPr>
        <p:spPr>
          <a:xfrm flipV="1">
            <a:off x="7109254" y="2463115"/>
            <a:ext cx="1342768" cy="561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501449" y="1957635"/>
            <a:ext cx="2685535" cy="1384995"/>
          </a:xfrm>
          <a:prstGeom prst="rect">
            <a:avLst/>
          </a:prstGeom>
          <a:noFill/>
        </p:spPr>
        <p:txBody>
          <a:bodyPr wrap="square" rtlCol="0">
            <a:spAutoFit/>
          </a:bodyPr>
          <a:lstStyle/>
          <a:p>
            <a:r>
              <a:rPr lang="en-GB" sz="1400" dirty="0">
                <a:solidFill>
                  <a:srgbClr val="0070C0"/>
                </a:solidFill>
              </a:rPr>
              <a:t>The negotiated family is more equal than the patriarchal family but is less stable. This is because individuals are free to leave if their needs are not met leading to more remarriages.</a:t>
            </a:r>
          </a:p>
        </p:txBody>
      </p:sp>
      <p:cxnSp>
        <p:nvCxnSpPr>
          <p:cNvPr id="11" name="Straight Arrow Connector 10"/>
          <p:cNvCxnSpPr/>
          <p:nvPr/>
        </p:nvCxnSpPr>
        <p:spPr>
          <a:xfrm>
            <a:off x="7109254" y="3764692"/>
            <a:ext cx="1058563" cy="4227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8167817" y="4006813"/>
            <a:ext cx="2718487" cy="1600438"/>
          </a:xfrm>
          <a:prstGeom prst="rect">
            <a:avLst/>
          </a:prstGeom>
          <a:noFill/>
        </p:spPr>
        <p:txBody>
          <a:bodyPr wrap="square" rtlCol="0">
            <a:spAutoFit/>
          </a:bodyPr>
          <a:lstStyle/>
          <a:p>
            <a:r>
              <a:rPr lang="en-GB" sz="1400" dirty="0">
                <a:solidFill>
                  <a:srgbClr val="0070C0"/>
                </a:solidFill>
              </a:rPr>
              <a:t>Functionalists believe that divorce is the result of peoples higher expectations of marriage today and the high rate of remarriage shows people commitment to the  ideas of marriage and that they split up to form happier families</a:t>
            </a:r>
          </a:p>
        </p:txBody>
      </p:sp>
      <p:cxnSp>
        <p:nvCxnSpPr>
          <p:cNvPr id="15" name="Straight Arrow Connector 14"/>
          <p:cNvCxnSpPr/>
          <p:nvPr/>
        </p:nvCxnSpPr>
        <p:spPr>
          <a:xfrm>
            <a:off x="6067168" y="3764692"/>
            <a:ext cx="12356" cy="12325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4357816" y="5071427"/>
            <a:ext cx="3266302" cy="1600438"/>
          </a:xfrm>
          <a:prstGeom prst="rect">
            <a:avLst/>
          </a:prstGeom>
          <a:noFill/>
        </p:spPr>
        <p:txBody>
          <a:bodyPr wrap="square" rtlCol="0">
            <a:spAutoFit/>
          </a:bodyPr>
          <a:lstStyle/>
          <a:p>
            <a:r>
              <a:rPr lang="en-GB" sz="1400" dirty="0">
                <a:solidFill>
                  <a:srgbClr val="0070C0"/>
                </a:solidFill>
              </a:rPr>
              <a:t>A lot more divorced man remarry than divorced women, reflecting women's greater dissatisfaction or disillusionment with marriage. This is because women have to meet the triple demands of paid employment, domestic labour, childcare and emotional management of the family </a:t>
            </a:r>
          </a:p>
        </p:txBody>
      </p:sp>
      <p:cxnSp>
        <p:nvCxnSpPr>
          <p:cNvPr id="22" name="Straight Arrow Connector 21"/>
          <p:cNvCxnSpPr/>
          <p:nvPr/>
        </p:nvCxnSpPr>
        <p:spPr>
          <a:xfrm flipH="1" flipV="1">
            <a:off x="3566984" y="1894703"/>
            <a:ext cx="1746420" cy="1243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04800" y="634314"/>
            <a:ext cx="2809103" cy="2246769"/>
          </a:xfrm>
          <a:prstGeom prst="rect">
            <a:avLst/>
          </a:prstGeom>
          <a:noFill/>
        </p:spPr>
        <p:txBody>
          <a:bodyPr wrap="square" rtlCol="0">
            <a:spAutoFit/>
          </a:bodyPr>
          <a:lstStyle/>
          <a:p>
            <a:r>
              <a:rPr lang="en-GB" sz="1400" dirty="0">
                <a:solidFill>
                  <a:srgbClr val="0070C0"/>
                </a:solidFill>
              </a:rPr>
              <a:t>In the past people were expected to marry for life however the 1937 divorce act meant that the law changes to allow divorce on the ground of drunkenness, insanity and desertion. The 1969 divorce reform act was passed allowing couples to divorce after being separation for two years or five years if only one person wants the divorce</a:t>
            </a:r>
          </a:p>
        </p:txBody>
      </p:sp>
      <p:cxnSp>
        <p:nvCxnSpPr>
          <p:cNvPr id="25" name="Straight Arrow Connector 24"/>
          <p:cNvCxnSpPr/>
          <p:nvPr/>
        </p:nvCxnSpPr>
        <p:spPr>
          <a:xfrm flipH="1">
            <a:off x="3863546" y="3665838"/>
            <a:ext cx="1449858" cy="444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70703" y="4006813"/>
            <a:ext cx="3130378" cy="1384995"/>
          </a:xfrm>
          <a:prstGeom prst="rect">
            <a:avLst/>
          </a:prstGeom>
          <a:noFill/>
        </p:spPr>
        <p:txBody>
          <a:bodyPr wrap="square" rtlCol="0">
            <a:spAutoFit/>
          </a:bodyPr>
          <a:lstStyle/>
          <a:p>
            <a:r>
              <a:rPr lang="en-GB" sz="1400" dirty="0">
                <a:solidFill>
                  <a:srgbClr val="0070C0"/>
                </a:solidFill>
              </a:rPr>
              <a:t>Giddens is a postmodernist and believes that relationships are more fragile as individuals are unwilling to remain with a partner if it fails to deliver personal fulfilment, this is confluent love and shows individuals seek ‘pure love’</a:t>
            </a:r>
          </a:p>
        </p:txBody>
      </p:sp>
    </p:spTree>
    <p:extLst>
      <p:ext uri="{BB962C8B-B14F-4D97-AF65-F5344CB8AC3E}">
        <p14:creationId xmlns:p14="http://schemas.microsoft.com/office/powerpoint/2010/main" val="218853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082526" y="2246126"/>
            <a:ext cx="3646843" cy="1721224"/>
          </a:xfrm>
          <a:prstGeom prst="ellipse">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solidFill>
                <a:prstClr val="black"/>
              </a:solidFill>
            </a:endParaRPr>
          </a:p>
        </p:txBody>
      </p:sp>
      <p:sp>
        <p:nvSpPr>
          <p:cNvPr id="4" name="TextBox 3"/>
          <p:cNvSpPr txBox="1"/>
          <p:nvPr/>
        </p:nvSpPr>
        <p:spPr>
          <a:xfrm>
            <a:off x="4507454" y="2441986"/>
            <a:ext cx="2796989" cy="923330"/>
          </a:xfrm>
          <a:prstGeom prst="rect">
            <a:avLst/>
          </a:prstGeom>
          <a:noFill/>
        </p:spPr>
        <p:txBody>
          <a:bodyPr wrap="square" rtlCol="0">
            <a:spAutoFit/>
          </a:bodyPr>
          <a:lstStyle/>
          <a:p>
            <a:r>
              <a:rPr lang="en-GB" dirty="0">
                <a:solidFill>
                  <a:prstClr val="black"/>
                </a:solidFill>
              </a:rPr>
              <a:t>Impact of migration on types of families and the UK population structure.</a:t>
            </a:r>
          </a:p>
        </p:txBody>
      </p:sp>
      <p:cxnSp>
        <p:nvCxnSpPr>
          <p:cNvPr id="7" name="Straight Arrow Connector 6"/>
          <p:cNvCxnSpPr/>
          <p:nvPr/>
        </p:nvCxnSpPr>
        <p:spPr>
          <a:xfrm flipV="1">
            <a:off x="7304443" y="1043492"/>
            <a:ext cx="1065006" cy="796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84602" y="236668"/>
            <a:ext cx="3291840" cy="1015663"/>
          </a:xfrm>
          <a:prstGeom prst="rect">
            <a:avLst/>
          </a:prstGeom>
          <a:noFill/>
        </p:spPr>
        <p:txBody>
          <a:bodyPr wrap="square" rtlCol="0">
            <a:spAutoFit/>
          </a:bodyPr>
          <a:lstStyle/>
          <a:p>
            <a:r>
              <a:rPr lang="en-GB" sz="1200" dirty="0">
                <a:solidFill>
                  <a:srgbClr val="00FF00"/>
                </a:solidFill>
              </a:rPr>
              <a:t>Immigration:</a:t>
            </a:r>
          </a:p>
          <a:p>
            <a:r>
              <a:rPr lang="en-GB" sz="1200" dirty="0">
                <a:solidFill>
                  <a:srgbClr val="00FF00"/>
                </a:solidFill>
              </a:rPr>
              <a:t>During the 1950’s, black immigrants from the Caribbean began to arrive in the UK. This led to a more ethnically diverse society and greater diversity of family patterns.</a:t>
            </a:r>
          </a:p>
        </p:txBody>
      </p:sp>
      <p:cxnSp>
        <p:nvCxnSpPr>
          <p:cNvPr id="10" name="Straight Arrow Connector 9"/>
          <p:cNvCxnSpPr/>
          <p:nvPr/>
        </p:nvCxnSpPr>
        <p:spPr>
          <a:xfrm>
            <a:off x="8003689" y="2903651"/>
            <a:ext cx="1430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38852" y="2291379"/>
            <a:ext cx="2237590" cy="2123658"/>
          </a:xfrm>
          <a:prstGeom prst="rect">
            <a:avLst/>
          </a:prstGeom>
          <a:noFill/>
        </p:spPr>
        <p:txBody>
          <a:bodyPr wrap="square" rtlCol="0">
            <a:spAutoFit/>
          </a:bodyPr>
          <a:lstStyle/>
          <a:p>
            <a:r>
              <a:rPr lang="en-GB" sz="1200" dirty="0">
                <a:solidFill>
                  <a:srgbClr val="00B0F0"/>
                </a:solidFill>
              </a:rPr>
              <a:t>Impact on population structure:</a:t>
            </a:r>
          </a:p>
          <a:p>
            <a:r>
              <a:rPr lang="en-GB" sz="1200" dirty="0">
                <a:solidFill>
                  <a:srgbClr val="00B0F0"/>
                </a:solidFill>
              </a:rPr>
              <a:t>Increase in immigration and emigration. The population size is currently growing.</a:t>
            </a:r>
          </a:p>
          <a:p>
            <a:r>
              <a:rPr lang="en-GB" sz="1200" dirty="0">
                <a:solidFill>
                  <a:srgbClr val="00B0F0"/>
                </a:solidFill>
              </a:rPr>
              <a:t>Natural increase, with births exceeding deaths. However births to UK born mothers remain low. Births to non-UK born mothers are higher and account for about 25% of all births.</a:t>
            </a:r>
          </a:p>
        </p:txBody>
      </p:sp>
      <p:cxnSp>
        <p:nvCxnSpPr>
          <p:cNvPr id="13" name="Straight Arrow Connector 12"/>
          <p:cNvCxnSpPr/>
          <p:nvPr/>
        </p:nvCxnSpPr>
        <p:spPr>
          <a:xfrm>
            <a:off x="6852621" y="4066391"/>
            <a:ext cx="876748" cy="82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54296" y="4883972"/>
            <a:ext cx="2721685" cy="1754326"/>
          </a:xfrm>
          <a:prstGeom prst="rect">
            <a:avLst/>
          </a:prstGeom>
          <a:noFill/>
        </p:spPr>
        <p:txBody>
          <a:bodyPr wrap="square" rtlCol="0">
            <a:spAutoFit/>
          </a:bodyPr>
          <a:lstStyle/>
          <a:p>
            <a:r>
              <a:rPr lang="en-GB" sz="1200" dirty="0">
                <a:solidFill>
                  <a:srgbClr val="ED7D31">
                    <a:lumMod val="75000"/>
                  </a:srgbClr>
                </a:solidFill>
              </a:rPr>
              <a:t>Migrants from Eastern Europe tend to have larger families- contributed to new ‘baby boom’ in the 2000’s. Beck and Beck-</a:t>
            </a:r>
            <a:r>
              <a:rPr lang="en-GB" sz="1200" dirty="0" err="1">
                <a:solidFill>
                  <a:srgbClr val="ED7D31">
                    <a:lumMod val="75000"/>
                  </a:srgbClr>
                </a:solidFill>
              </a:rPr>
              <a:t>Gernsheim</a:t>
            </a:r>
            <a:r>
              <a:rPr lang="en-GB" sz="1200" dirty="0">
                <a:solidFill>
                  <a:srgbClr val="ED7D31">
                    <a:lumMod val="75000"/>
                  </a:srgbClr>
                </a:solidFill>
              </a:rPr>
              <a:t> (2014) talk of the growth of ‘world families’, and ‘distant love’, in which love and other forms of relationships are constructed  between people living in different countries and continents. </a:t>
            </a:r>
          </a:p>
        </p:txBody>
      </p:sp>
      <p:cxnSp>
        <p:nvCxnSpPr>
          <p:cNvPr id="16" name="Straight Arrow Connector 15"/>
          <p:cNvCxnSpPr/>
          <p:nvPr/>
        </p:nvCxnSpPr>
        <p:spPr>
          <a:xfrm flipH="1">
            <a:off x="3176195" y="3365316"/>
            <a:ext cx="906331" cy="626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4242" y="4066391"/>
            <a:ext cx="2845399" cy="1015663"/>
          </a:xfrm>
          <a:prstGeom prst="rect">
            <a:avLst/>
          </a:prstGeom>
          <a:noFill/>
        </p:spPr>
        <p:txBody>
          <a:bodyPr wrap="square" rtlCol="0">
            <a:spAutoFit/>
          </a:bodyPr>
          <a:lstStyle/>
          <a:p>
            <a:r>
              <a:rPr lang="en-GB" sz="1200" dirty="0">
                <a:solidFill>
                  <a:srgbClr val="00B050"/>
                </a:solidFill>
              </a:rPr>
              <a:t>Chambers (2012) suggests that globalization has meant there are more global family networks, as migrants in the UK try top maintain relationships and send money to their families in other countries. </a:t>
            </a:r>
          </a:p>
        </p:txBody>
      </p:sp>
      <p:cxnSp>
        <p:nvCxnSpPr>
          <p:cNvPr id="20" name="Straight Arrow Connector 19"/>
          <p:cNvCxnSpPr/>
          <p:nvPr/>
        </p:nvCxnSpPr>
        <p:spPr>
          <a:xfrm flipH="1">
            <a:off x="5142155" y="3907206"/>
            <a:ext cx="107577" cy="9767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8965" y="5082054"/>
            <a:ext cx="3485478" cy="1600438"/>
          </a:xfrm>
          <a:prstGeom prst="rect">
            <a:avLst/>
          </a:prstGeom>
          <a:noFill/>
        </p:spPr>
        <p:txBody>
          <a:bodyPr wrap="square" rtlCol="0">
            <a:spAutoFit/>
          </a:bodyPr>
          <a:lstStyle/>
          <a:p>
            <a:r>
              <a:rPr lang="en-GB" sz="1400" dirty="0">
                <a:solidFill>
                  <a:srgbClr val="7030A0"/>
                </a:solidFill>
              </a:rPr>
              <a:t>Chambers also points to globalization leading to a growing trade in surrogate motherhood, mail-order brides – what Chambers calls the ‘purchase of intimacy’- and the purchase of family personal care, such as home helps and nannies from poorer countries across the world for those who can afford it. </a:t>
            </a:r>
          </a:p>
        </p:txBody>
      </p:sp>
      <p:cxnSp>
        <p:nvCxnSpPr>
          <p:cNvPr id="23" name="Straight Arrow Connector 22"/>
          <p:cNvCxnSpPr/>
          <p:nvPr/>
        </p:nvCxnSpPr>
        <p:spPr>
          <a:xfrm flipH="1" flipV="1">
            <a:off x="2743200" y="1731981"/>
            <a:ext cx="1172584" cy="5593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2729" y="376518"/>
            <a:ext cx="2108499" cy="2492990"/>
          </a:xfrm>
          <a:prstGeom prst="rect">
            <a:avLst/>
          </a:prstGeom>
          <a:noFill/>
        </p:spPr>
        <p:txBody>
          <a:bodyPr wrap="square" rtlCol="0">
            <a:spAutoFit/>
          </a:bodyPr>
          <a:lstStyle/>
          <a:p>
            <a:r>
              <a:rPr lang="en-GB" sz="1200" dirty="0">
                <a:solidFill>
                  <a:srgbClr val="FF0000"/>
                </a:solidFill>
              </a:rPr>
              <a:t> Age Structure:</a:t>
            </a:r>
          </a:p>
          <a:p>
            <a:r>
              <a:rPr lang="en-GB" sz="1200" dirty="0">
                <a:solidFill>
                  <a:srgbClr val="FF0000"/>
                </a:solidFill>
              </a:rPr>
              <a:t>Immigration lowers the average ago of the population both directly and indirectly:</a:t>
            </a:r>
          </a:p>
          <a:p>
            <a:r>
              <a:rPr lang="en-GB" sz="1200" dirty="0">
                <a:solidFill>
                  <a:srgbClr val="FF0000"/>
                </a:solidFill>
              </a:rPr>
              <a:t>Directly- immigrants are generally younger. For example in 2011 the average age of UK passport holders was 41, whereas that non UK passport holders living in Britain was 31.</a:t>
            </a:r>
          </a:p>
          <a:p>
            <a:r>
              <a:rPr lang="en-GB" sz="1200" dirty="0">
                <a:solidFill>
                  <a:srgbClr val="FF0000"/>
                </a:solidFill>
              </a:rPr>
              <a:t>Indirectly- being younger, immigrants are more fertile and thus produce more babies.</a:t>
            </a:r>
          </a:p>
        </p:txBody>
      </p:sp>
      <p:cxnSp>
        <p:nvCxnSpPr>
          <p:cNvPr id="27" name="Straight Arrow Connector 26"/>
          <p:cNvCxnSpPr/>
          <p:nvPr/>
        </p:nvCxnSpPr>
        <p:spPr>
          <a:xfrm flipV="1">
            <a:off x="5540189" y="1559858"/>
            <a:ext cx="10757" cy="587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91840" y="129092"/>
            <a:ext cx="4518212" cy="1384995"/>
          </a:xfrm>
          <a:prstGeom prst="rect">
            <a:avLst/>
          </a:prstGeom>
          <a:noFill/>
        </p:spPr>
        <p:txBody>
          <a:bodyPr wrap="square" rtlCol="0">
            <a:spAutoFit/>
          </a:bodyPr>
          <a:lstStyle/>
          <a:p>
            <a:r>
              <a:rPr lang="en-GB" sz="1200" dirty="0">
                <a:solidFill>
                  <a:srgbClr val="FF00FF"/>
                </a:solidFill>
              </a:rPr>
              <a:t>Dependency ratio:</a:t>
            </a:r>
          </a:p>
          <a:p>
            <a:r>
              <a:rPr lang="en-GB" sz="1200" dirty="0">
                <a:solidFill>
                  <a:srgbClr val="FF00FF"/>
                </a:solidFill>
              </a:rPr>
              <a:t>Immigrants are more likely to be of working age and this helps to lower the dependency ratio. In addition, many return to their country of origin to retire. However because they are younger many immigrants have more children, therefore raising the ratio. Finally, the longer a group is settled in the country, the close their fertility rate comes the national average, reducing ratio.</a:t>
            </a:r>
          </a:p>
        </p:txBody>
      </p:sp>
    </p:spTree>
    <p:extLst>
      <p:ext uri="{BB962C8B-B14F-4D97-AF65-F5344CB8AC3E}">
        <p14:creationId xmlns:p14="http://schemas.microsoft.com/office/powerpoint/2010/main" val="368583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9261" y="3716001"/>
            <a:ext cx="8626642" cy="3123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78782" y="3826529"/>
            <a:ext cx="7632032" cy="2949734"/>
          </a:xfrm>
        </p:spPr>
        <p:txBody>
          <a:bodyPr>
            <a:normAutofit/>
          </a:bodyPr>
          <a:lstStyle/>
          <a:p>
            <a:r>
              <a:rPr lang="en-US" dirty="0" smtClean="0"/>
              <a:t>Family trend: decline in the number </a:t>
            </a:r>
            <a:r>
              <a:rPr lang="en-US" smtClean="0"/>
              <a:t>of marriages</a:t>
            </a:r>
            <a:endParaRPr lang="en-US" dirty="0"/>
          </a:p>
        </p:txBody>
      </p:sp>
      <p:cxnSp>
        <p:nvCxnSpPr>
          <p:cNvPr id="6" name="Straight Arrow Connector 5"/>
          <p:cNvCxnSpPr/>
          <p:nvPr/>
        </p:nvCxnSpPr>
        <p:spPr>
          <a:xfrm flipV="1">
            <a:off x="8252161" y="2557215"/>
            <a:ext cx="1911513" cy="209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13231" y="42435"/>
            <a:ext cx="2478507" cy="2492990"/>
          </a:xfrm>
          <a:prstGeom prst="rect">
            <a:avLst/>
          </a:prstGeom>
          <a:noFill/>
        </p:spPr>
        <p:txBody>
          <a:bodyPr wrap="square" rtlCol="0">
            <a:spAutoFit/>
          </a:bodyPr>
          <a:lstStyle/>
          <a:p>
            <a:r>
              <a:rPr lang="en-US" sz="1200" dirty="0">
                <a:solidFill>
                  <a:srgbClr val="FF0000"/>
                </a:solidFill>
              </a:rPr>
              <a:t>Legal acts/issues:</a:t>
            </a:r>
          </a:p>
          <a:p>
            <a:r>
              <a:rPr lang="en-US" sz="1200" dirty="0">
                <a:solidFill>
                  <a:srgbClr val="FF0000"/>
                </a:solidFill>
              </a:rPr>
              <a:t>Divorce Reform Act 1969/71- </a:t>
            </a:r>
            <a:r>
              <a:rPr lang="en-US" sz="1200" dirty="0">
                <a:solidFill>
                  <a:prstClr val="black"/>
                </a:solidFill>
              </a:rPr>
              <a:t>before this act there needed to be prove that one partner was the guilty party and had committed one of the matrimonial offence</a:t>
            </a:r>
            <a:r>
              <a:rPr lang="mr-IN" sz="1200" dirty="0">
                <a:solidFill>
                  <a:prstClr val="black"/>
                </a:solidFill>
              </a:rPr>
              <a:t>…</a:t>
            </a:r>
            <a:r>
              <a:rPr lang="en-GB" sz="1200" dirty="0">
                <a:solidFill>
                  <a:prstClr val="black"/>
                </a:solidFill>
              </a:rPr>
              <a:t>Cruelty and adultery. The act removed this and made a breakdown grounds for divorce. </a:t>
            </a:r>
            <a:endParaRPr lang="en-US" sz="1200" dirty="0">
              <a:solidFill>
                <a:prstClr val="black"/>
              </a:solidFill>
            </a:endParaRPr>
          </a:p>
          <a:p>
            <a:r>
              <a:rPr lang="en-US" sz="1200" dirty="0">
                <a:solidFill>
                  <a:srgbClr val="FF0000"/>
                </a:solidFill>
              </a:rPr>
              <a:t>Family Law Act 1996- </a:t>
            </a:r>
            <a:r>
              <a:rPr lang="en-US" sz="1200" dirty="0">
                <a:solidFill>
                  <a:prstClr val="black"/>
                </a:solidFill>
              </a:rPr>
              <a:t>this act relieved the amount of time you had to be married to fill a divorce form, three years down to one. </a:t>
            </a:r>
            <a:endParaRPr lang="en-US" sz="1200" dirty="0">
              <a:solidFill>
                <a:srgbClr val="FF0000"/>
              </a:solidFill>
            </a:endParaRPr>
          </a:p>
        </p:txBody>
      </p:sp>
      <p:cxnSp>
        <p:nvCxnSpPr>
          <p:cNvPr id="10" name="Straight Arrow Connector 9"/>
          <p:cNvCxnSpPr/>
          <p:nvPr/>
        </p:nvCxnSpPr>
        <p:spPr>
          <a:xfrm flipV="1">
            <a:off x="6397792" y="1566114"/>
            <a:ext cx="688808" cy="2260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59179" y="120321"/>
            <a:ext cx="5071309" cy="2031325"/>
          </a:xfrm>
          <a:prstGeom prst="rect">
            <a:avLst/>
          </a:prstGeom>
          <a:noFill/>
        </p:spPr>
        <p:txBody>
          <a:bodyPr wrap="square" rtlCol="0">
            <a:spAutoFit/>
          </a:bodyPr>
          <a:lstStyle/>
          <a:p>
            <a:r>
              <a:rPr lang="en-US" sz="1200" dirty="0">
                <a:solidFill>
                  <a:srgbClr val="00B050"/>
                </a:solidFill>
              </a:rPr>
              <a:t>Ideological changes in values:</a:t>
            </a:r>
          </a:p>
          <a:p>
            <a:r>
              <a:rPr lang="en-US" sz="1200" dirty="0">
                <a:solidFill>
                  <a:srgbClr val="00B050"/>
                </a:solidFill>
              </a:rPr>
              <a:t>Cohabitation as the norm- </a:t>
            </a:r>
            <a:r>
              <a:rPr lang="en-US" sz="1200" dirty="0">
                <a:solidFill>
                  <a:prstClr val="black"/>
                </a:solidFill>
              </a:rPr>
              <a:t>idea of living together without being married is no longer regarded as ‘living in the sin’ but as the norm. 1950- 2% of married partners had combined prior to marriage, today it is most couples. </a:t>
            </a:r>
          </a:p>
          <a:p>
            <a:r>
              <a:rPr lang="en-US" sz="1200" dirty="0">
                <a:solidFill>
                  <a:srgbClr val="00B050"/>
                </a:solidFill>
              </a:rPr>
              <a:t>Attitudes towards single parent families- </a:t>
            </a:r>
            <a:r>
              <a:rPr lang="en-US" sz="1200" dirty="0">
                <a:solidFill>
                  <a:prstClr val="black"/>
                </a:solidFill>
              </a:rPr>
              <a:t>there is less social stigma towards lone parenthood. Historically women who were married that became pregnant would be socially shunned and dep ding on their age may have had to give the baby up for adoption. </a:t>
            </a:r>
          </a:p>
          <a:p>
            <a:endParaRPr lang="en-US" sz="1200" dirty="0">
              <a:solidFill>
                <a:prstClr val="black"/>
              </a:solidFill>
            </a:endParaRPr>
          </a:p>
          <a:p>
            <a:endParaRPr lang="en-US" dirty="0">
              <a:solidFill>
                <a:prstClr val="black"/>
              </a:solidFill>
            </a:endParaRPr>
          </a:p>
        </p:txBody>
      </p:sp>
      <p:cxnSp>
        <p:nvCxnSpPr>
          <p:cNvPr id="16" name="Straight Arrow Connector 15"/>
          <p:cNvCxnSpPr/>
          <p:nvPr/>
        </p:nvCxnSpPr>
        <p:spPr>
          <a:xfrm flipH="1" flipV="1">
            <a:off x="2580774" y="2151646"/>
            <a:ext cx="1335505" cy="1564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8917" y="120321"/>
            <a:ext cx="3134226" cy="2031325"/>
          </a:xfrm>
          <a:prstGeom prst="rect">
            <a:avLst/>
          </a:prstGeom>
          <a:noFill/>
        </p:spPr>
        <p:txBody>
          <a:bodyPr wrap="square" rtlCol="0">
            <a:spAutoFit/>
          </a:bodyPr>
          <a:lstStyle/>
          <a:p>
            <a:r>
              <a:rPr lang="en-US" dirty="0">
                <a:solidFill>
                  <a:srgbClr val="0070C0"/>
                </a:solidFill>
              </a:rPr>
              <a:t>Sociological studies:</a:t>
            </a:r>
          </a:p>
          <a:p>
            <a:r>
              <a:rPr lang="en-US" sz="1200" dirty="0">
                <a:solidFill>
                  <a:srgbClr val="0070C0"/>
                </a:solidFill>
              </a:rPr>
              <a:t>Allan and Crow 2011- </a:t>
            </a:r>
            <a:r>
              <a:rPr lang="en-US" sz="1200" dirty="0">
                <a:solidFill>
                  <a:prstClr val="black"/>
                </a:solidFill>
              </a:rPr>
              <a:t>‘Love, personal commitment and satisfaction are now seen as the cornerstone of marriage. The absence of those feelings is itself satisfaction for ending the relationship” </a:t>
            </a:r>
          </a:p>
          <a:p>
            <a:r>
              <a:rPr lang="en-US" sz="1200" dirty="0">
                <a:solidFill>
                  <a:srgbClr val="0070C0"/>
                </a:solidFill>
              </a:rPr>
              <a:t>Cashmore 1985- </a:t>
            </a:r>
            <a:r>
              <a:rPr lang="en-US" sz="1200" dirty="0">
                <a:solidFill>
                  <a:prstClr val="black"/>
                </a:solidFill>
              </a:rPr>
              <a:t>some working class mothers with less earning power choose to live on welfare benefits without a partner, often because they experienced abuse. </a:t>
            </a:r>
            <a:endParaRPr lang="en-US" sz="1200" dirty="0">
              <a:solidFill>
                <a:srgbClr val="0070C0"/>
              </a:solidFill>
            </a:endParaRPr>
          </a:p>
        </p:txBody>
      </p:sp>
      <p:cxnSp>
        <p:nvCxnSpPr>
          <p:cNvPr id="19" name="Straight Arrow Connector 18"/>
          <p:cNvCxnSpPr/>
          <p:nvPr/>
        </p:nvCxnSpPr>
        <p:spPr>
          <a:xfrm>
            <a:off x="8433136" y="5220205"/>
            <a:ext cx="872288" cy="860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471860" y="4054901"/>
            <a:ext cx="2692068" cy="2492990"/>
          </a:xfrm>
          <a:prstGeom prst="rect">
            <a:avLst/>
          </a:prstGeom>
          <a:noFill/>
        </p:spPr>
        <p:txBody>
          <a:bodyPr wrap="square" rtlCol="0">
            <a:spAutoFit/>
          </a:bodyPr>
          <a:lstStyle/>
          <a:p>
            <a:r>
              <a:rPr lang="en-US" sz="1200" dirty="0">
                <a:solidFill>
                  <a:srgbClr val="FFC000"/>
                </a:solidFill>
              </a:rPr>
              <a:t>Key statistics:</a:t>
            </a:r>
          </a:p>
          <a:p>
            <a:r>
              <a:rPr lang="en-US" sz="1200" dirty="0">
                <a:solidFill>
                  <a:srgbClr val="FFC000"/>
                </a:solidFill>
              </a:rPr>
              <a:t>Decline in family size- </a:t>
            </a:r>
            <a:r>
              <a:rPr lang="en-US" sz="1200" dirty="0">
                <a:solidFill>
                  <a:prstClr val="black"/>
                </a:solidFill>
              </a:rPr>
              <a:t>in 2015, more than 50% of all men and women in the UK were married.</a:t>
            </a:r>
          </a:p>
          <a:p>
            <a:r>
              <a:rPr lang="en-US" sz="1200" dirty="0">
                <a:solidFill>
                  <a:srgbClr val="FFC000"/>
                </a:solidFill>
              </a:rPr>
              <a:t>Increase in divorce- </a:t>
            </a:r>
            <a:r>
              <a:rPr lang="en-US" sz="1200" dirty="0">
                <a:solidFill>
                  <a:prstClr val="black"/>
                </a:solidFill>
              </a:rPr>
              <a:t>the proportion of children living in single long parent families tripled to 24% between 1972 and 2006.</a:t>
            </a:r>
          </a:p>
          <a:p>
            <a:r>
              <a:rPr lang="en-US" sz="1200" dirty="0">
                <a:solidFill>
                  <a:srgbClr val="FFC000"/>
                </a:solidFill>
              </a:rPr>
              <a:t>Cohabitation- </a:t>
            </a:r>
            <a:r>
              <a:rPr lang="en-US" sz="1200" dirty="0">
                <a:solidFill>
                  <a:prstClr val="black"/>
                </a:solidFill>
              </a:rPr>
              <a:t>the number of people cohabiting has doubled between 1996 and 2002. in the 1960s around 2% of couples lived together before marriage, by the 2000s this has changed to 80%.</a:t>
            </a:r>
            <a:endParaRPr lang="en-US" sz="1200" dirty="0">
              <a:solidFill>
                <a:srgbClr val="FFC000"/>
              </a:solidFill>
            </a:endParaRPr>
          </a:p>
        </p:txBody>
      </p:sp>
    </p:spTree>
    <p:extLst>
      <p:ext uri="{BB962C8B-B14F-4D97-AF65-F5344CB8AC3E}">
        <p14:creationId xmlns:p14="http://schemas.microsoft.com/office/powerpoint/2010/main" val="114399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3526" y="3351047"/>
            <a:ext cx="6749716" cy="1678154"/>
          </a:xfrm>
          <a:prstGeom prst="rect">
            <a:avLst/>
          </a:prstGeom>
          <a:solidFill>
            <a:srgbClr val="F071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343526" y="3577557"/>
            <a:ext cx="10515600" cy="1325563"/>
          </a:xfrm>
        </p:spPr>
        <p:txBody>
          <a:bodyPr/>
          <a:lstStyle/>
          <a:p>
            <a:r>
              <a:rPr lang="en-US" dirty="0" smtClean="0"/>
              <a:t>Increase in the number</a:t>
            </a:r>
            <a:br>
              <a:rPr lang="en-US" dirty="0" smtClean="0"/>
            </a:br>
            <a:r>
              <a:rPr lang="en-US" dirty="0" smtClean="0"/>
              <a:t> of couples cohabitating. </a:t>
            </a:r>
            <a:endParaRPr lang="en-US" dirty="0"/>
          </a:p>
        </p:txBody>
      </p:sp>
      <p:cxnSp>
        <p:nvCxnSpPr>
          <p:cNvPr id="6" name="Straight Arrow Connector 5"/>
          <p:cNvCxnSpPr/>
          <p:nvPr/>
        </p:nvCxnSpPr>
        <p:spPr>
          <a:xfrm flipV="1">
            <a:off x="7760368" y="1708485"/>
            <a:ext cx="1275348" cy="164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64316" y="192505"/>
            <a:ext cx="2594810" cy="5632311"/>
          </a:xfrm>
          <a:prstGeom prst="rect">
            <a:avLst/>
          </a:prstGeom>
          <a:noFill/>
        </p:spPr>
        <p:txBody>
          <a:bodyPr wrap="square" rtlCol="0">
            <a:spAutoFit/>
          </a:bodyPr>
          <a:lstStyle/>
          <a:p>
            <a:r>
              <a:rPr lang="en-US" dirty="0">
                <a:solidFill>
                  <a:srgbClr val="FF0000"/>
                </a:solidFill>
              </a:rPr>
              <a:t>Ideological changes in values:</a:t>
            </a:r>
          </a:p>
          <a:p>
            <a:r>
              <a:rPr lang="en-US" dirty="0">
                <a:solidFill>
                  <a:srgbClr val="FF0000"/>
                </a:solidFill>
              </a:rPr>
              <a:t>Cohabitation as the norm- </a:t>
            </a:r>
            <a:r>
              <a:rPr lang="en-US" dirty="0">
                <a:solidFill>
                  <a:prstClr val="black"/>
                </a:solidFill>
              </a:rPr>
              <a:t>idea of living together without being married is no longer regarded as ‘living in the sin’ but as the norm. 1950- 2% of married partners had combined prior to marriage, today it is most couples. </a:t>
            </a:r>
          </a:p>
          <a:p>
            <a:r>
              <a:rPr lang="en-US" dirty="0" err="1">
                <a:solidFill>
                  <a:srgbClr val="FF0000"/>
                </a:solidFill>
              </a:rPr>
              <a:t>Secularisation</a:t>
            </a:r>
            <a:r>
              <a:rPr lang="en-US" dirty="0">
                <a:solidFill>
                  <a:srgbClr val="FF0000"/>
                </a:solidFill>
              </a:rPr>
              <a:t>-</a:t>
            </a:r>
            <a:r>
              <a:rPr lang="en-US" dirty="0">
                <a:solidFill>
                  <a:prstClr val="black"/>
                </a:solidFill>
              </a:rPr>
              <a:t> the decline in religious values has led to less stigma around cohabitation as it is no longer seen as ‘sinful’  to live together out of wedlock. </a:t>
            </a:r>
          </a:p>
          <a:p>
            <a:endParaRPr lang="en-US" dirty="0">
              <a:solidFill>
                <a:prstClr val="black"/>
              </a:solidFill>
            </a:endParaRPr>
          </a:p>
        </p:txBody>
      </p:sp>
      <p:cxnSp>
        <p:nvCxnSpPr>
          <p:cNvPr id="10" name="Straight Arrow Connector 9"/>
          <p:cNvCxnSpPr/>
          <p:nvPr/>
        </p:nvCxnSpPr>
        <p:spPr>
          <a:xfrm flipH="1" flipV="1">
            <a:off x="4071690" y="2688265"/>
            <a:ext cx="768013" cy="627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2452" y="-6979"/>
            <a:ext cx="4018547" cy="4247317"/>
          </a:xfrm>
          <a:prstGeom prst="rect">
            <a:avLst/>
          </a:prstGeom>
          <a:noFill/>
        </p:spPr>
        <p:txBody>
          <a:bodyPr wrap="square" rtlCol="0">
            <a:spAutoFit/>
          </a:bodyPr>
          <a:lstStyle/>
          <a:p>
            <a:r>
              <a:rPr lang="en-US" dirty="0">
                <a:solidFill>
                  <a:srgbClr val="7030A0"/>
                </a:solidFill>
              </a:rPr>
              <a:t>Key statistics:</a:t>
            </a:r>
          </a:p>
          <a:p>
            <a:r>
              <a:rPr lang="en-US" dirty="0">
                <a:solidFill>
                  <a:srgbClr val="7030A0"/>
                </a:solidFill>
              </a:rPr>
              <a:t>Cohabitation-</a:t>
            </a:r>
            <a:r>
              <a:rPr lang="en-US" dirty="0">
                <a:solidFill>
                  <a:srgbClr val="FFC000"/>
                </a:solidFill>
              </a:rPr>
              <a:t> </a:t>
            </a:r>
            <a:r>
              <a:rPr lang="en-US" dirty="0">
                <a:solidFill>
                  <a:prstClr val="black"/>
                </a:solidFill>
              </a:rPr>
              <a:t>the number of people cohabiting has doubled between 1996 and 2002. in the 1960s around 2% of couples lived together before marriage, by the 2000s this has changed to 80%.</a:t>
            </a:r>
          </a:p>
          <a:p>
            <a:pPr marL="285750" indent="-285750">
              <a:buFontTx/>
              <a:buChar char="-"/>
            </a:pPr>
            <a:r>
              <a:rPr lang="en-US" dirty="0">
                <a:solidFill>
                  <a:prstClr val="black"/>
                </a:solidFill>
              </a:rPr>
              <a:t>Cohabitation arose in the 1970s.</a:t>
            </a:r>
          </a:p>
          <a:p>
            <a:pPr marL="285750" indent="-285750">
              <a:buFontTx/>
              <a:buChar char="-"/>
            </a:pPr>
            <a:r>
              <a:rPr lang="en-US" dirty="0">
                <a:solidFill>
                  <a:prstClr val="black"/>
                </a:solidFill>
              </a:rPr>
              <a:t>This is a 100% rise in cohabitation rates recorded in 1986.</a:t>
            </a:r>
          </a:p>
          <a:p>
            <a:pPr marL="285750" indent="-285750">
              <a:buFontTx/>
              <a:buChar char="-"/>
            </a:pPr>
            <a:r>
              <a:rPr lang="en-US" dirty="0">
                <a:solidFill>
                  <a:prstClr val="black"/>
                </a:solidFill>
              </a:rPr>
              <a:t>Couples who lived together before marriage tend to divorce early in their marriage.</a:t>
            </a:r>
          </a:p>
          <a:p>
            <a:pPr marL="285750" indent="-285750">
              <a:buFontTx/>
              <a:buChar char="-"/>
            </a:pPr>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13" name="Picture 12"/>
          <p:cNvPicPr>
            <a:picLocks noChangeAspect="1"/>
          </p:cNvPicPr>
          <p:nvPr/>
        </p:nvPicPr>
        <p:blipFill>
          <a:blip r:embed="rId2"/>
          <a:stretch>
            <a:fillRect/>
          </a:stretch>
        </p:blipFill>
        <p:spPr>
          <a:xfrm>
            <a:off x="4993105" y="0"/>
            <a:ext cx="2368215" cy="2170863"/>
          </a:xfrm>
          <a:prstGeom prst="rect">
            <a:avLst/>
          </a:prstGeom>
        </p:spPr>
      </p:pic>
    </p:spTree>
    <p:extLst>
      <p:ext uri="{BB962C8B-B14F-4D97-AF65-F5344CB8AC3E}">
        <p14:creationId xmlns:p14="http://schemas.microsoft.com/office/powerpoint/2010/main" val="161917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198" b="11226"/>
          <a:stretch/>
        </p:blipFill>
        <p:spPr>
          <a:xfrm>
            <a:off x="922282" y="325821"/>
            <a:ext cx="9861331" cy="6181280"/>
          </a:xfrm>
          <a:prstGeom prst="rect">
            <a:avLst/>
          </a:prstGeom>
        </p:spPr>
      </p:pic>
    </p:spTree>
    <p:extLst>
      <p:ext uri="{BB962C8B-B14F-4D97-AF65-F5344CB8AC3E}">
        <p14:creationId xmlns:p14="http://schemas.microsoft.com/office/powerpoint/2010/main" val="2936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790" b="13065"/>
          <a:stretch/>
        </p:blipFill>
        <p:spPr>
          <a:xfrm>
            <a:off x="922281" y="126124"/>
            <a:ext cx="10018987" cy="6172618"/>
          </a:xfrm>
          <a:prstGeom prst="rect">
            <a:avLst/>
          </a:prstGeom>
        </p:spPr>
      </p:pic>
    </p:spTree>
    <p:extLst>
      <p:ext uri="{BB962C8B-B14F-4D97-AF65-F5344CB8AC3E}">
        <p14:creationId xmlns:p14="http://schemas.microsoft.com/office/powerpoint/2010/main" val="406247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841" y="89994"/>
            <a:ext cx="8789276" cy="6591957"/>
          </a:xfrm>
          <a:prstGeom prst="rect">
            <a:avLst/>
          </a:prstGeom>
        </p:spPr>
      </p:pic>
    </p:spTree>
    <p:extLst>
      <p:ext uri="{BB962C8B-B14F-4D97-AF65-F5344CB8AC3E}">
        <p14:creationId xmlns:p14="http://schemas.microsoft.com/office/powerpoint/2010/main" val="23338295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otalTime>4</TotalTime>
  <Words>1298</Words>
  <Application>Microsoft Office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14</vt:i4>
      </vt:variant>
    </vt:vector>
  </HeadingPairs>
  <TitlesOfParts>
    <vt:vector size="29" baseType="lpstr">
      <vt:lpstr>Arial</vt:lpstr>
      <vt:lpstr>BrowalliaUPC</vt:lpstr>
      <vt:lpstr>Calibri</vt:lpstr>
      <vt:lpstr>Calibri Light</vt:lpstr>
      <vt:lpstr>Helvetica</vt:lpstr>
      <vt:lpstr>Mangal</vt:lpstr>
      <vt:lpstr>Tw Cen MT</vt:lpstr>
      <vt:lpstr>Tw Cen MT Condensed</vt:lpstr>
      <vt:lpstr>Wingdings</vt:lpstr>
      <vt:lpstr>Wingdings 3</vt:lpstr>
      <vt:lpstr>Office Theme</vt:lpstr>
      <vt:lpstr>Integral</vt:lpstr>
      <vt:lpstr>1_Office Theme</vt:lpstr>
      <vt:lpstr>2_Office Theme</vt:lpstr>
      <vt:lpstr>1_Integral</vt:lpstr>
      <vt:lpstr>FAMILY TRENDS SUMMARY D1 GROUP</vt:lpstr>
      <vt:lpstr>PowerPoint Presentation</vt:lpstr>
      <vt:lpstr>Increase of marriages that are remarriages </vt:lpstr>
      <vt:lpstr>PowerPoint Presentation</vt:lpstr>
      <vt:lpstr>Family trend: decline in the number of marriages</vt:lpstr>
      <vt:lpstr>Increase in the number  of couples cohabitating.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TRENDS SUMMARY D1 GROUP</dc:title>
  <dc:creator>Hannah Roberts</dc:creator>
  <cp:lastModifiedBy>Hannah Roberts</cp:lastModifiedBy>
  <cp:revision>3</cp:revision>
  <dcterms:created xsi:type="dcterms:W3CDTF">2017-03-06T08:18:55Z</dcterms:created>
  <dcterms:modified xsi:type="dcterms:W3CDTF">2017-03-06T10:59:14Z</dcterms:modified>
</cp:coreProperties>
</file>