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2" r:id="rId4"/>
    <p:sldMasterId id="2147483714" r:id="rId5"/>
    <p:sldMasterId id="2147483732" r:id="rId6"/>
  </p:sldMasterIdLst>
  <p:notesMasterIdLst>
    <p:notesMasterId r:id="rId24"/>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91" d="100"/>
          <a:sy n="91" d="100"/>
        </p:scale>
        <p:origin x="8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F550592-DEB7-48E4-B5F9-4D8FF1B08ECA}" type="datetimeFigureOut">
              <a:rPr lang="en-GB" smtClean="0"/>
              <a:t>06/03/2017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39157F0-9E4B-4ADC-877D-28C590A9949F}" type="slidenum">
              <a:rPr lang="en-GB" smtClean="0"/>
              <a:t>‹#›</a:t>
            </a:fld>
            <a:endParaRPr lang="en-GB"/>
          </a:p>
        </p:txBody>
      </p:sp>
    </p:spTree>
    <p:extLst>
      <p:ext uri="{BB962C8B-B14F-4D97-AF65-F5344CB8AC3E}">
        <p14:creationId xmlns:p14="http://schemas.microsoft.com/office/powerpoint/2010/main" val="44392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970054-0E75-48CA-9464-4B49B90C6F0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86094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27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072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964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3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9279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345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839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745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625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5234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507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5534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0428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9363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6384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3/6/2017</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8949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8947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226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3/6/2017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3575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3/6/2017</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2014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3/6/2017</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5233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3/6/2017</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02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73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3/6/2017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08455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3/6/2017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9658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3/6/2017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4896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368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4449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6060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3/6/2017</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4415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3/6/2017</a:t>
            </a:fld>
            <a:endParaRPr lang="en-US" dirty="0">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0089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3644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064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486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347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5374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650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6859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4943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2846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066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5545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2084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44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110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4805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GB">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6225171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1977774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49202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1115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57083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147088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98405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40337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3414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3847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009850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118626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608568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068618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24732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697643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51458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8484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7581994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86348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56529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2434426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0936747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496743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111268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3274188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4247214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3/6/2017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6915334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6932992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3824654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33327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94316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6558353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3903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0549504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85110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450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6.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6E937-5A94-4BC8-B4C4-DA70D23446BB}"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E6784-13F3-4AA2-BCDC-4A52718B5A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3645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A55D2-7BCD-4BD2-854B-CD9AED6E162D}"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CF275-9A3D-4FF5-BD74-81899AF927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9098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457200"/>
            <a:fld id="{2BE451C3-0FF4-47C4-B829-773ADF60F88C}" type="datetimeFigureOut">
              <a:rPr lang="en-US" dirty="0">
                <a:solidFill>
                  <a:srgbClr val="B31166"/>
                </a:solidFill>
              </a:rPr>
              <a:pPr defTabSz="457200"/>
              <a:t>3/6/2017</a:t>
            </a:fld>
            <a:endParaRPr lang="en-US" dirty="0">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457200"/>
            <a:r>
              <a:rPr lang="en-US" dirty="0">
                <a:solidFill>
                  <a:srgbClr val="B31166"/>
                </a:solidFill>
              </a:rPr>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753814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13DE6-EA62-45FE-AB04-ABBE9A6A2DB7}"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FCDB3-0001-4685-8FC6-3276DF0E11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129078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E65FCF-EEB0-4DA0-962E-C9343622C69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267062-7C70-452B-849E-453E858A611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2674931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6DFF08F-DC6B-4601-B491-B0F83F6DD2DA}" type="datetimeFigureOut">
              <a:rPr lang="en-US" smtClean="0">
                <a:solidFill>
                  <a:prstClr val="black">
                    <a:tint val="75000"/>
                  </a:prstClr>
                </a:solidFill>
              </a:rPr>
              <a:pPr defTabSz="457200"/>
              <a:t>3/6/2017</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defTabSz="457200"/>
            <a:fld id="{4FAB73BC-B049-4115-A692-8D63A059BFB8}" type="slidenum">
              <a:rPr lang="en-US" smtClean="0">
                <a:solidFill>
                  <a:srgbClr val="F496CB">
                    <a:lumMod val="75000"/>
                  </a:srgbClr>
                </a:solidFill>
              </a:rPr>
              <a:pPr defTabSz="457200"/>
              <a:t>‹#›</a:t>
            </a:fld>
            <a:endParaRPr lang="en-US" dirty="0">
              <a:solidFill>
                <a:srgbClr val="F496CB">
                  <a:lumMod val="75000"/>
                </a:srgbClr>
              </a:solidFill>
            </a:endParaRPr>
          </a:p>
        </p:txBody>
      </p:sp>
    </p:spTree>
    <p:extLst>
      <p:ext uri="{BB962C8B-B14F-4D97-AF65-F5344CB8AC3E}">
        <p14:creationId xmlns:p14="http://schemas.microsoft.com/office/powerpoint/2010/main" val="3781316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FAMILY TRENDS SUMMARY</a:t>
            </a:r>
            <a:br>
              <a:rPr lang="en-GB" dirty="0" smtClean="0"/>
            </a:br>
            <a:r>
              <a:rPr lang="en-GB" dirty="0" smtClean="0"/>
              <a:t>D2 GROUP</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5457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377439" y="2537031"/>
            <a:ext cx="6429487" cy="7870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200" dirty="0" smtClean="0">
                <a:solidFill>
                  <a:prstClr val="white"/>
                </a:solidFill>
              </a:rPr>
              <a:t>Family Trend:</a:t>
            </a:r>
          </a:p>
          <a:p>
            <a:r>
              <a:rPr lang="en-GB" sz="2200" dirty="0" smtClean="0">
                <a:solidFill>
                  <a:prstClr val="white"/>
                </a:solidFill>
              </a:rPr>
              <a:t>Impact of Migration on  Types of Families and the UK Population Structure</a:t>
            </a:r>
            <a:endParaRPr lang="en-GB" sz="2200" dirty="0">
              <a:solidFill>
                <a:prstClr val="white"/>
              </a:solidFill>
            </a:endParaRPr>
          </a:p>
        </p:txBody>
      </p:sp>
      <p:sp>
        <p:nvSpPr>
          <p:cNvPr id="7" name="Rectangle 6"/>
          <p:cNvSpPr/>
          <p:nvPr/>
        </p:nvSpPr>
        <p:spPr>
          <a:xfrm>
            <a:off x="203447" y="415073"/>
            <a:ext cx="2797938" cy="5262979"/>
          </a:xfrm>
          <a:prstGeom prst="rect">
            <a:avLst/>
          </a:prstGeom>
        </p:spPr>
        <p:txBody>
          <a:bodyPr wrap="square">
            <a:spAutoFit/>
          </a:bodyPr>
          <a:lstStyle/>
          <a:p>
            <a:r>
              <a:rPr lang="en-GB" sz="1400" b="1" u="sng" dirty="0">
                <a:solidFill>
                  <a:prstClr val="white"/>
                </a:solidFill>
                <a:latin typeface="SimSun" panose="02010600030101010101" pitchFamily="2" charset="-122"/>
                <a:ea typeface="SimSun" panose="02010600030101010101" pitchFamily="2" charset="-122"/>
              </a:rPr>
              <a:t>Key Statistics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1950 – black immigrants from Caribbean.</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1960 – South Asian from India, Pakistan, Bangladesh and East Africa.</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1980 – non-whites = less than a ¼ of all immigrants.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Population size = net migration high </a:t>
            </a:r>
            <a:r>
              <a:rPr lang="en-GB" sz="1400" dirty="0" err="1">
                <a:solidFill>
                  <a:prstClr val="white"/>
                </a:solidFill>
                <a:latin typeface="SimSun" panose="02010600030101010101" pitchFamily="2" charset="-122"/>
                <a:ea typeface="SimSun" panose="02010600030101010101" pitchFamily="2" charset="-122"/>
              </a:rPr>
              <a:t>eg</a:t>
            </a:r>
            <a:r>
              <a:rPr lang="en-GB" sz="1400" dirty="0">
                <a:solidFill>
                  <a:prstClr val="white"/>
                </a:solidFill>
                <a:latin typeface="SimSun" panose="02010600030101010101" pitchFamily="2" charset="-122"/>
                <a:ea typeface="SimSun" panose="02010600030101010101" pitchFamily="2" charset="-122"/>
              </a:rPr>
              <a:t>. 260,000 more immigrants that migrants (47% non-EU, 38% EU citizens and 14% returning to UK).</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Greater ethnic diversity led to changing family patterns in the UK.</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Higher proportion of lone parent households were headed by black persons (at least ½).</a:t>
            </a:r>
          </a:p>
          <a:p>
            <a:pPr marL="285750" indent="-285750">
              <a:buFont typeface="Arial" panose="020B0604020202020204" pitchFamily="34" charset="0"/>
              <a:buChar char="•"/>
            </a:pPr>
            <a:endParaRPr lang="en-GB" sz="1400" dirty="0">
              <a:solidFill>
                <a:prstClr val="white"/>
              </a:solidFill>
              <a:latin typeface="SimSun" panose="02010600030101010101" pitchFamily="2" charset="-122"/>
              <a:ea typeface="SimSun" panose="02010600030101010101" pitchFamily="2" charset="-122"/>
            </a:endParaRPr>
          </a:p>
        </p:txBody>
      </p:sp>
      <p:sp>
        <p:nvSpPr>
          <p:cNvPr id="9" name="Rectangle 8"/>
          <p:cNvSpPr/>
          <p:nvPr/>
        </p:nvSpPr>
        <p:spPr>
          <a:xfrm>
            <a:off x="4223695" y="415073"/>
            <a:ext cx="3769237" cy="2031325"/>
          </a:xfrm>
          <a:prstGeom prst="rect">
            <a:avLst/>
          </a:prstGeom>
        </p:spPr>
        <p:txBody>
          <a:bodyPr wrap="square">
            <a:spAutoFit/>
          </a:bodyPr>
          <a:lstStyle/>
          <a:p>
            <a:r>
              <a:rPr lang="en-GB" sz="1400" b="1" u="sng" dirty="0">
                <a:solidFill>
                  <a:prstClr val="white"/>
                </a:solidFill>
                <a:latin typeface="SimSun" panose="02010600030101010101" pitchFamily="2" charset="-122"/>
                <a:ea typeface="SimSun" panose="02010600030101010101" pitchFamily="2" charset="-122"/>
              </a:rPr>
              <a:t>Changes in Values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More pull factors for a certain country; better housing, education and safer.</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UK is a multicultural society: may different cultures and families now living there.</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More accepted top have mixed race families.</a:t>
            </a:r>
          </a:p>
        </p:txBody>
      </p:sp>
      <p:sp>
        <p:nvSpPr>
          <p:cNvPr id="12" name="Rectangle 11"/>
          <p:cNvSpPr/>
          <p:nvPr/>
        </p:nvSpPr>
        <p:spPr>
          <a:xfrm>
            <a:off x="9215243" y="415073"/>
            <a:ext cx="2854838" cy="2893100"/>
          </a:xfrm>
          <a:prstGeom prst="rect">
            <a:avLst/>
          </a:prstGeom>
        </p:spPr>
        <p:txBody>
          <a:bodyPr wrap="square">
            <a:spAutoFit/>
          </a:bodyPr>
          <a:lstStyle/>
          <a:p>
            <a:r>
              <a:rPr lang="en-GB" sz="1400" b="1" u="sng" dirty="0">
                <a:solidFill>
                  <a:prstClr val="white"/>
                </a:solidFill>
                <a:latin typeface="SimSun" panose="02010600030101010101" pitchFamily="2" charset="-122"/>
                <a:ea typeface="SimSun" panose="02010600030101010101" pitchFamily="2" charset="-122"/>
              </a:rPr>
              <a:t>Sociological Studies</a:t>
            </a:r>
          </a:p>
          <a:p>
            <a:pPr marL="285750" indent="-285750">
              <a:buFont typeface="Arial" panose="020B0604020202020204" pitchFamily="34" charset="0"/>
              <a:buChar char="•"/>
            </a:pPr>
            <a:r>
              <a:rPr lang="en-GB" sz="1400" b="1" dirty="0">
                <a:solidFill>
                  <a:prstClr val="white"/>
                </a:solidFill>
                <a:latin typeface="SimSun" panose="02010600030101010101" pitchFamily="2" charset="-122"/>
                <a:ea typeface="SimSun" panose="02010600030101010101" pitchFamily="2" charset="-122"/>
              </a:rPr>
              <a:t>Mirza;</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Caribbean Families brought higher rates of single parent households. 2012; over half of families with depended children headed by a black person were lone parent.</a:t>
            </a:r>
          </a:p>
          <a:p>
            <a:pPr marL="285750" indent="-285750">
              <a:buFont typeface="Arial" panose="020B0604020202020204" pitchFamily="34" charset="0"/>
              <a:buChar char="•"/>
            </a:pPr>
            <a:r>
              <a:rPr lang="en-GB" sz="1400" b="1" dirty="0">
                <a:solidFill>
                  <a:prstClr val="white"/>
                </a:solidFill>
                <a:latin typeface="SimSun" panose="02010600030101010101" pitchFamily="2" charset="-122"/>
                <a:ea typeface="SimSun" panose="02010600030101010101" pitchFamily="2" charset="-122"/>
              </a:rPr>
              <a:t>Ballard; </a:t>
            </a:r>
            <a:r>
              <a:rPr lang="en-GB" sz="1400" dirty="0">
                <a:solidFill>
                  <a:prstClr val="white"/>
                </a:solidFill>
                <a:latin typeface="SimSun" panose="02010600030101010101" pitchFamily="2" charset="-122"/>
                <a:ea typeface="SimSun" panose="02010600030101010101" pitchFamily="2" charset="-122"/>
              </a:rPr>
              <a:t>South Asian Families have increased in extended families.</a:t>
            </a:r>
          </a:p>
          <a:p>
            <a:pPr marL="285750" indent="-285750">
              <a:buFont typeface="Arial" panose="020B0604020202020204" pitchFamily="34" charset="0"/>
              <a:buChar char="•"/>
            </a:pPr>
            <a:endParaRPr lang="en-GB" sz="1400" dirty="0">
              <a:solidFill>
                <a:prstClr val="white"/>
              </a:solidFill>
              <a:latin typeface="SimSun" panose="02010600030101010101" pitchFamily="2" charset="-122"/>
              <a:ea typeface="SimSun" panose="02010600030101010101" pitchFamily="2" charset="-122"/>
            </a:endParaRPr>
          </a:p>
        </p:txBody>
      </p:sp>
      <p:pic>
        <p:nvPicPr>
          <p:cNvPr id="13" name="Picture 12"/>
          <p:cNvPicPr>
            <a:picLocks noChangeAspect="1"/>
          </p:cNvPicPr>
          <p:nvPr/>
        </p:nvPicPr>
        <p:blipFill>
          <a:blip r:embed="rId2"/>
          <a:stretch>
            <a:fillRect/>
          </a:stretch>
        </p:blipFill>
        <p:spPr>
          <a:xfrm>
            <a:off x="6678483" y="3580820"/>
            <a:ext cx="5073520" cy="3191119"/>
          </a:xfrm>
          <a:prstGeom prst="rect">
            <a:avLst/>
          </a:prstGeom>
          <a:ln>
            <a:noFill/>
          </a:ln>
          <a:effectLst>
            <a:softEdge rad="112500"/>
          </a:effectLst>
        </p:spPr>
      </p:pic>
      <p:pic>
        <p:nvPicPr>
          <p:cNvPr id="14" name="Picture 13"/>
          <p:cNvPicPr>
            <a:picLocks noChangeAspect="1"/>
          </p:cNvPicPr>
          <p:nvPr/>
        </p:nvPicPr>
        <p:blipFill>
          <a:blip r:embed="rId3"/>
          <a:stretch>
            <a:fillRect/>
          </a:stretch>
        </p:blipFill>
        <p:spPr>
          <a:xfrm>
            <a:off x="2791134" y="4072429"/>
            <a:ext cx="3881288" cy="2495114"/>
          </a:xfrm>
          <a:prstGeom prst="rect">
            <a:avLst/>
          </a:prstGeom>
          <a:ln>
            <a:noFill/>
          </a:ln>
          <a:effectLst>
            <a:softEdge rad="112500"/>
          </a:effectLst>
        </p:spPr>
      </p:pic>
    </p:spTree>
    <p:extLst>
      <p:ext uri="{BB962C8B-B14F-4D97-AF65-F5344CB8AC3E}">
        <p14:creationId xmlns:p14="http://schemas.microsoft.com/office/powerpoint/2010/main" val="27387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33687" y="2203255"/>
            <a:ext cx="2792253" cy="18221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TextBox 4"/>
          <p:cNvSpPr txBox="1"/>
          <p:nvPr/>
        </p:nvSpPr>
        <p:spPr>
          <a:xfrm>
            <a:off x="4587676" y="2703409"/>
            <a:ext cx="1910955" cy="1015663"/>
          </a:xfrm>
          <a:prstGeom prst="rect">
            <a:avLst/>
          </a:prstGeom>
          <a:noFill/>
        </p:spPr>
        <p:txBody>
          <a:bodyPr wrap="square" rtlCol="0">
            <a:spAutoFit/>
          </a:bodyPr>
          <a:lstStyle/>
          <a:p>
            <a:pPr defTabSz="457200"/>
            <a:r>
              <a:rPr lang="en-GB" sz="2000" dirty="0">
                <a:solidFill>
                  <a:prstClr val="black"/>
                </a:solidFill>
              </a:rPr>
              <a:t>Decline in the number of marriages</a:t>
            </a:r>
          </a:p>
        </p:txBody>
      </p:sp>
      <p:cxnSp>
        <p:nvCxnSpPr>
          <p:cNvPr id="7" name="Straight Arrow Connector 6"/>
          <p:cNvCxnSpPr/>
          <p:nvPr/>
        </p:nvCxnSpPr>
        <p:spPr>
          <a:xfrm flipV="1">
            <a:off x="5512933" y="1632164"/>
            <a:ext cx="545321" cy="584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93980" y="460017"/>
            <a:ext cx="2189018" cy="1569660"/>
          </a:xfrm>
          <a:prstGeom prst="rect">
            <a:avLst/>
          </a:prstGeom>
          <a:noFill/>
        </p:spPr>
        <p:txBody>
          <a:bodyPr wrap="square" rtlCol="0">
            <a:spAutoFit/>
          </a:bodyPr>
          <a:lstStyle/>
          <a:p>
            <a:pPr defTabSz="457200"/>
            <a:r>
              <a:rPr lang="en-GB" sz="1200" dirty="0">
                <a:solidFill>
                  <a:prstClr val="black"/>
                </a:solidFill>
              </a:rPr>
              <a:t>Changes in values:</a:t>
            </a:r>
          </a:p>
          <a:p>
            <a:pPr defTabSz="457200"/>
            <a:r>
              <a:rPr lang="en-GB" sz="1200" dirty="0">
                <a:solidFill>
                  <a:prstClr val="black"/>
                </a:solidFill>
              </a:rPr>
              <a:t>Stories about affairs are more common in the media. The media shows lots of different types of families. Marriage isn’t seen as a necessity. People have more sexual partners than they used to. </a:t>
            </a:r>
          </a:p>
        </p:txBody>
      </p:sp>
      <p:sp>
        <p:nvSpPr>
          <p:cNvPr id="11" name="TextBox 10"/>
          <p:cNvSpPr txBox="1"/>
          <p:nvPr/>
        </p:nvSpPr>
        <p:spPr>
          <a:xfrm>
            <a:off x="8148264" y="2828271"/>
            <a:ext cx="4236236" cy="1569660"/>
          </a:xfrm>
          <a:prstGeom prst="rect">
            <a:avLst/>
          </a:prstGeom>
          <a:noFill/>
        </p:spPr>
        <p:txBody>
          <a:bodyPr wrap="square" rtlCol="0">
            <a:spAutoFit/>
          </a:bodyPr>
          <a:lstStyle/>
          <a:p>
            <a:pPr defTabSz="457200"/>
            <a:r>
              <a:rPr lang="en-GB" sz="1200" dirty="0">
                <a:solidFill>
                  <a:prstClr val="black"/>
                </a:solidFill>
              </a:rPr>
              <a:t>Sociological studies: </a:t>
            </a:r>
          </a:p>
          <a:p>
            <a:pPr defTabSz="457200"/>
            <a:r>
              <a:rPr lang="en-GB" sz="1200" dirty="0">
                <a:solidFill>
                  <a:prstClr val="black"/>
                </a:solidFill>
              </a:rPr>
              <a:t>Alan and Crow (2001) Marriage is increasingly viewed not as a binding contract, but as a relationship in which individuals seek personal fulfilment, and this encourages couples to divorce if they do not find it. Mirza  (1997) argues that the higher rate of lone parent families among blacks is not the result of disorganization, but it reflects the high value that black women place on independence. </a:t>
            </a:r>
          </a:p>
        </p:txBody>
      </p:sp>
      <p:sp>
        <p:nvSpPr>
          <p:cNvPr id="18" name="TextBox 17"/>
          <p:cNvSpPr txBox="1"/>
          <p:nvPr/>
        </p:nvSpPr>
        <p:spPr>
          <a:xfrm>
            <a:off x="2479578" y="2029677"/>
            <a:ext cx="1136072" cy="523220"/>
          </a:xfrm>
          <a:prstGeom prst="rect">
            <a:avLst/>
          </a:prstGeom>
          <a:noFill/>
        </p:spPr>
        <p:txBody>
          <a:bodyPr wrap="square" rtlCol="0">
            <a:spAutoFit/>
          </a:bodyPr>
          <a:lstStyle/>
          <a:p>
            <a:pPr defTabSz="457200"/>
            <a:r>
              <a:rPr lang="en-GB" sz="1400" dirty="0">
                <a:solidFill>
                  <a:prstClr val="black"/>
                </a:solidFill>
              </a:rPr>
              <a:t>Legal acts/ issues</a:t>
            </a:r>
          </a:p>
        </p:txBody>
      </p:sp>
      <p:sp>
        <p:nvSpPr>
          <p:cNvPr id="20" name="TextBox 19"/>
          <p:cNvSpPr txBox="1"/>
          <p:nvPr/>
        </p:nvSpPr>
        <p:spPr>
          <a:xfrm>
            <a:off x="5695834" y="941892"/>
            <a:ext cx="1334729" cy="646331"/>
          </a:xfrm>
          <a:prstGeom prst="rect">
            <a:avLst/>
          </a:prstGeom>
          <a:noFill/>
        </p:spPr>
        <p:txBody>
          <a:bodyPr wrap="square" rtlCol="0">
            <a:spAutoFit/>
          </a:bodyPr>
          <a:lstStyle/>
          <a:p>
            <a:pPr defTabSz="457200"/>
            <a:r>
              <a:rPr lang="en-GB" dirty="0">
                <a:solidFill>
                  <a:prstClr val="black"/>
                </a:solidFill>
              </a:rPr>
              <a:t>Changes in values</a:t>
            </a:r>
          </a:p>
        </p:txBody>
      </p:sp>
      <p:sp>
        <p:nvSpPr>
          <p:cNvPr id="22" name="TextBox 21"/>
          <p:cNvSpPr txBox="1"/>
          <p:nvPr/>
        </p:nvSpPr>
        <p:spPr>
          <a:xfrm>
            <a:off x="6978661" y="3212354"/>
            <a:ext cx="1360448" cy="646331"/>
          </a:xfrm>
          <a:prstGeom prst="rect">
            <a:avLst/>
          </a:prstGeom>
          <a:noFill/>
        </p:spPr>
        <p:txBody>
          <a:bodyPr wrap="square" rtlCol="0">
            <a:spAutoFit/>
          </a:bodyPr>
          <a:lstStyle/>
          <a:p>
            <a:pPr defTabSz="457200"/>
            <a:r>
              <a:rPr lang="en-GB" dirty="0">
                <a:solidFill>
                  <a:prstClr val="black"/>
                </a:solidFill>
              </a:rPr>
              <a:t>Sociological issues</a:t>
            </a:r>
          </a:p>
        </p:txBody>
      </p:sp>
      <p:cxnSp>
        <p:nvCxnSpPr>
          <p:cNvPr id="24" name="Straight Arrow Connector 23"/>
          <p:cNvCxnSpPr/>
          <p:nvPr/>
        </p:nvCxnSpPr>
        <p:spPr>
          <a:xfrm flipH="1" flipV="1">
            <a:off x="3520571" y="2275086"/>
            <a:ext cx="617530" cy="415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678995" y="3457937"/>
            <a:ext cx="299666" cy="155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1725903" y="1739552"/>
            <a:ext cx="532182" cy="448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 idx="1"/>
          </p:cNvCxnSpPr>
          <p:nvPr/>
        </p:nvCxnSpPr>
        <p:spPr>
          <a:xfrm>
            <a:off x="7794702" y="3613101"/>
            <a:ext cx="3535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46156" y="354557"/>
            <a:ext cx="3123990" cy="1384995"/>
          </a:xfrm>
          <a:prstGeom prst="rect">
            <a:avLst/>
          </a:prstGeom>
          <a:noFill/>
        </p:spPr>
        <p:txBody>
          <a:bodyPr wrap="square" rtlCol="0">
            <a:spAutoFit/>
          </a:bodyPr>
          <a:lstStyle/>
          <a:p>
            <a:pPr defTabSz="457200"/>
            <a:r>
              <a:rPr lang="en-GB" sz="1200" dirty="0">
                <a:solidFill>
                  <a:prstClr val="black"/>
                </a:solidFill>
              </a:rPr>
              <a:t>1969 – Divorce Law Reform Act (came into effect in 1971) this </a:t>
            </a:r>
            <a:r>
              <a:rPr lang="en-GB" sz="1200" dirty="0" err="1">
                <a:solidFill>
                  <a:prstClr val="black"/>
                </a:solidFill>
              </a:rPr>
              <a:t>meade</a:t>
            </a:r>
            <a:r>
              <a:rPr lang="en-GB" sz="1200" dirty="0">
                <a:solidFill>
                  <a:prstClr val="black"/>
                </a:solidFill>
              </a:rPr>
              <a:t> irretrievable breakdown of marriage the safe ground for divorce – established by proving unreasonable behaviour, adultery, desertion, separation. Divorce was available after 2 years of agreed separation or 5 if one partner did not agree  </a:t>
            </a:r>
          </a:p>
        </p:txBody>
      </p:sp>
      <p:cxnSp>
        <p:nvCxnSpPr>
          <p:cNvPr id="35" name="Straight Arrow Connector 34"/>
          <p:cNvCxnSpPr/>
          <p:nvPr/>
        </p:nvCxnSpPr>
        <p:spPr>
          <a:xfrm flipH="1">
            <a:off x="1991994" y="2663078"/>
            <a:ext cx="391225" cy="37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6771" y="2843022"/>
            <a:ext cx="1673747" cy="1015663"/>
          </a:xfrm>
          <a:prstGeom prst="rect">
            <a:avLst/>
          </a:prstGeom>
          <a:noFill/>
        </p:spPr>
        <p:txBody>
          <a:bodyPr wrap="square" rtlCol="0">
            <a:spAutoFit/>
          </a:bodyPr>
          <a:lstStyle/>
          <a:p>
            <a:pPr defTabSz="457200"/>
            <a:r>
              <a:rPr lang="en-GB" sz="1200" dirty="0">
                <a:solidFill>
                  <a:prstClr val="black"/>
                </a:solidFill>
              </a:rPr>
              <a:t>Family Law Act encourages couples to seek meditation but allows divorce after a period of reflection</a:t>
            </a:r>
          </a:p>
        </p:txBody>
      </p:sp>
      <p:cxnSp>
        <p:nvCxnSpPr>
          <p:cNvPr id="40" name="Straight Arrow Connector 39"/>
          <p:cNvCxnSpPr/>
          <p:nvPr/>
        </p:nvCxnSpPr>
        <p:spPr>
          <a:xfrm flipH="1">
            <a:off x="3402110" y="4220742"/>
            <a:ext cx="805927" cy="367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08151" y="4461353"/>
            <a:ext cx="1278927" cy="523220"/>
          </a:xfrm>
          <a:prstGeom prst="rect">
            <a:avLst/>
          </a:prstGeom>
          <a:noFill/>
        </p:spPr>
        <p:txBody>
          <a:bodyPr wrap="square" rtlCol="0">
            <a:spAutoFit/>
          </a:bodyPr>
          <a:lstStyle/>
          <a:p>
            <a:pPr defTabSz="457200"/>
            <a:r>
              <a:rPr lang="en-GB" sz="1400" dirty="0">
                <a:solidFill>
                  <a:prstClr val="black"/>
                </a:solidFill>
              </a:rPr>
              <a:t>Changes in social issues</a:t>
            </a:r>
          </a:p>
        </p:txBody>
      </p:sp>
      <p:sp>
        <p:nvSpPr>
          <p:cNvPr id="42" name="TextBox 41"/>
          <p:cNvSpPr txBox="1"/>
          <p:nvPr/>
        </p:nvSpPr>
        <p:spPr>
          <a:xfrm>
            <a:off x="196353" y="5225184"/>
            <a:ext cx="2999678" cy="646331"/>
          </a:xfrm>
          <a:prstGeom prst="rect">
            <a:avLst/>
          </a:prstGeom>
          <a:noFill/>
        </p:spPr>
        <p:txBody>
          <a:bodyPr wrap="square" rtlCol="0">
            <a:spAutoFit/>
          </a:bodyPr>
          <a:lstStyle/>
          <a:p>
            <a:pPr defTabSz="457200"/>
            <a:r>
              <a:rPr lang="en-GB" sz="1200" dirty="0">
                <a:solidFill>
                  <a:prstClr val="black"/>
                </a:solidFill>
              </a:rPr>
              <a:t>The publics response to changing material norms and family forms reflects a mix of acceptance and unease. </a:t>
            </a:r>
          </a:p>
        </p:txBody>
      </p:sp>
      <p:sp>
        <p:nvSpPr>
          <p:cNvPr id="43" name="TextBox 42"/>
          <p:cNvSpPr txBox="1"/>
          <p:nvPr/>
        </p:nvSpPr>
        <p:spPr>
          <a:xfrm>
            <a:off x="3047614" y="5548348"/>
            <a:ext cx="2653990" cy="1015663"/>
          </a:xfrm>
          <a:prstGeom prst="rect">
            <a:avLst/>
          </a:prstGeom>
          <a:noFill/>
        </p:spPr>
        <p:txBody>
          <a:bodyPr wrap="square" rtlCol="0">
            <a:spAutoFit/>
          </a:bodyPr>
          <a:lstStyle/>
          <a:p>
            <a:pPr defTabSz="457200"/>
            <a:r>
              <a:rPr lang="en-GB" sz="1200" dirty="0">
                <a:solidFill>
                  <a:prstClr val="black"/>
                </a:solidFill>
              </a:rPr>
              <a:t>Seven- in –ten say the trend toward more single women having children is bad for society, and 61% say that a child needs both mother and father to grow up happily.</a:t>
            </a:r>
          </a:p>
        </p:txBody>
      </p:sp>
      <p:cxnSp>
        <p:nvCxnSpPr>
          <p:cNvPr id="45" name="Straight Arrow Connector 44"/>
          <p:cNvCxnSpPr/>
          <p:nvPr/>
        </p:nvCxnSpPr>
        <p:spPr>
          <a:xfrm flipH="1">
            <a:off x="1901663" y="4945012"/>
            <a:ext cx="545916" cy="280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222702" y="4969184"/>
            <a:ext cx="577019" cy="579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762296" y="1378096"/>
            <a:ext cx="831684" cy="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876693" y="4025404"/>
            <a:ext cx="849247" cy="563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762296" y="4588678"/>
            <a:ext cx="1209187" cy="646331"/>
          </a:xfrm>
          <a:prstGeom prst="rect">
            <a:avLst/>
          </a:prstGeom>
          <a:noFill/>
        </p:spPr>
        <p:txBody>
          <a:bodyPr wrap="square" rtlCol="0">
            <a:spAutoFit/>
          </a:bodyPr>
          <a:lstStyle/>
          <a:p>
            <a:pPr defTabSz="457200"/>
            <a:r>
              <a:rPr lang="en-GB" dirty="0">
                <a:solidFill>
                  <a:prstClr val="black"/>
                </a:solidFill>
              </a:rPr>
              <a:t>Key statistics</a:t>
            </a:r>
          </a:p>
        </p:txBody>
      </p:sp>
      <p:sp>
        <p:nvSpPr>
          <p:cNvPr id="58" name="TextBox 57"/>
          <p:cNvSpPr txBox="1"/>
          <p:nvPr/>
        </p:nvSpPr>
        <p:spPr>
          <a:xfrm>
            <a:off x="7794702" y="4911843"/>
            <a:ext cx="3561155" cy="1200329"/>
          </a:xfrm>
          <a:prstGeom prst="rect">
            <a:avLst/>
          </a:prstGeom>
          <a:noFill/>
        </p:spPr>
        <p:txBody>
          <a:bodyPr wrap="square" rtlCol="0">
            <a:spAutoFit/>
          </a:bodyPr>
          <a:lstStyle/>
          <a:p>
            <a:pPr defTabSz="457200"/>
            <a:r>
              <a:rPr lang="en-GB" sz="1200" dirty="0">
                <a:solidFill>
                  <a:prstClr val="black"/>
                </a:solidFill>
              </a:rPr>
              <a:t>Half of adults are married, compared with 90% of 60 year olds, but divorce rates are also highest among older couples. In 2014 about 1in 8 people were living together as a couple but were not married. In 2015, 50.6% of the population was married compared with 54.8% in 2002</a:t>
            </a:r>
          </a:p>
        </p:txBody>
      </p:sp>
    </p:spTree>
    <p:extLst>
      <p:ext uri="{BB962C8B-B14F-4D97-AF65-F5344CB8AC3E}">
        <p14:creationId xmlns:p14="http://schemas.microsoft.com/office/powerpoint/2010/main" val="371551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081345" y="2074127"/>
            <a:ext cx="3490331" cy="2364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TextBox 4"/>
          <p:cNvSpPr txBox="1"/>
          <p:nvPr/>
        </p:nvSpPr>
        <p:spPr>
          <a:xfrm>
            <a:off x="4878658" y="2794491"/>
            <a:ext cx="1895707" cy="923330"/>
          </a:xfrm>
          <a:prstGeom prst="rect">
            <a:avLst/>
          </a:prstGeom>
          <a:noFill/>
        </p:spPr>
        <p:txBody>
          <a:bodyPr wrap="square" rtlCol="0">
            <a:spAutoFit/>
          </a:bodyPr>
          <a:lstStyle/>
          <a:p>
            <a:pPr defTabSz="457200"/>
            <a:r>
              <a:rPr lang="en-GB" dirty="0">
                <a:solidFill>
                  <a:prstClr val="black"/>
                </a:solidFill>
              </a:rPr>
              <a:t>Impact on the decrease in birth rate</a:t>
            </a:r>
          </a:p>
        </p:txBody>
      </p:sp>
      <p:cxnSp>
        <p:nvCxnSpPr>
          <p:cNvPr id="7" name="Straight Arrow Connector 6"/>
          <p:cNvCxnSpPr/>
          <p:nvPr/>
        </p:nvCxnSpPr>
        <p:spPr>
          <a:xfrm flipH="1" flipV="1">
            <a:off x="2653990" y="2074127"/>
            <a:ext cx="1583473" cy="720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89048" y="1616928"/>
            <a:ext cx="2129883" cy="369332"/>
          </a:xfrm>
          <a:prstGeom prst="rect">
            <a:avLst/>
          </a:prstGeom>
          <a:noFill/>
        </p:spPr>
        <p:txBody>
          <a:bodyPr wrap="square" rtlCol="0">
            <a:spAutoFit/>
          </a:bodyPr>
          <a:lstStyle/>
          <a:p>
            <a:pPr defTabSz="457200"/>
            <a:r>
              <a:rPr lang="en-GB" dirty="0">
                <a:solidFill>
                  <a:prstClr val="black"/>
                </a:solidFill>
              </a:rPr>
              <a:t>Legal acts and issues</a:t>
            </a:r>
          </a:p>
        </p:txBody>
      </p:sp>
      <p:cxnSp>
        <p:nvCxnSpPr>
          <p:cNvPr id="10" name="Straight Arrow Connector 9"/>
          <p:cNvCxnSpPr/>
          <p:nvPr/>
        </p:nvCxnSpPr>
        <p:spPr>
          <a:xfrm flipV="1">
            <a:off x="6010507" y="1159727"/>
            <a:ext cx="763858"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90732" y="836341"/>
            <a:ext cx="1962614" cy="369332"/>
          </a:xfrm>
          <a:prstGeom prst="rect">
            <a:avLst/>
          </a:prstGeom>
          <a:noFill/>
        </p:spPr>
        <p:txBody>
          <a:bodyPr wrap="square" rtlCol="0">
            <a:spAutoFit/>
          </a:bodyPr>
          <a:lstStyle/>
          <a:p>
            <a:pPr defTabSz="457200"/>
            <a:r>
              <a:rPr lang="en-GB" dirty="0">
                <a:solidFill>
                  <a:prstClr val="black"/>
                </a:solidFill>
              </a:rPr>
              <a:t>Changes in values</a:t>
            </a:r>
          </a:p>
        </p:txBody>
      </p:sp>
      <p:sp>
        <p:nvSpPr>
          <p:cNvPr id="12" name="TextBox 11"/>
          <p:cNvSpPr txBox="1"/>
          <p:nvPr/>
        </p:nvSpPr>
        <p:spPr>
          <a:xfrm>
            <a:off x="9590049" y="2660676"/>
            <a:ext cx="2018371" cy="3231654"/>
          </a:xfrm>
          <a:prstGeom prst="rect">
            <a:avLst/>
          </a:prstGeom>
          <a:noFill/>
        </p:spPr>
        <p:txBody>
          <a:bodyPr wrap="square" rtlCol="0">
            <a:spAutoFit/>
          </a:bodyPr>
          <a:lstStyle/>
          <a:p>
            <a:pPr defTabSz="457200"/>
            <a:r>
              <a:rPr lang="en-GB" sz="1200" dirty="0">
                <a:solidFill>
                  <a:prstClr val="black"/>
                </a:solidFill>
              </a:rPr>
              <a:t>Sociological studies:</a:t>
            </a:r>
          </a:p>
          <a:p>
            <a:pPr defTabSz="457200"/>
            <a:r>
              <a:rPr lang="en-GB" sz="1200" dirty="0">
                <a:solidFill>
                  <a:prstClr val="black"/>
                </a:solidFill>
              </a:rPr>
              <a:t>Interviews with girls in the 1970’s and 1990’s show a major shift in the way girls see their future. 1974 girls- low aspirations believed educational success was unfeminine. Gave their priorities to love marriage, husbands, children, jobs and career. 1990’s girls- ambitions changed and they had a different order of priorities- careers and being able to support themselves. </a:t>
            </a:r>
          </a:p>
        </p:txBody>
      </p:sp>
      <p:cxnSp>
        <p:nvCxnSpPr>
          <p:cNvPr id="14" name="Straight Arrow Connector 13"/>
          <p:cNvCxnSpPr/>
          <p:nvPr/>
        </p:nvCxnSpPr>
        <p:spPr>
          <a:xfrm flipV="1">
            <a:off x="7571676" y="2794491"/>
            <a:ext cx="2018373" cy="762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90049" y="2111143"/>
            <a:ext cx="1817649" cy="646331"/>
          </a:xfrm>
          <a:prstGeom prst="rect">
            <a:avLst/>
          </a:prstGeom>
          <a:noFill/>
        </p:spPr>
        <p:txBody>
          <a:bodyPr wrap="square" rtlCol="0">
            <a:spAutoFit/>
          </a:bodyPr>
          <a:lstStyle/>
          <a:p>
            <a:pPr defTabSz="457200"/>
            <a:r>
              <a:rPr lang="en-GB" dirty="0">
                <a:solidFill>
                  <a:prstClr val="black"/>
                </a:solidFill>
              </a:rPr>
              <a:t>Sociological studies</a:t>
            </a:r>
          </a:p>
        </p:txBody>
      </p:sp>
      <p:sp>
        <p:nvSpPr>
          <p:cNvPr id="17" name="TextBox 16"/>
          <p:cNvSpPr txBox="1"/>
          <p:nvPr/>
        </p:nvSpPr>
        <p:spPr>
          <a:xfrm>
            <a:off x="2464420" y="4438185"/>
            <a:ext cx="3211551" cy="369332"/>
          </a:xfrm>
          <a:prstGeom prst="rect">
            <a:avLst/>
          </a:prstGeom>
          <a:noFill/>
        </p:spPr>
        <p:txBody>
          <a:bodyPr wrap="square" rtlCol="0">
            <a:spAutoFit/>
          </a:bodyPr>
          <a:lstStyle/>
          <a:p>
            <a:pPr defTabSz="457200"/>
            <a:r>
              <a:rPr lang="en-GB" dirty="0">
                <a:solidFill>
                  <a:prstClr val="black"/>
                </a:solidFill>
              </a:rPr>
              <a:t>Key statistics</a:t>
            </a:r>
          </a:p>
        </p:txBody>
      </p:sp>
      <p:sp>
        <p:nvSpPr>
          <p:cNvPr id="18" name="TextBox 17"/>
          <p:cNvSpPr txBox="1"/>
          <p:nvPr/>
        </p:nvSpPr>
        <p:spPr>
          <a:xfrm>
            <a:off x="323384" y="4807517"/>
            <a:ext cx="3122342" cy="646331"/>
          </a:xfrm>
          <a:prstGeom prst="rect">
            <a:avLst/>
          </a:prstGeom>
          <a:noFill/>
        </p:spPr>
        <p:txBody>
          <a:bodyPr wrap="square" rtlCol="0">
            <a:spAutoFit/>
          </a:bodyPr>
          <a:lstStyle/>
          <a:p>
            <a:pPr defTabSz="457200"/>
            <a:r>
              <a:rPr lang="en-GB" sz="1200" dirty="0">
                <a:solidFill>
                  <a:prstClr val="black"/>
                </a:solidFill>
              </a:rPr>
              <a:t>There were 698,512 live births in England and wales in 2013, a decrease of 4.2% from 729,647 in 2012</a:t>
            </a:r>
          </a:p>
        </p:txBody>
      </p:sp>
      <p:sp>
        <p:nvSpPr>
          <p:cNvPr id="19" name="TextBox 18"/>
          <p:cNvSpPr txBox="1"/>
          <p:nvPr/>
        </p:nvSpPr>
        <p:spPr>
          <a:xfrm>
            <a:off x="323384" y="5564459"/>
            <a:ext cx="3267309" cy="461665"/>
          </a:xfrm>
          <a:prstGeom prst="rect">
            <a:avLst/>
          </a:prstGeom>
          <a:noFill/>
        </p:spPr>
        <p:txBody>
          <a:bodyPr wrap="square" rtlCol="0">
            <a:spAutoFit/>
          </a:bodyPr>
          <a:lstStyle/>
          <a:p>
            <a:pPr defTabSz="457200"/>
            <a:r>
              <a:rPr lang="en-GB" sz="1200" dirty="0">
                <a:solidFill>
                  <a:prstClr val="black"/>
                </a:solidFill>
              </a:rPr>
              <a:t>In 2013, the total fertility rate decreased to 1.85 children per women from 1.94 in 2012</a:t>
            </a:r>
          </a:p>
        </p:txBody>
      </p:sp>
      <p:sp>
        <p:nvSpPr>
          <p:cNvPr id="20" name="TextBox 19"/>
          <p:cNvSpPr txBox="1"/>
          <p:nvPr/>
        </p:nvSpPr>
        <p:spPr>
          <a:xfrm>
            <a:off x="3590693" y="4895385"/>
            <a:ext cx="2419814" cy="646331"/>
          </a:xfrm>
          <a:prstGeom prst="rect">
            <a:avLst/>
          </a:prstGeom>
          <a:noFill/>
        </p:spPr>
        <p:txBody>
          <a:bodyPr wrap="square" rtlCol="0">
            <a:spAutoFit/>
          </a:bodyPr>
          <a:lstStyle/>
          <a:p>
            <a:pPr defTabSz="457200"/>
            <a:r>
              <a:rPr lang="en-GB" sz="1200" dirty="0">
                <a:solidFill>
                  <a:prstClr val="black"/>
                </a:solidFill>
              </a:rPr>
              <a:t>In 2013 the stillbirth rate fell to 4.7 per thousand total births, from 4.9 in 2012</a:t>
            </a:r>
          </a:p>
        </p:txBody>
      </p:sp>
      <p:sp>
        <p:nvSpPr>
          <p:cNvPr id="21" name="TextBox 20"/>
          <p:cNvSpPr txBox="1"/>
          <p:nvPr/>
        </p:nvSpPr>
        <p:spPr>
          <a:xfrm>
            <a:off x="3718931" y="5564459"/>
            <a:ext cx="2673505" cy="830997"/>
          </a:xfrm>
          <a:prstGeom prst="rect">
            <a:avLst/>
          </a:prstGeom>
          <a:noFill/>
        </p:spPr>
        <p:txBody>
          <a:bodyPr wrap="square" rtlCol="0">
            <a:spAutoFit/>
          </a:bodyPr>
          <a:lstStyle/>
          <a:p>
            <a:pPr defTabSz="457200"/>
            <a:r>
              <a:rPr lang="en-GB" sz="1200" dirty="0">
                <a:solidFill>
                  <a:prstClr val="black"/>
                </a:solidFill>
              </a:rPr>
              <a:t>Over a quart(26.2%) of live births were mother born outside the UK; a small increase compared with 25.9% in 2012</a:t>
            </a:r>
          </a:p>
        </p:txBody>
      </p:sp>
      <p:cxnSp>
        <p:nvCxnSpPr>
          <p:cNvPr id="23" name="Straight Arrow Connector 22"/>
          <p:cNvCxnSpPr/>
          <p:nvPr/>
        </p:nvCxnSpPr>
        <p:spPr>
          <a:xfrm flipH="1">
            <a:off x="3590693" y="3717821"/>
            <a:ext cx="646770" cy="720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56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369" t="5134" r="2758" b="7663"/>
          <a:stretch/>
        </p:blipFill>
        <p:spPr>
          <a:xfrm>
            <a:off x="1166646" y="0"/>
            <a:ext cx="9616968" cy="6772348"/>
          </a:xfrm>
          <a:prstGeom prst="rect">
            <a:avLst/>
          </a:prstGeom>
        </p:spPr>
      </p:pic>
    </p:spTree>
    <p:extLst>
      <p:ext uri="{BB962C8B-B14F-4D97-AF65-F5344CB8AC3E}">
        <p14:creationId xmlns:p14="http://schemas.microsoft.com/office/powerpoint/2010/main" val="196473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0" t="1723" r="1571" b="5505"/>
          <a:stretch/>
        </p:blipFill>
        <p:spPr>
          <a:xfrm>
            <a:off x="1437289" y="199695"/>
            <a:ext cx="9262241" cy="6609129"/>
          </a:xfrm>
          <a:prstGeom prst="rect">
            <a:avLst/>
          </a:prstGeom>
        </p:spPr>
      </p:pic>
    </p:spTree>
    <p:extLst>
      <p:ext uri="{BB962C8B-B14F-4D97-AF65-F5344CB8AC3E}">
        <p14:creationId xmlns:p14="http://schemas.microsoft.com/office/powerpoint/2010/main" val="253136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918" y="-84081"/>
            <a:ext cx="8925909" cy="6694431"/>
          </a:xfrm>
          <a:prstGeom prst="rect">
            <a:avLst/>
          </a:prstGeom>
        </p:spPr>
      </p:pic>
    </p:spTree>
    <p:extLst>
      <p:ext uri="{BB962C8B-B14F-4D97-AF65-F5344CB8AC3E}">
        <p14:creationId xmlns:p14="http://schemas.microsoft.com/office/powerpoint/2010/main" val="50443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104" y="368519"/>
            <a:ext cx="8652641" cy="6489481"/>
          </a:xfrm>
          <a:prstGeom prst="rect">
            <a:avLst/>
          </a:prstGeom>
        </p:spPr>
      </p:pic>
    </p:spTree>
    <p:extLst>
      <p:ext uri="{BB962C8B-B14F-4D97-AF65-F5344CB8AC3E}">
        <p14:creationId xmlns:p14="http://schemas.microsoft.com/office/powerpoint/2010/main" val="175984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33" t="4599" r="5287" b="10498"/>
          <a:stretch/>
        </p:blipFill>
        <p:spPr>
          <a:xfrm>
            <a:off x="1135117" y="220717"/>
            <a:ext cx="9270124" cy="6459936"/>
          </a:xfrm>
          <a:prstGeom prst="rect">
            <a:avLst/>
          </a:prstGeom>
        </p:spPr>
      </p:pic>
    </p:spTree>
    <p:extLst>
      <p:ext uri="{BB962C8B-B14F-4D97-AF65-F5344CB8AC3E}">
        <p14:creationId xmlns:p14="http://schemas.microsoft.com/office/powerpoint/2010/main" val="299757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1283" y="3178969"/>
            <a:ext cx="2669405" cy="400110"/>
          </a:xfrm>
          <a:prstGeom prst="rect">
            <a:avLst/>
          </a:prstGeom>
          <a:noFill/>
        </p:spPr>
        <p:txBody>
          <a:bodyPr wrap="square" rtlCol="0">
            <a:spAutoFit/>
          </a:bodyPr>
          <a:lstStyle/>
          <a:p>
            <a:r>
              <a:rPr lang="en-GB" sz="2000" b="1" dirty="0">
                <a:solidFill>
                  <a:prstClr val="black"/>
                </a:solidFill>
              </a:rPr>
              <a:t>Increase in divorce rate</a:t>
            </a:r>
          </a:p>
        </p:txBody>
      </p:sp>
      <p:cxnSp>
        <p:nvCxnSpPr>
          <p:cNvPr id="6" name="Straight Arrow Connector 5"/>
          <p:cNvCxnSpPr/>
          <p:nvPr/>
        </p:nvCxnSpPr>
        <p:spPr>
          <a:xfrm flipV="1">
            <a:off x="6427913" y="2003878"/>
            <a:ext cx="292893" cy="11106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73536" y="1736240"/>
            <a:ext cx="1246909" cy="369332"/>
          </a:xfrm>
          <a:prstGeom prst="rect">
            <a:avLst/>
          </a:prstGeom>
          <a:noFill/>
        </p:spPr>
        <p:txBody>
          <a:bodyPr wrap="square" rtlCol="0">
            <a:spAutoFit/>
          </a:bodyPr>
          <a:lstStyle/>
          <a:p>
            <a:r>
              <a:rPr lang="en-GB" dirty="0">
                <a:solidFill>
                  <a:prstClr val="black"/>
                </a:solidFill>
              </a:rPr>
              <a:t>Legal acts</a:t>
            </a:r>
          </a:p>
        </p:txBody>
      </p:sp>
      <p:cxnSp>
        <p:nvCxnSpPr>
          <p:cNvPr id="9" name="Straight Arrow Connector 8"/>
          <p:cNvCxnSpPr/>
          <p:nvPr/>
        </p:nvCxnSpPr>
        <p:spPr>
          <a:xfrm flipV="1">
            <a:off x="6800500" y="817246"/>
            <a:ext cx="369230" cy="9372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307498" y="734206"/>
            <a:ext cx="2122342" cy="461665"/>
          </a:xfrm>
          <a:prstGeom prst="rect">
            <a:avLst/>
          </a:prstGeom>
          <a:noFill/>
        </p:spPr>
        <p:txBody>
          <a:bodyPr wrap="square" rtlCol="0">
            <a:spAutoFit/>
          </a:bodyPr>
          <a:lstStyle/>
          <a:p>
            <a:r>
              <a:rPr lang="en-GB" sz="1200" dirty="0">
                <a:solidFill>
                  <a:prstClr val="black"/>
                </a:solidFill>
              </a:rPr>
              <a:t>Equalising the grounds for divorce between the sexes</a:t>
            </a:r>
          </a:p>
        </p:txBody>
      </p:sp>
      <p:cxnSp>
        <p:nvCxnSpPr>
          <p:cNvPr id="12" name="Straight Arrow Connector 11"/>
          <p:cNvCxnSpPr/>
          <p:nvPr/>
        </p:nvCxnSpPr>
        <p:spPr>
          <a:xfrm flipV="1">
            <a:off x="7426899" y="1809684"/>
            <a:ext cx="1669691" cy="17519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07952" y="151208"/>
            <a:ext cx="1205345" cy="646331"/>
          </a:xfrm>
          <a:prstGeom prst="rect">
            <a:avLst/>
          </a:prstGeom>
          <a:noFill/>
        </p:spPr>
        <p:txBody>
          <a:bodyPr wrap="square" rtlCol="0">
            <a:spAutoFit/>
          </a:bodyPr>
          <a:lstStyle/>
          <a:p>
            <a:r>
              <a:rPr lang="en-GB" sz="1200" dirty="0">
                <a:solidFill>
                  <a:prstClr val="black"/>
                </a:solidFill>
              </a:rPr>
              <a:t>Widening the grounds for divorce</a:t>
            </a:r>
          </a:p>
        </p:txBody>
      </p:sp>
      <p:cxnSp>
        <p:nvCxnSpPr>
          <p:cNvPr id="17" name="Straight Arrow Connector 16"/>
          <p:cNvCxnSpPr/>
          <p:nvPr/>
        </p:nvCxnSpPr>
        <p:spPr>
          <a:xfrm flipV="1">
            <a:off x="7249933" y="1408352"/>
            <a:ext cx="388361" cy="3739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95754" y="1013933"/>
            <a:ext cx="2109354" cy="276999"/>
          </a:xfrm>
          <a:prstGeom prst="rect">
            <a:avLst/>
          </a:prstGeom>
          <a:noFill/>
        </p:spPr>
        <p:txBody>
          <a:bodyPr wrap="square" rtlCol="0">
            <a:spAutoFit/>
          </a:bodyPr>
          <a:lstStyle/>
          <a:p>
            <a:r>
              <a:rPr lang="en-GB" sz="1200" dirty="0">
                <a:solidFill>
                  <a:prstClr val="black"/>
                </a:solidFill>
              </a:rPr>
              <a:t>Making divorce cheaper</a:t>
            </a:r>
          </a:p>
        </p:txBody>
      </p:sp>
      <p:cxnSp>
        <p:nvCxnSpPr>
          <p:cNvPr id="20" name="Straight Arrow Connector 19"/>
          <p:cNvCxnSpPr/>
          <p:nvPr/>
        </p:nvCxnSpPr>
        <p:spPr>
          <a:xfrm flipV="1">
            <a:off x="7603205" y="1202519"/>
            <a:ext cx="1842131" cy="5921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70191" y="1397658"/>
            <a:ext cx="2545774" cy="830997"/>
          </a:xfrm>
          <a:prstGeom prst="rect">
            <a:avLst/>
          </a:prstGeom>
          <a:noFill/>
        </p:spPr>
        <p:txBody>
          <a:bodyPr wrap="square" rtlCol="0">
            <a:spAutoFit/>
          </a:bodyPr>
          <a:lstStyle/>
          <a:p>
            <a:r>
              <a:rPr lang="en-GB" sz="1200" dirty="0">
                <a:solidFill>
                  <a:prstClr val="black"/>
                </a:solidFill>
              </a:rPr>
              <a:t>Divorce reform act (1969/71)- removed the need to prove a guilty party and made “irretrievable breakdown” the grounds for divorce.</a:t>
            </a:r>
          </a:p>
        </p:txBody>
      </p:sp>
      <p:cxnSp>
        <p:nvCxnSpPr>
          <p:cNvPr id="23" name="Straight Arrow Connector 22"/>
          <p:cNvCxnSpPr/>
          <p:nvPr/>
        </p:nvCxnSpPr>
        <p:spPr>
          <a:xfrm flipH="1" flipV="1">
            <a:off x="6299490" y="916133"/>
            <a:ext cx="244513" cy="9864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96990" y="44676"/>
            <a:ext cx="3106883" cy="830997"/>
          </a:xfrm>
          <a:prstGeom prst="rect">
            <a:avLst/>
          </a:prstGeom>
          <a:noFill/>
        </p:spPr>
        <p:txBody>
          <a:bodyPr wrap="square" rtlCol="0">
            <a:spAutoFit/>
          </a:bodyPr>
          <a:lstStyle/>
          <a:p>
            <a:r>
              <a:rPr lang="en-GB" sz="1200" dirty="0">
                <a:solidFill>
                  <a:prstClr val="black"/>
                </a:solidFill>
              </a:rPr>
              <a:t>The matrimonial family proceedings act (1984)- removed the length of time that a couple have to be married before filing for a divorce from 3 years to 1 year.</a:t>
            </a:r>
          </a:p>
        </p:txBody>
      </p:sp>
      <p:cxnSp>
        <p:nvCxnSpPr>
          <p:cNvPr id="26" name="Straight Arrow Connector 25"/>
          <p:cNvCxnSpPr/>
          <p:nvPr/>
        </p:nvCxnSpPr>
        <p:spPr>
          <a:xfrm flipV="1">
            <a:off x="6820334" y="2867946"/>
            <a:ext cx="1073510" cy="50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811364" y="2567237"/>
            <a:ext cx="1633972" cy="646331"/>
          </a:xfrm>
          <a:prstGeom prst="rect">
            <a:avLst/>
          </a:prstGeom>
          <a:noFill/>
        </p:spPr>
        <p:txBody>
          <a:bodyPr wrap="square" rtlCol="0">
            <a:spAutoFit/>
          </a:bodyPr>
          <a:lstStyle/>
          <a:p>
            <a:r>
              <a:rPr lang="en-GB" dirty="0">
                <a:solidFill>
                  <a:prstClr val="black"/>
                </a:solidFill>
              </a:rPr>
              <a:t>Changes in values</a:t>
            </a:r>
          </a:p>
        </p:txBody>
      </p:sp>
      <p:cxnSp>
        <p:nvCxnSpPr>
          <p:cNvPr id="39" name="Straight Arrow Connector 38"/>
          <p:cNvCxnSpPr/>
          <p:nvPr/>
        </p:nvCxnSpPr>
        <p:spPr>
          <a:xfrm flipV="1">
            <a:off x="8905009" y="2732809"/>
            <a:ext cx="466292" cy="135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445336" y="2624290"/>
            <a:ext cx="2304186" cy="461665"/>
          </a:xfrm>
          <a:prstGeom prst="rect">
            <a:avLst/>
          </a:prstGeom>
          <a:noFill/>
        </p:spPr>
        <p:txBody>
          <a:bodyPr wrap="square" rtlCol="0">
            <a:spAutoFit/>
          </a:bodyPr>
          <a:lstStyle/>
          <a:p>
            <a:r>
              <a:rPr lang="en-GB" sz="1200" dirty="0">
                <a:solidFill>
                  <a:prstClr val="black"/>
                </a:solidFill>
              </a:rPr>
              <a:t>Changing the norms of love, marriage an divorce</a:t>
            </a:r>
          </a:p>
        </p:txBody>
      </p:sp>
      <p:cxnSp>
        <p:nvCxnSpPr>
          <p:cNvPr id="42" name="Straight Arrow Connector 41"/>
          <p:cNvCxnSpPr/>
          <p:nvPr/>
        </p:nvCxnSpPr>
        <p:spPr>
          <a:xfrm>
            <a:off x="8821880" y="3119633"/>
            <a:ext cx="549421" cy="251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611591" y="3304983"/>
            <a:ext cx="2317172" cy="461665"/>
          </a:xfrm>
          <a:prstGeom prst="rect">
            <a:avLst/>
          </a:prstGeom>
          <a:noFill/>
        </p:spPr>
        <p:txBody>
          <a:bodyPr wrap="square" rtlCol="0">
            <a:spAutoFit/>
          </a:bodyPr>
          <a:lstStyle/>
          <a:p>
            <a:r>
              <a:rPr lang="en-GB" sz="1200" dirty="0">
                <a:solidFill>
                  <a:prstClr val="black"/>
                </a:solidFill>
              </a:rPr>
              <a:t>The idea of “permanence” is no longer regarded as a central idea </a:t>
            </a:r>
          </a:p>
        </p:txBody>
      </p:sp>
      <p:cxnSp>
        <p:nvCxnSpPr>
          <p:cNvPr id="45" name="Straight Arrow Connector 44"/>
          <p:cNvCxnSpPr/>
          <p:nvPr/>
        </p:nvCxnSpPr>
        <p:spPr>
          <a:xfrm>
            <a:off x="8280256" y="3172453"/>
            <a:ext cx="419368" cy="753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431329" y="3945514"/>
            <a:ext cx="3077493" cy="276999"/>
          </a:xfrm>
          <a:prstGeom prst="rect">
            <a:avLst/>
          </a:prstGeom>
          <a:noFill/>
        </p:spPr>
        <p:txBody>
          <a:bodyPr wrap="square" rtlCol="0">
            <a:spAutoFit/>
          </a:bodyPr>
          <a:lstStyle/>
          <a:p>
            <a:r>
              <a:rPr lang="en-GB" sz="1200" dirty="0">
                <a:solidFill>
                  <a:prstClr val="black"/>
                </a:solidFill>
              </a:rPr>
              <a:t>Less social stigma attached to divorce</a:t>
            </a:r>
          </a:p>
        </p:txBody>
      </p:sp>
      <p:cxnSp>
        <p:nvCxnSpPr>
          <p:cNvPr id="48" name="Straight Arrow Connector 47"/>
          <p:cNvCxnSpPr>
            <a:endCxn id="49" idx="1"/>
          </p:cNvCxnSpPr>
          <p:nvPr/>
        </p:nvCxnSpPr>
        <p:spPr>
          <a:xfrm>
            <a:off x="7963005" y="3172453"/>
            <a:ext cx="577998" cy="1530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541003" y="4380266"/>
            <a:ext cx="3112726" cy="646331"/>
          </a:xfrm>
          <a:prstGeom prst="rect">
            <a:avLst/>
          </a:prstGeom>
          <a:noFill/>
        </p:spPr>
        <p:txBody>
          <a:bodyPr wrap="square" rtlCol="0">
            <a:spAutoFit/>
          </a:bodyPr>
          <a:lstStyle/>
          <a:p>
            <a:r>
              <a:rPr lang="en-GB" sz="1200" dirty="0">
                <a:solidFill>
                  <a:prstClr val="black"/>
                </a:solidFill>
              </a:rPr>
              <a:t>Changing attitudes towards single parent families makes it more socially acceptable for parents to divorce.</a:t>
            </a:r>
          </a:p>
        </p:txBody>
      </p:sp>
      <p:cxnSp>
        <p:nvCxnSpPr>
          <p:cNvPr id="52" name="Straight Arrow Connector 51"/>
          <p:cNvCxnSpPr/>
          <p:nvPr/>
        </p:nvCxnSpPr>
        <p:spPr>
          <a:xfrm>
            <a:off x="7916574" y="3160534"/>
            <a:ext cx="178919" cy="1825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99664" y="5143500"/>
            <a:ext cx="3191471" cy="461665"/>
          </a:xfrm>
          <a:prstGeom prst="rect">
            <a:avLst/>
          </a:prstGeom>
          <a:noFill/>
        </p:spPr>
        <p:txBody>
          <a:bodyPr wrap="square" rtlCol="0">
            <a:spAutoFit/>
          </a:bodyPr>
          <a:lstStyle/>
          <a:p>
            <a:r>
              <a:rPr lang="en-GB" sz="1200" dirty="0">
                <a:solidFill>
                  <a:prstClr val="black"/>
                </a:solidFill>
              </a:rPr>
              <a:t>Secularisation- influence of religious ideas about “till death do us part” has weakened.</a:t>
            </a:r>
          </a:p>
        </p:txBody>
      </p:sp>
      <p:cxnSp>
        <p:nvCxnSpPr>
          <p:cNvPr id="55" name="Straight Arrow Connector 54"/>
          <p:cNvCxnSpPr/>
          <p:nvPr/>
        </p:nvCxnSpPr>
        <p:spPr>
          <a:xfrm flipH="1">
            <a:off x="5599401" y="3491251"/>
            <a:ext cx="423023" cy="67550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744508" y="4253666"/>
            <a:ext cx="2126889" cy="369332"/>
          </a:xfrm>
          <a:prstGeom prst="rect">
            <a:avLst/>
          </a:prstGeom>
          <a:noFill/>
        </p:spPr>
        <p:txBody>
          <a:bodyPr wrap="square" rtlCol="0">
            <a:spAutoFit/>
          </a:bodyPr>
          <a:lstStyle/>
          <a:p>
            <a:r>
              <a:rPr lang="en-GB" dirty="0">
                <a:solidFill>
                  <a:prstClr val="black"/>
                </a:solidFill>
              </a:rPr>
              <a:t>Sociological studies</a:t>
            </a:r>
          </a:p>
        </p:txBody>
      </p:sp>
      <p:cxnSp>
        <p:nvCxnSpPr>
          <p:cNvPr id="58" name="Straight Arrow Connector 57"/>
          <p:cNvCxnSpPr/>
          <p:nvPr/>
        </p:nvCxnSpPr>
        <p:spPr>
          <a:xfrm>
            <a:off x="5970548" y="4623036"/>
            <a:ext cx="1500516" cy="148681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471064" y="5706092"/>
            <a:ext cx="4265465" cy="646331"/>
          </a:xfrm>
          <a:prstGeom prst="rect">
            <a:avLst/>
          </a:prstGeom>
          <a:noFill/>
        </p:spPr>
        <p:txBody>
          <a:bodyPr wrap="square" rtlCol="0">
            <a:spAutoFit/>
          </a:bodyPr>
          <a:lstStyle/>
          <a:p>
            <a:r>
              <a:rPr lang="en-GB" sz="1200" dirty="0">
                <a:solidFill>
                  <a:prstClr val="black"/>
                </a:solidFill>
              </a:rPr>
              <a:t>Beck and Beck’s study showed increased individualism and emphasis on personal fulfilment. If someone is unhappy in a marriage they are able to leave.</a:t>
            </a:r>
          </a:p>
        </p:txBody>
      </p:sp>
      <p:cxnSp>
        <p:nvCxnSpPr>
          <p:cNvPr id="61" name="Straight Arrow Connector 60"/>
          <p:cNvCxnSpPr/>
          <p:nvPr/>
        </p:nvCxnSpPr>
        <p:spPr>
          <a:xfrm flipH="1">
            <a:off x="4971404" y="4652789"/>
            <a:ext cx="237038" cy="155113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158071" y="6217585"/>
            <a:ext cx="3838305" cy="461665"/>
          </a:xfrm>
          <a:prstGeom prst="rect">
            <a:avLst/>
          </a:prstGeom>
          <a:noFill/>
        </p:spPr>
        <p:txBody>
          <a:bodyPr wrap="square" rtlCol="0">
            <a:spAutoFit/>
          </a:bodyPr>
          <a:lstStyle/>
          <a:p>
            <a:r>
              <a:rPr lang="en-GB" sz="1200" dirty="0">
                <a:solidFill>
                  <a:prstClr val="black"/>
                </a:solidFill>
              </a:rPr>
              <a:t>Giddens- primary reason given for modern marriage is love, people divorce when they are no longer in love</a:t>
            </a:r>
          </a:p>
        </p:txBody>
      </p:sp>
      <p:cxnSp>
        <p:nvCxnSpPr>
          <p:cNvPr id="64" name="Straight Arrow Connector 63"/>
          <p:cNvCxnSpPr/>
          <p:nvPr/>
        </p:nvCxnSpPr>
        <p:spPr>
          <a:xfrm flipH="1">
            <a:off x="4296970" y="4518154"/>
            <a:ext cx="447538" cy="53182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95670" y="5164832"/>
            <a:ext cx="2330162" cy="1039091"/>
          </a:xfrm>
          <a:prstGeom prst="rect">
            <a:avLst/>
          </a:prstGeom>
          <a:noFill/>
        </p:spPr>
        <p:txBody>
          <a:bodyPr wrap="square" rtlCol="0">
            <a:spAutoFit/>
          </a:bodyPr>
          <a:lstStyle/>
          <a:p>
            <a:r>
              <a:rPr lang="en-GB" sz="1200" dirty="0">
                <a:solidFill>
                  <a:prstClr val="black"/>
                </a:solidFill>
              </a:rPr>
              <a:t>Parsons (and other functionalists) have argued that the increase in divorce may be due to the increased  importance placed on marriage.</a:t>
            </a:r>
          </a:p>
        </p:txBody>
      </p:sp>
      <p:cxnSp>
        <p:nvCxnSpPr>
          <p:cNvPr id="67" name="Straight Arrow Connector 66"/>
          <p:cNvCxnSpPr/>
          <p:nvPr/>
        </p:nvCxnSpPr>
        <p:spPr>
          <a:xfrm flipH="1">
            <a:off x="4028359" y="3646632"/>
            <a:ext cx="808300" cy="17460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58486" y="3733935"/>
            <a:ext cx="2209606" cy="646331"/>
          </a:xfrm>
          <a:prstGeom prst="rect">
            <a:avLst/>
          </a:prstGeom>
          <a:noFill/>
        </p:spPr>
        <p:txBody>
          <a:bodyPr wrap="square" rtlCol="0">
            <a:spAutoFit/>
          </a:bodyPr>
          <a:lstStyle/>
          <a:p>
            <a:r>
              <a:rPr lang="en-GB" dirty="0">
                <a:solidFill>
                  <a:prstClr val="black"/>
                </a:solidFill>
              </a:rPr>
              <a:t>Changes in social issues</a:t>
            </a:r>
          </a:p>
        </p:txBody>
      </p:sp>
      <p:cxnSp>
        <p:nvCxnSpPr>
          <p:cNvPr id="70" name="Straight Arrow Connector 69"/>
          <p:cNvCxnSpPr/>
          <p:nvPr/>
        </p:nvCxnSpPr>
        <p:spPr>
          <a:xfrm flipH="1">
            <a:off x="1934177" y="3925608"/>
            <a:ext cx="231276" cy="2411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46942" y="3978809"/>
            <a:ext cx="1835128" cy="1200329"/>
          </a:xfrm>
          <a:prstGeom prst="rect">
            <a:avLst/>
          </a:prstGeom>
          <a:noFill/>
        </p:spPr>
        <p:txBody>
          <a:bodyPr wrap="square" rtlCol="0">
            <a:spAutoFit/>
          </a:bodyPr>
          <a:lstStyle/>
          <a:p>
            <a:r>
              <a:rPr lang="en-GB" sz="1200" dirty="0">
                <a:solidFill>
                  <a:prstClr val="black"/>
                </a:solidFill>
              </a:rPr>
              <a:t>The government is taking account of demographic changes within the family helps these families such as lone parent families receiving benefits.</a:t>
            </a:r>
          </a:p>
        </p:txBody>
      </p:sp>
      <p:cxnSp>
        <p:nvCxnSpPr>
          <p:cNvPr id="73" name="Straight Arrow Connector 72"/>
          <p:cNvCxnSpPr/>
          <p:nvPr/>
        </p:nvCxnSpPr>
        <p:spPr>
          <a:xfrm flipH="1" flipV="1">
            <a:off x="1934177" y="3618417"/>
            <a:ext cx="231276" cy="24791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7954" y="2088574"/>
            <a:ext cx="2486150" cy="1384995"/>
          </a:xfrm>
          <a:prstGeom prst="rect">
            <a:avLst/>
          </a:prstGeom>
          <a:noFill/>
        </p:spPr>
        <p:txBody>
          <a:bodyPr wrap="square" rtlCol="0">
            <a:spAutoFit/>
          </a:bodyPr>
          <a:lstStyle/>
          <a:p>
            <a:r>
              <a:rPr lang="en-GB" sz="1200" dirty="0">
                <a:solidFill>
                  <a:prstClr val="black"/>
                </a:solidFill>
              </a:rPr>
              <a:t>Child maintenance service (2012)- absent parents to pay maintenance for children they do not live with. This is beneficial for divorced parents who can't agree on a “family based arrangement” making the financial side of divorce in families easier</a:t>
            </a:r>
          </a:p>
        </p:txBody>
      </p:sp>
      <p:cxnSp>
        <p:nvCxnSpPr>
          <p:cNvPr id="76" name="Straight Arrow Connector 75"/>
          <p:cNvCxnSpPr/>
          <p:nvPr/>
        </p:nvCxnSpPr>
        <p:spPr>
          <a:xfrm flipH="1" flipV="1">
            <a:off x="4373147" y="2046773"/>
            <a:ext cx="161418" cy="107613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577453" y="1711950"/>
            <a:ext cx="2326012" cy="369332"/>
          </a:xfrm>
          <a:prstGeom prst="rect">
            <a:avLst/>
          </a:prstGeom>
          <a:noFill/>
        </p:spPr>
        <p:txBody>
          <a:bodyPr wrap="square" rtlCol="0">
            <a:spAutoFit/>
          </a:bodyPr>
          <a:lstStyle/>
          <a:p>
            <a:r>
              <a:rPr lang="en-GB" dirty="0">
                <a:solidFill>
                  <a:prstClr val="black"/>
                </a:solidFill>
              </a:rPr>
              <a:t>Key Statistics</a:t>
            </a:r>
          </a:p>
        </p:txBody>
      </p:sp>
      <p:cxnSp>
        <p:nvCxnSpPr>
          <p:cNvPr id="95" name="Straight Arrow Connector 94"/>
          <p:cNvCxnSpPr/>
          <p:nvPr/>
        </p:nvCxnSpPr>
        <p:spPr>
          <a:xfrm flipH="1" flipV="1">
            <a:off x="1917687" y="1484446"/>
            <a:ext cx="1492217" cy="27984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94852" y="916133"/>
            <a:ext cx="1670601" cy="830997"/>
          </a:xfrm>
          <a:prstGeom prst="rect">
            <a:avLst/>
          </a:prstGeom>
          <a:noFill/>
        </p:spPr>
        <p:txBody>
          <a:bodyPr wrap="square" rtlCol="0">
            <a:spAutoFit/>
          </a:bodyPr>
          <a:lstStyle/>
          <a:p>
            <a:r>
              <a:rPr lang="en-GB" sz="1200" dirty="0">
                <a:solidFill>
                  <a:prstClr val="black"/>
                </a:solidFill>
              </a:rPr>
              <a:t>1993- divorce rate reached its height of 180,000</a:t>
            </a:r>
          </a:p>
          <a:p>
            <a:endParaRPr lang="en-GB" sz="1200" dirty="0">
              <a:solidFill>
                <a:prstClr val="black"/>
              </a:solidFill>
            </a:endParaRPr>
          </a:p>
        </p:txBody>
      </p:sp>
      <p:cxnSp>
        <p:nvCxnSpPr>
          <p:cNvPr id="98" name="Straight Arrow Connector 97"/>
          <p:cNvCxnSpPr/>
          <p:nvPr/>
        </p:nvCxnSpPr>
        <p:spPr>
          <a:xfrm flipH="1" flipV="1">
            <a:off x="2578567" y="1044624"/>
            <a:ext cx="898504" cy="57974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02160" y="540247"/>
            <a:ext cx="2810580" cy="276999"/>
          </a:xfrm>
          <a:prstGeom prst="rect">
            <a:avLst/>
          </a:prstGeom>
          <a:noFill/>
        </p:spPr>
        <p:txBody>
          <a:bodyPr wrap="square" rtlCol="0">
            <a:spAutoFit/>
          </a:bodyPr>
          <a:lstStyle/>
          <a:p>
            <a:r>
              <a:rPr lang="en-GB" sz="1200" dirty="0">
                <a:solidFill>
                  <a:prstClr val="black"/>
                </a:solidFill>
              </a:rPr>
              <a:t>Divorce rate at it’s lowest since 1984</a:t>
            </a:r>
          </a:p>
        </p:txBody>
      </p:sp>
      <p:cxnSp>
        <p:nvCxnSpPr>
          <p:cNvPr id="102" name="Straight Arrow Connector 101"/>
          <p:cNvCxnSpPr/>
          <p:nvPr/>
        </p:nvCxnSpPr>
        <p:spPr>
          <a:xfrm flipH="1" flipV="1">
            <a:off x="3212740" y="1013933"/>
            <a:ext cx="638498" cy="73319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915088" y="402359"/>
            <a:ext cx="1996269" cy="646331"/>
          </a:xfrm>
          <a:prstGeom prst="rect">
            <a:avLst/>
          </a:prstGeom>
          <a:noFill/>
        </p:spPr>
        <p:txBody>
          <a:bodyPr wrap="square" rtlCol="0">
            <a:spAutoFit/>
          </a:bodyPr>
          <a:lstStyle/>
          <a:p>
            <a:r>
              <a:rPr lang="en-GB" sz="1200" dirty="0">
                <a:solidFill>
                  <a:prstClr val="black"/>
                </a:solidFill>
              </a:rPr>
              <a:t>2012- a third of all marriages were remarriages</a:t>
            </a:r>
          </a:p>
          <a:p>
            <a:endParaRPr lang="en-GB" sz="1200" dirty="0">
              <a:solidFill>
                <a:prstClr val="black"/>
              </a:solidFill>
            </a:endParaRPr>
          </a:p>
        </p:txBody>
      </p:sp>
      <p:cxnSp>
        <p:nvCxnSpPr>
          <p:cNvPr id="105" name="Straight Arrow Connector 104"/>
          <p:cNvCxnSpPr/>
          <p:nvPr/>
        </p:nvCxnSpPr>
        <p:spPr>
          <a:xfrm flipV="1">
            <a:off x="4025832" y="1285890"/>
            <a:ext cx="132239" cy="42606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4317969" y="932633"/>
            <a:ext cx="1981683" cy="461665"/>
          </a:xfrm>
          <a:prstGeom prst="rect">
            <a:avLst/>
          </a:prstGeom>
          <a:noFill/>
        </p:spPr>
        <p:txBody>
          <a:bodyPr wrap="square" rtlCol="0">
            <a:spAutoFit/>
          </a:bodyPr>
          <a:lstStyle/>
          <a:p>
            <a:r>
              <a:rPr lang="en-GB" sz="1200" dirty="0">
                <a:solidFill>
                  <a:prstClr val="black"/>
                </a:solidFill>
              </a:rPr>
              <a:t>Constant increase in divorce since the 1960s</a:t>
            </a:r>
          </a:p>
        </p:txBody>
      </p:sp>
      <p:cxnSp>
        <p:nvCxnSpPr>
          <p:cNvPr id="108" name="Straight Arrow Connector 107"/>
          <p:cNvCxnSpPr>
            <a:endCxn id="93" idx="0"/>
          </p:cNvCxnSpPr>
          <p:nvPr/>
        </p:nvCxnSpPr>
        <p:spPr>
          <a:xfrm flipV="1">
            <a:off x="4399484" y="1711950"/>
            <a:ext cx="340975" cy="5178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800039" y="1469844"/>
            <a:ext cx="1591346" cy="830997"/>
          </a:xfrm>
          <a:prstGeom prst="rect">
            <a:avLst/>
          </a:prstGeom>
          <a:noFill/>
        </p:spPr>
        <p:txBody>
          <a:bodyPr wrap="square" rtlCol="0">
            <a:spAutoFit/>
          </a:bodyPr>
          <a:lstStyle/>
          <a:p>
            <a:r>
              <a:rPr lang="en-GB" sz="1200" dirty="0">
                <a:solidFill>
                  <a:prstClr val="black"/>
                </a:solidFill>
              </a:rPr>
              <a:t>Number of divorces doubled between 1961 and 1969, doubled again by 1972</a:t>
            </a:r>
          </a:p>
        </p:txBody>
      </p:sp>
    </p:spTree>
    <p:extLst>
      <p:ext uri="{BB962C8B-B14F-4D97-AF65-F5344CB8AC3E}">
        <p14:creationId xmlns:p14="http://schemas.microsoft.com/office/powerpoint/2010/main" val="261271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5633" y="2861534"/>
            <a:ext cx="3550023" cy="707886"/>
          </a:xfrm>
          <a:prstGeom prst="rect">
            <a:avLst/>
          </a:prstGeom>
          <a:noFill/>
        </p:spPr>
        <p:txBody>
          <a:bodyPr wrap="square" rtlCol="0">
            <a:spAutoFit/>
          </a:bodyPr>
          <a:lstStyle/>
          <a:p>
            <a:r>
              <a:rPr lang="en-GB" sz="2000" b="1" dirty="0">
                <a:solidFill>
                  <a:prstClr val="black"/>
                </a:solidFill>
              </a:rPr>
              <a:t>Growth in the number of households</a:t>
            </a:r>
          </a:p>
        </p:txBody>
      </p:sp>
      <p:cxnSp>
        <p:nvCxnSpPr>
          <p:cNvPr id="6" name="Straight Arrow Connector 5"/>
          <p:cNvCxnSpPr/>
          <p:nvPr/>
        </p:nvCxnSpPr>
        <p:spPr>
          <a:xfrm flipV="1">
            <a:off x="6142616" y="2194560"/>
            <a:ext cx="494852" cy="7637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71708" y="1791169"/>
            <a:ext cx="1409252" cy="369332"/>
          </a:xfrm>
          <a:prstGeom prst="rect">
            <a:avLst/>
          </a:prstGeom>
          <a:noFill/>
        </p:spPr>
        <p:txBody>
          <a:bodyPr wrap="square" rtlCol="0">
            <a:spAutoFit/>
          </a:bodyPr>
          <a:lstStyle/>
          <a:p>
            <a:r>
              <a:rPr lang="en-GB" dirty="0">
                <a:solidFill>
                  <a:prstClr val="black"/>
                </a:solidFill>
              </a:rPr>
              <a:t>Legal acts</a:t>
            </a:r>
          </a:p>
        </p:txBody>
      </p:sp>
      <p:cxnSp>
        <p:nvCxnSpPr>
          <p:cNvPr id="10" name="Straight Arrow Connector 9"/>
          <p:cNvCxnSpPr/>
          <p:nvPr/>
        </p:nvCxnSpPr>
        <p:spPr>
          <a:xfrm flipH="1" flipV="1">
            <a:off x="6271708" y="1463040"/>
            <a:ext cx="118334" cy="3281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26480" y="438841"/>
            <a:ext cx="1699708" cy="830997"/>
          </a:xfrm>
          <a:prstGeom prst="rect">
            <a:avLst/>
          </a:prstGeom>
          <a:noFill/>
        </p:spPr>
        <p:txBody>
          <a:bodyPr wrap="square" rtlCol="0">
            <a:spAutoFit/>
          </a:bodyPr>
          <a:lstStyle/>
          <a:p>
            <a:r>
              <a:rPr lang="en-GB" sz="1200" dirty="0">
                <a:solidFill>
                  <a:prstClr val="black"/>
                </a:solidFill>
              </a:rPr>
              <a:t>Divorce reformat- more couples getting a divorce lead to more households</a:t>
            </a:r>
          </a:p>
        </p:txBody>
      </p:sp>
      <p:cxnSp>
        <p:nvCxnSpPr>
          <p:cNvPr id="13" name="Straight Arrow Connector 12"/>
          <p:cNvCxnSpPr/>
          <p:nvPr/>
        </p:nvCxnSpPr>
        <p:spPr>
          <a:xfrm flipV="1">
            <a:off x="6938681" y="2869264"/>
            <a:ext cx="1151069" cy="17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34979" y="2717437"/>
            <a:ext cx="2554941" cy="369332"/>
          </a:xfrm>
          <a:prstGeom prst="rect">
            <a:avLst/>
          </a:prstGeom>
          <a:noFill/>
        </p:spPr>
        <p:txBody>
          <a:bodyPr wrap="square" rtlCol="0">
            <a:spAutoFit/>
          </a:bodyPr>
          <a:lstStyle/>
          <a:p>
            <a:r>
              <a:rPr lang="en-GB" dirty="0">
                <a:solidFill>
                  <a:prstClr val="black"/>
                </a:solidFill>
              </a:rPr>
              <a:t>Key statistics</a:t>
            </a:r>
          </a:p>
        </p:txBody>
      </p:sp>
      <p:cxnSp>
        <p:nvCxnSpPr>
          <p:cNvPr id="16" name="Straight Arrow Connector 15"/>
          <p:cNvCxnSpPr/>
          <p:nvPr/>
        </p:nvCxnSpPr>
        <p:spPr>
          <a:xfrm flipH="1" flipV="1">
            <a:off x="8234979" y="1791169"/>
            <a:ext cx="102197" cy="785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97096" y="791621"/>
            <a:ext cx="1694330" cy="830997"/>
          </a:xfrm>
          <a:prstGeom prst="rect">
            <a:avLst/>
          </a:prstGeom>
          <a:noFill/>
        </p:spPr>
        <p:txBody>
          <a:bodyPr wrap="square" rtlCol="0">
            <a:spAutoFit/>
          </a:bodyPr>
          <a:lstStyle/>
          <a:p>
            <a:r>
              <a:rPr lang="en-GB" sz="1200" dirty="0">
                <a:solidFill>
                  <a:prstClr val="black"/>
                </a:solidFill>
              </a:rPr>
              <a:t>Rise in the number of people living alone 3 in 10 households consist of only 1 person</a:t>
            </a:r>
          </a:p>
        </p:txBody>
      </p:sp>
      <p:cxnSp>
        <p:nvCxnSpPr>
          <p:cNvPr id="19" name="Straight Arrow Connector 18"/>
          <p:cNvCxnSpPr/>
          <p:nvPr/>
        </p:nvCxnSpPr>
        <p:spPr>
          <a:xfrm flipV="1">
            <a:off x="9111727" y="2026030"/>
            <a:ext cx="470646" cy="606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391426" y="1120384"/>
            <a:ext cx="2366683" cy="646331"/>
          </a:xfrm>
          <a:prstGeom prst="rect">
            <a:avLst/>
          </a:prstGeom>
          <a:noFill/>
        </p:spPr>
        <p:txBody>
          <a:bodyPr wrap="square" rtlCol="0">
            <a:spAutoFit/>
          </a:bodyPr>
          <a:lstStyle/>
          <a:p>
            <a:r>
              <a:rPr lang="en-GB" sz="1200" dirty="0">
                <a:solidFill>
                  <a:prstClr val="black"/>
                </a:solidFill>
              </a:rPr>
              <a:t>In 2006 there were 24.2 million households, and increase of 30% since 1971.</a:t>
            </a:r>
          </a:p>
        </p:txBody>
      </p:sp>
      <p:cxnSp>
        <p:nvCxnSpPr>
          <p:cNvPr id="23" name="Straight Arrow Connector 22"/>
          <p:cNvCxnSpPr/>
          <p:nvPr/>
        </p:nvCxnSpPr>
        <p:spPr>
          <a:xfrm>
            <a:off x="8899262" y="3083069"/>
            <a:ext cx="771861" cy="69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692638" y="3534913"/>
            <a:ext cx="2345168" cy="646331"/>
          </a:xfrm>
          <a:prstGeom prst="rect">
            <a:avLst/>
          </a:prstGeom>
          <a:noFill/>
        </p:spPr>
        <p:txBody>
          <a:bodyPr wrap="square" rtlCol="0">
            <a:spAutoFit/>
          </a:bodyPr>
          <a:lstStyle/>
          <a:p>
            <a:r>
              <a:rPr lang="en-GB" sz="1200" dirty="0">
                <a:solidFill>
                  <a:prstClr val="black"/>
                </a:solidFill>
              </a:rPr>
              <a:t>The proportion of children living in single parent families tripled to 24% between 1972 and 2006.</a:t>
            </a:r>
          </a:p>
        </p:txBody>
      </p:sp>
      <p:cxnSp>
        <p:nvCxnSpPr>
          <p:cNvPr id="30" name="Straight Arrow Connector 29"/>
          <p:cNvCxnSpPr/>
          <p:nvPr/>
        </p:nvCxnSpPr>
        <p:spPr>
          <a:xfrm>
            <a:off x="6330875" y="3313355"/>
            <a:ext cx="306593" cy="68849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74167" y="4093517"/>
            <a:ext cx="2105809" cy="369332"/>
          </a:xfrm>
          <a:prstGeom prst="rect">
            <a:avLst/>
          </a:prstGeom>
          <a:noFill/>
        </p:spPr>
        <p:txBody>
          <a:bodyPr wrap="square" rtlCol="0">
            <a:spAutoFit/>
          </a:bodyPr>
          <a:lstStyle/>
          <a:p>
            <a:r>
              <a:rPr lang="en-GB" dirty="0">
                <a:solidFill>
                  <a:prstClr val="black"/>
                </a:solidFill>
              </a:rPr>
              <a:t>Social changes</a:t>
            </a:r>
          </a:p>
        </p:txBody>
      </p:sp>
      <p:cxnSp>
        <p:nvCxnSpPr>
          <p:cNvPr id="33" name="Straight Arrow Connector 32"/>
          <p:cNvCxnSpPr/>
          <p:nvPr/>
        </p:nvCxnSpPr>
        <p:spPr>
          <a:xfrm>
            <a:off x="7297718" y="4387559"/>
            <a:ext cx="1308399" cy="2593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53544" y="4446041"/>
            <a:ext cx="2248348" cy="646331"/>
          </a:xfrm>
          <a:prstGeom prst="rect">
            <a:avLst/>
          </a:prstGeom>
          <a:noFill/>
        </p:spPr>
        <p:txBody>
          <a:bodyPr wrap="square" rtlCol="0">
            <a:spAutoFit/>
          </a:bodyPr>
          <a:lstStyle/>
          <a:p>
            <a:r>
              <a:rPr lang="en-GB" sz="1200" dirty="0">
                <a:solidFill>
                  <a:prstClr val="black"/>
                </a:solidFill>
              </a:rPr>
              <a:t>Decline in death rate- aging population due to people living longer</a:t>
            </a:r>
          </a:p>
        </p:txBody>
      </p:sp>
      <p:cxnSp>
        <p:nvCxnSpPr>
          <p:cNvPr id="36" name="Straight Arrow Connector 35"/>
          <p:cNvCxnSpPr/>
          <p:nvPr/>
        </p:nvCxnSpPr>
        <p:spPr>
          <a:xfrm>
            <a:off x="6824382" y="4646867"/>
            <a:ext cx="783963" cy="9086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80960" y="5444035"/>
            <a:ext cx="2807746" cy="276999"/>
          </a:xfrm>
          <a:prstGeom prst="rect">
            <a:avLst/>
          </a:prstGeom>
          <a:noFill/>
        </p:spPr>
        <p:txBody>
          <a:bodyPr wrap="square" rtlCol="0">
            <a:spAutoFit/>
          </a:bodyPr>
          <a:lstStyle/>
          <a:p>
            <a:r>
              <a:rPr lang="en-GB" sz="1200" dirty="0">
                <a:solidFill>
                  <a:prstClr val="black"/>
                </a:solidFill>
              </a:rPr>
              <a:t>Increase in immigration</a:t>
            </a:r>
          </a:p>
        </p:txBody>
      </p:sp>
      <p:cxnSp>
        <p:nvCxnSpPr>
          <p:cNvPr id="39" name="Straight Arrow Connector 38"/>
          <p:cNvCxnSpPr/>
          <p:nvPr/>
        </p:nvCxnSpPr>
        <p:spPr>
          <a:xfrm>
            <a:off x="8377516" y="5765205"/>
            <a:ext cx="228601" cy="3074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606117" y="6138364"/>
            <a:ext cx="3310666" cy="461665"/>
          </a:xfrm>
          <a:prstGeom prst="rect">
            <a:avLst/>
          </a:prstGeom>
          <a:noFill/>
        </p:spPr>
        <p:txBody>
          <a:bodyPr wrap="square" rtlCol="0">
            <a:spAutoFit/>
          </a:bodyPr>
          <a:lstStyle/>
          <a:p>
            <a:r>
              <a:rPr lang="en-GB" sz="1200" dirty="0">
                <a:solidFill>
                  <a:prstClr val="black"/>
                </a:solidFill>
              </a:rPr>
              <a:t>Increase of population size due to natural change with net migration</a:t>
            </a:r>
          </a:p>
        </p:txBody>
      </p:sp>
      <p:cxnSp>
        <p:nvCxnSpPr>
          <p:cNvPr id="45" name="Straight Arrow Connector 44"/>
          <p:cNvCxnSpPr/>
          <p:nvPr/>
        </p:nvCxnSpPr>
        <p:spPr>
          <a:xfrm flipH="1">
            <a:off x="3853927" y="3526721"/>
            <a:ext cx="524436" cy="65452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975834" y="4181244"/>
            <a:ext cx="2280621" cy="369332"/>
          </a:xfrm>
          <a:prstGeom prst="rect">
            <a:avLst/>
          </a:prstGeom>
          <a:noFill/>
        </p:spPr>
        <p:txBody>
          <a:bodyPr wrap="square" rtlCol="0">
            <a:spAutoFit/>
          </a:bodyPr>
          <a:lstStyle/>
          <a:p>
            <a:r>
              <a:rPr lang="en-GB" dirty="0">
                <a:solidFill>
                  <a:prstClr val="black"/>
                </a:solidFill>
              </a:rPr>
              <a:t>Ideological changes</a:t>
            </a:r>
          </a:p>
        </p:txBody>
      </p:sp>
      <p:cxnSp>
        <p:nvCxnSpPr>
          <p:cNvPr id="53" name="Straight Arrow Connector 52"/>
          <p:cNvCxnSpPr/>
          <p:nvPr/>
        </p:nvCxnSpPr>
        <p:spPr>
          <a:xfrm>
            <a:off x="4378363" y="4550576"/>
            <a:ext cx="344244" cy="55061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116144" y="5205099"/>
            <a:ext cx="2663862" cy="830997"/>
          </a:xfrm>
          <a:prstGeom prst="rect">
            <a:avLst/>
          </a:prstGeom>
          <a:noFill/>
        </p:spPr>
        <p:txBody>
          <a:bodyPr wrap="square" rtlCol="0">
            <a:spAutoFit/>
          </a:bodyPr>
          <a:lstStyle/>
          <a:p>
            <a:r>
              <a:rPr lang="en-GB" sz="1200" dirty="0">
                <a:solidFill>
                  <a:prstClr val="black"/>
                </a:solidFill>
              </a:rPr>
              <a:t>Changing the norms of love, marriage and divorce leads to more divorces as well as younger people moving from family home to get married.</a:t>
            </a:r>
          </a:p>
        </p:txBody>
      </p:sp>
      <p:cxnSp>
        <p:nvCxnSpPr>
          <p:cNvPr id="57" name="Straight Arrow Connector 56"/>
          <p:cNvCxnSpPr/>
          <p:nvPr/>
        </p:nvCxnSpPr>
        <p:spPr>
          <a:xfrm flipH="1">
            <a:off x="3519769" y="4517213"/>
            <a:ext cx="64546" cy="5474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320962" y="5325035"/>
            <a:ext cx="1734671" cy="646331"/>
          </a:xfrm>
          <a:prstGeom prst="rect">
            <a:avLst/>
          </a:prstGeom>
          <a:noFill/>
        </p:spPr>
        <p:txBody>
          <a:bodyPr wrap="square" rtlCol="0">
            <a:spAutoFit/>
          </a:bodyPr>
          <a:lstStyle/>
          <a:p>
            <a:r>
              <a:rPr lang="en-GB" sz="1200" dirty="0">
                <a:solidFill>
                  <a:prstClr val="black"/>
                </a:solidFill>
              </a:rPr>
              <a:t>Changing attitudes towards single parent families</a:t>
            </a:r>
          </a:p>
        </p:txBody>
      </p:sp>
      <p:cxnSp>
        <p:nvCxnSpPr>
          <p:cNvPr id="60" name="Straight Arrow Connector 59"/>
          <p:cNvCxnSpPr/>
          <p:nvPr/>
        </p:nvCxnSpPr>
        <p:spPr>
          <a:xfrm flipH="1">
            <a:off x="1785769" y="4517213"/>
            <a:ext cx="1085176" cy="76479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29092" y="5325035"/>
            <a:ext cx="2156909" cy="646331"/>
          </a:xfrm>
          <a:prstGeom prst="rect">
            <a:avLst/>
          </a:prstGeom>
          <a:noFill/>
        </p:spPr>
        <p:txBody>
          <a:bodyPr wrap="square" rtlCol="0">
            <a:spAutoFit/>
          </a:bodyPr>
          <a:lstStyle/>
          <a:p>
            <a:r>
              <a:rPr lang="en-GB" sz="1200" dirty="0">
                <a:solidFill>
                  <a:prstClr val="black"/>
                </a:solidFill>
              </a:rPr>
              <a:t>Cohabitation is the norm- idea of living together without being married</a:t>
            </a:r>
          </a:p>
        </p:txBody>
      </p:sp>
      <p:cxnSp>
        <p:nvCxnSpPr>
          <p:cNvPr id="63" name="Straight Arrow Connector 62"/>
          <p:cNvCxnSpPr/>
          <p:nvPr/>
        </p:nvCxnSpPr>
        <p:spPr>
          <a:xfrm flipH="1" flipV="1">
            <a:off x="3519769" y="2576456"/>
            <a:ext cx="596375" cy="38189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799005" y="2131415"/>
            <a:ext cx="2330375" cy="369332"/>
          </a:xfrm>
          <a:prstGeom prst="rect">
            <a:avLst/>
          </a:prstGeom>
          <a:noFill/>
        </p:spPr>
        <p:txBody>
          <a:bodyPr wrap="square" rtlCol="0">
            <a:spAutoFit/>
          </a:bodyPr>
          <a:lstStyle/>
          <a:p>
            <a:r>
              <a:rPr lang="en-GB" dirty="0">
                <a:solidFill>
                  <a:prstClr val="black"/>
                </a:solidFill>
              </a:rPr>
              <a:t>Key studies</a:t>
            </a:r>
          </a:p>
        </p:txBody>
      </p:sp>
      <p:cxnSp>
        <p:nvCxnSpPr>
          <p:cNvPr id="66" name="Straight Arrow Connector 65"/>
          <p:cNvCxnSpPr/>
          <p:nvPr/>
        </p:nvCxnSpPr>
        <p:spPr>
          <a:xfrm flipH="1">
            <a:off x="2214729" y="2543777"/>
            <a:ext cx="656216" cy="51401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29092" y="3083988"/>
            <a:ext cx="3283772" cy="276999"/>
          </a:xfrm>
          <a:prstGeom prst="rect">
            <a:avLst/>
          </a:prstGeom>
          <a:noFill/>
        </p:spPr>
        <p:txBody>
          <a:bodyPr wrap="square" rtlCol="0">
            <a:spAutoFit/>
          </a:bodyPr>
          <a:lstStyle/>
          <a:p>
            <a:r>
              <a:rPr lang="en-GB" sz="1200" dirty="0">
                <a:solidFill>
                  <a:prstClr val="black"/>
                </a:solidFill>
              </a:rPr>
              <a:t>Beck and Giddens on individualisation</a:t>
            </a:r>
          </a:p>
        </p:txBody>
      </p:sp>
      <p:cxnSp>
        <p:nvCxnSpPr>
          <p:cNvPr id="69" name="Straight Arrow Connector 68"/>
          <p:cNvCxnSpPr/>
          <p:nvPr/>
        </p:nvCxnSpPr>
        <p:spPr>
          <a:xfrm flipH="1">
            <a:off x="1938729" y="2194560"/>
            <a:ext cx="860277" cy="13476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08298" y="1886440"/>
            <a:ext cx="1463040" cy="1015663"/>
          </a:xfrm>
          <a:prstGeom prst="rect">
            <a:avLst/>
          </a:prstGeom>
          <a:noFill/>
        </p:spPr>
        <p:txBody>
          <a:bodyPr wrap="square" rtlCol="0">
            <a:spAutoFit/>
          </a:bodyPr>
          <a:lstStyle/>
          <a:p>
            <a:r>
              <a:rPr lang="en-GB" sz="1200" dirty="0">
                <a:solidFill>
                  <a:prstClr val="black"/>
                </a:solidFill>
              </a:rPr>
              <a:t>Allan and Crow- a decline in marriage due to a change in expectation of marriage</a:t>
            </a:r>
          </a:p>
        </p:txBody>
      </p:sp>
      <p:cxnSp>
        <p:nvCxnSpPr>
          <p:cNvPr id="72" name="Straight Arrow Connector 71"/>
          <p:cNvCxnSpPr/>
          <p:nvPr/>
        </p:nvCxnSpPr>
        <p:spPr>
          <a:xfrm flipH="1" flipV="1">
            <a:off x="2286001" y="1433290"/>
            <a:ext cx="689834" cy="5927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77189" y="1011031"/>
            <a:ext cx="2952637" cy="461665"/>
          </a:xfrm>
          <a:prstGeom prst="rect">
            <a:avLst/>
          </a:prstGeom>
          <a:noFill/>
        </p:spPr>
        <p:txBody>
          <a:bodyPr wrap="square" rtlCol="0">
            <a:spAutoFit/>
          </a:bodyPr>
          <a:lstStyle/>
          <a:p>
            <a:r>
              <a:rPr lang="en-GB" sz="1200" dirty="0" err="1">
                <a:solidFill>
                  <a:prstClr val="black"/>
                </a:solidFill>
              </a:rPr>
              <a:t>Mitza</a:t>
            </a:r>
            <a:r>
              <a:rPr lang="en-GB" sz="1200" dirty="0">
                <a:solidFill>
                  <a:prstClr val="black"/>
                </a:solidFill>
              </a:rPr>
              <a:t>- higher rate of single parent families among black families</a:t>
            </a:r>
          </a:p>
        </p:txBody>
      </p:sp>
      <p:cxnSp>
        <p:nvCxnSpPr>
          <p:cNvPr id="75" name="Straight Arrow Connector 74"/>
          <p:cNvCxnSpPr/>
          <p:nvPr/>
        </p:nvCxnSpPr>
        <p:spPr>
          <a:xfrm flipV="1">
            <a:off x="3188297" y="1353366"/>
            <a:ext cx="210111" cy="73115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095175" y="350364"/>
            <a:ext cx="2352900" cy="830997"/>
          </a:xfrm>
          <a:prstGeom prst="rect">
            <a:avLst/>
          </a:prstGeom>
          <a:noFill/>
        </p:spPr>
        <p:txBody>
          <a:bodyPr wrap="square" rtlCol="0">
            <a:spAutoFit/>
          </a:bodyPr>
          <a:lstStyle/>
          <a:p>
            <a:r>
              <a:rPr lang="en-GB" sz="1200" dirty="0">
                <a:solidFill>
                  <a:prstClr val="black"/>
                </a:solidFill>
              </a:rPr>
              <a:t>Cashmore- lone parenting- working class mothers with less earning power chose to live on welfare benefits without a partner</a:t>
            </a:r>
          </a:p>
        </p:txBody>
      </p:sp>
      <p:cxnSp>
        <p:nvCxnSpPr>
          <p:cNvPr id="81" name="Straight Arrow Connector 80"/>
          <p:cNvCxnSpPr/>
          <p:nvPr/>
        </p:nvCxnSpPr>
        <p:spPr>
          <a:xfrm flipV="1">
            <a:off x="3584315" y="1791169"/>
            <a:ext cx="471318" cy="34024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16144" y="1353366"/>
            <a:ext cx="1756523" cy="830997"/>
          </a:xfrm>
          <a:prstGeom prst="rect">
            <a:avLst/>
          </a:prstGeom>
          <a:noFill/>
        </p:spPr>
        <p:txBody>
          <a:bodyPr wrap="square" rtlCol="0">
            <a:spAutoFit/>
          </a:bodyPr>
          <a:lstStyle/>
          <a:p>
            <a:r>
              <a:rPr lang="en-GB" sz="1200" dirty="0">
                <a:solidFill>
                  <a:prstClr val="black"/>
                </a:solidFill>
              </a:rPr>
              <a:t>Duncan and Phillips- 1 in 10 adults are living apart together in relationships (LATS)</a:t>
            </a:r>
          </a:p>
        </p:txBody>
      </p:sp>
    </p:spTree>
    <p:extLst>
      <p:ext uri="{BB962C8B-B14F-4D97-AF65-F5344CB8AC3E}">
        <p14:creationId xmlns:p14="http://schemas.microsoft.com/office/powerpoint/2010/main" val="7163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5204" y="2959100"/>
            <a:ext cx="5055346" cy="1119780"/>
          </a:xfrm>
        </p:spPr>
        <p:txBody>
          <a:bodyPr/>
          <a:lstStyle/>
          <a:p>
            <a:r>
              <a:rPr lang="en-GB" sz="3200" dirty="0" smtClean="0"/>
              <a:t>Increase of same sex partners with children</a:t>
            </a:r>
            <a:endParaRPr lang="en-GB" sz="3200" dirty="0"/>
          </a:p>
        </p:txBody>
      </p:sp>
      <p:cxnSp>
        <p:nvCxnSpPr>
          <p:cNvPr id="6" name="Straight Arrow Connector 5"/>
          <p:cNvCxnSpPr/>
          <p:nvPr/>
        </p:nvCxnSpPr>
        <p:spPr>
          <a:xfrm flipV="1">
            <a:off x="8293100" y="2692400"/>
            <a:ext cx="330200"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58200" y="650776"/>
            <a:ext cx="2755900" cy="4678204"/>
          </a:xfrm>
          <a:prstGeom prst="rect">
            <a:avLst/>
          </a:prstGeom>
          <a:noFill/>
        </p:spPr>
        <p:txBody>
          <a:bodyPr wrap="square" rtlCol="0">
            <a:spAutoFit/>
          </a:bodyPr>
          <a:lstStyle/>
          <a:p>
            <a:pPr defTabSz="457200"/>
            <a:r>
              <a:rPr lang="en-GB" dirty="0">
                <a:solidFill>
                  <a:prstClr val="white"/>
                </a:solidFill>
              </a:rPr>
              <a:t>Legal Changes:</a:t>
            </a:r>
          </a:p>
          <a:p>
            <a:pPr marL="285750" indent="-285750" defTabSz="457200">
              <a:buFont typeface="Arial" panose="020B0604020202020204" pitchFamily="34" charset="0"/>
              <a:buChar char="•"/>
            </a:pPr>
            <a:r>
              <a:rPr lang="en-GB" sz="1400" dirty="0">
                <a:solidFill>
                  <a:prstClr val="white"/>
                </a:solidFill>
              </a:rPr>
              <a:t>Civil Partnership Act 2004- gave gay couples rights and responsibilities equal to marriage. Rights to inheritance, access to children, pension benefits etc. and a  process of ending the relationship similar to divorce.</a:t>
            </a:r>
          </a:p>
          <a:p>
            <a:pPr marL="285750" indent="-285750" defTabSz="457200">
              <a:buFont typeface="Arial" panose="020B0604020202020204" pitchFamily="34" charset="0"/>
              <a:buChar char="•"/>
            </a:pPr>
            <a:r>
              <a:rPr lang="en-GB" sz="1400" dirty="0">
                <a:solidFill>
                  <a:prstClr val="white"/>
                </a:solidFill>
              </a:rPr>
              <a:t>Equality Act 2010- brought together key anti-discrimination in the workplace on grounds of gender, religion, sexual orientation and age. </a:t>
            </a:r>
          </a:p>
          <a:p>
            <a:pPr marL="285750" indent="-285750" defTabSz="457200">
              <a:buFont typeface="Arial" panose="020B0604020202020204" pitchFamily="34" charset="0"/>
              <a:buChar char="•"/>
            </a:pPr>
            <a:r>
              <a:rPr lang="en-GB" sz="1400" dirty="0">
                <a:solidFill>
                  <a:prstClr val="white"/>
                </a:solidFill>
              </a:rPr>
              <a:t>Marriage (same-sex couples) Act 2013- allows same-sex couples to marry on the same basis as opposite sex couples. </a:t>
            </a:r>
          </a:p>
        </p:txBody>
      </p:sp>
      <p:sp>
        <p:nvSpPr>
          <p:cNvPr id="8" name="TextBox 7"/>
          <p:cNvSpPr txBox="1"/>
          <p:nvPr/>
        </p:nvSpPr>
        <p:spPr>
          <a:xfrm>
            <a:off x="533400" y="436135"/>
            <a:ext cx="7759700" cy="2523768"/>
          </a:xfrm>
          <a:prstGeom prst="rect">
            <a:avLst/>
          </a:prstGeom>
          <a:noFill/>
        </p:spPr>
        <p:txBody>
          <a:bodyPr wrap="square" rtlCol="0">
            <a:spAutoFit/>
          </a:bodyPr>
          <a:lstStyle/>
          <a:p>
            <a:pPr defTabSz="457200"/>
            <a:r>
              <a:rPr lang="en-GB" dirty="0">
                <a:solidFill>
                  <a:prstClr val="white"/>
                </a:solidFill>
              </a:rPr>
              <a:t>Social Changes:</a:t>
            </a:r>
          </a:p>
          <a:p>
            <a:pPr marL="285750" indent="-285750" defTabSz="457200">
              <a:buFont typeface="Arial" panose="020B0604020202020204" pitchFamily="34" charset="0"/>
              <a:buChar char="•"/>
            </a:pPr>
            <a:r>
              <a:rPr lang="en-GB" sz="1400" dirty="0">
                <a:solidFill>
                  <a:prstClr val="white"/>
                </a:solidFill>
              </a:rPr>
              <a:t>Giddens argues that marriage is based on confluent love rather than status. </a:t>
            </a:r>
          </a:p>
          <a:p>
            <a:pPr marL="285750" indent="-285750" defTabSz="457200">
              <a:buFont typeface="Arial" panose="020B0604020202020204" pitchFamily="34" charset="0"/>
              <a:buChar char="•"/>
            </a:pPr>
            <a:r>
              <a:rPr lang="en-GB" sz="1400" dirty="0">
                <a:solidFill>
                  <a:prstClr val="white"/>
                </a:solidFill>
              </a:rPr>
              <a:t>It’s socially acceptable to be in a same-sex couple and have children.</a:t>
            </a:r>
          </a:p>
          <a:p>
            <a:pPr marL="285750" indent="-285750" defTabSz="457200">
              <a:buFont typeface="Arial" panose="020B0604020202020204" pitchFamily="34" charset="0"/>
              <a:buChar char="•"/>
            </a:pPr>
            <a:r>
              <a:rPr lang="en-GB" sz="1400" dirty="0">
                <a:solidFill>
                  <a:prstClr val="white"/>
                </a:solidFill>
              </a:rPr>
              <a:t>Alan and Crow argue that our lives are now characterised by choice which makes family more diverse- if gay couples want to have children because its more acceptable in society. </a:t>
            </a:r>
          </a:p>
          <a:p>
            <a:pPr marL="285750" indent="-285750" defTabSz="457200">
              <a:buFont typeface="Arial" panose="020B0604020202020204" pitchFamily="34" charset="0"/>
              <a:buChar char="•"/>
            </a:pPr>
            <a:r>
              <a:rPr lang="en-GB" sz="1400" dirty="0">
                <a:solidFill>
                  <a:prstClr val="white"/>
                </a:solidFill>
              </a:rPr>
              <a:t>Weeks et al (1999) argues that all increased social acceptance may explain a trend towards same-sex cohabitation and stable relationships that resemble those found among heterosexuals. He says gays as creating families based on ‘friendship and kindship’ which he calls the ‘chosen family’ where they have the same stability and security as heterosexual families. </a:t>
            </a:r>
          </a:p>
        </p:txBody>
      </p:sp>
      <p:cxnSp>
        <p:nvCxnSpPr>
          <p:cNvPr id="10" name="Straight Arrow Connector 9"/>
          <p:cNvCxnSpPr/>
          <p:nvPr/>
        </p:nvCxnSpPr>
        <p:spPr>
          <a:xfrm flipV="1">
            <a:off x="5276850" y="2647950"/>
            <a:ext cx="0" cy="43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92200" y="4137403"/>
            <a:ext cx="7531100" cy="2308324"/>
          </a:xfrm>
          <a:prstGeom prst="rect">
            <a:avLst/>
          </a:prstGeom>
          <a:noFill/>
        </p:spPr>
        <p:txBody>
          <a:bodyPr wrap="square" rtlCol="0">
            <a:spAutoFit/>
          </a:bodyPr>
          <a:lstStyle/>
          <a:p>
            <a:pPr defTabSz="457200"/>
            <a:r>
              <a:rPr lang="en-GB" dirty="0">
                <a:solidFill>
                  <a:prstClr val="white"/>
                </a:solidFill>
              </a:rPr>
              <a:t>Statistics:</a:t>
            </a:r>
          </a:p>
          <a:p>
            <a:pPr marL="285750" indent="-285750" defTabSz="457200">
              <a:buFont typeface="Arial" panose="020B0604020202020204" pitchFamily="34" charset="0"/>
              <a:buChar char="•"/>
            </a:pPr>
            <a:r>
              <a:rPr lang="en-GB" sz="1400" dirty="0">
                <a:solidFill>
                  <a:prstClr val="white"/>
                </a:solidFill>
              </a:rPr>
              <a:t>The most common family type in 2015 was the married/civil partnership couple family with or without dependent children at 12.5 million- the Office for National Statistics.</a:t>
            </a:r>
          </a:p>
          <a:p>
            <a:pPr marL="285750" indent="-285750" defTabSz="457200">
              <a:buFont typeface="Arial" panose="020B0604020202020204" pitchFamily="34" charset="0"/>
              <a:buChar char="•"/>
            </a:pPr>
            <a:r>
              <a:rPr lang="en-GB" sz="1400" dirty="0">
                <a:solidFill>
                  <a:prstClr val="white"/>
                </a:solidFill>
              </a:rPr>
              <a:t>It is estimated that in the UK in 2013 there were around 20,000 dependent children living in same-sex couple families - Common Law Marriage and Cohabitation report, p.5.</a:t>
            </a:r>
          </a:p>
          <a:p>
            <a:pPr marL="285750" indent="-285750" defTabSz="457200">
              <a:buFont typeface="Arial" panose="020B0604020202020204" pitchFamily="34" charset="0"/>
              <a:buChar char="•"/>
            </a:pPr>
            <a:r>
              <a:rPr lang="en-GB" sz="1400" dirty="0">
                <a:solidFill>
                  <a:prstClr val="white"/>
                </a:solidFill>
              </a:rPr>
              <a:t>As of 8 December 2016, there had been 2,317 adoptions by LGBT people in Great Britain. </a:t>
            </a:r>
          </a:p>
          <a:p>
            <a:pPr marL="285750" indent="-285750" defTabSz="457200">
              <a:buFont typeface="Arial" panose="020B0604020202020204" pitchFamily="34" charset="0"/>
              <a:buChar char="•"/>
            </a:pPr>
            <a:endParaRPr lang="en-GB" sz="1400" dirty="0">
              <a:solidFill>
                <a:prstClr val="white"/>
              </a:solidFill>
            </a:endParaRPr>
          </a:p>
        </p:txBody>
      </p:sp>
      <p:cxnSp>
        <p:nvCxnSpPr>
          <p:cNvPr id="13" name="Straight Arrow Connector 12"/>
          <p:cNvCxnSpPr/>
          <p:nvPr/>
        </p:nvCxnSpPr>
        <p:spPr>
          <a:xfrm flipH="1">
            <a:off x="4305300" y="4078880"/>
            <a:ext cx="114300" cy="311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male same sex couple with a child carto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03" t="9054" r="9727" b="10366"/>
          <a:stretch/>
        </p:blipFill>
        <p:spPr bwMode="auto">
          <a:xfrm>
            <a:off x="628649" y="2954242"/>
            <a:ext cx="1104901"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9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7754" y="2647950"/>
            <a:ext cx="5055346" cy="1430930"/>
          </a:xfrm>
        </p:spPr>
        <p:txBody>
          <a:bodyPr/>
          <a:lstStyle/>
          <a:p>
            <a:pPr algn="ctr"/>
            <a:r>
              <a:rPr lang="en-GB" sz="3200" dirty="0" smtClean="0"/>
              <a:t>Fall in death rate/increase in life expectancy</a:t>
            </a:r>
            <a:endParaRPr lang="en-GB" sz="3200" dirty="0"/>
          </a:p>
        </p:txBody>
      </p:sp>
      <p:cxnSp>
        <p:nvCxnSpPr>
          <p:cNvPr id="6" name="Straight Arrow Connector 5"/>
          <p:cNvCxnSpPr/>
          <p:nvPr/>
        </p:nvCxnSpPr>
        <p:spPr>
          <a:xfrm flipV="1">
            <a:off x="6823075" y="1761530"/>
            <a:ext cx="962025" cy="797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304087" y="2857500"/>
            <a:ext cx="569913" cy="133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112000" y="3606800"/>
            <a:ext cx="25400" cy="644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85100" y="838200"/>
            <a:ext cx="3581400" cy="923330"/>
          </a:xfrm>
          <a:prstGeom prst="rect">
            <a:avLst/>
          </a:prstGeom>
          <a:noFill/>
        </p:spPr>
        <p:txBody>
          <a:bodyPr wrap="square" rtlCol="0">
            <a:spAutoFit/>
          </a:bodyPr>
          <a:lstStyle/>
          <a:p>
            <a:pPr defTabSz="457200"/>
            <a:r>
              <a:rPr lang="en-GB" dirty="0">
                <a:solidFill>
                  <a:prstClr val="white"/>
                </a:solidFill>
              </a:rPr>
              <a:t>Will lead to demographic change changes in the population</a:t>
            </a:r>
          </a:p>
        </p:txBody>
      </p:sp>
      <p:sp>
        <p:nvSpPr>
          <p:cNvPr id="9" name="TextBox 8"/>
          <p:cNvSpPr txBox="1"/>
          <p:nvPr/>
        </p:nvSpPr>
        <p:spPr>
          <a:xfrm>
            <a:off x="7937500" y="1943100"/>
            <a:ext cx="3543300" cy="2308324"/>
          </a:xfrm>
          <a:prstGeom prst="rect">
            <a:avLst/>
          </a:prstGeom>
          <a:noFill/>
        </p:spPr>
        <p:txBody>
          <a:bodyPr wrap="square" rtlCol="0">
            <a:spAutoFit/>
          </a:bodyPr>
          <a:lstStyle/>
          <a:p>
            <a:pPr defTabSz="457200"/>
            <a:r>
              <a:rPr lang="en-GB" sz="1600" dirty="0">
                <a:solidFill>
                  <a:prstClr val="white"/>
                </a:solidFill>
              </a:rPr>
              <a:t>Impact on family:</a:t>
            </a:r>
          </a:p>
          <a:p>
            <a:pPr defTabSz="457200"/>
            <a:r>
              <a:rPr lang="en-GB" sz="1600" dirty="0">
                <a:solidFill>
                  <a:prstClr val="white"/>
                </a:solidFill>
              </a:rPr>
              <a:t>Children are more likely to have great grandparents because of increased life expectancy.</a:t>
            </a:r>
          </a:p>
          <a:p>
            <a:pPr marL="285750" indent="-285750" defTabSz="457200">
              <a:buFont typeface="Arial" panose="020B0604020202020204" pitchFamily="34" charset="0"/>
              <a:buChar char="•"/>
            </a:pPr>
            <a:r>
              <a:rPr lang="en-GB" sz="1600" dirty="0">
                <a:solidFill>
                  <a:prstClr val="white"/>
                </a:solidFill>
              </a:rPr>
              <a:t>Grundy and Henretta – rise in the ‘sandwich generation’- as women are now dual carers and care for their children and their grandchildren.</a:t>
            </a:r>
          </a:p>
        </p:txBody>
      </p:sp>
      <p:sp>
        <p:nvSpPr>
          <p:cNvPr id="14" name="TextBox 13"/>
          <p:cNvSpPr txBox="1"/>
          <p:nvPr/>
        </p:nvSpPr>
        <p:spPr>
          <a:xfrm>
            <a:off x="3563143" y="4288430"/>
            <a:ext cx="4025900" cy="1815882"/>
          </a:xfrm>
          <a:prstGeom prst="rect">
            <a:avLst/>
          </a:prstGeom>
          <a:noFill/>
        </p:spPr>
        <p:txBody>
          <a:bodyPr wrap="square" rtlCol="0">
            <a:spAutoFit/>
          </a:bodyPr>
          <a:lstStyle/>
          <a:p>
            <a:pPr defTabSz="457200"/>
            <a:r>
              <a:rPr lang="en-GB" sz="1600" dirty="0">
                <a:solidFill>
                  <a:prstClr val="white"/>
                </a:solidFill>
              </a:rPr>
              <a:t>Since 1900 most of the growth in the UK population has been due to the natural increase with more birth rates than death rates and greater life expectancy. The population of the UK rose from about 38.3 million n 1901 to around 64 million by the end of 2013 </a:t>
            </a:r>
          </a:p>
        </p:txBody>
      </p:sp>
      <p:sp>
        <p:nvSpPr>
          <p:cNvPr id="15" name="TextBox 14"/>
          <p:cNvSpPr txBox="1"/>
          <p:nvPr/>
        </p:nvSpPr>
        <p:spPr>
          <a:xfrm>
            <a:off x="782637" y="4534651"/>
            <a:ext cx="3035300" cy="1323439"/>
          </a:xfrm>
          <a:prstGeom prst="rect">
            <a:avLst/>
          </a:prstGeom>
          <a:noFill/>
        </p:spPr>
        <p:txBody>
          <a:bodyPr wrap="square" rtlCol="0">
            <a:spAutoFit/>
          </a:bodyPr>
          <a:lstStyle/>
          <a:p>
            <a:pPr defTabSz="457200"/>
            <a:r>
              <a:rPr lang="en-GB" sz="1600" dirty="0">
                <a:solidFill>
                  <a:prstClr val="white"/>
                </a:solidFill>
              </a:rPr>
              <a:t>The number of UK deaths registered in 2014 was 507341. this is a fall of 1.1% compared with 2013 when there were 576458 deaths </a:t>
            </a:r>
          </a:p>
        </p:txBody>
      </p:sp>
      <p:cxnSp>
        <p:nvCxnSpPr>
          <p:cNvPr id="17" name="Straight Arrow Connector 16"/>
          <p:cNvCxnSpPr/>
          <p:nvPr/>
        </p:nvCxnSpPr>
        <p:spPr>
          <a:xfrm flipH="1">
            <a:off x="3321050" y="3606800"/>
            <a:ext cx="800099" cy="825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5931" y="711200"/>
            <a:ext cx="2985619" cy="3877985"/>
          </a:xfrm>
          <a:prstGeom prst="rect">
            <a:avLst/>
          </a:prstGeom>
          <a:noFill/>
        </p:spPr>
        <p:txBody>
          <a:bodyPr wrap="square" rtlCol="0">
            <a:spAutoFit/>
          </a:bodyPr>
          <a:lstStyle/>
          <a:p>
            <a:pPr defTabSz="457200"/>
            <a:r>
              <a:rPr lang="en-GB" sz="1600" dirty="0">
                <a:solidFill>
                  <a:prstClr val="white"/>
                </a:solidFill>
              </a:rPr>
              <a:t>Reasons for the decline  in death rate:</a:t>
            </a:r>
          </a:p>
          <a:p>
            <a:pPr marL="285750" indent="-285750" defTabSz="457200">
              <a:buFont typeface="Arial" panose="020B0604020202020204" pitchFamily="34" charset="0"/>
              <a:buChar char="•"/>
            </a:pPr>
            <a:r>
              <a:rPr lang="en-GB" sz="1400" dirty="0">
                <a:solidFill>
                  <a:prstClr val="white"/>
                </a:solidFill>
              </a:rPr>
              <a:t>Public heath measures- in 1948 the NHS was formed </a:t>
            </a:r>
          </a:p>
          <a:p>
            <a:pPr marL="285750" indent="-285750" defTabSz="457200">
              <a:buFont typeface="Arial" panose="020B0604020202020204" pitchFamily="34" charset="0"/>
              <a:buChar char="•"/>
            </a:pPr>
            <a:r>
              <a:rPr lang="en-GB" sz="1400" dirty="0">
                <a:solidFill>
                  <a:prstClr val="white"/>
                </a:solidFill>
              </a:rPr>
              <a:t>Fall in  number of deaths from disease</a:t>
            </a:r>
          </a:p>
          <a:p>
            <a:pPr marL="285750" indent="-285750" defTabSz="457200">
              <a:buFont typeface="Arial" panose="020B0604020202020204" pitchFamily="34" charset="0"/>
              <a:buChar char="•"/>
            </a:pPr>
            <a:r>
              <a:rPr lang="en-GB" sz="1400" dirty="0">
                <a:solidFill>
                  <a:prstClr val="white"/>
                </a:solidFill>
              </a:rPr>
              <a:t>Improved nutrition – reduced the death rates by half </a:t>
            </a:r>
          </a:p>
          <a:p>
            <a:pPr marL="285750" indent="-285750" defTabSz="457200">
              <a:buFont typeface="Arial" panose="020B0604020202020204" pitchFamily="34" charset="0"/>
              <a:buChar char="•"/>
            </a:pPr>
            <a:r>
              <a:rPr lang="en-GB" sz="1400" dirty="0">
                <a:solidFill>
                  <a:prstClr val="white"/>
                </a:solidFill>
              </a:rPr>
              <a:t> medical improvements – antibiotics and immunisation</a:t>
            </a:r>
          </a:p>
          <a:p>
            <a:pPr marL="285750" indent="-285750" defTabSz="457200">
              <a:buFont typeface="Arial" panose="020B0604020202020204" pitchFamily="34" charset="0"/>
              <a:buChar char="•"/>
            </a:pPr>
            <a:r>
              <a:rPr lang="en-GB" sz="1400" dirty="0">
                <a:solidFill>
                  <a:prstClr val="white"/>
                </a:solidFill>
              </a:rPr>
              <a:t>People smoke less and diet has improved </a:t>
            </a:r>
          </a:p>
          <a:p>
            <a:pPr marL="285750" indent="-285750" defTabSz="457200">
              <a:buFont typeface="Arial" panose="020B0604020202020204" pitchFamily="34" charset="0"/>
              <a:buChar char="•"/>
            </a:pPr>
            <a:r>
              <a:rPr lang="en-GB" sz="1400" dirty="0">
                <a:solidFill>
                  <a:prstClr val="white"/>
                </a:solidFill>
              </a:rPr>
              <a:t>Decline in dangerous jobs such as mining </a:t>
            </a:r>
          </a:p>
          <a:p>
            <a:pPr marL="285750" indent="-285750" defTabSz="457200">
              <a:buFont typeface="Arial" panose="020B0604020202020204" pitchFamily="34" charset="0"/>
              <a:buChar char="•"/>
            </a:pPr>
            <a:r>
              <a:rPr lang="en-GB" sz="1400" dirty="0">
                <a:solidFill>
                  <a:prstClr val="white"/>
                </a:solidFill>
              </a:rPr>
              <a:t>Smaller families reduce the rate of transmission in infection </a:t>
            </a:r>
          </a:p>
        </p:txBody>
      </p:sp>
      <p:sp>
        <p:nvSpPr>
          <p:cNvPr id="19" name="TextBox 18"/>
          <p:cNvSpPr txBox="1"/>
          <p:nvPr/>
        </p:nvSpPr>
        <p:spPr>
          <a:xfrm>
            <a:off x="4819650" y="683410"/>
            <a:ext cx="3117850" cy="1446550"/>
          </a:xfrm>
          <a:prstGeom prst="rect">
            <a:avLst/>
          </a:prstGeom>
          <a:noFill/>
        </p:spPr>
        <p:txBody>
          <a:bodyPr wrap="square" rtlCol="0">
            <a:spAutoFit/>
          </a:bodyPr>
          <a:lstStyle/>
          <a:p>
            <a:pPr defTabSz="457200"/>
            <a:r>
              <a:rPr lang="en-GB" sz="1400" dirty="0">
                <a:solidFill>
                  <a:prstClr val="white"/>
                </a:solidFill>
              </a:rPr>
              <a:t>In 2014 nearly ¼ of all deaths in England and Wales were from causes considered potentially avoidable through timely and effective heath care or public health interventions</a:t>
            </a:r>
            <a:r>
              <a:rPr lang="en-GB" sz="1600" dirty="0">
                <a:solidFill>
                  <a:prstClr val="white"/>
                </a:solidFill>
              </a:rPr>
              <a:t>.</a:t>
            </a:r>
          </a:p>
        </p:txBody>
      </p:sp>
      <p:cxnSp>
        <p:nvCxnSpPr>
          <p:cNvPr id="21" name="Straight Arrow Connector 20"/>
          <p:cNvCxnSpPr/>
          <p:nvPr/>
        </p:nvCxnSpPr>
        <p:spPr>
          <a:xfrm flipH="1" flipV="1">
            <a:off x="3422650" y="2801440"/>
            <a:ext cx="790575" cy="12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350000" y="2160290"/>
            <a:ext cx="279400" cy="396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21050" y="732217"/>
            <a:ext cx="1289050" cy="1323439"/>
          </a:xfrm>
          <a:prstGeom prst="rect">
            <a:avLst/>
          </a:prstGeom>
          <a:noFill/>
        </p:spPr>
        <p:txBody>
          <a:bodyPr wrap="square" rtlCol="0">
            <a:spAutoFit/>
          </a:bodyPr>
          <a:lstStyle/>
          <a:p>
            <a:pPr defTabSz="457200"/>
            <a:r>
              <a:rPr lang="en-GB" sz="1600" dirty="0">
                <a:solidFill>
                  <a:prstClr val="white"/>
                </a:solidFill>
              </a:rPr>
              <a:t>This will eventually lead to an ageing population</a:t>
            </a:r>
          </a:p>
        </p:txBody>
      </p:sp>
      <p:cxnSp>
        <p:nvCxnSpPr>
          <p:cNvPr id="26" name="Straight Arrow Connector 25"/>
          <p:cNvCxnSpPr/>
          <p:nvPr/>
        </p:nvCxnSpPr>
        <p:spPr>
          <a:xfrm flipH="1" flipV="1">
            <a:off x="4213225" y="2055656"/>
            <a:ext cx="282575" cy="475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increased life expecta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4251424"/>
            <a:ext cx="3336925" cy="203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3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923330"/>
          </a:xfrm>
          <a:prstGeom prst="rect">
            <a:avLst/>
          </a:prstGeom>
          <a:noFill/>
        </p:spPr>
        <p:txBody>
          <a:bodyPr wrap="square" rtlCol="0">
            <a:spAutoFit/>
          </a:bodyPr>
          <a:lstStyle/>
          <a:p>
            <a:pPr algn="ctr"/>
            <a:r>
              <a:rPr lang="en-GB" sz="5400" dirty="0">
                <a:solidFill>
                  <a:prstClr val="black"/>
                </a:solidFill>
              </a:rPr>
              <a:t>INCREASE IN ONE PERSON HOUSEHOLDS</a:t>
            </a:r>
          </a:p>
        </p:txBody>
      </p:sp>
      <p:sp>
        <p:nvSpPr>
          <p:cNvPr id="5" name="TextBox 4"/>
          <p:cNvSpPr txBox="1"/>
          <p:nvPr/>
        </p:nvSpPr>
        <p:spPr>
          <a:xfrm>
            <a:off x="486032" y="799071"/>
            <a:ext cx="7521146" cy="2265405"/>
          </a:xfrm>
          <a:prstGeom prst="rect">
            <a:avLst/>
          </a:prstGeom>
          <a:noFill/>
          <a:ln w="38100">
            <a:solidFill>
              <a:srgbClr val="7030A0"/>
            </a:solidFill>
          </a:ln>
        </p:spPr>
        <p:txBody>
          <a:bodyPr wrap="square" rtlCol="0">
            <a:spAutoFit/>
          </a:bodyPr>
          <a:lstStyle/>
          <a:p>
            <a:r>
              <a:rPr lang="en-GB" sz="1400" b="1" dirty="0">
                <a:solidFill>
                  <a:prstClr val="black"/>
                </a:solidFill>
              </a:rPr>
              <a:t>LEGAL ACTS/ISSUES</a:t>
            </a:r>
          </a:p>
          <a:p>
            <a:pPr marL="171450" indent="-171450">
              <a:buFont typeface="Arial" panose="020B0604020202020204" pitchFamily="34" charset="0"/>
              <a:buChar char="•"/>
            </a:pPr>
            <a:r>
              <a:rPr lang="en-GB" sz="1100" b="1" dirty="0">
                <a:solidFill>
                  <a:prstClr val="black"/>
                </a:solidFill>
              </a:rPr>
              <a:t>Divorce Reform Act 1969</a:t>
            </a:r>
          </a:p>
          <a:p>
            <a:pPr marL="628650" lvl="1" indent="-171450">
              <a:buFont typeface="Arial" panose="020B0604020202020204" pitchFamily="34" charset="0"/>
              <a:buChar char="•"/>
            </a:pPr>
            <a:r>
              <a:rPr lang="en-GB" sz="1000" dirty="0">
                <a:solidFill>
                  <a:prstClr val="black"/>
                </a:solidFill>
              </a:rPr>
              <a:t>Allowing couples to divorce after they had been separated for two years (or five years if only one of them wanted a divorce)</a:t>
            </a:r>
          </a:p>
          <a:p>
            <a:pPr marL="628650" lvl="1" indent="-171450">
              <a:buFont typeface="Arial" panose="020B0604020202020204" pitchFamily="34" charset="0"/>
              <a:buChar char="•"/>
            </a:pPr>
            <a:r>
              <a:rPr lang="en-GB" sz="1000" dirty="0">
                <a:solidFill>
                  <a:prstClr val="black"/>
                </a:solidFill>
              </a:rPr>
              <a:t>Marriage could be ended if it had irretrievably broken down</a:t>
            </a:r>
          </a:p>
          <a:p>
            <a:pPr marL="628650" lvl="1" indent="-171450">
              <a:buFont typeface="Arial" panose="020B0604020202020204" pitchFamily="34" charset="0"/>
              <a:buChar char="•"/>
            </a:pPr>
            <a:r>
              <a:rPr lang="en-GB" sz="1000" dirty="0">
                <a:solidFill>
                  <a:prstClr val="black"/>
                </a:solidFill>
              </a:rPr>
              <a:t>No longer had to prove fault</a:t>
            </a:r>
          </a:p>
          <a:p>
            <a:pPr marL="1085850" lvl="2" indent="-171450">
              <a:buFont typeface="Arial" panose="020B0604020202020204" pitchFamily="34" charset="0"/>
              <a:buChar char="•"/>
            </a:pPr>
            <a:r>
              <a:rPr lang="en-GB" sz="1000" dirty="0">
                <a:solidFill>
                  <a:prstClr val="black"/>
                </a:solidFill>
              </a:rPr>
              <a:t>Increased divorce rates therefore increase in one person households</a:t>
            </a:r>
          </a:p>
          <a:p>
            <a:pPr marL="171450" indent="-171450">
              <a:buFont typeface="Arial" panose="020B0604020202020204" pitchFamily="34" charset="0"/>
              <a:buChar char="•"/>
            </a:pPr>
            <a:r>
              <a:rPr lang="en-GB" sz="1100" b="1" dirty="0">
                <a:solidFill>
                  <a:prstClr val="black"/>
                </a:solidFill>
              </a:rPr>
              <a:t>Equal Pay Act 1970</a:t>
            </a:r>
          </a:p>
          <a:p>
            <a:pPr marL="628650" lvl="1" indent="-171450">
              <a:buFont typeface="Arial" panose="020B0604020202020204" pitchFamily="34" charset="0"/>
              <a:buChar char="•"/>
            </a:pPr>
            <a:r>
              <a:rPr lang="en-GB" sz="1100" dirty="0">
                <a:solidFill>
                  <a:prstClr val="black"/>
                </a:solidFill>
              </a:rPr>
              <a:t>prohibits any less favourable treatment between men and women in terms of pay and conditions of employment</a:t>
            </a:r>
          </a:p>
          <a:p>
            <a:pPr marL="1085850" lvl="2" indent="-171450">
              <a:buFont typeface="Arial" panose="020B0604020202020204" pitchFamily="34" charset="0"/>
              <a:buChar char="•"/>
            </a:pPr>
            <a:r>
              <a:rPr lang="en-GB" sz="1100" dirty="0">
                <a:solidFill>
                  <a:prstClr val="black"/>
                </a:solidFill>
              </a:rPr>
              <a:t>Women are able to financially support themselves, thus they are able to live alone (not dependent on males).</a:t>
            </a:r>
          </a:p>
          <a:p>
            <a:pPr marL="171450" indent="-171450">
              <a:buFont typeface="Arial" panose="020B0604020202020204" pitchFamily="34" charset="0"/>
              <a:buChar char="•"/>
            </a:pPr>
            <a:r>
              <a:rPr lang="en-GB" sz="1100" b="1" dirty="0">
                <a:solidFill>
                  <a:prstClr val="black"/>
                </a:solidFill>
              </a:rPr>
              <a:t>Pensions Act 2014</a:t>
            </a:r>
          </a:p>
          <a:p>
            <a:pPr marL="628650" lvl="1" indent="-171450">
              <a:buFont typeface="Arial" panose="020B0604020202020204" pitchFamily="34" charset="0"/>
              <a:buChar char="•"/>
            </a:pPr>
            <a:r>
              <a:rPr lang="en-GB" sz="1100" dirty="0">
                <a:solidFill>
                  <a:prstClr val="black"/>
                </a:solidFill>
              </a:rPr>
              <a:t>Improved pension scheme</a:t>
            </a:r>
          </a:p>
          <a:p>
            <a:pPr marL="1085850" lvl="2" indent="-171450">
              <a:buFont typeface="Arial" panose="020B0604020202020204" pitchFamily="34" charset="0"/>
              <a:buChar char="•"/>
            </a:pPr>
            <a:r>
              <a:rPr lang="en-GB" sz="1100" dirty="0">
                <a:solidFill>
                  <a:prstClr val="black"/>
                </a:solidFill>
              </a:rPr>
              <a:t>Elderly people are less financially dependent on others therefore can live alone, and not with family as they may have done in the past. </a:t>
            </a:r>
          </a:p>
        </p:txBody>
      </p:sp>
      <p:sp>
        <p:nvSpPr>
          <p:cNvPr id="6" name="TextBox 5"/>
          <p:cNvSpPr txBox="1"/>
          <p:nvPr/>
        </p:nvSpPr>
        <p:spPr>
          <a:xfrm>
            <a:off x="8122508" y="799071"/>
            <a:ext cx="3632886" cy="1400383"/>
          </a:xfrm>
          <a:prstGeom prst="rect">
            <a:avLst/>
          </a:prstGeom>
          <a:noFill/>
          <a:ln w="38100">
            <a:solidFill>
              <a:schemeClr val="accent5"/>
            </a:solidFill>
          </a:ln>
        </p:spPr>
        <p:txBody>
          <a:bodyPr wrap="square" rtlCol="0">
            <a:spAutoFit/>
          </a:bodyPr>
          <a:lstStyle/>
          <a:p>
            <a:r>
              <a:rPr lang="en-GB" sz="1400" b="1" dirty="0">
                <a:solidFill>
                  <a:prstClr val="black"/>
                </a:solidFill>
              </a:rPr>
              <a:t>CHANGES</a:t>
            </a:r>
            <a:r>
              <a:rPr lang="en-GB" sz="1400" dirty="0">
                <a:solidFill>
                  <a:prstClr val="black"/>
                </a:solidFill>
              </a:rPr>
              <a:t> </a:t>
            </a:r>
            <a:r>
              <a:rPr lang="en-GB" sz="1400" b="1" dirty="0">
                <a:solidFill>
                  <a:prstClr val="black"/>
                </a:solidFill>
              </a:rPr>
              <a:t>IN</a:t>
            </a:r>
            <a:r>
              <a:rPr lang="en-GB" sz="1400" dirty="0">
                <a:solidFill>
                  <a:prstClr val="black"/>
                </a:solidFill>
              </a:rPr>
              <a:t> </a:t>
            </a:r>
            <a:r>
              <a:rPr lang="en-GB" sz="1400" b="1" dirty="0">
                <a:solidFill>
                  <a:prstClr val="black"/>
                </a:solidFill>
              </a:rPr>
              <a:t>VALUES</a:t>
            </a:r>
          </a:p>
          <a:p>
            <a:pPr marL="171450" indent="-171450">
              <a:buFont typeface="Arial" panose="020B0604020202020204" pitchFamily="34" charset="0"/>
              <a:buChar char="•"/>
            </a:pPr>
            <a:r>
              <a:rPr lang="en-GB" sz="1100" dirty="0">
                <a:solidFill>
                  <a:prstClr val="black"/>
                </a:solidFill>
              </a:rPr>
              <a:t>The stigma attached to divorce has reduced</a:t>
            </a:r>
          </a:p>
          <a:p>
            <a:pPr marL="628650" lvl="1" indent="-171450">
              <a:buFont typeface="Arial" panose="020B0604020202020204" pitchFamily="34" charset="0"/>
              <a:buChar char="•"/>
            </a:pPr>
            <a:r>
              <a:rPr lang="en-GB" sz="1050" dirty="0">
                <a:solidFill>
                  <a:prstClr val="black"/>
                </a:solidFill>
              </a:rPr>
              <a:t>This has led to an increase in divorce as its becoming more normalised. </a:t>
            </a:r>
          </a:p>
          <a:p>
            <a:pPr marL="171450" indent="-171450">
              <a:buFont typeface="Arial" panose="020B0604020202020204" pitchFamily="34" charset="0"/>
              <a:buChar char="•"/>
            </a:pPr>
            <a:r>
              <a:rPr lang="en-GB" sz="1050" dirty="0">
                <a:solidFill>
                  <a:prstClr val="black"/>
                </a:solidFill>
              </a:rPr>
              <a:t>Being a ‘LAT’ (Living apart together) is now not considered abnormal, unlike in the past. </a:t>
            </a:r>
          </a:p>
          <a:p>
            <a:pPr marL="628650" lvl="1" indent="-171450">
              <a:buFont typeface="Arial" panose="020B0604020202020204" pitchFamily="34" charset="0"/>
              <a:buChar char="•"/>
            </a:pPr>
            <a:endParaRPr lang="en-GB" sz="300" dirty="0">
              <a:solidFill>
                <a:prstClr val="black"/>
              </a:solidFill>
            </a:endParaRPr>
          </a:p>
          <a:p>
            <a:pPr marL="628650" lvl="1" indent="-171450">
              <a:buFont typeface="Arial" panose="020B0604020202020204" pitchFamily="34" charset="0"/>
              <a:buChar char="•"/>
            </a:pPr>
            <a:endParaRPr lang="en-GB" sz="300" dirty="0">
              <a:solidFill>
                <a:prstClr val="black"/>
              </a:solidFill>
            </a:endParaRPr>
          </a:p>
          <a:p>
            <a:pPr marL="628650" lvl="1" indent="-171450">
              <a:buFont typeface="Arial" panose="020B0604020202020204" pitchFamily="34" charset="0"/>
              <a:buChar char="•"/>
            </a:pPr>
            <a:endParaRPr lang="en-GB" sz="300" dirty="0">
              <a:solidFill>
                <a:prstClr val="black"/>
              </a:solidFill>
            </a:endParaRPr>
          </a:p>
          <a:p>
            <a:pPr marL="628650" lvl="1" indent="-171450">
              <a:buFont typeface="Arial" panose="020B0604020202020204" pitchFamily="34" charset="0"/>
              <a:buChar char="•"/>
            </a:pPr>
            <a:endParaRPr lang="en-GB" sz="300" dirty="0">
              <a:solidFill>
                <a:prstClr val="black"/>
              </a:solidFill>
            </a:endParaRPr>
          </a:p>
          <a:p>
            <a:pPr marL="628650" lvl="1" indent="-171450">
              <a:buFont typeface="Arial" panose="020B0604020202020204" pitchFamily="34" charset="0"/>
              <a:buChar char="•"/>
            </a:pPr>
            <a:endParaRPr lang="en-GB" sz="300" dirty="0">
              <a:solidFill>
                <a:prstClr val="black"/>
              </a:solidFill>
            </a:endParaRPr>
          </a:p>
          <a:p>
            <a:pPr marL="628650" lvl="1" indent="-171450">
              <a:buFont typeface="Arial" panose="020B0604020202020204" pitchFamily="34" charset="0"/>
              <a:buChar char="•"/>
            </a:pPr>
            <a:endParaRPr lang="en-GB" sz="300" dirty="0">
              <a:solidFill>
                <a:prstClr val="black"/>
              </a:solidFill>
            </a:endParaRPr>
          </a:p>
        </p:txBody>
      </p:sp>
      <p:sp>
        <p:nvSpPr>
          <p:cNvPr id="13" name="TextBox 12"/>
          <p:cNvSpPr txBox="1"/>
          <p:nvPr/>
        </p:nvSpPr>
        <p:spPr>
          <a:xfrm>
            <a:off x="486032" y="3138616"/>
            <a:ext cx="4151872" cy="3562514"/>
          </a:xfrm>
          <a:prstGeom prst="rect">
            <a:avLst/>
          </a:prstGeom>
          <a:noFill/>
          <a:ln w="38100">
            <a:solidFill>
              <a:srgbClr val="660066"/>
            </a:solidFill>
          </a:ln>
        </p:spPr>
        <p:txBody>
          <a:bodyPr wrap="square" rtlCol="0">
            <a:spAutoFit/>
          </a:bodyPr>
          <a:lstStyle/>
          <a:p>
            <a:r>
              <a:rPr lang="en-GB" sz="1400" b="1" dirty="0">
                <a:solidFill>
                  <a:prstClr val="black"/>
                </a:solidFill>
              </a:rPr>
              <a:t>SOCIOLOGICAL STUDIES</a:t>
            </a:r>
          </a:p>
          <a:p>
            <a:pPr marL="171450" indent="-171450">
              <a:buFont typeface="Arial" panose="020B0604020202020204" pitchFamily="34" charset="0"/>
              <a:buChar char="•"/>
            </a:pPr>
            <a:r>
              <a:rPr lang="en-GB" sz="1100" b="1" dirty="0">
                <a:solidFill>
                  <a:prstClr val="black"/>
                </a:solidFill>
              </a:rPr>
              <a:t>Duncan and Philips (2013)</a:t>
            </a:r>
          </a:p>
          <a:p>
            <a:pPr marL="628650" lvl="1" indent="-171450">
              <a:buFont typeface="Arial" panose="020B0604020202020204" pitchFamily="34" charset="0"/>
              <a:buChar char="•"/>
            </a:pPr>
            <a:r>
              <a:rPr lang="en-GB" sz="1050" dirty="0">
                <a:solidFill>
                  <a:prstClr val="black"/>
                </a:solidFill>
              </a:rPr>
              <a:t>About one in 10 adults are living apart together (LAT)</a:t>
            </a:r>
          </a:p>
          <a:p>
            <a:pPr marL="628650" lvl="1" indent="-171450">
              <a:buFont typeface="Arial" panose="020B0604020202020204" pitchFamily="34" charset="0"/>
              <a:buChar char="•"/>
            </a:pPr>
            <a:r>
              <a:rPr lang="en-GB" sz="1050" dirty="0">
                <a:solidFill>
                  <a:prstClr val="black"/>
                </a:solidFill>
              </a:rPr>
              <a:t>20% of people see LATs as the “ideal relationship”(more than the number of people who prefer cohabitation </a:t>
            </a:r>
          </a:p>
          <a:p>
            <a:pPr marL="171450" indent="-171450">
              <a:buFont typeface="Arial" panose="020B0604020202020204" pitchFamily="34" charset="0"/>
              <a:buChar char="•"/>
            </a:pPr>
            <a:r>
              <a:rPr lang="en-GB" sz="1100" b="1" dirty="0">
                <a:solidFill>
                  <a:prstClr val="black"/>
                </a:solidFill>
              </a:rPr>
              <a:t>Sharpe (1984)</a:t>
            </a:r>
          </a:p>
          <a:p>
            <a:pPr marL="628650" lvl="1" indent="-171450">
              <a:buFont typeface="Arial" panose="020B0604020202020204" pitchFamily="34" charset="0"/>
              <a:buChar char="•"/>
            </a:pPr>
            <a:r>
              <a:rPr lang="en-GB" sz="1050" dirty="0">
                <a:solidFill>
                  <a:prstClr val="black"/>
                </a:solidFill>
              </a:rPr>
              <a:t>Interviews with girls in 1970s and 1990s show a major shift in the way girls see their future.</a:t>
            </a:r>
          </a:p>
          <a:p>
            <a:pPr marL="628650" lvl="1" indent="-171450">
              <a:buFont typeface="Arial" panose="020B0604020202020204" pitchFamily="34" charset="0"/>
              <a:buChar char="•"/>
            </a:pPr>
            <a:r>
              <a:rPr lang="en-GB" sz="1050" dirty="0">
                <a:solidFill>
                  <a:prstClr val="black"/>
                </a:solidFill>
              </a:rPr>
              <a:t>In 1974, the girls had low aspirations. Their priorities were love, marriage, husbands and children.</a:t>
            </a:r>
          </a:p>
          <a:p>
            <a:pPr marL="628650" lvl="1" indent="-171450">
              <a:buFont typeface="Arial" panose="020B0604020202020204" pitchFamily="34" charset="0"/>
              <a:buChar char="•"/>
            </a:pPr>
            <a:r>
              <a:rPr lang="en-GB" sz="1050" dirty="0">
                <a:solidFill>
                  <a:prstClr val="black"/>
                </a:solidFill>
              </a:rPr>
              <a:t>By the 1990s girls ambitions had changed with career and being able to support themselves being their top priorities.</a:t>
            </a:r>
          </a:p>
          <a:p>
            <a:pPr marL="1085850" lvl="2" indent="-171450">
              <a:buFont typeface="Arial" panose="020B0604020202020204" pitchFamily="34" charset="0"/>
              <a:buChar char="•"/>
            </a:pPr>
            <a:r>
              <a:rPr lang="en-GB" sz="1050" dirty="0">
                <a:solidFill>
                  <a:prstClr val="black"/>
                </a:solidFill>
              </a:rPr>
              <a:t>This means that women are less likely to get married and are therefore more likely to live alone.</a:t>
            </a:r>
          </a:p>
          <a:p>
            <a:pPr marL="171450" indent="-171450">
              <a:buFont typeface="Arial" panose="020B0604020202020204" pitchFamily="34" charset="0"/>
              <a:buChar char="•"/>
            </a:pPr>
            <a:r>
              <a:rPr lang="en-GB" sz="1100" b="1" dirty="0">
                <a:solidFill>
                  <a:prstClr val="black"/>
                </a:solidFill>
              </a:rPr>
              <a:t>Donald Hirsch (2005)</a:t>
            </a:r>
          </a:p>
          <a:p>
            <a:pPr marL="628650" lvl="1" indent="-171450">
              <a:buFont typeface="Arial" panose="020B0604020202020204" pitchFamily="34" charset="0"/>
              <a:buChar char="•"/>
            </a:pPr>
            <a:r>
              <a:rPr lang="en-GB" sz="1050" dirty="0">
                <a:solidFill>
                  <a:prstClr val="black"/>
                </a:solidFill>
              </a:rPr>
              <a:t>Traditional age pyramid is disappearing and being replaced by more or less equal sized ‘block’ representing the different age groups.</a:t>
            </a:r>
          </a:p>
          <a:p>
            <a:pPr marL="628650" lvl="1" indent="-171450">
              <a:buFont typeface="Arial" panose="020B0604020202020204" pitchFamily="34" charset="0"/>
              <a:buChar char="•"/>
            </a:pPr>
            <a:r>
              <a:rPr lang="en-GB" sz="1050" dirty="0">
                <a:solidFill>
                  <a:prstClr val="black"/>
                </a:solidFill>
              </a:rPr>
              <a:t>By 2041 there will be as many 78 year olds as 5 year olds.</a:t>
            </a:r>
          </a:p>
          <a:p>
            <a:pPr marL="1085850" lvl="2" indent="-171450">
              <a:buFont typeface="Arial" panose="020B0604020202020204" pitchFamily="34" charset="0"/>
              <a:buChar char="•"/>
            </a:pPr>
            <a:r>
              <a:rPr lang="en-GB" sz="1050" dirty="0">
                <a:solidFill>
                  <a:prstClr val="black"/>
                </a:solidFill>
              </a:rPr>
              <a:t>This shows that there is an ageing population, thus there will be more one pensioner households.</a:t>
            </a:r>
          </a:p>
        </p:txBody>
      </p:sp>
      <p:sp>
        <p:nvSpPr>
          <p:cNvPr id="15" name="TextBox 14"/>
          <p:cNvSpPr txBox="1"/>
          <p:nvPr/>
        </p:nvSpPr>
        <p:spPr>
          <a:xfrm>
            <a:off x="8122508" y="2269628"/>
            <a:ext cx="3632886" cy="2523768"/>
          </a:xfrm>
          <a:prstGeom prst="rect">
            <a:avLst/>
          </a:prstGeom>
          <a:noFill/>
          <a:ln w="38100">
            <a:solidFill>
              <a:srgbClr val="3333CC"/>
            </a:solidFill>
          </a:ln>
        </p:spPr>
        <p:txBody>
          <a:bodyPr wrap="square" rtlCol="0">
            <a:spAutoFit/>
          </a:bodyPr>
          <a:lstStyle/>
          <a:p>
            <a:r>
              <a:rPr lang="en-GB" sz="1400" b="1" dirty="0">
                <a:solidFill>
                  <a:prstClr val="black"/>
                </a:solidFill>
              </a:rPr>
              <a:t>TECHNOLOGY</a:t>
            </a:r>
          </a:p>
          <a:p>
            <a:pPr marL="285750" indent="-285750">
              <a:buFont typeface="Arial" panose="020B0604020202020204" pitchFamily="34" charset="0"/>
              <a:buChar char="•"/>
            </a:pPr>
            <a:r>
              <a:rPr lang="en-GB" sz="1100" dirty="0">
                <a:solidFill>
                  <a:prstClr val="black"/>
                </a:solidFill>
              </a:rPr>
              <a:t>Medical care</a:t>
            </a:r>
          </a:p>
          <a:p>
            <a:pPr marL="628650" lvl="1" indent="-171450">
              <a:buFont typeface="Arial" panose="020B0604020202020204" pitchFamily="34" charset="0"/>
              <a:buChar char="•"/>
            </a:pPr>
            <a:r>
              <a:rPr lang="en-GB" sz="1100" dirty="0">
                <a:solidFill>
                  <a:prstClr val="black"/>
                </a:solidFill>
              </a:rPr>
              <a:t>NHS introduced in 1948, allowed everyone to have access to health care.</a:t>
            </a:r>
          </a:p>
          <a:p>
            <a:pPr marL="628650" lvl="1" indent="-171450">
              <a:buFont typeface="Arial" panose="020B0604020202020204" pitchFamily="34" charset="0"/>
              <a:buChar char="•"/>
            </a:pPr>
            <a:r>
              <a:rPr lang="en-GB" sz="1100" dirty="0">
                <a:solidFill>
                  <a:prstClr val="black"/>
                </a:solidFill>
              </a:rPr>
              <a:t>Advances include:</a:t>
            </a:r>
          </a:p>
          <a:p>
            <a:pPr marL="1085850" lvl="2" indent="-171450">
              <a:buFont typeface="Arial" panose="020B0604020202020204" pitchFamily="34" charset="0"/>
              <a:buChar char="•"/>
            </a:pPr>
            <a:r>
              <a:rPr lang="en-GB" sz="1100" dirty="0">
                <a:solidFill>
                  <a:prstClr val="black"/>
                </a:solidFill>
              </a:rPr>
              <a:t>Introduction of antibiotics</a:t>
            </a:r>
          </a:p>
          <a:p>
            <a:pPr marL="1085850" lvl="2" indent="-171450">
              <a:buFont typeface="Arial" panose="020B0604020202020204" pitchFamily="34" charset="0"/>
              <a:buChar char="•"/>
            </a:pPr>
            <a:r>
              <a:rPr lang="en-GB" sz="1100" dirty="0">
                <a:solidFill>
                  <a:prstClr val="black"/>
                </a:solidFill>
              </a:rPr>
              <a:t>Immunisation</a:t>
            </a:r>
          </a:p>
          <a:p>
            <a:pPr marL="1085850" lvl="2" indent="-171450">
              <a:buFont typeface="Arial" panose="020B0604020202020204" pitchFamily="34" charset="0"/>
              <a:buChar char="•"/>
            </a:pPr>
            <a:r>
              <a:rPr lang="en-GB" sz="1100" dirty="0">
                <a:solidFill>
                  <a:prstClr val="black"/>
                </a:solidFill>
              </a:rPr>
              <a:t>Blood transfusion</a:t>
            </a:r>
          </a:p>
          <a:p>
            <a:pPr marL="1085850" lvl="2" indent="-171450">
              <a:buFont typeface="Arial" panose="020B0604020202020204" pitchFamily="34" charset="0"/>
              <a:buChar char="•"/>
            </a:pPr>
            <a:r>
              <a:rPr lang="en-GB" sz="1100" dirty="0">
                <a:solidFill>
                  <a:prstClr val="black"/>
                </a:solidFill>
              </a:rPr>
              <a:t>Improved maternity services</a:t>
            </a:r>
          </a:p>
          <a:p>
            <a:pPr marL="171450" indent="-171450">
              <a:buFont typeface="Arial" panose="020B0604020202020204" pitchFamily="34" charset="0"/>
              <a:buChar char="•"/>
            </a:pPr>
            <a:r>
              <a:rPr lang="en-GB" sz="1100" dirty="0">
                <a:solidFill>
                  <a:prstClr val="black"/>
                </a:solidFill>
              </a:rPr>
              <a:t>Improved technology within the home</a:t>
            </a:r>
          </a:p>
          <a:p>
            <a:pPr marL="628650" lvl="1" indent="-171450">
              <a:buFont typeface="Arial" panose="020B0604020202020204" pitchFamily="34" charset="0"/>
              <a:buChar char="•"/>
            </a:pPr>
            <a:r>
              <a:rPr lang="en-GB" sz="1100" dirty="0">
                <a:solidFill>
                  <a:prstClr val="black"/>
                </a:solidFill>
              </a:rPr>
              <a:t>E.g. stair lifts, dishwashers, phones</a:t>
            </a:r>
          </a:p>
          <a:p>
            <a:pPr marL="1085850" lvl="2" indent="-171450">
              <a:buFont typeface="Arial" panose="020B0604020202020204" pitchFamily="34" charset="0"/>
              <a:buChar char="•"/>
            </a:pPr>
            <a:r>
              <a:rPr lang="en-GB" sz="1100" dirty="0">
                <a:solidFill>
                  <a:prstClr val="black"/>
                </a:solidFill>
              </a:rPr>
              <a:t>Allows people like the elderly to live independently for longer</a:t>
            </a:r>
          </a:p>
          <a:p>
            <a:pPr marL="628650" lvl="1" indent="-171450">
              <a:buFont typeface="Arial" panose="020B0604020202020204" pitchFamily="34" charset="0"/>
              <a:buChar char="•"/>
            </a:pPr>
            <a:endParaRPr lang="en-GB" sz="200" dirty="0">
              <a:solidFill>
                <a:prstClr val="black"/>
              </a:solidFill>
            </a:endParaRPr>
          </a:p>
          <a:p>
            <a:pPr marL="628650" lvl="1" indent="-171450">
              <a:buFont typeface="Arial" panose="020B0604020202020204" pitchFamily="34" charset="0"/>
              <a:buChar char="•"/>
            </a:pPr>
            <a:endParaRPr lang="en-GB" sz="200" dirty="0">
              <a:solidFill>
                <a:prstClr val="black"/>
              </a:solidFill>
            </a:endParaRPr>
          </a:p>
          <a:p>
            <a:pPr marL="628650" lvl="1" indent="-171450">
              <a:buFont typeface="Arial" panose="020B0604020202020204" pitchFamily="34" charset="0"/>
              <a:buChar char="•"/>
            </a:pPr>
            <a:endParaRPr lang="en-GB" sz="200" dirty="0">
              <a:solidFill>
                <a:prstClr val="black"/>
              </a:solidFill>
            </a:endParaRPr>
          </a:p>
          <a:p>
            <a:pPr marL="628650" lvl="1" indent="-171450">
              <a:buFont typeface="Arial" panose="020B0604020202020204" pitchFamily="34" charset="0"/>
              <a:buChar char="•"/>
            </a:pPr>
            <a:endParaRPr lang="en-GB" sz="200" dirty="0">
              <a:solidFill>
                <a:prstClr val="black"/>
              </a:solidFill>
            </a:endParaRPr>
          </a:p>
          <a:p>
            <a:pPr marL="628650" lvl="1" indent="-171450">
              <a:buFont typeface="Arial" panose="020B0604020202020204" pitchFamily="34" charset="0"/>
              <a:buChar char="•"/>
            </a:pPr>
            <a:endParaRPr lang="en-GB" sz="200" dirty="0">
              <a:solidFill>
                <a:prstClr val="black"/>
              </a:solidFill>
            </a:endParaRPr>
          </a:p>
          <a:p>
            <a:pPr marL="628650" lvl="1" indent="-171450">
              <a:buFont typeface="Arial" panose="020B0604020202020204" pitchFamily="34" charset="0"/>
              <a:buChar char="•"/>
            </a:pPr>
            <a:endParaRPr lang="en-GB" sz="200" dirty="0">
              <a:solidFill>
                <a:prstClr val="black"/>
              </a:solidFill>
            </a:endParaRPr>
          </a:p>
        </p:txBody>
      </p:sp>
      <p:sp>
        <p:nvSpPr>
          <p:cNvPr id="16" name="TextBox 15"/>
          <p:cNvSpPr txBox="1"/>
          <p:nvPr/>
        </p:nvSpPr>
        <p:spPr>
          <a:xfrm>
            <a:off x="4720280" y="3138616"/>
            <a:ext cx="3286898" cy="1661993"/>
          </a:xfrm>
          <a:prstGeom prst="rect">
            <a:avLst/>
          </a:prstGeom>
          <a:noFill/>
          <a:ln w="38100">
            <a:solidFill>
              <a:srgbClr val="CC99FF"/>
            </a:solidFill>
          </a:ln>
        </p:spPr>
        <p:txBody>
          <a:bodyPr wrap="square" rtlCol="0">
            <a:spAutoFit/>
          </a:bodyPr>
          <a:lstStyle/>
          <a:p>
            <a:r>
              <a:rPr lang="en-GB" sz="1400" b="1" dirty="0">
                <a:solidFill>
                  <a:prstClr val="black"/>
                </a:solidFill>
              </a:rPr>
              <a:t>KEY STATISTICS</a:t>
            </a:r>
          </a:p>
          <a:p>
            <a:pPr marL="171450" indent="-171450">
              <a:buFont typeface="Arial" panose="020B0604020202020204" pitchFamily="34" charset="0"/>
              <a:buChar char="•"/>
            </a:pPr>
            <a:r>
              <a:rPr lang="en-GB" sz="1100" dirty="0">
                <a:solidFill>
                  <a:prstClr val="black"/>
                </a:solidFill>
              </a:rPr>
              <a:t>One person pensioner households now account for 12.5% or 1 in 8 households in the UK</a:t>
            </a:r>
          </a:p>
          <a:p>
            <a:pPr marL="171450" indent="-171450">
              <a:buFont typeface="Arial" panose="020B0604020202020204" pitchFamily="34" charset="0"/>
              <a:buChar char="•"/>
            </a:pPr>
            <a:r>
              <a:rPr lang="en-GB" sz="1100" dirty="0">
                <a:solidFill>
                  <a:prstClr val="black"/>
                </a:solidFill>
              </a:rPr>
              <a:t>By 2005 the number of 1 person households had doubled since 1971- from 3 million to 7 million</a:t>
            </a:r>
          </a:p>
          <a:p>
            <a:pPr marL="171450" indent="-171450">
              <a:buFont typeface="Arial" panose="020B0604020202020204" pitchFamily="34" charset="0"/>
              <a:buChar char="•"/>
            </a:pPr>
            <a:r>
              <a:rPr lang="en-GB" sz="1100" dirty="0">
                <a:solidFill>
                  <a:prstClr val="black"/>
                </a:solidFill>
              </a:rPr>
              <a:t>Women today are much more likely to be in paid work- the proportion of women working rose from 52% in 1971 to 67% in 2013</a:t>
            </a:r>
          </a:p>
          <a:p>
            <a:pPr marL="171450" indent="-171450">
              <a:buFont typeface="Arial" panose="020B0604020202020204" pitchFamily="34" charset="0"/>
              <a:buChar char="•"/>
            </a:pPr>
            <a:endParaRPr lang="en-GB" sz="1100" dirty="0">
              <a:solidFill>
                <a:prstClr val="black"/>
              </a:solidFill>
            </a:endParaRPr>
          </a:p>
        </p:txBody>
      </p:sp>
      <p:pic>
        <p:nvPicPr>
          <p:cNvPr id="17" name="Picture 16"/>
          <p:cNvPicPr>
            <a:picLocks noChangeAspect="1"/>
          </p:cNvPicPr>
          <p:nvPr/>
        </p:nvPicPr>
        <p:blipFill rotWithShape="1">
          <a:blip r:embed="rId2"/>
          <a:srcRect t="9881" b="49964"/>
          <a:stretch/>
        </p:blipFill>
        <p:spPr>
          <a:xfrm>
            <a:off x="4720279" y="4952823"/>
            <a:ext cx="3867251" cy="706571"/>
          </a:xfrm>
          <a:prstGeom prst="rect">
            <a:avLst/>
          </a:prstGeom>
        </p:spPr>
      </p:pic>
      <p:pic>
        <p:nvPicPr>
          <p:cNvPr id="18" name="Picture 17"/>
          <p:cNvPicPr>
            <a:picLocks noChangeAspect="1"/>
          </p:cNvPicPr>
          <p:nvPr/>
        </p:nvPicPr>
        <p:blipFill rotWithShape="1">
          <a:blip r:embed="rId2"/>
          <a:srcRect l="8489" t="50108" b="6019"/>
          <a:stretch/>
        </p:blipFill>
        <p:spPr>
          <a:xfrm>
            <a:off x="4720279" y="5659394"/>
            <a:ext cx="4040768" cy="881449"/>
          </a:xfrm>
          <a:prstGeom prst="rect">
            <a:avLst/>
          </a:prstGeom>
        </p:spPr>
      </p:pic>
    </p:spTree>
    <p:extLst>
      <p:ext uri="{BB962C8B-B14F-4D97-AF65-F5344CB8AC3E}">
        <p14:creationId xmlns:p14="http://schemas.microsoft.com/office/powerpoint/2010/main" val="95611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2192000" cy="830997"/>
          </a:xfrm>
          <a:prstGeom prst="rect">
            <a:avLst/>
          </a:prstGeom>
          <a:noFill/>
        </p:spPr>
        <p:txBody>
          <a:bodyPr wrap="square" rtlCol="0">
            <a:spAutoFit/>
          </a:bodyPr>
          <a:lstStyle/>
          <a:p>
            <a:pPr algn="ctr"/>
            <a:r>
              <a:rPr lang="en-GB" sz="4800" dirty="0">
                <a:solidFill>
                  <a:prstClr val="black"/>
                </a:solidFill>
              </a:rPr>
              <a:t>INCREASE OF RECONSTITUTED/STEP FAMILIES</a:t>
            </a:r>
          </a:p>
        </p:txBody>
      </p:sp>
      <p:sp>
        <p:nvSpPr>
          <p:cNvPr id="14" name="TextBox 13"/>
          <p:cNvSpPr txBox="1"/>
          <p:nvPr/>
        </p:nvSpPr>
        <p:spPr>
          <a:xfrm>
            <a:off x="486032" y="799071"/>
            <a:ext cx="7521146" cy="1431161"/>
          </a:xfrm>
          <a:prstGeom prst="rect">
            <a:avLst/>
          </a:prstGeom>
          <a:noFill/>
          <a:ln w="38100">
            <a:solidFill>
              <a:srgbClr val="7030A0"/>
            </a:solidFill>
          </a:ln>
        </p:spPr>
        <p:txBody>
          <a:bodyPr wrap="square" rtlCol="0">
            <a:spAutoFit/>
          </a:bodyPr>
          <a:lstStyle/>
          <a:p>
            <a:r>
              <a:rPr lang="en-GB" sz="1400" b="1" dirty="0">
                <a:solidFill>
                  <a:prstClr val="black"/>
                </a:solidFill>
              </a:rPr>
              <a:t>LEGAL ACTS/ISSUES</a:t>
            </a:r>
          </a:p>
          <a:p>
            <a:pPr marL="171450" indent="-171450">
              <a:buFont typeface="Arial" panose="020B0604020202020204" pitchFamily="34" charset="0"/>
              <a:buChar char="•"/>
            </a:pPr>
            <a:r>
              <a:rPr lang="en-GB" sz="1100" b="1" dirty="0">
                <a:solidFill>
                  <a:prstClr val="black"/>
                </a:solidFill>
              </a:rPr>
              <a:t>1923- Grounds for divorce equalised for men and women</a:t>
            </a:r>
          </a:p>
          <a:p>
            <a:pPr marL="628650" lvl="1" indent="-171450">
              <a:buFont typeface="Arial" panose="020B0604020202020204" pitchFamily="34" charset="0"/>
              <a:buChar char="•"/>
            </a:pPr>
            <a:r>
              <a:rPr lang="en-GB" sz="1100" dirty="0">
                <a:solidFill>
                  <a:prstClr val="black"/>
                </a:solidFill>
              </a:rPr>
              <a:t>Divorce is more accessible therefore the divorce rates increase and new families can be formed due to remarriage</a:t>
            </a:r>
          </a:p>
          <a:p>
            <a:pPr marL="171450" indent="-171450">
              <a:buFont typeface="Arial" panose="020B0604020202020204" pitchFamily="34" charset="0"/>
              <a:buChar char="•"/>
            </a:pPr>
            <a:r>
              <a:rPr lang="en-GB" sz="1100" b="1" dirty="0">
                <a:solidFill>
                  <a:prstClr val="black"/>
                </a:solidFill>
              </a:rPr>
              <a:t>Divorce Reform Act 1969</a:t>
            </a:r>
          </a:p>
          <a:p>
            <a:pPr marL="628650" lvl="1" indent="-171450">
              <a:buFont typeface="Arial" panose="020B0604020202020204" pitchFamily="34" charset="0"/>
              <a:buChar char="•"/>
            </a:pPr>
            <a:r>
              <a:rPr lang="en-GB" sz="1000" dirty="0">
                <a:solidFill>
                  <a:prstClr val="black"/>
                </a:solidFill>
              </a:rPr>
              <a:t>Allowing couples to divorce after they had been separated for two years (or five years if only one of them wanted a divorce)</a:t>
            </a:r>
          </a:p>
          <a:p>
            <a:pPr marL="628650" lvl="1" indent="-171450">
              <a:buFont typeface="Arial" panose="020B0604020202020204" pitchFamily="34" charset="0"/>
              <a:buChar char="•"/>
            </a:pPr>
            <a:r>
              <a:rPr lang="en-GB" sz="1000" dirty="0">
                <a:solidFill>
                  <a:prstClr val="black"/>
                </a:solidFill>
              </a:rPr>
              <a:t>Marriage could be ended if it had irretrievably broken down</a:t>
            </a:r>
          </a:p>
          <a:p>
            <a:pPr marL="628650" lvl="1" indent="-171450">
              <a:buFont typeface="Arial" panose="020B0604020202020204" pitchFamily="34" charset="0"/>
              <a:buChar char="•"/>
            </a:pPr>
            <a:r>
              <a:rPr lang="en-GB" sz="1000" dirty="0">
                <a:solidFill>
                  <a:prstClr val="black"/>
                </a:solidFill>
              </a:rPr>
              <a:t>No longer had to prove fault</a:t>
            </a:r>
          </a:p>
          <a:p>
            <a:pPr marL="1085850" lvl="2" indent="-171450">
              <a:buFont typeface="Arial" panose="020B0604020202020204" pitchFamily="34" charset="0"/>
              <a:buChar char="•"/>
            </a:pPr>
            <a:r>
              <a:rPr lang="en-GB" sz="1000" dirty="0">
                <a:solidFill>
                  <a:prstClr val="black"/>
                </a:solidFill>
              </a:rPr>
              <a:t>Increased divorce rates therefore increase in people remarrying and families merging.</a:t>
            </a:r>
          </a:p>
        </p:txBody>
      </p:sp>
      <p:sp>
        <p:nvSpPr>
          <p:cNvPr id="15" name="TextBox 14"/>
          <p:cNvSpPr txBox="1"/>
          <p:nvPr/>
        </p:nvSpPr>
        <p:spPr>
          <a:xfrm>
            <a:off x="486032" y="2372497"/>
            <a:ext cx="3665838" cy="2269852"/>
          </a:xfrm>
          <a:prstGeom prst="rect">
            <a:avLst/>
          </a:prstGeom>
          <a:noFill/>
          <a:ln w="38100">
            <a:solidFill>
              <a:srgbClr val="660066"/>
            </a:solidFill>
          </a:ln>
        </p:spPr>
        <p:txBody>
          <a:bodyPr wrap="square" rtlCol="0">
            <a:spAutoFit/>
          </a:bodyPr>
          <a:lstStyle/>
          <a:p>
            <a:r>
              <a:rPr lang="en-GB" sz="1400" b="1" dirty="0">
                <a:solidFill>
                  <a:prstClr val="black"/>
                </a:solidFill>
              </a:rPr>
              <a:t>SOCIOLOGICAL STUDIES</a:t>
            </a:r>
          </a:p>
          <a:p>
            <a:pPr marL="171450" indent="-171450">
              <a:buFont typeface="Arial" panose="020B0604020202020204" pitchFamily="34" charset="0"/>
              <a:buChar char="•"/>
            </a:pPr>
            <a:r>
              <a:rPr lang="en-GB" sz="1100" b="1" dirty="0">
                <a:solidFill>
                  <a:prstClr val="black"/>
                </a:solidFill>
              </a:rPr>
              <a:t>Juliet Mitchell and Jack Goody (1997)</a:t>
            </a:r>
          </a:p>
          <a:p>
            <a:pPr marL="628650" lvl="1" indent="-171450">
              <a:buFont typeface="Arial" panose="020B0604020202020204" pitchFamily="34" charset="0"/>
              <a:buChar char="•"/>
            </a:pPr>
            <a:r>
              <a:rPr lang="en-GB" sz="1050" dirty="0">
                <a:solidFill>
                  <a:prstClr val="black"/>
                </a:solidFill>
              </a:rPr>
              <a:t>Note that an important change since the 1960s has been the rapid decline in the stigma attached to divorce.</a:t>
            </a:r>
          </a:p>
          <a:p>
            <a:pPr marL="171450" indent="-171450">
              <a:buFont typeface="Arial" panose="020B0604020202020204" pitchFamily="34" charset="0"/>
              <a:buChar char="•"/>
            </a:pPr>
            <a:r>
              <a:rPr lang="en-GB" sz="1100" b="1" dirty="0">
                <a:solidFill>
                  <a:prstClr val="black"/>
                </a:solidFill>
              </a:rPr>
              <a:t>Ulrich Beck (1992) and Anthony Giddens (1992)</a:t>
            </a:r>
          </a:p>
          <a:p>
            <a:pPr marL="628650" lvl="1" indent="-171450">
              <a:buFont typeface="Arial" panose="020B0604020202020204" pitchFamily="34" charset="0"/>
              <a:buChar char="•"/>
            </a:pPr>
            <a:r>
              <a:rPr lang="en-GB" sz="1050" dirty="0">
                <a:solidFill>
                  <a:prstClr val="black"/>
                </a:solidFill>
              </a:rPr>
              <a:t>In modern society traditional norms such as the duty to remain with the same partner for life lose their hold over individuals.</a:t>
            </a:r>
          </a:p>
          <a:p>
            <a:pPr marL="171450" indent="-171450">
              <a:buFont typeface="Arial" panose="020B0604020202020204" pitchFamily="34" charset="0"/>
              <a:buChar char="•"/>
            </a:pPr>
            <a:r>
              <a:rPr lang="en-GB" sz="1100" b="1" dirty="0">
                <a:solidFill>
                  <a:prstClr val="black"/>
                </a:solidFill>
              </a:rPr>
              <a:t>Jessie Bernard (1976)</a:t>
            </a:r>
          </a:p>
          <a:p>
            <a:pPr marL="628650" lvl="1" indent="-171450">
              <a:buFont typeface="Arial" panose="020B0604020202020204" pitchFamily="34" charset="0"/>
              <a:buChar char="•"/>
            </a:pPr>
            <a:r>
              <a:rPr lang="en-GB" sz="1050" dirty="0">
                <a:solidFill>
                  <a:prstClr val="black"/>
                </a:solidFill>
              </a:rPr>
              <a:t>Many women feel a growing dissatisfaction with patriarchal marriage, this creates a rising divorce rate.</a:t>
            </a:r>
          </a:p>
        </p:txBody>
      </p:sp>
      <p:sp>
        <p:nvSpPr>
          <p:cNvPr id="16" name="TextBox 15"/>
          <p:cNvSpPr txBox="1"/>
          <p:nvPr/>
        </p:nvSpPr>
        <p:spPr>
          <a:xfrm>
            <a:off x="4341340" y="2372497"/>
            <a:ext cx="3665837" cy="2262158"/>
          </a:xfrm>
          <a:prstGeom prst="rect">
            <a:avLst/>
          </a:prstGeom>
          <a:noFill/>
          <a:ln w="38100">
            <a:solidFill>
              <a:srgbClr val="CC99FF"/>
            </a:solidFill>
          </a:ln>
        </p:spPr>
        <p:txBody>
          <a:bodyPr wrap="square" rtlCol="0">
            <a:spAutoFit/>
          </a:bodyPr>
          <a:lstStyle/>
          <a:p>
            <a:r>
              <a:rPr lang="en-GB" sz="1400" b="1" dirty="0">
                <a:solidFill>
                  <a:prstClr val="black"/>
                </a:solidFill>
              </a:rPr>
              <a:t>KEY STATISTICS</a:t>
            </a:r>
          </a:p>
          <a:p>
            <a:pPr marL="171450" indent="-171450">
              <a:buFont typeface="Arial" panose="020B0604020202020204" pitchFamily="34" charset="0"/>
              <a:buChar char="•"/>
            </a:pPr>
            <a:r>
              <a:rPr lang="en-GB" sz="1100" dirty="0">
                <a:solidFill>
                  <a:prstClr val="black"/>
                </a:solidFill>
              </a:rPr>
              <a:t>In 2012 one third of all marriages were remarriages for one or both partners. For many people this is leading to serial monogamy- a pattern of marriage-divorce-remarriage</a:t>
            </a:r>
          </a:p>
          <a:p>
            <a:pPr marL="171450" indent="-171450">
              <a:buFont typeface="Arial" panose="020B0604020202020204" pitchFamily="34" charset="0"/>
              <a:buChar char="•"/>
            </a:pPr>
            <a:r>
              <a:rPr lang="en-GB" sz="1100" dirty="0">
                <a:solidFill>
                  <a:prstClr val="black"/>
                </a:solidFill>
              </a:rPr>
              <a:t>Step families account for over 10% of all families with dependent children in Britain.</a:t>
            </a:r>
          </a:p>
          <a:p>
            <a:pPr marL="171450" indent="-171450">
              <a:buFont typeface="Arial" panose="020B0604020202020204" pitchFamily="34" charset="0"/>
              <a:buChar char="•"/>
            </a:pPr>
            <a:r>
              <a:rPr lang="en-GB" sz="1100" dirty="0">
                <a:solidFill>
                  <a:prstClr val="black"/>
                </a:solidFill>
              </a:rPr>
              <a:t>In 85% of step families at least one child is from the women's previous relationship, while in 11% there is at least one child from the mans previous relationship, in 4% of step families there are children from both partners previous relationships.</a:t>
            </a:r>
            <a:endParaRPr lang="en-GB" sz="700" dirty="0">
              <a:solidFill>
                <a:prstClr val="black"/>
              </a:solidFill>
            </a:endParaRPr>
          </a:p>
          <a:p>
            <a:endParaRPr lang="en-GB" sz="200" dirty="0">
              <a:solidFill>
                <a:prstClr val="black"/>
              </a:solidFill>
            </a:endParaRPr>
          </a:p>
          <a:p>
            <a:endParaRPr lang="en-GB" sz="200" dirty="0">
              <a:solidFill>
                <a:prstClr val="black"/>
              </a:solidFill>
            </a:endParaRPr>
          </a:p>
          <a:p>
            <a:endParaRPr lang="en-GB" sz="200" dirty="0">
              <a:solidFill>
                <a:prstClr val="black"/>
              </a:solidFill>
            </a:endParaRPr>
          </a:p>
        </p:txBody>
      </p:sp>
      <p:sp>
        <p:nvSpPr>
          <p:cNvPr id="17" name="TextBox 16"/>
          <p:cNvSpPr txBox="1"/>
          <p:nvPr/>
        </p:nvSpPr>
        <p:spPr>
          <a:xfrm>
            <a:off x="8130746" y="799071"/>
            <a:ext cx="3632886" cy="1446550"/>
          </a:xfrm>
          <a:prstGeom prst="rect">
            <a:avLst/>
          </a:prstGeom>
          <a:noFill/>
          <a:ln w="38100">
            <a:solidFill>
              <a:schemeClr val="accent5"/>
            </a:solidFill>
          </a:ln>
        </p:spPr>
        <p:txBody>
          <a:bodyPr wrap="square" rtlCol="0">
            <a:spAutoFit/>
          </a:bodyPr>
          <a:lstStyle/>
          <a:p>
            <a:r>
              <a:rPr lang="en-GB" sz="1400" b="1" dirty="0">
                <a:solidFill>
                  <a:prstClr val="black"/>
                </a:solidFill>
              </a:rPr>
              <a:t>CHANGES</a:t>
            </a:r>
            <a:r>
              <a:rPr lang="en-GB" sz="1400" dirty="0">
                <a:solidFill>
                  <a:prstClr val="black"/>
                </a:solidFill>
              </a:rPr>
              <a:t> </a:t>
            </a:r>
            <a:r>
              <a:rPr lang="en-GB" sz="1400" b="1" dirty="0">
                <a:solidFill>
                  <a:prstClr val="black"/>
                </a:solidFill>
              </a:rPr>
              <a:t>IN</a:t>
            </a:r>
            <a:r>
              <a:rPr lang="en-GB" sz="1400" dirty="0">
                <a:solidFill>
                  <a:prstClr val="black"/>
                </a:solidFill>
              </a:rPr>
              <a:t> </a:t>
            </a:r>
            <a:r>
              <a:rPr lang="en-GB" sz="1400" b="1" dirty="0">
                <a:solidFill>
                  <a:prstClr val="black"/>
                </a:solidFill>
              </a:rPr>
              <a:t>VALUES</a:t>
            </a:r>
          </a:p>
          <a:p>
            <a:pPr marL="171450" indent="-171450">
              <a:buFont typeface="Arial" panose="020B0604020202020204" pitchFamily="34" charset="0"/>
              <a:buChar char="•"/>
            </a:pPr>
            <a:r>
              <a:rPr lang="en-GB" sz="1100" dirty="0">
                <a:solidFill>
                  <a:prstClr val="black"/>
                </a:solidFill>
              </a:rPr>
              <a:t>The stigma attached to divorce has reduced</a:t>
            </a:r>
          </a:p>
          <a:p>
            <a:pPr marL="628650" lvl="1" indent="-171450">
              <a:buFont typeface="Arial" panose="020B0604020202020204" pitchFamily="34" charset="0"/>
              <a:buChar char="•"/>
            </a:pPr>
            <a:r>
              <a:rPr lang="en-GB" sz="1050" dirty="0">
                <a:solidFill>
                  <a:prstClr val="black"/>
                </a:solidFill>
              </a:rPr>
              <a:t>This has led to an increase in divorce as it becoming more normalised. </a:t>
            </a:r>
          </a:p>
          <a:p>
            <a:pPr marL="171450" indent="-171450">
              <a:buFont typeface="Arial" panose="020B0604020202020204" pitchFamily="34" charset="0"/>
              <a:buChar char="•"/>
            </a:pPr>
            <a:endParaRPr lang="en-GB" sz="1050" dirty="0">
              <a:solidFill>
                <a:prstClr val="black"/>
              </a:solidFill>
            </a:endParaRPr>
          </a:p>
          <a:p>
            <a:pPr marL="171450" indent="-171450">
              <a:buFont typeface="Arial" panose="020B0604020202020204" pitchFamily="34" charset="0"/>
              <a:buChar char="•"/>
            </a:pPr>
            <a:endParaRPr lang="en-GB" sz="1050" dirty="0">
              <a:solidFill>
                <a:prstClr val="black"/>
              </a:solidFill>
            </a:endParaRPr>
          </a:p>
          <a:p>
            <a:pPr marL="628650" lvl="1" indent="-171450">
              <a:buFont typeface="Arial" panose="020B0604020202020204" pitchFamily="34" charset="0"/>
              <a:buChar char="•"/>
            </a:pPr>
            <a:endParaRPr lang="en-GB" sz="300" dirty="0">
              <a:solidFill>
                <a:prstClr val="black"/>
              </a:solidFill>
            </a:endParaRPr>
          </a:p>
          <a:p>
            <a:pPr marL="628650" lvl="1" indent="-171450">
              <a:buFont typeface="Arial" panose="020B0604020202020204" pitchFamily="34" charset="0"/>
              <a:buChar char="•"/>
            </a:pPr>
            <a:endParaRPr lang="en-GB" sz="300" dirty="0">
              <a:solidFill>
                <a:prstClr val="black"/>
              </a:solidFill>
            </a:endParaRPr>
          </a:p>
          <a:p>
            <a:pPr marL="628650" lvl="1" indent="-171450">
              <a:buFont typeface="Arial" panose="020B0604020202020204" pitchFamily="34" charset="0"/>
              <a:buChar char="•"/>
            </a:pPr>
            <a:endParaRPr lang="en-GB" sz="300" dirty="0">
              <a:solidFill>
                <a:prstClr val="black"/>
              </a:solidFill>
            </a:endParaRPr>
          </a:p>
          <a:p>
            <a:pPr lvl="1"/>
            <a:endParaRPr lang="en-GB" sz="300" dirty="0">
              <a:solidFill>
                <a:prstClr val="black"/>
              </a:solidFill>
            </a:endParaRPr>
          </a:p>
          <a:p>
            <a:pPr marL="628650" lvl="1" indent="-171450">
              <a:buFont typeface="Arial" panose="020B0604020202020204" pitchFamily="34" charset="0"/>
              <a:buChar char="•"/>
            </a:pPr>
            <a:endParaRPr lang="en-GB" sz="300" dirty="0">
              <a:solidFill>
                <a:prstClr val="black"/>
              </a:solidFill>
            </a:endParaRPr>
          </a:p>
          <a:p>
            <a:pPr lvl="1"/>
            <a:endParaRPr lang="en-GB" sz="300" dirty="0">
              <a:solidFill>
                <a:prstClr val="black"/>
              </a:solidFill>
            </a:endParaRPr>
          </a:p>
        </p:txBody>
      </p:sp>
    </p:spTree>
    <p:extLst>
      <p:ext uri="{BB962C8B-B14F-4D97-AF65-F5344CB8AC3E}">
        <p14:creationId xmlns:p14="http://schemas.microsoft.com/office/powerpoint/2010/main" val="41719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8579" y="2537031"/>
            <a:ext cx="6058347" cy="787082"/>
          </a:xfrm>
        </p:spPr>
        <p:txBody>
          <a:bodyPr>
            <a:noAutofit/>
          </a:bodyPr>
          <a:lstStyle/>
          <a:p>
            <a:pPr algn="ctr"/>
            <a:r>
              <a:rPr lang="en-GB" sz="2400" dirty="0"/>
              <a:t>	</a:t>
            </a:r>
            <a:r>
              <a:rPr lang="en-GB" sz="2400" dirty="0" smtClean="0"/>
              <a:t>Family Trend:</a:t>
            </a:r>
          </a:p>
          <a:p>
            <a:pPr algn="ctr"/>
            <a:r>
              <a:rPr lang="en-GB" sz="2400" dirty="0" smtClean="0"/>
              <a:t>Increase of Marriages that are Remarriage's </a:t>
            </a:r>
            <a:endParaRPr lang="en-GB" sz="2400" dirty="0"/>
          </a:p>
        </p:txBody>
      </p:sp>
      <p:sp>
        <p:nvSpPr>
          <p:cNvPr id="4" name="TextBox 3"/>
          <p:cNvSpPr txBox="1"/>
          <p:nvPr/>
        </p:nvSpPr>
        <p:spPr>
          <a:xfrm>
            <a:off x="279698" y="279699"/>
            <a:ext cx="3065929" cy="2031325"/>
          </a:xfrm>
          <a:prstGeom prst="rect">
            <a:avLst/>
          </a:prstGeom>
          <a:noFill/>
          <a:ln>
            <a:noFill/>
          </a:ln>
        </p:spPr>
        <p:txBody>
          <a:bodyPr wrap="square" rtlCol="0">
            <a:spAutoFit/>
          </a:bodyPr>
          <a:lstStyle/>
          <a:p>
            <a:r>
              <a:rPr lang="en-GB" sz="1400" b="1" u="sng" dirty="0">
                <a:solidFill>
                  <a:prstClr val="white"/>
                </a:solidFill>
                <a:latin typeface="SimSun" panose="02010600030101010101" pitchFamily="2" charset="-122"/>
                <a:ea typeface="SimSun" panose="02010600030101010101" pitchFamily="2" charset="-122"/>
              </a:rPr>
              <a:t>Legal Acts/Issues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1969, divorce law reform act – idea that matrimonial offence was abolished so that made an irretrievable breakdown a sole ground to divorce.</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A lot more men remarry than divorced women.</a:t>
            </a:r>
          </a:p>
        </p:txBody>
      </p:sp>
      <p:cxnSp>
        <p:nvCxnSpPr>
          <p:cNvPr id="6" name="Straight Arrow Connector 5"/>
          <p:cNvCxnSpPr/>
          <p:nvPr/>
        </p:nvCxnSpPr>
        <p:spPr>
          <a:xfrm flipH="1" flipV="1">
            <a:off x="3345627" y="2054711"/>
            <a:ext cx="720764" cy="76379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4496696" y="118334"/>
            <a:ext cx="3334871" cy="2462213"/>
          </a:xfrm>
          <a:prstGeom prst="rect">
            <a:avLst/>
          </a:prstGeom>
          <a:noFill/>
          <a:ln>
            <a:noFill/>
          </a:ln>
        </p:spPr>
        <p:txBody>
          <a:bodyPr wrap="square" rtlCol="0">
            <a:spAutoFit/>
          </a:bodyPr>
          <a:lstStyle/>
          <a:p>
            <a:r>
              <a:rPr lang="en-GB" sz="1400" b="1" u="sng" dirty="0">
                <a:solidFill>
                  <a:prstClr val="white"/>
                </a:solidFill>
                <a:latin typeface="SimSun" panose="02010600030101010101" pitchFamily="2" charset="-122"/>
                <a:ea typeface="SimSun" panose="02010600030101010101" pitchFamily="2" charset="-122"/>
              </a:rPr>
              <a:t>Changes in Values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More women want to work so remarry into a mire suited lifestyle and husband,</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Marrying for love – can divorce if there is no love and can then remarry</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Less social disapproval of divorces. Therefore people are more likely to seek legal ends to unhappy divorce. </a:t>
            </a:r>
          </a:p>
        </p:txBody>
      </p:sp>
      <p:sp>
        <p:nvSpPr>
          <p:cNvPr id="8" name="TextBox 7"/>
          <p:cNvSpPr txBox="1"/>
          <p:nvPr/>
        </p:nvSpPr>
        <p:spPr>
          <a:xfrm>
            <a:off x="8477026" y="129092"/>
            <a:ext cx="3259567" cy="2893100"/>
          </a:xfrm>
          <a:prstGeom prst="rect">
            <a:avLst/>
          </a:prstGeom>
          <a:noFill/>
          <a:ln>
            <a:noFill/>
          </a:ln>
        </p:spPr>
        <p:txBody>
          <a:bodyPr wrap="square" rtlCol="0">
            <a:spAutoFit/>
          </a:bodyPr>
          <a:lstStyle/>
          <a:p>
            <a:r>
              <a:rPr lang="en-GB" sz="1400" b="1" u="sng" dirty="0" err="1">
                <a:solidFill>
                  <a:prstClr val="white"/>
                </a:solidFill>
                <a:latin typeface="SimSun" panose="02010600030101010101" pitchFamily="2" charset="-122"/>
                <a:ea typeface="SimSun" panose="02010600030101010101" pitchFamily="2" charset="-122"/>
              </a:rPr>
              <a:t>Socialogical</a:t>
            </a:r>
            <a:r>
              <a:rPr lang="en-GB" sz="1400" b="1" u="sng" dirty="0">
                <a:solidFill>
                  <a:prstClr val="white"/>
                </a:solidFill>
                <a:latin typeface="SimSun" panose="02010600030101010101" pitchFamily="2" charset="-122"/>
                <a:ea typeface="SimSun" panose="02010600030101010101" pitchFamily="2" charset="-122"/>
              </a:rPr>
              <a:t> Studies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Postmodernists – </a:t>
            </a:r>
            <a:r>
              <a:rPr lang="en-GB" sz="1400" b="1" dirty="0">
                <a:solidFill>
                  <a:prstClr val="white"/>
                </a:solidFill>
                <a:latin typeface="SimSun" panose="02010600030101010101" pitchFamily="2" charset="-122"/>
                <a:ea typeface="SimSun" panose="02010600030101010101" pitchFamily="2" charset="-122"/>
              </a:rPr>
              <a:t>Beck &amp; Beck-</a:t>
            </a:r>
            <a:r>
              <a:rPr lang="en-GB" sz="1400" b="1" dirty="0" err="1">
                <a:solidFill>
                  <a:prstClr val="white"/>
                </a:solidFill>
                <a:latin typeface="SimSun" panose="02010600030101010101" pitchFamily="2" charset="-122"/>
                <a:ea typeface="SimSun" panose="02010600030101010101" pitchFamily="2" charset="-122"/>
              </a:rPr>
              <a:t>Gernstein</a:t>
            </a:r>
            <a:r>
              <a:rPr lang="en-GB" sz="1400" dirty="0">
                <a:solidFill>
                  <a:prstClr val="white"/>
                </a:solidFill>
                <a:latin typeface="SimSun" panose="02010600030101010101" pitchFamily="2" charset="-122"/>
                <a:ea typeface="SimSun" panose="02010600030101010101" pitchFamily="2" charset="-122"/>
              </a:rPr>
              <a:t>; rising divorce rates is due to the growing of individualism and all aspects of life are subject to more choice, negotiation and decision making.</a:t>
            </a:r>
          </a:p>
          <a:p>
            <a:pPr marL="285750" indent="-285750">
              <a:buFont typeface="Arial" panose="020B0604020202020204" pitchFamily="34" charset="0"/>
              <a:buChar char="•"/>
            </a:pPr>
            <a:r>
              <a:rPr lang="en-GB" sz="1400" b="1" dirty="0">
                <a:solidFill>
                  <a:prstClr val="white"/>
                </a:solidFill>
                <a:latin typeface="SimSun" panose="02010600030101010101" pitchFamily="2" charset="-122"/>
                <a:ea typeface="SimSun" panose="02010600030101010101" pitchFamily="2" charset="-122"/>
              </a:rPr>
              <a:t>Giddens</a:t>
            </a:r>
            <a:r>
              <a:rPr lang="en-GB" sz="1400" dirty="0">
                <a:solidFill>
                  <a:prstClr val="white"/>
                </a:solidFill>
                <a:latin typeface="SimSun" panose="02010600030101010101" pitchFamily="2" charset="-122"/>
                <a:ea typeface="SimSun" panose="02010600030101010101" pitchFamily="2" charset="-122"/>
              </a:rPr>
              <a:t> – Confluent love and personal fulfilment have gained significance and people are less willing to stay unhappy within their relationships</a:t>
            </a:r>
          </a:p>
        </p:txBody>
      </p:sp>
      <p:cxnSp>
        <p:nvCxnSpPr>
          <p:cNvPr id="12" name="Straight Arrow Connector 11"/>
          <p:cNvCxnSpPr/>
          <p:nvPr/>
        </p:nvCxnSpPr>
        <p:spPr>
          <a:xfrm flipH="1" flipV="1">
            <a:off x="7024744" y="2436607"/>
            <a:ext cx="139849" cy="49396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flipV="1">
            <a:off x="7815433" y="1818042"/>
            <a:ext cx="500229" cy="111253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5" name="TextBox 14"/>
          <p:cNvSpPr txBox="1"/>
          <p:nvPr/>
        </p:nvSpPr>
        <p:spPr>
          <a:xfrm>
            <a:off x="295835" y="2887541"/>
            <a:ext cx="2452744" cy="3323987"/>
          </a:xfrm>
          <a:prstGeom prst="rect">
            <a:avLst/>
          </a:prstGeom>
          <a:noFill/>
        </p:spPr>
        <p:txBody>
          <a:bodyPr wrap="square" rtlCol="0">
            <a:spAutoFit/>
          </a:bodyPr>
          <a:lstStyle/>
          <a:p>
            <a:r>
              <a:rPr lang="en-GB" sz="1400" b="1" u="sng" dirty="0">
                <a:solidFill>
                  <a:prstClr val="white"/>
                </a:solidFill>
                <a:latin typeface="SimSun" panose="02010600030101010101" pitchFamily="2" charset="-122"/>
                <a:ea typeface="SimSun" panose="02010600030101010101" pitchFamily="2" charset="-122"/>
              </a:rPr>
              <a:t>Key Statistics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More remarriages in 2012, 1/3 of all marriages were remarriages for one or both partners.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In 2012, the no. of divorces was highest in men and women aged 40-44, which means there is still mo9re time to be married after divorce.</a:t>
            </a:r>
          </a:p>
          <a:p>
            <a:pPr marL="285750" indent="-285750">
              <a:buFont typeface="Arial" panose="020B0604020202020204" pitchFamily="34" charset="0"/>
              <a:buChar char="•"/>
            </a:pPr>
            <a:endParaRPr lang="en-GB" sz="1400" dirty="0">
              <a:solidFill>
                <a:prstClr val="white"/>
              </a:solidFill>
              <a:latin typeface="SimSun" panose="02010600030101010101" pitchFamily="2" charset="-122"/>
              <a:ea typeface="SimSun" panose="02010600030101010101" pitchFamily="2" charset="-122"/>
            </a:endParaRPr>
          </a:p>
          <a:p>
            <a:endParaRPr lang="en-GB" sz="1400" dirty="0">
              <a:solidFill>
                <a:prstClr val="white"/>
              </a:solidFill>
              <a:latin typeface="SimSun" panose="02010600030101010101" pitchFamily="2" charset="-122"/>
              <a:ea typeface="SimSun" panose="02010600030101010101" pitchFamily="2" charset="-122"/>
            </a:endParaRPr>
          </a:p>
        </p:txBody>
      </p:sp>
      <p:pic>
        <p:nvPicPr>
          <p:cNvPr id="18" name="Picture 17"/>
          <p:cNvPicPr>
            <a:picLocks noChangeAspect="1"/>
          </p:cNvPicPr>
          <p:nvPr/>
        </p:nvPicPr>
        <p:blipFill>
          <a:blip r:embed="rId3"/>
          <a:stretch>
            <a:fillRect/>
          </a:stretch>
        </p:blipFill>
        <p:spPr>
          <a:xfrm>
            <a:off x="8157901" y="3301310"/>
            <a:ext cx="2303926" cy="2993934"/>
          </a:xfrm>
          <a:prstGeom prst="rect">
            <a:avLst/>
          </a:prstGeom>
          <a:ln>
            <a:noFill/>
          </a:ln>
          <a:effectLst>
            <a:softEdge rad="112500"/>
          </a:effectLst>
        </p:spPr>
      </p:pic>
      <p:pic>
        <p:nvPicPr>
          <p:cNvPr id="19" name="Picture 18"/>
          <p:cNvPicPr>
            <a:picLocks noChangeAspect="1"/>
          </p:cNvPicPr>
          <p:nvPr/>
        </p:nvPicPr>
        <p:blipFill rotWithShape="1">
          <a:blip r:embed="rId4"/>
          <a:srcRect b="9473"/>
          <a:stretch/>
        </p:blipFill>
        <p:spPr>
          <a:xfrm>
            <a:off x="3233925" y="3832917"/>
            <a:ext cx="3493623" cy="2014650"/>
          </a:xfrm>
          <a:prstGeom prst="rect">
            <a:avLst/>
          </a:prstGeom>
          <a:ln>
            <a:noFill/>
          </a:ln>
          <a:effectLst>
            <a:softEdge rad="112500"/>
          </a:effectLst>
        </p:spPr>
      </p:pic>
      <p:pic>
        <p:nvPicPr>
          <p:cNvPr id="20" name="Picture 19"/>
          <p:cNvPicPr>
            <a:picLocks noChangeAspect="1"/>
          </p:cNvPicPr>
          <p:nvPr/>
        </p:nvPicPr>
        <p:blipFill>
          <a:blip r:embed="rId5"/>
          <a:stretch>
            <a:fillRect/>
          </a:stretch>
        </p:blipFill>
        <p:spPr>
          <a:xfrm>
            <a:off x="6167757" y="4327620"/>
            <a:ext cx="2309269" cy="2505803"/>
          </a:xfrm>
          <a:prstGeom prst="rect">
            <a:avLst/>
          </a:prstGeom>
          <a:ln>
            <a:noFill/>
          </a:ln>
          <a:effectLst>
            <a:softEdge rad="112500"/>
          </a:effectLst>
        </p:spPr>
      </p:pic>
    </p:spTree>
    <p:extLst>
      <p:ext uri="{BB962C8B-B14F-4D97-AF65-F5344CB8AC3E}">
        <p14:creationId xmlns:p14="http://schemas.microsoft.com/office/powerpoint/2010/main" val="123617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07" y="275223"/>
            <a:ext cx="2507481" cy="2308324"/>
          </a:xfrm>
          <a:prstGeom prst="rect">
            <a:avLst/>
          </a:prstGeom>
        </p:spPr>
        <p:txBody>
          <a:bodyPr wrap="square">
            <a:spAutoFit/>
          </a:bodyPr>
          <a:lstStyle/>
          <a:p>
            <a:r>
              <a:rPr lang="en-GB" sz="1400" b="1" u="sng" dirty="0">
                <a:solidFill>
                  <a:prstClr val="white"/>
                </a:solidFill>
                <a:latin typeface="SimSun" panose="02010600030101010101" pitchFamily="2" charset="-122"/>
                <a:ea typeface="SimSun" panose="02010600030101010101" pitchFamily="2" charset="-122"/>
              </a:rPr>
              <a:t>Legal Acts/Issues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Increase in divorce and number of never married women having children is linked to decline in stigma attached to births outside marriage. </a:t>
            </a:r>
          </a:p>
          <a:p>
            <a:pPr marL="285750" indent="-285750">
              <a:buFont typeface="Arial" panose="020B0604020202020204" pitchFamily="34" charset="0"/>
              <a:buChar char="•"/>
            </a:pPr>
            <a:endParaRPr lang="en-GB" sz="1400" b="1" u="sng" dirty="0">
              <a:solidFill>
                <a:prstClr val="white"/>
              </a:solidFill>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endParaRPr lang="en-GB" b="1" u="sng" dirty="0">
              <a:solidFill>
                <a:prstClr val="white"/>
              </a:solidFill>
              <a:latin typeface="SimSun" panose="02010600030101010101" pitchFamily="2" charset="-122"/>
              <a:ea typeface="SimSun" panose="02010600030101010101" pitchFamily="2" charset="-122"/>
            </a:endParaRPr>
          </a:p>
        </p:txBody>
      </p:sp>
      <p:sp>
        <p:nvSpPr>
          <p:cNvPr id="4" name="Rectangle 3"/>
          <p:cNvSpPr/>
          <p:nvPr/>
        </p:nvSpPr>
        <p:spPr>
          <a:xfrm>
            <a:off x="4309757" y="275223"/>
            <a:ext cx="3134536" cy="1169551"/>
          </a:xfrm>
          <a:prstGeom prst="rect">
            <a:avLst/>
          </a:prstGeom>
        </p:spPr>
        <p:txBody>
          <a:bodyPr wrap="square">
            <a:spAutoFit/>
          </a:bodyPr>
          <a:lstStyle/>
          <a:p>
            <a:r>
              <a:rPr lang="en-GB" sz="1400" b="1" u="sng" dirty="0">
                <a:solidFill>
                  <a:prstClr val="white"/>
                </a:solidFill>
                <a:latin typeface="SimSun" panose="02010600030101010101" pitchFamily="2" charset="-122"/>
                <a:ea typeface="SimSun" panose="02010600030101010101" pitchFamily="2" charset="-122"/>
              </a:rPr>
              <a:t>Changes in Values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People not wanting to marry</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Lone parent families often limits fathers involvement.</a:t>
            </a:r>
          </a:p>
          <a:p>
            <a:pPr marL="285750" indent="-285750">
              <a:buFont typeface="Arial" panose="020B0604020202020204" pitchFamily="34" charset="0"/>
              <a:buChar char="•"/>
            </a:pPr>
            <a:endParaRPr lang="en-GB" sz="1400" dirty="0">
              <a:solidFill>
                <a:prstClr val="white"/>
              </a:solidFill>
              <a:latin typeface="SimSun" panose="02010600030101010101" pitchFamily="2" charset="-122"/>
              <a:ea typeface="SimSun" panose="02010600030101010101" pitchFamily="2" charset="-122"/>
            </a:endParaRPr>
          </a:p>
        </p:txBody>
      </p:sp>
      <p:sp>
        <p:nvSpPr>
          <p:cNvPr id="5" name="Rectangle 4"/>
          <p:cNvSpPr/>
          <p:nvPr/>
        </p:nvSpPr>
        <p:spPr>
          <a:xfrm>
            <a:off x="8616221" y="275223"/>
            <a:ext cx="3292494" cy="6555641"/>
          </a:xfrm>
          <a:prstGeom prst="rect">
            <a:avLst/>
          </a:prstGeom>
        </p:spPr>
        <p:txBody>
          <a:bodyPr wrap="square">
            <a:spAutoFit/>
          </a:bodyPr>
          <a:lstStyle/>
          <a:p>
            <a:r>
              <a:rPr lang="en-GB" sz="1400" b="1" u="sng" dirty="0" err="1">
                <a:solidFill>
                  <a:prstClr val="white"/>
                </a:solidFill>
                <a:latin typeface="SimSun" panose="02010600030101010101" pitchFamily="2" charset="-122"/>
                <a:ea typeface="SimSun" panose="02010600030101010101" pitchFamily="2" charset="-122"/>
              </a:rPr>
              <a:t>Socialogical</a:t>
            </a:r>
            <a:r>
              <a:rPr lang="en-GB" sz="1400" b="1" u="sng" dirty="0">
                <a:solidFill>
                  <a:prstClr val="white"/>
                </a:solidFill>
                <a:latin typeface="SimSun" panose="02010600030101010101" pitchFamily="2" charset="-122"/>
                <a:ea typeface="SimSun" panose="02010600030101010101" pitchFamily="2" charset="-122"/>
              </a:rPr>
              <a:t> Studies</a:t>
            </a:r>
          </a:p>
          <a:p>
            <a:pPr marL="285750" indent="-285750">
              <a:buFont typeface="Arial" panose="020B0604020202020204" pitchFamily="34" charset="0"/>
              <a:buChar char="•"/>
            </a:pPr>
            <a:r>
              <a:rPr lang="en-GB" sz="1400" b="1" dirty="0">
                <a:solidFill>
                  <a:prstClr val="white"/>
                </a:solidFill>
                <a:latin typeface="SimSun" panose="02010600030101010101" pitchFamily="2" charset="-122"/>
                <a:ea typeface="SimSun" panose="02010600030101010101" pitchFamily="2" charset="-122"/>
              </a:rPr>
              <a:t>Jean </a:t>
            </a:r>
            <a:r>
              <a:rPr lang="en-GB" sz="1400" b="1" dirty="0" err="1">
                <a:solidFill>
                  <a:prstClr val="white"/>
                </a:solidFill>
                <a:latin typeface="SimSun" panose="02010600030101010101" pitchFamily="2" charset="-122"/>
                <a:ea typeface="SimSun" panose="02010600030101010101" pitchFamily="2" charset="-122"/>
              </a:rPr>
              <a:t>Renvoize</a:t>
            </a:r>
            <a:r>
              <a:rPr lang="en-GB" sz="1400" b="1" dirty="0">
                <a:solidFill>
                  <a:prstClr val="white"/>
                </a:solidFill>
                <a:latin typeface="SimSun" panose="02010600030101010101" pitchFamily="2" charset="-122"/>
                <a:ea typeface="SimSun" panose="02010600030101010101" pitchFamily="2" charset="-122"/>
              </a:rPr>
              <a:t>(1985) </a:t>
            </a:r>
            <a:r>
              <a:rPr lang="en-GB" sz="1400" dirty="0">
                <a:solidFill>
                  <a:prstClr val="white"/>
                </a:solidFill>
                <a:latin typeface="SimSun" panose="02010600030101010101" pitchFamily="2" charset="-122"/>
                <a:ea typeface="SimSun" panose="02010600030101010101" pitchFamily="2" charset="-122"/>
              </a:rPr>
              <a:t>– working class women are able to support child without involvement from father.</a:t>
            </a:r>
          </a:p>
          <a:p>
            <a:pPr marL="285750" indent="-285750">
              <a:buFont typeface="Arial" panose="020B0604020202020204" pitchFamily="34" charset="0"/>
              <a:buChar char="•"/>
            </a:pPr>
            <a:r>
              <a:rPr lang="en-GB" sz="1400" b="1" dirty="0">
                <a:solidFill>
                  <a:prstClr val="white"/>
                </a:solidFill>
                <a:latin typeface="SimSun" panose="02010600030101010101" pitchFamily="2" charset="-122"/>
                <a:ea typeface="SimSun" panose="02010600030101010101" pitchFamily="2" charset="-122"/>
              </a:rPr>
              <a:t>Ellis Cashmore (1985) </a:t>
            </a:r>
            <a:r>
              <a:rPr lang="en-GB" sz="1400" dirty="0">
                <a:solidFill>
                  <a:prstClr val="white"/>
                </a:solidFill>
                <a:latin typeface="SimSun" panose="02010600030101010101" pitchFamily="2" charset="-122"/>
                <a:ea typeface="SimSun" panose="02010600030101010101" pitchFamily="2" charset="-122"/>
              </a:rPr>
              <a:t>– working class mothers with less earning power choose to live on welfare benefits without a partner – experienced abuse.</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Feminists – greater opportunities for women and encouraged an increase in number of never married mothers.</a:t>
            </a:r>
          </a:p>
          <a:p>
            <a:pPr marL="285750" indent="-285750">
              <a:buFont typeface="Arial" panose="020B0604020202020204" pitchFamily="34" charset="0"/>
              <a:buChar char="•"/>
            </a:pPr>
            <a:r>
              <a:rPr lang="en-GB" sz="1400" b="1" dirty="0">
                <a:solidFill>
                  <a:prstClr val="white"/>
                </a:solidFill>
                <a:latin typeface="SimSun" panose="02010600030101010101" pitchFamily="2" charset="-122"/>
                <a:ea typeface="SimSun" panose="02010600030101010101" pitchFamily="2" charset="-122"/>
              </a:rPr>
              <a:t>Charles Murray (1984) </a:t>
            </a:r>
            <a:r>
              <a:rPr lang="en-GB" sz="1400" dirty="0">
                <a:solidFill>
                  <a:prstClr val="white"/>
                </a:solidFill>
                <a:latin typeface="SimSun" panose="02010600030101010101" pitchFamily="2" charset="-122"/>
                <a:ea typeface="SimSun" panose="02010600030101010101" pitchFamily="2" charset="-122"/>
              </a:rPr>
              <a:t>– over generous welfare state providing benefits for unmarried mothers and children. </a:t>
            </a:r>
          </a:p>
          <a:p>
            <a:r>
              <a:rPr lang="en-GB" sz="1400" dirty="0">
                <a:solidFill>
                  <a:prstClr val="white"/>
                </a:solidFill>
                <a:latin typeface="SimSun" panose="02010600030101010101" pitchFamily="2" charset="-122"/>
                <a:ea typeface="SimSun" panose="02010600030101010101" pitchFamily="2" charset="-122"/>
              </a:rPr>
              <a:t>       - created a ‘perverse                	incentive’ – rewards 	irresponsible behaviour, 	</a:t>
            </a:r>
            <a:r>
              <a:rPr lang="en-GB" sz="1400" dirty="0" err="1">
                <a:solidFill>
                  <a:prstClr val="white"/>
                </a:solidFill>
                <a:latin typeface="SimSun" panose="02010600030101010101" pitchFamily="2" charset="-122"/>
                <a:ea typeface="SimSun" panose="02010600030101010101" pitchFamily="2" charset="-122"/>
              </a:rPr>
              <a:t>eg</a:t>
            </a:r>
            <a:r>
              <a:rPr lang="en-GB" sz="1400" dirty="0">
                <a:solidFill>
                  <a:prstClr val="white"/>
                </a:solidFill>
                <a:latin typeface="SimSun" panose="02010600030101010101" pitchFamily="2" charset="-122"/>
                <a:ea typeface="SimSun" panose="02010600030101010101" pitchFamily="2" charset="-122"/>
              </a:rPr>
              <a:t>. having  children 	without being able to 	provide for them.</a:t>
            </a:r>
          </a:p>
          <a:p>
            <a:r>
              <a:rPr lang="en-GB" sz="1400" dirty="0">
                <a:solidFill>
                  <a:prstClr val="white"/>
                </a:solidFill>
                <a:latin typeface="SimSun" panose="02010600030101010101" pitchFamily="2" charset="-122"/>
                <a:ea typeface="SimSun" panose="02010600030101010101" pitchFamily="2" charset="-122"/>
              </a:rPr>
              <a:t>       - Welfare state creates 	‘dependency culture’ 	– assume state will 	support them and their 	children.</a:t>
            </a:r>
          </a:p>
        </p:txBody>
      </p:sp>
      <p:sp>
        <p:nvSpPr>
          <p:cNvPr id="6" name="Subtitle 2"/>
          <p:cNvSpPr txBox="1">
            <a:spLocks/>
          </p:cNvSpPr>
          <p:nvPr/>
        </p:nvSpPr>
        <p:spPr>
          <a:xfrm>
            <a:off x="2529839" y="2689431"/>
            <a:ext cx="6429487" cy="78708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prstClr val="white"/>
                </a:solidFill>
              </a:rPr>
              <a:t>Family Trend:</a:t>
            </a:r>
          </a:p>
          <a:p>
            <a:r>
              <a:rPr lang="en-GB" dirty="0" smtClean="0">
                <a:solidFill>
                  <a:prstClr val="white"/>
                </a:solidFill>
              </a:rPr>
              <a:t>Increase in Lone Parent Families</a:t>
            </a:r>
            <a:endParaRPr lang="en-GB" dirty="0">
              <a:solidFill>
                <a:prstClr val="white"/>
              </a:solidFill>
            </a:endParaRPr>
          </a:p>
        </p:txBody>
      </p:sp>
      <p:sp>
        <p:nvSpPr>
          <p:cNvPr id="8" name="TextBox 7"/>
          <p:cNvSpPr txBox="1"/>
          <p:nvPr/>
        </p:nvSpPr>
        <p:spPr>
          <a:xfrm>
            <a:off x="4517699" y="3937107"/>
            <a:ext cx="3496236" cy="1815882"/>
          </a:xfrm>
          <a:prstGeom prst="rect">
            <a:avLst/>
          </a:prstGeom>
          <a:noFill/>
        </p:spPr>
        <p:txBody>
          <a:bodyPr wrap="square" rtlCol="0">
            <a:spAutoFit/>
          </a:bodyPr>
          <a:lstStyle/>
          <a:p>
            <a:r>
              <a:rPr lang="en-GB" sz="1400" b="1" u="sng" dirty="0">
                <a:solidFill>
                  <a:prstClr val="white"/>
                </a:solidFill>
                <a:latin typeface="SimSun" panose="02010600030101010101" pitchFamily="2" charset="-122"/>
                <a:ea typeface="SimSun" panose="02010600030101010101" pitchFamily="2" charset="-122"/>
              </a:rPr>
              <a:t>Changes in Social Issues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More likely to be in poverty because; lack of affordable childcare, parents from working class – 60% are unemployed. Inadequate welfare benefits. Women in this family earn less than men more often than not.</a:t>
            </a:r>
          </a:p>
        </p:txBody>
      </p:sp>
      <p:sp>
        <p:nvSpPr>
          <p:cNvPr id="9" name="TextBox 8"/>
          <p:cNvSpPr txBox="1"/>
          <p:nvPr/>
        </p:nvSpPr>
        <p:spPr>
          <a:xfrm>
            <a:off x="484094" y="3510579"/>
            <a:ext cx="2958353" cy="3108543"/>
          </a:xfrm>
          <a:prstGeom prst="rect">
            <a:avLst/>
          </a:prstGeom>
          <a:noFill/>
          <a:ln>
            <a:noFill/>
          </a:ln>
        </p:spPr>
        <p:txBody>
          <a:bodyPr wrap="square" rtlCol="0">
            <a:spAutoFit/>
          </a:bodyPr>
          <a:lstStyle/>
          <a:p>
            <a:r>
              <a:rPr lang="en-GB" sz="1400" b="1" u="sng" dirty="0">
                <a:solidFill>
                  <a:prstClr val="white"/>
                </a:solidFill>
                <a:latin typeface="SimSun" panose="02010600030101010101" pitchFamily="2" charset="-122"/>
                <a:ea typeface="SimSun" panose="02010600030101010101" pitchFamily="2" charset="-122"/>
              </a:rPr>
              <a:t>Statistics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Lone parents make up 22% of all families with children.</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1 in 4 children live this way.</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90% are headed by lone mothers.</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Until 1990’s divorced women were the biggest group of lone mothers .</a:t>
            </a:r>
          </a:p>
          <a:p>
            <a:pPr marL="285750" indent="-285750">
              <a:buFont typeface="Arial" panose="020B0604020202020204" pitchFamily="34" charset="0"/>
              <a:buChar char="•"/>
            </a:pPr>
            <a:r>
              <a:rPr lang="en-GB" sz="1400" dirty="0">
                <a:solidFill>
                  <a:prstClr val="white"/>
                </a:solidFill>
                <a:latin typeface="SimSun" panose="02010600030101010101" pitchFamily="2" charset="-122"/>
                <a:ea typeface="SimSun" panose="02010600030101010101" pitchFamily="2" charset="-122"/>
              </a:rPr>
              <a:t>Child living with lone parents us twice as likely to be in poverty than a child with two parents.</a:t>
            </a:r>
          </a:p>
        </p:txBody>
      </p:sp>
      <p:cxnSp>
        <p:nvCxnSpPr>
          <p:cNvPr id="11" name="Straight Arrow Connector 10"/>
          <p:cNvCxnSpPr/>
          <p:nvPr/>
        </p:nvCxnSpPr>
        <p:spPr>
          <a:xfrm flipH="1" flipV="1">
            <a:off x="2624866" y="1850315"/>
            <a:ext cx="1468988" cy="93591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flipH="1" flipV="1">
            <a:off x="6244814" y="1539800"/>
            <a:ext cx="42006" cy="114963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H="1">
            <a:off x="3420277" y="3482767"/>
            <a:ext cx="759638" cy="59438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5568548" y="3450537"/>
            <a:ext cx="51995" cy="48532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flipV="1">
            <a:off x="7443922" y="1850315"/>
            <a:ext cx="893254" cy="11828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06919501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2892</Words>
  <Application>Microsoft Office PowerPoint</Application>
  <PresentationFormat>Widescreen</PresentationFormat>
  <Paragraphs>243</Paragraphs>
  <Slides>17</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17</vt:i4>
      </vt:variant>
    </vt:vector>
  </HeadingPairs>
  <TitlesOfParts>
    <vt:vector size="30" baseType="lpstr">
      <vt:lpstr>SimSun</vt:lpstr>
      <vt:lpstr>Arial</vt:lpstr>
      <vt:lpstr>Calibri</vt:lpstr>
      <vt:lpstr>Calibri Light</vt:lpstr>
      <vt:lpstr>Century Gothic</vt:lpstr>
      <vt:lpstr>Trebuchet MS</vt:lpstr>
      <vt:lpstr>Wingdings 3</vt:lpstr>
      <vt:lpstr>1_Office Theme</vt:lpstr>
      <vt:lpstr>Office Theme</vt:lpstr>
      <vt:lpstr>Ion Boardroom</vt:lpstr>
      <vt:lpstr>2_Office Theme</vt:lpstr>
      <vt:lpstr>Celestial</vt:lpstr>
      <vt:lpstr>Facet</vt:lpstr>
      <vt:lpstr>FAMILY TRENDS SUMMARY D2 GROUP</vt:lpstr>
      <vt:lpstr>PowerPoint Presentation</vt:lpstr>
      <vt:lpstr>PowerPoint Presentation</vt:lpstr>
      <vt:lpstr>Increase of same sex partners with children</vt:lpstr>
      <vt:lpstr>Fall in death rate/increase in life expectancy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TRENDS SUMMARY D2 GROUP</dc:title>
  <dc:creator>Hannah Roberts</dc:creator>
  <cp:lastModifiedBy>Hannah Roberts</cp:lastModifiedBy>
  <cp:revision>3</cp:revision>
  <cp:lastPrinted>2017-03-03T15:08:19Z</cp:lastPrinted>
  <dcterms:created xsi:type="dcterms:W3CDTF">2017-03-03T15:06:30Z</dcterms:created>
  <dcterms:modified xsi:type="dcterms:W3CDTF">2017-03-06T08:18:32Z</dcterms:modified>
</cp:coreProperties>
</file>