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74" r:id="rId5"/>
    <p:sldId id="258" r:id="rId6"/>
    <p:sldId id="259" r:id="rId7"/>
    <p:sldId id="265" r:id="rId8"/>
    <p:sldId id="260" r:id="rId9"/>
    <p:sldId id="261" r:id="rId10"/>
    <p:sldId id="262" r:id="rId11"/>
    <p:sldId id="268" r:id="rId12"/>
    <p:sldId id="275" r:id="rId13"/>
    <p:sldId id="263" r:id="rId14"/>
    <p:sldId id="266" r:id="rId15"/>
    <p:sldId id="271" r:id="rId16"/>
    <p:sldId id="270" r:id="rId17"/>
    <p:sldId id="272" r:id="rId18"/>
    <p:sldId id="264" r:id="rId19"/>
    <p:sldId id="267" r:id="rId20"/>
    <p:sldId id="269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170486"/>
    <a:srgbClr val="D9E18B"/>
    <a:srgbClr val="CF5964"/>
    <a:srgbClr val="E6B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4BA08-E88A-479D-81F8-3F7D9F1A6A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17DA8-CF03-43BD-9BEA-E9CFD1506F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694F9-CAC3-474F-9FA5-5620FEF0CB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FFE52-4145-4C16-966D-7B14B563F8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E1377-312C-4E22-B7A0-662910C240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110E0-FF7A-4F8F-8C9C-DCEA761D89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29C6C-C2C8-4765-8286-5C45F88F8B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BFFAD-3ADF-417E-8750-646E694C1D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D6465-2FFE-4F77-9E46-2F9B716189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83ADA-1857-483E-B06B-758C8B52CA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6554B-B636-4B79-B3FF-EC4CC7762B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06296A4-B6A6-4019-A8E7-C38283C686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1214438"/>
            <a:ext cx="7772400" cy="1470025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Sampling in Sociology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 l="7576" t="14706" r="5302" b="37500"/>
          <a:stretch>
            <a:fillRect/>
          </a:stretch>
        </p:blipFill>
        <p:spPr bwMode="auto">
          <a:xfrm>
            <a:off x="0" y="2714625"/>
            <a:ext cx="488632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>
                <a:solidFill>
                  <a:srgbClr val="FFFF66"/>
                </a:solidFill>
              </a:rPr>
              <a:t>SNOWBALL OR OPPORTUNITY SAMPLING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FF66"/>
                </a:solidFill>
              </a:rPr>
              <a:t>Uses </a:t>
            </a:r>
            <a:r>
              <a:rPr lang="en-GB" dirty="0" smtClean="0">
                <a:solidFill>
                  <a:srgbClr val="FF0000"/>
                </a:solidFill>
              </a:rPr>
              <a:t>no</a:t>
            </a:r>
            <a:r>
              <a:rPr lang="en-GB" dirty="0" smtClean="0">
                <a:solidFill>
                  <a:srgbClr val="FFFF66"/>
                </a:solidFill>
              </a:rPr>
              <a:t> sampling frame</a:t>
            </a:r>
          </a:p>
          <a:p>
            <a:pPr eaLnBrk="1" hangingPunct="1">
              <a:lnSpc>
                <a:spcPct val="90000"/>
              </a:lnSpc>
            </a:pPr>
            <a:endParaRPr lang="en-GB" dirty="0" smtClean="0">
              <a:solidFill>
                <a:srgbClr val="FFFF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FF66"/>
                </a:solidFill>
              </a:rPr>
              <a:t>Relies upon "networking" individuals through other individuals slowly accumulating a sample</a:t>
            </a:r>
          </a:p>
        </p:txBody>
      </p:sp>
      <p:pic>
        <p:nvPicPr>
          <p:cNvPr id="9220" name="Picture 4" descr="C:\Documents and Settings\Dave King\My Documents\My Pictures\Microsoft Clip Organizer\j028543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764704"/>
            <a:ext cx="1365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miley Face 6"/>
          <p:cNvSpPr/>
          <p:nvPr/>
        </p:nvSpPr>
        <p:spPr>
          <a:xfrm>
            <a:off x="7429500" y="3286125"/>
            <a:ext cx="428625" cy="42862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Smiley Face 8"/>
          <p:cNvSpPr/>
          <p:nvPr/>
        </p:nvSpPr>
        <p:spPr>
          <a:xfrm>
            <a:off x="6500813" y="4214813"/>
            <a:ext cx="428625" cy="42862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Smiley Face 9"/>
          <p:cNvSpPr/>
          <p:nvPr/>
        </p:nvSpPr>
        <p:spPr>
          <a:xfrm>
            <a:off x="7572375" y="4214813"/>
            <a:ext cx="428625" cy="42862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Smiley Face 10"/>
          <p:cNvSpPr/>
          <p:nvPr/>
        </p:nvSpPr>
        <p:spPr>
          <a:xfrm>
            <a:off x="4714875" y="4286250"/>
            <a:ext cx="428625" cy="42862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Smiley Face 11"/>
          <p:cNvSpPr/>
          <p:nvPr/>
        </p:nvSpPr>
        <p:spPr>
          <a:xfrm>
            <a:off x="5286375" y="4929188"/>
            <a:ext cx="428625" cy="42862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Smiley Face 12"/>
          <p:cNvSpPr/>
          <p:nvPr/>
        </p:nvSpPr>
        <p:spPr>
          <a:xfrm>
            <a:off x="5643563" y="5643563"/>
            <a:ext cx="428625" cy="42862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Smiley Face 13"/>
          <p:cNvSpPr/>
          <p:nvPr/>
        </p:nvSpPr>
        <p:spPr>
          <a:xfrm>
            <a:off x="8143875" y="4857750"/>
            <a:ext cx="428625" cy="42862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Smiley Face 14"/>
          <p:cNvSpPr/>
          <p:nvPr/>
        </p:nvSpPr>
        <p:spPr>
          <a:xfrm>
            <a:off x="7429500" y="5143500"/>
            <a:ext cx="428625" cy="42862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Smiley Face 15"/>
          <p:cNvSpPr/>
          <p:nvPr/>
        </p:nvSpPr>
        <p:spPr>
          <a:xfrm>
            <a:off x="7500938" y="6000750"/>
            <a:ext cx="428625" cy="42862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Smiley Face 16"/>
          <p:cNvSpPr/>
          <p:nvPr/>
        </p:nvSpPr>
        <p:spPr>
          <a:xfrm>
            <a:off x="3286125" y="4286250"/>
            <a:ext cx="428625" cy="428625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Smiley Face 17"/>
          <p:cNvSpPr/>
          <p:nvPr/>
        </p:nvSpPr>
        <p:spPr>
          <a:xfrm>
            <a:off x="857250" y="5929313"/>
            <a:ext cx="428625" cy="428625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Smiley Face 18"/>
          <p:cNvSpPr/>
          <p:nvPr/>
        </p:nvSpPr>
        <p:spPr>
          <a:xfrm>
            <a:off x="2786063" y="5572125"/>
            <a:ext cx="428625" cy="428625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" name="Smiley Face 19"/>
          <p:cNvSpPr/>
          <p:nvPr/>
        </p:nvSpPr>
        <p:spPr>
          <a:xfrm>
            <a:off x="2214563" y="5286375"/>
            <a:ext cx="428625" cy="428625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Smiley Face 20"/>
          <p:cNvSpPr/>
          <p:nvPr/>
        </p:nvSpPr>
        <p:spPr>
          <a:xfrm>
            <a:off x="1643063" y="4929188"/>
            <a:ext cx="428625" cy="428625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2" name="Smiley Face 21"/>
          <p:cNvSpPr/>
          <p:nvPr/>
        </p:nvSpPr>
        <p:spPr>
          <a:xfrm>
            <a:off x="1785938" y="4357688"/>
            <a:ext cx="428625" cy="428625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6" name="Smiley Face 25"/>
          <p:cNvSpPr/>
          <p:nvPr/>
        </p:nvSpPr>
        <p:spPr>
          <a:xfrm>
            <a:off x="5143500" y="3571875"/>
            <a:ext cx="428625" cy="428625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7" name="Smiley Face 26"/>
          <p:cNvSpPr/>
          <p:nvPr/>
        </p:nvSpPr>
        <p:spPr>
          <a:xfrm>
            <a:off x="4500563" y="6000750"/>
            <a:ext cx="428625" cy="428625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4" name="Straight Arrow Connector 33"/>
          <p:cNvCxnSpPr>
            <a:stCxn id="7" idx="3"/>
            <a:endCxn id="9" idx="7"/>
          </p:cNvCxnSpPr>
          <p:nvPr/>
        </p:nvCxnSpPr>
        <p:spPr>
          <a:xfrm rot="5400000">
            <a:off x="6865937" y="3651251"/>
            <a:ext cx="627063" cy="627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2"/>
            <a:endCxn id="12" idx="7"/>
          </p:cNvCxnSpPr>
          <p:nvPr/>
        </p:nvCxnSpPr>
        <p:spPr>
          <a:xfrm rot="10800000" flipV="1">
            <a:off x="5651500" y="4429125"/>
            <a:ext cx="849313" cy="563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6" idx="5"/>
          </p:cNvCxnSpPr>
          <p:nvPr/>
        </p:nvCxnSpPr>
        <p:spPr>
          <a:xfrm rot="10800000">
            <a:off x="5508625" y="3937000"/>
            <a:ext cx="974725" cy="420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4"/>
            <a:endCxn id="13" idx="7"/>
          </p:cNvCxnSpPr>
          <p:nvPr/>
        </p:nvCxnSpPr>
        <p:spPr>
          <a:xfrm rot="5400000">
            <a:off x="5830094" y="4822032"/>
            <a:ext cx="1063625" cy="706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9" idx="5"/>
            <a:endCxn id="15" idx="2"/>
          </p:cNvCxnSpPr>
          <p:nvPr/>
        </p:nvCxnSpPr>
        <p:spPr>
          <a:xfrm rot="16200000" flipH="1">
            <a:off x="6758781" y="4687095"/>
            <a:ext cx="777875" cy="563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9" idx="6"/>
            <a:endCxn id="10" idx="2"/>
          </p:cNvCxnSpPr>
          <p:nvPr/>
        </p:nvCxnSpPr>
        <p:spPr>
          <a:xfrm>
            <a:off x="6929438" y="4429125"/>
            <a:ext cx="642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5"/>
          </p:cNvCxnSpPr>
          <p:nvPr/>
        </p:nvCxnSpPr>
        <p:spPr>
          <a:xfrm rot="16200000" flipH="1">
            <a:off x="7901781" y="4615657"/>
            <a:ext cx="420687" cy="349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5" idx="4"/>
            <a:endCxn id="16" idx="1"/>
          </p:cNvCxnSpPr>
          <p:nvPr/>
        </p:nvCxnSpPr>
        <p:spPr>
          <a:xfrm rot="5400000">
            <a:off x="7358063" y="5778500"/>
            <a:ext cx="492125" cy="79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1" idx="3"/>
            <a:endCxn id="17" idx="6"/>
          </p:cNvCxnSpPr>
          <p:nvPr/>
        </p:nvCxnSpPr>
        <p:spPr>
          <a:xfrm rot="5400000" flipH="1">
            <a:off x="4171157" y="4044156"/>
            <a:ext cx="150812" cy="1063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2"/>
            <a:endCxn id="22" idx="6"/>
          </p:cNvCxnSpPr>
          <p:nvPr/>
        </p:nvCxnSpPr>
        <p:spPr>
          <a:xfrm rot="10800000" flipV="1">
            <a:off x="2214563" y="4500563"/>
            <a:ext cx="1071562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7" idx="3"/>
            <a:endCxn id="21" idx="7"/>
          </p:cNvCxnSpPr>
          <p:nvPr/>
        </p:nvCxnSpPr>
        <p:spPr>
          <a:xfrm rot="5400000">
            <a:off x="2508250" y="4151313"/>
            <a:ext cx="341313" cy="134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1" idx="3"/>
            <a:endCxn id="18" idx="7"/>
          </p:cNvCxnSpPr>
          <p:nvPr/>
        </p:nvCxnSpPr>
        <p:spPr>
          <a:xfrm rot="5400000">
            <a:off x="1115219" y="5401469"/>
            <a:ext cx="698500" cy="484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1" idx="5"/>
            <a:endCxn id="20" idx="1"/>
          </p:cNvCxnSpPr>
          <p:nvPr/>
        </p:nvCxnSpPr>
        <p:spPr>
          <a:xfrm rot="16200000" flipH="1">
            <a:off x="2115345" y="5187156"/>
            <a:ext cx="55562" cy="269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0" idx="5"/>
            <a:endCxn id="19" idx="1"/>
          </p:cNvCxnSpPr>
          <p:nvPr/>
        </p:nvCxnSpPr>
        <p:spPr>
          <a:xfrm rot="5400000" flipH="1" flipV="1">
            <a:off x="2706688" y="5508625"/>
            <a:ext cx="15875" cy="269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26" idx="3"/>
            <a:endCxn id="11" idx="0"/>
          </p:cNvCxnSpPr>
          <p:nvPr/>
        </p:nvCxnSpPr>
        <p:spPr>
          <a:xfrm rot="5400000">
            <a:off x="4893469" y="3972719"/>
            <a:ext cx="349250" cy="277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11" idx="4"/>
            <a:endCxn id="27" idx="0"/>
          </p:cNvCxnSpPr>
          <p:nvPr/>
        </p:nvCxnSpPr>
        <p:spPr>
          <a:xfrm rot="5400000">
            <a:off x="4179094" y="5250656"/>
            <a:ext cx="1285875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500"/>
                            </p:stCondLst>
                            <p:childTnLst>
                              <p:par>
                                <p:cTn id="1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  <p:bldP spid="7" grpId="0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19" grpId="1" animBg="1"/>
      <p:bldP spid="19" grpId="2" animBg="1"/>
      <p:bldP spid="20" grpId="0" animBg="1"/>
      <p:bldP spid="21" grpId="0" animBg="1"/>
      <p:bldP spid="22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>
                <a:solidFill>
                  <a:srgbClr val="FFFF66"/>
                </a:solidFill>
              </a:rPr>
              <a:t>SNOWBALL OR OPPORTUNITY SAMPLING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C00000"/>
                </a:solidFill>
              </a:rPr>
              <a:t>Not</a:t>
            </a:r>
            <a:r>
              <a:rPr lang="en-GB" dirty="0" smtClean="0">
                <a:solidFill>
                  <a:srgbClr val="FFFF66"/>
                </a:solidFill>
              </a:rPr>
              <a:t> representative but sometimes the only sample available (e.g., in studies of hidden deviance)</a:t>
            </a:r>
          </a:p>
          <a:p>
            <a:pPr eaLnBrk="1" hangingPunct="1">
              <a:lnSpc>
                <a:spcPct val="90000"/>
              </a:lnSpc>
            </a:pPr>
            <a:endParaRPr lang="en-GB" b="1" dirty="0" smtClean="0">
              <a:solidFill>
                <a:srgbClr val="FFFF66"/>
              </a:solidFill>
            </a:endParaRPr>
          </a:p>
          <a:p>
            <a:pPr marL="914400" lvl="1" indent="-514350" eaLnBrk="1" hangingPunct="1">
              <a:lnSpc>
                <a:spcPct val="90000"/>
              </a:lnSpc>
              <a:buFont typeface="+mj-lt"/>
              <a:buAutoNum type="alphaLcPeriod"/>
            </a:pPr>
            <a:r>
              <a:rPr lang="en-GB" dirty="0" smtClean="0">
                <a:solidFill>
                  <a:srgbClr val="FFFF66"/>
                </a:solidFill>
              </a:rPr>
              <a:t>Sometimes there is no other means of access to the group</a:t>
            </a:r>
          </a:p>
          <a:p>
            <a:pPr marL="914400" lvl="1" indent="-514350" eaLnBrk="1" hangingPunct="1">
              <a:lnSpc>
                <a:spcPct val="90000"/>
              </a:lnSpc>
              <a:buFont typeface="+mj-lt"/>
              <a:buAutoNum type="alphaLcPeriod"/>
            </a:pPr>
            <a:r>
              <a:rPr lang="en-GB" dirty="0" smtClean="0">
                <a:solidFill>
                  <a:srgbClr val="FFFF66"/>
                </a:solidFill>
              </a:rPr>
              <a:t>Trust / rapport needs to be established to get meaningful responses</a:t>
            </a:r>
          </a:p>
        </p:txBody>
      </p:sp>
      <p:pic>
        <p:nvPicPr>
          <p:cNvPr id="10244" name="Picture 2" descr="C:\Documents and Settings\Dave King\My Documents\My Pictures\Microsoft Clip Organizer\j028299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5137795"/>
            <a:ext cx="1720205" cy="172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FFFF66"/>
                </a:solidFill>
              </a:rPr>
              <a:t>GATEKEEPERS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 smtClean="0">
                <a:solidFill>
                  <a:srgbClr val="FFFF66"/>
                </a:solidFill>
              </a:rPr>
              <a:t>Access can be complicated as the researcher often has to negotiate with </a:t>
            </a:r>
            <a:r>
              <a:rPr lang="en-GB" sz="2600" b="1" dirty="0" smtClean="0">
                <a:solidFill>
                  <a:srgbClr val="C00000"/>
                </a:solidFill>
              </a:rPr>
              <a:t>gatekeepers</a:t>
            </a:r>
            <a:r>
              <a:rPr lang="en-GB" sz="2600" dirty="0" smtClean="0">
                <a:solidFill>
                  <a:srgbClr val="FFFF66"/>
                </a:solidFill>
              </a:rPr>
              <a:t>.</a:t>
            </a:r>
          </a:p>
          <a:p>
            <a:r>
              <a:rPr lang="en-GB" sz="2600" dirty="0" smtClean="0">
                <a:solidFill>
                  <a:srgbClr val="FFFF66"/>
                </a:solidFill>
              </a:rPr>
              <a:t>These are people who control whether researchers can have access to participants</a:t>
            </a:r>
          </a:p>
          <a:p>
            <a:r>
              <a:rPr lang="en-GB" sz="2600" dirty="0" smtClean="0">
                <a:solidFill>
                  <a:srgbClr val="FFFF66"/>
                </a:solidFill>
              </a:rPr>
              <a:t>Snowball sampling is one response to this – but gatekeepers are important in the construction of any </a:t>
            </a:r>
            <a:r>
              <a:rPr lang="en-GB" sz="2600" smtClean="0">
                <a:solidFill>
                  <a:srgbClr val="FFFF66"/>
                </a:solidFill>
              </a:rPr>
              <a:t>sample –</a:t>
            </a:r>
            <a:endParaRPr lang="en-GB" dirty="0" smtClean="0">
              <a:solidFill>
                <a:srgbClr val="FFFF66"/>
              </a:solidFill>
            </a:endParaRPr>
          </a:p>
        </p:txBody>
      </p:sp>
      <p:pic>
        <p:nvPicPr>
          <p:cNvPr id="1026" name="Picture 2" descr="C:\Documents and Settings\dak\Local Settings\Temporary Internet Files\Content.IE5\DI892YWI\MM90028408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242150"/>
            <a:ext cx="1808014" cy="2615850"/>
          </a:xfrm>
          <a:prstGeom prst="rect">
            <a:avLst/>
          </a:prstGeom>
          <a:noFill/>
        </p:spPr>
      </p:pic>
      <p:pic>
        <p:nvPicPr>
          <p:cNvPr id="1027" name="Picture 3" descr="C:\Documents and Settings\dak\Local Settings\Temporary Internet Files\Content.IE5\P8ENWEEA\MM900295205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634753"/>
            <a:ext cx="1872208" cy="22232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FFFF66"/>
                </a:solidFill>
              </a:rPr>
              <a:t>SELF-SELECTED SAMPLES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solidFill>
                  <a:srgbClr val="FFFF66"/>
                </a:solidFill>
              </a:rPr>
              <a:t>Respondents select themselves choosing to participate in a particular study as </a:t>
            </a:r>
            <a:r>
              <a:rPr lang="en-GB" sz="2800" b="1" dirty="0" smtClean="0">
                <a:solidFill>
                  <a:srgbClr val="FF0000"/>
                </a:solidFill>
              </a:rPr>
              <a:t>volunteers</a:t>
            </a:r>
            <a:r>
              <a:rPr lang="en-GB" sz="2800" dirty="0" smtClean="0">
                <a:solidFill>
                  <a:srgbClr val="FFFF66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GB" sz="1200" dirty="0" smtClean="0">
              <a:solidFill>
                <a:srgbClr val="FFFF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solidFill>
                  <a:srgbClr val="FFFF66"/>
                </a:solidFill>
              </a:rPr>
              <a:t>Often used in psychological or other </a:t>
            </a:r>
            <a:r>
              <a:rPr lang="en-GB" sz="2800" b="1" dirty="0" smtClean="0">
                <a:solidFill>
                  <a:srgbClr val="FFFF66"/>
                </a:solidFill>
              </a:rPr>
              <a:t>experiments</a:t>
            </a:r>
            <a:r>
              <a:rPr lang="en-GB" sz="2800" dirty="0" smtClean="0">
                <a:solidFill>
                  <a:srgbClr val="FFFF66"/>
                </a:solidFill>
              </a:rPr>
              <a:t> where cooperation is required on ethical grounds.</a:t>
            </a:r>
          </a:p>
          <a:p>
            <a:pPr eaLnBrk="1" hangingPunct="1">
              <a:lnSpc>
                <a:spcPct val="90000"/>
              </a:lnSpc>
            </a:pPr>
            <a:endParaRPr lang="en-GB" sz="1400" dirty="0" smtClean="0">
              <a:solidFill>
                <a:srgbClr val="FFFF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u="sng" dirty="0" smtClean="0">
                <a:solidFill>
                  <a:srgbClr val="FFFF66"/>
                </a:solidFill>
              </a:rPr>
              <a:t>Very</a:t>
            </a:r>
            <a:r>
              <a:rPr lang="en-GB" sz="2800" dirty="0" smtClean="0">
                <a:solidFill>
                  <a:srgbClr val="FFFF66"/>
                </a:solidFill>
              </a:rPr>
              <a:t> likely to be unrepresentative </a:t>
            </a:r>
            <a:r>
              <a:rPr lang="en-GB" sz="2800" dirty="0" smtClean="0">
                <a:solidFill>
                  <a:srgbClr val="FF0000"/>
                </a:solidFill>
              </a:rPr>
              <a:t>because</a:t>
            </a:r>
          </a:p>
          <a:p>
            <a:pPr marL="1314450" lvl="2" indent="-514350" eaLnBrk="1" hangingPunct="1">
              <a:lnSpc>
                <a:spcPct val="90000"/>
              </a:lnSpc>
              <a:buFont typeface="+mj-lt"/>
              <a:buAutoNum type="alphaLcPeriod"/>
            </a:pPr>
            <a:r>
              <a:rPr lang="en-GB" dirty="0" smtClean="0">
                <a:solidFill>
                  <a:srgbClr val="FFFF66"/>
                </a:solidFill>
              </a:rPr>
              <a:t>Volunteers may have particular reasons for putting themselves forward</a:t>
            </a:r>
          </a:p>
          <a:p>
            <a:pPr marL="1314450" lvl="2" indent="-514350" eaLnBrk="1" hangingPunct="1">
              <a:lnSpc>
                <a:spcPct val="90000"/>
              </a:lnSpc>
              <a:buFont typeface="+mj-lt"/>
              <a:buAutoNum type="alphaLcPeriod"/>
            </a:pPr>
            <a:r>
              <a:rPr lang="en-GB" dirty="0" smtClean="0">
                <a:solidFill>
                  <a:srgbClr val="FFFF66"/>
                </a:solidFill>
              </a:rPr>
              <a:t>“Normal” people may not regard participating in surveys as “normal”</a:t>
            </a:r>
          </a:p>
          <a:p>
            <a:pPr eaLnBrk="1" hangingPunct="1">
              <a:lnSpc>
                <a:spcPct val="90000"/>
              </a:lnSpc>
            </a:pPr>
            <a:endParaRPr lang="en-GB" sz="2800" i="1" dirty="0" smtClean="0">
              <a:solidFill>
                <a:srgbClr val="FFFF66"/>
              </a:solidFill>
            </a:endParaRPr>
          </a:p>
        </p:txBody>
      </p:sp>
      <p:pic>
        <p:nvPicPr>
          <p:cNvPr id="11268" name="Picture 4" descr="C:\Documents and Settings\Dave King\My Documents\My Pictures\Microsoft Clip Organizer\AG00275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5661248"/>
            <a:ext cx="53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C:\Documents and Settings\dak\Local Settings\Temporary Internet Files\Content.IE5\C1YE6XQQ\MM90004373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3140968"/>
            <a:ext cx="1038225" cy="1666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3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FFFF66"/>
                </a:solidFill>
              </a:rPr>
              <a:t>SELF-SELECTED SAMPLES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i="1" dirty="0" smtClean="0">
                <a:solidFill>
                  <a:srgbClr val="FFFF66"/>
                </a:solidFill>
              </a:rPr>
              <a:t>To describe a sample as </a:t>
            </a:r>
            <a:r>
              <a:rPr lang="en-GB" sz="2800" i="1" dirty="0" smtClean="0">
                <a:solidFill>
                  <a:srgbClr val="FF0000"/>
                </a:solidFill>
              </a:rPr>
              <a:t>self-selected</a:t>
            </a:r>
            <a:r>
              <a:rPr lang="en-GB" sz="2800" i="1" dirty="0" smtClean="0">
                <a:solidFill>
                  <a:srgbClr val="FFFF66"/>
                </a:solidFill>
              </a:rPr>
              <a:t> is often felt to be a sufficient criticism in itself to disregard the findings of particular studies.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i="1" dirty="0" smtClean="0">
                <a:solidFill>
                  <a:srgbClr val="FFFF66"/>
                </a:solidFill>
              </a:rPr>
              <a:t>Positivists would be particularly sceptical of  statistically unrepresentative samples</a:t>
            </a:r>
            <a:endParaRPr lang="en-GB" sz="2800" dirty="0" smtClean="0">
              <a:solidFill>
                <a:srgbClr val="FFFF66"/>
              </a:solidFill>
            </a:endParaRPr>
          </a:p>
        </p:txBody>
      </p:sp>
      <p:pic>
        <p:nvPicPr>
          <p:cNvPr id="12292" name="Picture 2" descr="C:\Documents and Settings\Dave King\My Documents\My Pictures\Microsoft Clip Organizer\j028410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221088"/>
            <a:ext cx="2166937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796136" y="4077072"/>
            <a:ext cx="2880320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û"/>
            </a:pPr>
            <a:r>
              <a:rPr lang="en-GB" dirty="0" smtClean="0">
                <a:solidFill>
                  <a:srgbClr val="FFFF00"/>
                </a:solidFill>
              </a:rPr>
              <a:t>Volunteers are often systematically different to others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û"/>
            </a:pPr>
            <a:r>
              <a:rPr lang="en-GB" dirty="0" smtClean="0">
                <a:solidFill>
                  <a:srgbClr val="FFFF00"/>
                </a:solidFill>
              </a:rPr>
              <a:t>Number of volunteers may be limited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û"/>
            </a:pPr>
            <a:r>
              <a:rPr lang="en-GB" dirty="0" smtClean="0">
                <a:solidFill>
                  <a:srgbClr val="FFFF00"/>
                </a:solidFill>
              </a:rPr>
              <a:t>Where advert is placed may have an affect on </a:t>
            </a:r>
            <a:r>
              <a:rPr lang="en-GB" dirty="0" err="1" smtClean="0">
                <a:solidFill>
                  <a:srgbClr val="FFFF00"/>
                </a:solidFill>
              </a:rPr>
              <a:t>representativeness</a:t>
            </a:r>
            <a:r>
              <a:rPr lang="en-GB" dirty="0" smtClean="0">
                <a:solidFill>
                  <a:srgbClr val="FFFF00"/>
                </a:solidFill>
              </a:rPr>
              <a:t>.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4221088"/>
            <a:ext cx="324036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ü"/>
            </a:pPr>
            <a:r>
              <a:rPr lang="en-GB" dirty="0" smtClean="0">
                <a:solidFill>
                  <a:srgbClr val="FFFF00"/>
                </a:solidFill>
              </a:rPr>
              <a:t>Relatively cheap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ü"/>
            </a:pPr>
            <a:r>
              <a:rPr lang="en-GB" dirty="0" smtClean="0">
                <a:solidFill>
                  <a:srgbClr val="FFFF00"/>
                </a:solidFill>
              </a:rPr>
              <a:t>Easy – Participants come to researcher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ü"/>
            </a:pPr>
            <a:r>
              <a:rPr lang="en-GB" dirty="0" smtClean="0">
                <a:solidFill>
                  <a:srgbClr val="FFFF00"/>
                </a:solidFill>
              </a:rPr>
              <a:t>Ethics – consent is guaranteed as people have volunteered.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FFFF66"/>
                </a:solidFill>
              </a:rPr>
              <a:t>PURPOSIVE/PURPOSEFUL SAMPLING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Does </a:t>
            </a:r>
            <a:r>
              <a:rPr lang="en-GB" dirty="0" smtClean="0">
                <a:solidFill>
                  <a:srgbClr val="FF0000"/>
                </a:solidFill>
              </a:rPr>
              <a:t>not</a:t>
            </a:r>
            <a:r>
              <a:rPr lang="en-GB" dirty="0" smtClean="0">
                <a:solidFill>
                  <a:srgbClr val="FFFF66"/>
                </a:solidFill>
              </a:rPr>
              <a:t> use a sampling frame</a:t>
            </a:r>
            <a:br>
              <a:rPr lang="en-GB" dirty="0" smtClean="0">
                <a:solidFill>
                  <a:srgbClr val="FFFF66"/>
                </a:solidFill>
              </a:rPr>
            </a:br>
            <a:endParaRPr lang="en-GB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The researcher chooses members of the population as determined by their own knowledge, experience and research interests</a:t>
            </a:r>
            <a:br>
              <a:rPr lang="en-GB" dirty="0" smtClean="0">
                <a:solidFill>
                  <a:srgbClr val="FFFF66"/>
                </a:solidFill>
              </a:rPr>
            </a:br>
            <a:endParaRPr lang="en-GB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00"/>
                </a:solidFill>
              </a:rPr>
              <a:t>Similar to quota sampling – and as unlikely to be representative</a:t>
            </a:r>
            <a:endParaRPr lang="en-GB" dirty="0" smtClean="0">
              <a:solidFill>
                <a:srgbClr val="FFFF66"/>
              </a:solidFill>
            </a:endParaRPr>
          </a:p>
          <a:p>
            <a:pPr eaLnBrk="1" hangingPunct="1">
              <a:buFontTx/>
              <a:buNone/>
            </a:pPr>
            <a:endParaRPr lang="en-GB" b="1" dirty="0" smtClean="0">
              <a:solidFill>
                <a:srgbClr val="FFFF66"/>
              </a:solidFill>
            </a:endParaRPr>
          </a:p>
          <a:p>
            <a:pPr eaLnBrk="1" hangingPunct="1"/>
            <a:endParaRPr lang="en-GB" u="sng" dirty="0" smtClean="0">
              <a:solidFill>
                <a:srgbClr val="FFFF66"/>
              </a:solidFill>
            </a:endParaRPr>
          </a:p>
        </p:txBody>
      </p:sp>
      <p:pic>
        <p:nvPicPr>
          <p:cNvPr id="6" name="Picture 4" descr="C:\Documents and Settings\Dave King\My Documents\My Pictures\Microsoft Clip Organizer\j028543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692696"/>
            <a:ext cx="1365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 descr="\\godalming.ac.uk\dfs\Users\Staff\dak\My Pictures\Microsoft Clip Organizer\j033680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3501008"/>
            <a:ext cx="1012825" cy="968142"/>
          </a:xfrm>
          <a:prstGeom prst="rect">
            <a:avLst/>
          </a:prstGeom>
          <a:noFill/>
        </p:spPr>
      </p:pic>
      <p:pic>
        <p:nvPicPr>
          <p:cNvPr id="27651" name="Picture 3" descr="C:\Documents and Settings\dak\Local Settings\Temporary Internet Files\Content.IE5\LJ4DSY12\MM900282741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0392" y="5733256"/>
            <a:ext cx="840556" cy="840556"/>
          </a:xfrm>
          <a:prstGeom prst="rect">
            <a:avLst/>
          </a:prstGeom>
          <a:noFill/>
        </p:spPr>
      </p:pic>
      <p:pic>
        <p:nvPicPr>
          <p:cNvPr id="9" name="Picture 2" descr="C:\Documents and Settings\dak\Local Settings\Temporary Internet Files\Content.IE5\DI892YWI\MM900041106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836712"/>
            <a:ext cx="1286073" cy="656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FF66"/>
                </a:solidFill>
              </a:rPr>
              <a:t>THEORETICAL SAMPLING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Does </a:t>
            </a:r>
            <a:r>
              <a:rPr lang="en-GB" dirty="0" smtClean="0">
                <a:solidFill>
                  <a:srgbClr val="FF0000"/>
                </a:solidFill>
              </a:rPr>
              <a:t>not</a:t>
            </a:r>
            <a:r>
              <a:rPr lang="en-GB" dirty="0" smtClean="0">
                <a:solidFill>
                  <a:srgbClr val="FFFF66"/>
                </a:solidFill>
              </a:rPr>
              <a:t> use a sampling frame</a:t>
            </a:r>
            <a:br>
              <a:rPr lang="en-GB" dirty="0" smtClean="0">
                <a:solidFill>
                  <a:srgbClr val="FFFF66"/>
                </a:solidFill>
              </a:rPr>
            </a:br>
            <a:endParaRPr lang="en-GB" sz="1600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Used in inductive research – </a:t>
            </a:r>
            <a:r>
              <a:rPr lang="en-GB" b="1" dirty="0" smtClean="0">
                <a:solidFill>
                  <a:srgbClr val="FF0000"/>
                </a:solidFill>
              </a:rPr>
              <a:t>Grounded Theory</a:t>
            </a:r>
            <a:r>
              <a:rPr lang="en-GB" dirty="0" smtClean="0">
                <a:solidFill>
                  <a:srgbClr val="FFFF66"/>
                </a:solidFill>
              </a:rPr>
              <a:t> – where theories emerge from empirical research rather than research choices arise from theory</a:t>
            </a:r>
            <a:br>
              <a:rPr lang="en-GB" dirty="0" smtClean="0">
                <a:solidFill>
                  <a:srgbClr val="FFFF66"/>
                </a:solidFill>
              </a:rPr>
            </a:br>
            <a:endParaRPr lang="en-GB" sz="1400" b="1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Data collection is based on preceding work and continues until </a:t>
            </a:r>
            <a:r>
              <a:rPr lang="en-GB" b="1" dirty="0" smtClean="0">
                <a:solidFill>
                  <a:srgbClr val="FF0000"/>
                </a:solidFill>
              </a:rPr>
              <a:t>theoretical saturation</a:t>
            </a:r>
            <a:r>
              <a:rPr lang="en-GB" dirty="0" smtClean="0">
                <a:solidFill>
                  <a:srgbClr val="FFFF66"/>
                </a:solidFill>
              </a:rPr>
              <a:t> – the researcher does not feel that they need any more material</a:t>
            </a:r>
          </a:p>
          <a:p>
            <a:pPr eaLnBrk="1" hangingPunct="1">
              <a:buFontTx/>
              <a:buNone/>
            </a:pPr>
            <a:endParaRPr lang="en-GB" b="1" dirty="0" smtClean="0">
              <a:solidFill>
                <a:srgbClr val="FFFF66"/>
              </a:solidFill>
            </a:endParaRPr>
          </a:p>
          <a:p>
            <a:pPr eaLnBrk="1" hangingPunct="1"/>
            <a:endParaRPr lang="en-GB" u="sng" dirty="0" smtClean="0">
              <a:solidFill>
                <a:srgbClr val="FFFF66"/>
              </a:solidFill>
            </a:endParaRPr>
          </a:p>
        </p:txBody>
      </p:sp>
      <p:pic>
        <p:nvPicPr>
          <p:cNvPr id="6" name="Picture 4" descr="C:\Documents and Settings\Dave King\My Documents\My Pictures\Microsoft Clip Organizer\j028543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8750" y="620688"/>
            <a:ext cx="1365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C:\Documents and Settings\dak\Local Settings\Temporary Internet Files\Content.IE5\C1YE6XQQ\MM900282748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2924944"/>
            <a:ext cx="1219200" cy="1219200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</p:spPr>
      </p:pic>
      <p:pic>
        <p:nvPicPr>
          <p:cNvPr id="28677" name="Picture 5" descr="C:\Documents and Settings\dak\Local Settings\Temporary Internet Files\Content.IE5\P8ENWEEA\MM900283213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56376" y="4509120"/>
            <a:ext cx="890169" cy="94907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FF66"/>
                </a:solidFill>
              </a:rPr>
              <a:t>THEORETICAL SAMPLING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/>
            <a:endParaRPr lang="en-GB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This is a form of </a:t>
            </a:r>
            <a:r>
              <a:rPr lang="en-GB" dirty="0" smtClean="0">
                <a:solidFill>
                  <a:srgbClr val="FF0000"/>
                </a:solidFill>
              </a:rPr>
              <a:t>purposive sampling </a:t>
            </a:r>
            <a:r>
              <a:rPr lang="en-GB" dirty="0" smtClean="0">
                <a:solidFill>
                  <a:srgbClr val="FFFF66"/>
                </a:solidFill>
              </a:rPr>
              <a:t>(above)</a:t>
            </a:r>
          </a:p>
          <a:p>
            <a:pPr eaLnBrk="1" hangingPunct="1"/>
            <a:endParaRPr lang="en-GB" sz="1600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And as unlikely to be representative</a:t>
            </a:r>
          </a:p>
          <a:p>
            <a:pPr marL="0" indent="0" eaLnBrk="1" hangingPunct="1">
              <a:buNone/>
            </a:pPr>
            <a:endParaRPr lang="en-GB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Based on the theoretical interests of the  researcher, rather than the participants. </a:t>
            </a:r>
          </a:p>
          <a:p>
            <a:pPr eaLnBrk="1" hangingPunct="1"/>
            <a:endParaRPr lang="en-GB" sz="1400" b="1" dirty="0" smtClean="0">
              <a:solidFill>
                <a:srgbClr val="FFFF66"/>
              </a:solidFill>
            </a:endParaRPr>
          </a:p>
          <a:p>
            <a:pPr eaLnBrk="1" hangingPunct="1">
              <a:buFontTx/>
              <a:buNone/>
            </a:pPr>
            <a:endParaRPr lang="en-GB" b="1" dirty="0" smtClean="0">
              <a:solidFill>
                <a:srgbClr val="FFFF66"/>
              </a:solidFill>
            </a:endParaRPr>
          </a:p>
          <a:p>
            <a:pPr marL="0" indent="0" eaLnBrk="1" hangingPunct="1">
              <a:buNone/>
            </a:pPr>
            <a:endParaRPr lang="en-GB" u="sng" dirty="0" smtClean="0">
              <a:solidFill>
                <a:srgbClr val="FFFF66"/>
              </a:solidFill>
            </a:endParaRPr>
          </a:p>
        </p:txBody>
      </p:sp>
      <p:pic>
        <p:nvPicPr>
          <p:cNvPr id="7" name="Picture 3" descr="C:\Documents and Settings\dak\Local Settings\Temporary Internet Files\Content.IE5\LJ4DSY12\MM90028274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3212976"/>
            <a:ext cx="1296144" cy="1296144"/>
          </a:xfrm>
          <a:prstGeom prst="rect">
            <a:avLst/>
          </a:prstGeom>
          <a:noFill/>
        </p:spPr>
      </p:pic>
      <p:pic>
        <p:nvPicPr>
          <p:cNvPr id="29698" name="Picture 2" descr="C:\Documents and Settings\dak\Local Settings\Temporary Internet Files\Content.IE5\DI892YWI\MM900041106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844824"/>
            <a:ext cx="1286073" cy="65602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FFFF66"/>
                </a:solidFill>
              </a:rPr>
              <a:t>MULTI-PHASE SAMPLING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FF66"/>
                </a:solidFill>
              </a:rPr>
              <a:t>Uses a series of sampling frames related to each other</a:t>
            </a:r>
          </a:p>
          <a:p>
            <a:pPr eaLnBrk="1" hangingPunct="1">
              <a:lnSpc>
                <a:spcPct val="90000"/>
              </a:lnSpc>
            </a:pPr>
            <a:endParaRPr lang="en-GB" dirty="0" smtClean="0">
              <a:solidFill>
                <a:srgbClr val="FFFF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FF66"/>
                </a:solidFill>
              </a:rPr>
              <a:t>May involve a variety of sampling techniques</a:t>
            </a:r>
          </a:p>
          <a:p>
            <a:pPr eaLnBrk="1" hangingPunct="1">
              <a:lnSpc>
                <a:spcPct val="90000"/>
              </a:lnSpc>
            </a:pPr>
            <a:endParaRPr lang="en-GB" dirty="0" smtClean="0">
              <a:solidFill>
                <a:srgbClr val="FFFF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FF66"/>
                </a:solidFill>
              </a:rPr>
              <a:t>Used in lengthy case studies </a:t>
            </a:r>
            <a:br>
              <a:rPr lang="en-GB" dirty="0" smtClean="0">
                <a:solidFill>
                  <a:srgbClr val="FFFF66"/>
                </a:solidFill>
              </a:rPr>
            </a:br>
            <a:r>
              <a:rPr lang="en-GB" dirty="0" smtClean="0">
                <a:solidFill>
                  <a:srgbClr val="FFFF66"/>
                </a:solidFill>
              </a:rPr>
              <a:t>(such as </a:t>
            </a:r>
            <a:r>
              <a:rPr lang="en-GB" i="1" dirty="0" smtClean="0">
                <a:solidFill>
                  <a:srgbClr val="FFFF66"/>
                </a:solidFill>
              </a:rPr>
              <a:t>Barker’s “The Making </a:t>
            </a:r>
            <a:br>
              <a:rPr lang="en-GB" i="1" dirty="0" smtClean="0">
                <a:solidFill>
                  <a:srgbClr val="FFFF66"/>
                </a:solidFill>
              </a:rPr>
            </a:br>
            <a:r>
              <a:rPr lang="en-GB" i="1" dirty="0" smtClean="0">
                <a:solidFill>
                  <a:srgbClr val="FFFF66"/>
                </a:solidFill>
              </a:rPr>
              <a:t>of a Moonie”</a:t>
            </a:r>
            <a:r>
              <a:rPr lang="en-GB" dirty="0" smtClean="0">
                <a:solidFill>
                  <a:srgbClr val="FFFF66"/>
                </a:solidFill>
              </a:rPr>
              <a:t>) – as indicated in </a:t>
            </a:r>
            <a:br>
              <a:rPr lang="en-GB" dirty="0" smtClean="0">
                <a:solidFill>
                  <a:srgbClr val="FFFF66"/>
                </a:solidFill>
              </a:rPr>
            </a:br>
            <a:r>
              <a:rPr lang="en-GB" dirty="0" smtClean="0">
                <a:solidFill>
                  <a:srgbClr val="FFFF66"/>
                </a:solidFill>
              </a:rPr>
              <a:t>the next slide …</a:t>
            </a:r>
            <a:r>
              <a:rPr lang="en-GB" u="sng" dirty="0" smtClean="0">
                <a:solidFill>
                  <a:srgbClr val="FFFF66"/>
                </a:solidFill>
              </a:rPr>
              <a:t/>
            </a:r>
            <a:br>
              <a:rPr lang="en-GB" u="sng" dirty="0" smtClean="0">
                <a:solidFill>
                  <a:srgbClr val="FFFF66"/>
                </a:solidFill>
              </a:rPr>
            </a:br>
            <a:endParaRPr lang="en-GB" u="sng" dirty="0" smtClean="0">
              <a:solidFill>
                <a:srgbClr val="FFFF66"/>
              </a:solidFill>
            </a:endParaRPr>
          </a:p>
        </p:txBody>
      </p:sp>
      <p:pic>
        <p:nvPicPr>
          <p:cNvPr id="13316" name="Picture 4" descr="C:\Documents and Settings\Dave King\My Documents\My Pictures\Microsoft Clip Organizer\j035663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962571"/>
            <a:ext cx="2627784" cy="2895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C:\Documents and Settings\Dave King\My Documents\My Pictures\Microsoft Clip Organizer\j040589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2214563"/>
            <a:ext cx="8604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5" descr="C:\Documents and Settings\Dave King\My Documents\My Pictures\Microsoft Clip Organizer\j040589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2214563"/>
            <a:ext cx="8604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5" descr="C:\Documents and Settings\Dave King\My Documents\My Pictures\Microsoft Clip Organizer\j040589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13" y="2214563"/>
            <a:ext cx="8604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5" descr="C:\Documents and Settings\Dave King\My Documents\My Pictures\Microsoft Clip Organizer\j040589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2214563"/>
            <a:ext cx="8604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>
            <a:stCxn id="10245" idx="3"/>
            <a:endCxn id="9" idx="1"/>
          </p:cNvCxnSpPr>
          <p:nvPr/>
        </p:nvCxnSpPr>
        <p:spPr>
          <a:xfrm>
            <a:off x="4789488" y="2643188"/>
            <a:ext cx="496887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6146800" y="2643188"/>
            <a:ext cx="354013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7361238" y="2643188"/>
            <a:ext cx="42545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Barker and her Samples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0063" y="1785938"/>
            <a:ext cx="1785937" cy="3576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786313" y="1785938"/>
            <a:ext cx="1857375" cy="3576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6929438" y="1785937"/>
            <a:ext cx="1928812" cy="35766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2714625" y="1785938"/>
            <a:ext cx="1785938" cy="3576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500063" y="2143125"/>
            <a:ext cx="171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/>
              <a:t>Pilot Survey</a:t>
            </a:r>
          </a:p>
        </p:txBody>
      </p:sp>
      <p:sp>
        <p:nvSpPr>
          <p:cNvPr id="14344" name="TextBox 8"/>
          <p:cNvSpPr txBox="1">
            <a:spLocks noChangeArrowheads="1"/>
          </p:cNvSpPr>
          <p:nvPr/>
        </p:nvSpPr>
        <p:spPr bwMode="auto">
          <a:xfrm>
            <a:off x="2857500" y="2143125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/>
              <a:t>Interviews</a:t>
            </a:r>
          </a:p>
        </p:txBody>
      </p:sp>
      <p:sp>
        <p:nvSpPr>
          <p:cNvPr id="14345" name="TextBox 9"/>
          <p:cNvSpPr txBox="1">
            <a:spLocks noChangeArrowheads="1"/>
          </p:cNvSpPr>
          <p:nvPr/>
        </p:nvSpPr>
        <p:spPr bwMode="auto">
          <a:xfrm>
            <a:off x="4786313" y="2143125"/>
            <a:ext cx="185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/>
              <a:t>Participant</a:t>
            </a:r>
          </a:p>
          <a:p>
            <a:pPr algn="ctr"/>
            <a:r>
              <a:rPr lang="en-GB" b="1"/>
              <a:t>Observation</a:t>
            </a:r>
          </a:p>
        </p:txBody>
      </p:sp>
      <p:sp>
        <p:nvSpPr>
          <p:cNvPr id="14346" name="TextBox 10"/>
          <p:cNvSpPr txBox="1">
            <a:spLocks noChangeArrowheads="1"/>
          </p:cNvSpPr>
          <p:nvPr/>
        </p:nvSpPr>
        <p:spPr bwMode="auto">
          <a:xfrm>
            <a:off x="7072313" y="2071688"/>
            <a:ext cx="1643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/>
              <a:t>Final Survey</a:t>
            </a:r>
          </a:p>
        </p:txBody>
      </p:sp>
      <p:sp>
        <p:nvSpPr>
          <p:cNvPr id="14347" name="TextBox 11"/>
          <p:cNvSpPr txBox="1">
            <a:spLocks noChangeArrowheads="1"/>
          </p:cNvSpPr>
          <p:nvPr/>
        </p:nvSpPr>
        <p:spPr bwMode="auto">
          <a:xfrm>
            <a:off x="7000875" y="2500313"/>
            <a:ext cx="17859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</a:rPr>
              <a:t>Census</a:t>
            </a:r>
            <a:r>
              <a:rPr lang="en-GB" i="1" dirty="0">
                <a:solidFill>
                  <a:srgbClr val="FF0000"/>
                </a:solidFill>
              </a:rPr>
              <a:t> of all UK </a:t>
            </a:r>
            <a:r>
              <a:rPr lang="en-GB" i="1" dirty="0" smtClean="0">
                <a:solidFill>
                  <a:srgbClr val="FF0000"/>
                </a:solidFill>
              </a:rPr>
              <a:t>Unification Church members + </a:t>
            </a:r>
            <a:r>
              <a:rPr lang="en-GB" i="1" dirty="0">
                <a:solidFill>
                  <a:srgbClr val="FF0000"/>
                </a:solidFill>
              </a:rPr>
              <a:t>opportunity sample of UC from out of UK + random samples of control group</a:t>
            </a:r>
          </a:p>
        </p:txBody>
      </p:sp>
      <p:sp>
        <p:nvSpPr>
          <p:cNvPr id="14348" name="TextBox 12"/>
          <p:cNvSpPr txBox="1">
            <a:spLocks noChangeArrowheads="1"/>
          </p:cNvSpPr>
          <p:nvPr/>
        </p:nvSpPr>
        <p:spPr bwMode="auto">
          <a:xfrm>
            <a:off x="2928938" y="3214688"/>
            <a:ext cx="1428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30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>
                <a:solidFill>
                  <a:srgbClr val="FF0000"/>
                </a:solidFill>
              </a:rPr>
              <a:t>members </a:t>
            </a:r>
            <a:r>
              <a:rPr lang="en-GB" b="1" i="1" dirty="0">
                <a:solidFill>
                  <a:srgbClr val="FF0000"/>
                </a:solidFill>
              </a:rPr>
              <a:t>randomly</a:t>
            </a:r>
            <a:r>
              <a:rPr lang="en-GB" i="1" dirty="0">
                <a:solidFill>
                  <a:srgbClr val="FF0000"/>
                </a:solidFill>
              </a:rPr>
              <a:t> selected</a:t>
            </a:r>
          </a:p>
        </p:txBody>
      </p:sp>
      <p:sp>
        <p:nvSpPr>
          <p:cNvPr id="14349" name="TextBox 13"/>
          <p:cNvSpPr txBox="1">
            <a:spLocks noChangeArrowheads="1"/>
          </p:cNvSpPr>
          <p:nvPr/>
        </p:nvSpPr>
        <p:spPr bwMode="auto">
          <a:xfrm>
            <a:off x="4860032" y="3429000"/>
            <a:ext cx="165618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Opportunity</a:t>
            </a:r>
            <a:r>
              <a:rPr lang="en-GB" i="1" dirty="0">
                <a:solidFill>
                  <a:srgbClr val="FF0000"/>
                </a:solidFill>
              </a:rPr>
              <a:t> Sample</a:t>
            </a:r>
          </a:p>
        </p:txBody>
      </p:sp>
      <p:sp>
        <p:nvSpPr>
          <p:cNvPr id="14350" name="TextBox 14"/>
          <p:cNvSpPr txBox="1">
            <a:spLocks noChangeArrowheads="1"/>
          </p:cNvSpPr>
          <p:nvPr/>
        </p:nvSpPr>
        <p:spPr bwMode="auto">
          <a:xfrm>
            <a:off x="611560" y="3140968"/>
            <a:ext cx="14287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Selected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FF0000"/>
                </a:solidFill>
              </a:rPr>
              <a:t>Unification Church centres</a:t>
            </a:r>
          </a:p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Random</a:t>
            </a:r>
            <a:r>
              <a:rPr lang="en-GB" i="1" dirty="0" smtClean="0">
                <a:solidFill>
                  <a:srgbClr val="FF0000"/>
                </a:solidFill>
              </a:rPr>
              <a:t> selection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200" y="5429250"/>
            <a:ext cx="82296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GB" sz="2800" kern="0" dirty="0">
                <a:solidFill>
                  <a:srgbClr val="FFFF66"/>
                </a:solidFill>
                <a:latin typeface="+mn-lt"/>
              </a:rPr>
              <a:t>Different samples for different </a:t>
            </a:r>
            <a:r>
              <a:rPr lang="en-GB" sz="2800" kern="0" dirty="0" smtClean="0">
                <a:solidFill>
                  <a:srgbClr val="FFFF66"/>
                </a:solidFill>
                <a:latin typeface="+mn-lt"/>
              </a:rPr>
              <a:t>phases …</a:t>
            </a:r>
            <a:endParaRPr lang="en-GB" sz="2800" kern="0" dirty="0">
              <a:solidFill>
                <a:srgbClr val="FFFF66"/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GB" sz="2800" i="1" kern="0" dirty="0">
              <a:solidFill>
                <a:srgbClr val="FFFF66"/>
              </a:solidFill>
              <a:latin typeface="+mn-lt"/>
            </a:endParaRPr>
          </a:p>
        </p:txBody>
      </p:sp>
      <p:pic>
        <p:nvPicPr>
          <p:cNvPr id="14352" name="Picture 3" descr="C:\Documents and Settings\Dave King\My Documents\My Pictures\Microsoft Clip Organizer\j036530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6675" y="0"/>
            <a:ext cx="14573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14348" grpId="0"/>
      <p:bldP spid="14349" grpId="0"/>
      <p:bldP spid="143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The Sampling Frame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7784" y="1340768"/>
            <a:ext cx="403244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627784" y="3140968"/>
            <a:ext cx="403244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627784" y="4941168"/>
            <a:ext cx="403244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4355976" y="2780928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7"/>
          <p:cNvSpPr/>
          <p:nvPr/>
        </p:nvSpPr>
        <p:spPr>
          <a:xfrm>
            <a:off x="4355976" y="4581128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915816" y="1412776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UNIVERSE OR POPULATION</a:t>
            </a:r>
          </a:p>
          <a:p>
            <a:pPr algn="ctr"/>
            <a:endParaRPr lang="en-GB" b="1" dirty="0" smtClean="0"/>
          </a:p>
          <a:p>
            <a:pPr algn="ctr"/>
            <a:r>
              <a:rPr lang="en-GB" dirty="0" smtClean="0"/>
              <a:t>The target group to be studied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87824" y="3356992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SAMPLING FRAME</a:t>
            </a:r>
          </a:p>
          <a:p>
            <a:pPr algn="ctr"/>
            <a:endParaRPr lang="en-GB" b="1" dirty="0" smtClean="0"/>
          </a:p>
          <a:p>
            <a:pPr algn="ctr"/>
            <a:r>
              <a:rPr lang="en-GB" dirty="0" smtClean="0"/>
              <a:t>List of names, etc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987824" y="501317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SAMPLE</a:t>
            </a:r>
          </a:p>
          <a:p>
            <a:pPr algn="ctr"/>
            <a:endParaRPr lang="en-GB" b="1" dirty="0" smtClean="0"/>
          </a:p>
          <a:p>
            <a:pPr algn="ctr"/>
            <a:r>
              <a:rPr lang="en-GB" dirty="0" smtClean="0"/>
              <a:t>The group selected from the sampling frame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1340768"/>
            <a:ext cx="1944216" cy="3139321"/>
          </a:xfrm>
          <a:prstGeom prst="rect">
            <a:avLst/>
          </a:prstGeom>
          <a:noFill/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FF00"/>
                </a:solidFill>
              </a:rPr>
              <a:t>The quality of the sample will depend upon the size of the sampling frame and the size of the sample – the closer in size they are to each other, the better.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48264" y="1268760"/>
            <a:ext cx="1800200" cy="2862322"/>
          </a:xfrm>
          <a:prstGeom prst="rect">
            <a:avLst/>
          </a:prstGeom>
          <a:noFill/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FF00"/>
                </a:solidFill>
              </a:rPr>
              <a:t>The quality of the sample will depend upon the sampling technique used – the more precise the technique, the better.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48264" y="4437112"/>
            <a:ext cx="1800200" cy="1477328"/>
          </a:xfrm>
          <a:prstGeom prst="rect">
            <a:avLst/>
          </a:prstGeom>
          <a:noFill/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FF00"/>
                </a:solidFill>
              </a:rPr>
              <a:t>But this may only be of particular importance to positivists …?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4653136"/>
            <a:ext cx="1944216" cy="1200329"/>
          </a:xfrm>
          <a:prstGeom prst="rect">
            <a:avLst/>
          </a:prstGeom>
          <a:noFill/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FF00"/>
                </a:solidFill>
              </a:rPr>
              <a:t>A survey of an entire population is called a </a:t>
            </a:r>
            <a:r>
              <a:rPr lang="en-GB" b="1" dirty="0" smtClean="0">
                <a:solidFill>
                  <a:schemeClr val="bg1"/>
                </a:solidFill>
              </a:rPr>
              <a:t>census</a:t>
            </a:r>
            <a:endParaRPr lang="en-GB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Exercises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Three questions</a:t>
            </a:r>
          </a:p>
        </p:txBody>
      </p:sp>
      <p:pic>
        <p:nvPicPr>
          <p:cNvPr id="15365" name="Picture 5" descr="C:\Documents and Settings\dak\Local Settings\Temporary Internet Files\Content.IE5\LJ4DSY12\MM900336522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1752" y="4214548"/>
            <a:ext cx="2232248" cy="2643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FF66"/>
                </a:solidFill>
              </a:rPr>
              <a:t>RANDOM SAMPLING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Uses a sampling frame</a:t>
            </a:r>
          </a:p>
          <a:p>
            <a:pPr eaLnBrk="1" hangingPunct="1"/>
            <a:endParaRPr lang="en-GB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May use computer generated tables or draw lots</a:t>
            </a:r>
          </a:p>
          <a:p>
            <a:pPr eaLnBrk="1" hangingPunct="1"/>
            <a:endParaRPr lang="en-GB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C00000"/>
                </a:solidFill>
              </a:rPr>
              <a:t>“</a:t>
            </a:r>
            <a:r>
              <a:rPr lang="en-GB" b="1" dirty="0" smtClean="0">
                <a:solidFill>
                  <a:srgbClr val="FF0000"/>
                </a:solidFill>
              </a:rPr>
              <a:t>Every item or person has as much chance of selection as every other</a:t>
            </a:r>
            <a:r>
              <a:rPr lang="en-GB" b="1" dirty="0" smtClean="0">
                <a:solidFill>
                  <a:srgbClr val="C00000"/>
                </a:solidFill>
              </a:rPr>
              <a:t>”</a:t>
            </a:r>
          </a:p>
        </p:txBody>
      </p:sp>
      <p:pic>
        <p:nvPicPr>
          <p:cNvPr id="3076" name="Picture 5" descr="C:\Documents and Settings\Dave King\My Documents\My Pictures\Microsoft Clip Organizer\j040589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0" y="1500188"/>
            <a:ext cx="1073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Dave King\My Documents\My Pictures\Microsoft Clip Organizer\AG00280_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8438" y="3357563"/>
            <a:ext cx="1325562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FFFF66"/>
                </a:solidFill>
              </a:rPr>
              <a:t>RANDOM SAMPLING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2"/>
              </a:buClr>
              <a:buSzPct val="70000"/>
              <a:buFont typeface="Wingdings" pitchFamily="2" charset="2"/>
              <a:buChar char="q"/>
            </a:pPr>
            <a:r>
              <a:rPr lang="en-GB" dirty="0" smtClean="0">
                <a:solidFill>
                  <a:srgbClr val="FFFF66"/>
                </a:solidFill>
              </a:rPr>
              <a:t>Produces representative samples</a:t>
            </a:r>
            <a:br>
              <a:rPr lang="en-GB" dirty="0" smtClean="0">
                <a:solidFill>
                  <a:srgbClr val="FFFF66"/>
                </a:solidFill>
              </a:rPr>
            </a:br>
            <a:r>
              <a:rPr lang="en-GB" dirty="0" smtClean="0">
                <a:solidFill>
                  <a:srgbClr val="FFFF66"/>
                </a:solidFill>
              </a:rPr>
              <a:t>BUT</a:t>
            </a:r>
          </a:p>
          <a:p>
            <a:pPr>
              <a:buClr>
                <a:schemeClr val="tx2"/>
              </a:buClr>
              <a:buSzPct val="70000"/>
              <a:buFont typeface="Wingdings" pitchFamily="2" charset="2"/>
              <a:buChar char="q"/>
            </a:pPr>
            <a:r>
              <a:rPr lang="en-GB" dirty="0" smtClean="0">
                <a:solidFill>
                  <a:srgbClr val="FFFF66"/>
                </a:solidFill>
              </a:rPr>
              <a:t>Requires a complete and up-to-date sampling frame</a:t>
            </a:r>
          </a:p>
          <a:p>
            <a:pPr>
              <a:buClr>
                <a:schemeClr val="tx2"/>
              </a:buClr>
              <a:buSzPct val="70000"/>
              <a:buFont typeface="Wingdings" pitchFamily="2" charset="2"/>
              <a:buChar char="q"/>
            </a:pPr>
            <a:r>
              <a:rPr lang="en-GB" dirty="0" smtClean="0">
                <a:solidFill>
                  <a:srgbClr val="FFFF66"/>
                </a:solidFill>
              </a:rPr>
              <a:t>Any problems with sampling frame may introduce bias</a:t>
            </a:r>
          </a:p>
          <a:p>
            <a:pPr>
              <a:buClr>
                <a:schemeClr val="tx2"/>
              </a:buClr>
              <a:buSzPct val="70000"/>
              <a:buFont typeface="Wingdings" pitchFamily="2" charset="2"/>
              <a:buChar char="q"/>
            </a:pPr>
            <a:r>
              <a:rPr lang="en-GB" dirty="0" smtClean="0">
                <a:solidFill>
                  <a:srgbClr val="FFFF66"/>
                </a:solidFill>
              </a:rPr>
              <a:t>It’s open to chance</a:t>
            </a:r>
          </a:p>
          <a:p>
            <a:pPr algn="r">
              <a:buClr>
                <a:schemeClr val="tx2"/>
              </a:buClr>
              <a:buSzPct val="70000"/>
              <a:buNone/>
            </a:pPr>
            <a:r>
              <a:rPr lang="en-GB" dirty="0" smtClean="0">
                <a:solidFill>
                  <a:srgbClr val="FFFF66"/>
                </a:solidFill>
              </a:rPr>
              <a:t>2 variations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>
                <a:solidFill>
                  <a:srgbClr val="FFFF66"/>
                </a:solidFill>
              </a:rPr>
              <a:t>QUASI-RANDOM OR SYSTEMATIC SAMPLING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859216" cy="5043488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Uses a sampling frame sampling every nth entry in the frame e.g., takes every 5th or 10th entry on a list (so not truly random)</a:t>
            </a:r>
          </a:p>
          <a:p>
            <a:pPr eaLnBrk="1" hangingPunct="1"/>
            <a:endParaRPr lang="en-GB" sz="1800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Often used in small scale studies (e.g., case studies or even school/college projects) </a:t>
            </a:r>
            <a:r>
              <a:rPr lang="en-GB" dirty="0" smtClean="0">
                <a:solidFill>
                  <a:schemeClr val="bg1"/>
                </a:solidFill>
              </a:rPr>
              <a:t>because</a:t>
            </a:r>
            <a:r>
              <a:rPr lang="en-GB" dirty="0" smtClean="0">
                <a:solidFill>
                  <a:srgbClr val="FFFF66"/>
                </a:solidFill>
              </a:rPr>
              <a:t> it is quicker and simpler than (</a:t>
            </a:r>
            <a:r>
              <a:rPr lang="en-GB" dirty="0" smtClean="0">
                <a:solidFill>
                  <a:schemeClr val="bg1"/>
                </a:solidFill>
              </a:rPr>
              <a:t>more</a:t>
            </a:r>
            <a:r>
              <a:rPr lang="en-GB" dirty="0" smtClean="0">
                <a:solidFill>
                  <a:srgbClr val="FFFF66"/>
                </a:solidFill>
              </a:rPr>
              <a:t> representative) random sampling</a:t>
            </a:r>
            <a:endParaRPr lang="en-GB" b="1" dirty="0" smtClean="0">
              <a:solidFill>
                <a:srgbClr val="FFFF66"/>
              </a:solidFill>
            </a:endParaRPr>
          </a:p>
          <a:p>
            <a:pPr eaLnBrk="1" hangingPunct="1">
              <a:buFontTx/>
              <a:buNone/>
            </a:pPr>
            <a:endParaRPr lang="en-GB" u="sng" dirty="0" smtClean="0">
              <a:solidFill>
                <a:srgbClr val="FFFF66"/>
              </a:solidFill>
            </a:endParaRPr>
          </a:p>
        </p:txBody>
      </p:sp>
      <p:pic>
        <p:nvPicPr>
          <p:cNvPr id="4100" name="Picture 4" descr="C:\Documents and Settings\Dave King\My Documents\My Pictures\Microsoft Clip Organizer\j040589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0850" y="1285875"/>
            <a:ext cx="1073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C:\Documents and Settings\Dave King\My Documents\My Pictures\Microsoft Clip Organizer\j038437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5085184"/>
            <a:ext cx="1763688" cy="1097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0063" y="4286250"/>
            <a:ext cx="371475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1691680" y="5445224"/>
            <a:ext cx="23042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83568" y="5445224"/>
            <a:ext cx="23042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95536" y="5445224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>
                <a:solidFill>
                  <a:srgbClr val="FFFF66"/>
                </a:solidFill>
              </a:rPr>
              <a:t>STRATIFIED RANDOM SAMPLING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525962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Uses a sampling frame</a:t>
            </a:r>
          </a:p>
          <a:p>
            <a:pPr eaLnBrk="1" hangingPunct="1"/>
            <a:endParaRPr lang="en-GB" sz="1400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Divides the sampling frame into sub-sets to replicate characteristics within the survey population </a:t>
            </a:r>
          </a:p>
          <a:p>
            <a:pPr eaLnBrk="1" hangingPunct="1"/>
            <a:endParaRPr lang="en-GB" dirty="0" smtClean="0">
              <a:solidFill>
                <a:srgbClr val="FFFF66"/>
              </a:solidFill>
            </a:endParaRPr>
          </a:p>
        </p:txBody>
      </p:sp>
      <p:pic>
        <p:nvPicPr>
          <p:cNvPr id="5124" name="Picture 4" descr="C:\Documents and Settings\Dave King\My Documents\My Pictures\Microsoft Clip Organizer\j040589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63" y="1428750"/>
            <a:ext cx="1073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000875" y="5429250"/>
            <a:ext cx="1714500" cy="1214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67544" y="4293096"/>
            <a:ext cx="1357312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67544" y="5445224"/>
            <a:ext cx="1357312" cy="1143000"/>
          </a:xfrm>
          <a:prstGeom prst="rect">
            <a:avLst/>
          </a:prstGeom>
          <a:solidFill>
            <a:srgbClr val="CF59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843808" y="4293096"/>
            <a:ext cx="1357313" cy="1143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843808" y="5445224"/>
            <a:ext cx="1357313" cy="1143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835696" y="4293096"/>
            <a:ext cx="1000125" cy="1143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835696" y="5445224"/>
            <a:ext cx="1000125" cy="1143000"/>
          </a:xfrm>
          <a:prstGeom prst="rect">
            <a:avLst/>
          </a:prstGeom>
          <a:solidFill>
            <a:srgbClr val="D9E1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000875" y="5429250"/>
            <a:ext cx="642938" cy="64293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000875" y="6072188"/>
            <a:ext cx="642938" cy="571500"/>
          </a:xfrm>
          <a:prstGeom prst="rect">
            <a:avLst/>
          </a:prstGeom>
          <a:solidFill>
            <a:srgbClr val="CF59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8072438" y="5429250"/>
            <a:ext cx="642937" cy="6429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072438" y="6072188"/>
            <a:ext cx="642937" cy="5715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643813" y="6072188"/>
            <a:ext cx="428625" cy="571500"/>
          </a:xfrm>
          <a:prstGeom prst="rect">
            <a:avLst/>
          </a:prstGeom>
          <a:solidFill>
            <a:srgbClr val="D9E1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7643813" y="5429250"/>
            <a:ext cx="428625" cy="6429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" name="Left-Right Arrow 19"/>
          <p:cNvSpPr/>
          <p:nvPr/>
        </p:nvSpPr>
        <p:spPr>
          <a:xfrm rot="960000">
            <a:off x="4343397" y="5335421"/>
            <a:ext cx="2537576" cy="771302"/>
          </a:xfrm>
          <a:prstGeom prst="left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4211960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Male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11960" y="58052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Female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1560" y="39330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15-24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7704" y="39330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25-55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59832" y="39330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55+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75656" y="6550223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POPULATION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80312" y="4941168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SAMPLE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500"/>
                            </p:stCondLst>
                            <p:childTnLst>
                              <p:par>
                                <p:cTn id="14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6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/>
      <p:bldP spid="22" grpId="0"/>
      <p:bldP spid="23" grpId="0"/>
      <p:bldP spid="24" grpId="0"/>
      <p:bldP spid="25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>
                <a:solidFill>
                  <a:srgbClr val="FFFF66"/>
                </a:solidFill>
              </a:rPr>
              <a:t>STRATIFIED RANDOM SAMPLING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FF66"/>
                </a:solidFill>
              </a:rPr>
              <a:t>Often the most accurate form of sampling but may be difficult and time-consuming when applied to complex populations.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>
              <a:solidFill>
                <a:srgbClr val="FFFF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FF66"/>
                </a:solidFill>
              </a:rPr>
              <a:t>Thought to be the most appropriate for detailed sociological studies </a:t>
            </a:r>
            <a:r>
              <a:rPr lang="en-GB" dirty="0" smtClean="0">
                <a:solidFill>
                  <a:schemeClr val="bg1"/>
                </a:solidFill>
              </a:rPr>
              <a:t>because</a:t>
            </a:r>
            <a:r>
              <a:rPr lang="en-GB" dirty="0" smtClean="0">
                <a:solidFill>
                  <a:srgbClr val="FFFF66"/>
                </a:solidFill>
              </a:rPr>
              <a:t> it can take account of key characteristics of the population – class, age, gender, ethnicity, disability, religious beliefs, locality, etc - where these are important</a:t>
            </a:r>
            <a:endParaRPr lang="en-GB" b="1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FFFF66"/>
                </a:solidFill>
              </a:rPr>
              <a:t>CLUSTER OR MULTI-STAGE SAMPLING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	Uses a sampling frame</a:t>
            </a:r>
          </a:p>
          <a:p>
            <a:pPr eaLnBrk="1" hangingPunct="1"/>
            <a:endParaRPr lang="en-GB" sz="1400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	Uses a smaller geographical area to represent a larger geographical area</a:t>
            </a:r>
          </a:p>
          <a:p>
            <a:pPr eaLnBrk="1" hangingPunct="1"/>
            <a:endParaRPr lang="en-GB" sz="1400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	Often used in political opinion polls 	</a:t>
            </a:r>
            <a:r>
              <a:rPr lang="en-GB" dirty="0" smtClean="0">
                <a:solidFill>
                  <a:schemeClr val="bg1"/>
                </a:solidFill>
              </a:rPr>
              <a:t>because</a:t>
            </a:r>
          </a:p>
          <a:p>
            <a:pPr marL="1314450" lvl="2" indent="-514350" eaLnBrk="1" hangingPunct="1">
              <a:buFont typeface="+mj-lt"/>
              <a:buAutoNum type="alphaLcPeriod"/>
            </a:pPr>
            <a:r>
              <a:rPr lang="en-GB" b="1" dirty="0" smtClean="0">
                <a:solidFill>
                  <a:srgbClr val="FFFF66"/>
                </a:solidFill>
              </a:rPr>
              <a:t>It needs to be fast</a:t>
            </a:r>
          </a:p>
          <a:p>
            <a:pPr marL="1314450" lvl="2" indent="-514350" eaLnBrk="1" hangingPunct="1">
              <a:buFont typeface="+mj-lt"/>
              <a:buAutoNum type="alphaLcPeriod"/>
            </a:pPr>
            <a:r>
              <a:rPr lang="en-GB" b="1" dirty="0" smtClean="0">
                <a:solidFill>
                  <a:srgbClr val="FFFF66"/>
                </a:solidFill>
              </a:rPr>
              <a:t>Our political system is geographically based</a:t>
            </a:r>
          </a:p>
        </p:txBody>
      </p:sp>
      <p:pic>
        <p:nvPicPr>
          <p:cNvPr id="7172" name="Picture 4" descr="C:\Documents and Settings\Dave King\My Documents\My Pictures\Microsoft Clip Organizer\j040589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1500188"/>
            <a:ext cx="1073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C:\Documents and Settings\Dave King\My Documents\My Pictures\Microsoft Clip Organizer\j041136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373216"/>
            <a:ext cx="1847732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FFFF66"/>
                </a:solidFill>
              </a:rPr>
              <a:t>QUOTA SAMPLING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Uses </a:t>
            </a:r>
            <a:r>
              <a:rPr lang="en-GB" dirty="0" smtClean="0">
                <a:solidFill>
                  <a:schemeClr val="bg1"/>
                </a:solidFill>
              </a:rPr>
              <a:t>no</a:t>
            </a:r>
            <a:r>
              <a:rPr lang="en-GB" dirty="0" smtClean="0">
                <a:solidFill>
                  <a:srgbClr val="FFFF66"/>
                </a:solidFill>
              </a:rPr>
              <a:t> sampling frame</a:t>
            </a:r>
            <a:br>
              <a:rPr lang="en-GB" dirty="0" smtClean="0">
                <a:solidFill>
                  <a:srgbClr val="FFFF66"/>
                </a:solidFill>
              </a:rPr>
            </a:br>
            <a:endParaRPr lang="en-GB" sz="1200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Attempts to select a certain number of people to fit certain categories</a:t>
            </a:r>
            <a:br>
              <a:rPr lang="en-GB" dirty="0" smtClean="0">
                <a:solidFill>
                  <a:srgbClr val="FFFF66"/>
                </a:solidFill>
              </a:rPr>
            </a:br>
            <a:endParaRPr lang="en-GB" sz="1100" dirty="0" smtClean="0">
              <a:solidFill>
                <a:srgbClr val="FFFF6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FFFF66"/>
                </a:solidFill>
              </a:rPr>
              <a:t>Often used by market researchers </a:t>
            </a:r>
            <a:r>
              <a:rPr lang="en-GB" dirty="0" smtClean="0">
                <a:solidFill>
                  <a:schemeClr val="bg1"/>
                </a:solidFill>
              </a:rPr>
              <a:t>because </a:t>
            </a:r>
          </a:p>
          <a:p>
            <a:pPr marL="1314450" lvl="2" indent="-514350" eaLnBrk="1" hangingPunct="1">
              <a:buFont typeface="+mj-lt"/>
              <a:buAutoNum type="alphaLcPeriod"/>
            </a:pPr>
            <a:r>
              <a:rPr lang="en-GB" dirty="0" smtClean="0">
                <a:solidFill>
                  <a:srgbClr val="FFFF66"/>
                </a:solidFill>
              </a:rPr>
              <a:t>it is cheap and </a:t>
            </a:r>
          </a:p>
          <a:p>
            <a:pPr marL="1314450" lvl="2" indent="-514350" eaLnBrk="1" hangingPunct="1">
              <a:buFont typeface="+mj-lt"/>
              <a:buAutoNum type="alphaLcPeriod"/>
            </a:pPr>
            <a:r>
              <a:rPr lang="en-GB" dirty="0" smtClean="0">
                <a:solidFill>
                  <a:srgbClr val="FFFF66"/>
                </a:solidFill>
              </a:rPr>
              <a:t>target markets can be easily identified by researchers</a:t>
            </a:r>
          </a:p>
          <a:p>
            <a:pPr marL="514350" indent="-514350" eaLnBrk="1" hangingPunct="1"/>
            <a:r>
              <a:rPr lang="en-GB" dirty="0" smtClean="0">
                <a:solidFill>
                  <a:srgbClr val="FFFF00"/>
                </a:solidFill>
              </a:rPr>
              <a:t>BUT limited </a:t>
            </a:r>
            <a:r>
              <a:rPr lang="en-GB" dirty="0" err="1" smtClean="0">
                <a:solidFill>
                  <a:srgbClr val="FFFF00"/>
                </a:solidFill>
              </a:rPr>
              <a:t>representativeness</a:t>
            </a:r>
            <a:endParaRPr lang="en-GB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endParaRPr lang="en-GB" b="1" dirty="0" smtClean="0"/>
          </a:p>
        </p:txBody>
      </p:sp>
      <p:pic>
        <p:nvPicPr>
          <p:cNvPr id="8196" name="Picture 5" descr="C:\Documents and Settings\Dave King\My Documents\My Pictures\Microsoft Clip Organizer\j028543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48680"/>
            <a:ext cx="1239837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C:\Documents and Settings\Dave King\My Documents\My Pictures\Microsoft Clip Organizer\j023719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212976"/>
            <a:ext cx="2195736" cy="15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677</Words>
  <Application>Microsoft Office PowerPoint</Application>
  <PresentationFormat>On-screen Show (4:3)</PresentationFormat>
  <Paragraphs>127</Paragraphs>
  <Slides>20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Wingdings</vt:lpstr>
      <vt:lpstr>Default Design</vt:lpstr>
      <vt:lpstr>Sampling in Sociology</vt:lpstr>
      <vt:lpstr>The Sampling Frame</vt:lpstr>
      <vt:lpstr>RANDOM SAMPLING</vt:lpstr>
      <vt:lpstr>RANDOM SAMPLING</vt:lpstr>
      <vt:lpstr>QUASI-RANDOM OR SYSTEMATIC SAMPLING</vt:lpstr>
      <vt:lpstr>STRATIFIED RANDOM SAMPLING</vt:lpstr>
      <vt:lpstr>STRATIFIED RANDOM SAMPLING</vt:lpstr>
      <vt:lpstr>CLUSTER OR MULTI-STAGE SAMPLING</vt:lpstr>
      <vt:lpstr>QUOTA SAMPLING</vt:lpstr>
      <vt:lpstr>SNOWBALL OR OPPORTUNITY SAMPLING</vt:lpstr>
      <vt:lpstr>SNOWBALL OR OPPORTUNITY SAMPLING</vt:lpstr>
      <vt:lpstr>GATEKEEPERS</vt:lpstr>
      <vt:lpstr>SELF-SELECTED SAMPLES</vt:lpstr>
      <vt:lpstr>SELF-SELECTED SAMPLES</vt:lpstr>
      <vt:lpstr>PURPOSIVE/PURPOSEFUL SAMPLING</vt:lpstr>
      <vt:lpstr>THEORETICAL SAMPLING</vt:lpstr>
      <vt:lpstr>THEORETICAL SAMPLING</vt:lpstr>
      <vt:lpstr>MULTI-PHASE SAMPLING</vt:lpstr>
      <vt:lpstr>Barker and her Samples</vt:lpstr>
      <vt:lpstr>Exercises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in Sociology</dc:title>
  <dc:creator>dak</dc:creator>
  <cp:lastModifiedBy>Hannah Roberts</cp:lastModifiedBy>
  <cp:revision>43</cp:revision>
  <dcterms:created xsi:type="dcterms:W3CDTF">2007-03-16T14:07:35Z</dcterms:created>
  <dcterms:modified xsi:type="dcterms:W3CDTF">2017-03-30T10:23:55Z</dcterms:modified>
</cp:coreProperties>
</file>