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74" autoAdjust="0"/>
    <p:restoredTop sz="94660"/>
  </p:normalViewPr>
  <p:slideViewPr>
    <p:cSldViewPr snapToGrid="0">
      <p:cViewPr varScale="1">
        <p:scale>
          <a:sx n="90" d="100"/>
          <a:sy n="90" d="100"/>
        </p:scale>
        <p:origin x="96" y="2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5/11/2017</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5/11/2017</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5/11/2017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5/11/2017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5/11/2017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5/11/2017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5/11/2017</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5/11/2017</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5/11/2017</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Focus groups </a:t>
            </a:r>
            <a:endParaRPr lang="en-GB" dirty="0"/>
          </a:p>
        </p:txBody>
      </p:sp>
      <p:sp>
        <p:nvSpPr>
          <p:cNvPr id="3" name="Subtitle 2"/>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4134257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Definition </a:t>
            </a:r>
            <a:endParaRPr lang="en-GB" dirty="0"/>
          </a:p>
        </p:txBody>
      </p:sp>
      <p:sp>
        <p:nvSpPr>
          <p:cNvPr id="3" name="Content Placeholder 2"/>
          <p:cNvSpPr>
            <a:spLocks noGrp="1"/>
          </p:cNvSpPr>
          <p:nvPr>
            <p:ph idx="1"/>
          </p:nvPr>
        </p:nvSpPr>
        <p:spPr/>
        <p:txBody>
          <a:bodyPr/>
          <a:lstStyle/>
          <a:p>
            <a:r>
              <a:rPr lang="en-GB" dirty="0" smtClean="0"/>
              <a:t>It is a form of group interview in which the researcher asks the group to discuss certain topics with up to a dozen or so people being interviewed in one group</a:t>
            </a:r>
          </a:p>
          <a:p>
            <a:r>
              <a:rPr lang="en-GB" dirty="0" smtClean="0"/>
              <a:t>It results with valid, qualitative data used by interpretivists</a:t>
            </a:r>
            <a:endParaRPr lang="en-GB" dirty="0"/>
          </a:p>
        </p:txBody>
      </p:sp>
    </p:spTree>
    <p:extLst>
      <p:ext uri="{BB962C8B-B14F-4D97-AF65-F5344CB8AC3E}">
        <p14:creationId xmlns:p14="http://schemas.microsoft.com/office/powerpoint/2010/main" val="40502086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Paul Willis’ ‘lads’ </a:t>
            </a:r>
            <a:endParaRPr lang="en-GB" dirty="0"/>
          </a:p>
        </p:txBody>
      </p:sp>
      <p:sp>
        <p:nvSpPr>
          <p:cNvPr id="3" name="Content Placeholder 2"/>
          <p:cNvSpPr>
            <a:spLocks noGrp="1"/>
          </p:cNvSpPr>
          <p:nvPr>
            <p:ph idx="1"/>
          </p:nvPr>
        </p:nvSpPr>
        <p:spPr/>
        <p:txBody>
          <a:bodyPr/>
          <a:lstStyle/>
          <a:p>
            <a:r>
              <a:rPr lang="en-GB" dirty="0" smtClean="0"/>
              <a:t>Paul Willis used focus groups to reveal the interactions between pupils, for example some illustrated how the ‘lads’ reinforce each others opposition to authority.  However, peer pressure may influence individuals to give answers that conform to the groups values with is anti teacher values rather than expressing their true values. </a:t>
            </a:r>
            <a:endParaRPr lang="en-GB" dirty="0"/>
          </a:p>
        </p:txBody>
      </p:sp>
    </p:spTree>
    <p:extLst>
      <p:ext uri="{BB962C8B-B14F-4D97-AF65-F5344CB8AC3E}">
        <p14:creationId xmlns:p14="http://schemas.microsoft.com/office/powerpoint/2010/main" val="3581406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Nike study – Archer </a:t>
            </a:r>
            <a:endParaRPr lang="en-GB" dirty="0"/>
          </a:p>
        </p:txBody>
      </p:sp>
      <p:sp>
        <p:nvSpPr>
          <p:cNvPr id="3" name="Content Placeholder 2"/>
          <p:cNvSpPr>
            <a:spLocks noGrp="1"/>
          </p:cNvSpPr>
          <p:nvPr>
            <p:ph idx="1"/>
          </p:nvPr>
        </p:nvSpPr>
        <p:spPr/>
        <p:txBody>
          <a:bodyPr/>
          <a:lstStyle/>
          <a:p>
            <a:r>
              <a:rPr lang="en-GB" dirty="0" smtClean="0"/>
              <a:t>Archer used focus groups to study working class female pupils and how ‘</a:t>
            </a:r>
            <a:r>
              <a:rPr lang="en-GB" dirty="0" err="1" smtClean="0"/>
              <a:t>nike</a:t>
            </a:r>
            <a:r>
              <a:rPr lang="en-GB" dirty="0"/>
              <a:t> </a:t>
            </a:r>
            <a:r>
              <a:rPr lang="en-GB" dirty="0" smtClean="0"/>
              <a:t>styles’ play a part in the rejection of higher education because they saw it as unrealistic and undesirable. Its not only a cause of their educational marginalisation by the school; it also expresses their positive preference for a particular lifestyle. They actively to reject education because it does not fit in with their identity or their life. </a:t>
            </a:r>
            <a:endParaRPr lang="en-GB" dirty="0"/>
          </a:p>
        </p:txBody>
      </p:sp>
    </p:spTree>
    <p:extLst>
      <p:ext uri="{BB962C8B-B14F-4D97-AF65-F5344CB8AC3E}">
        <p14:creationId xmlns:p14="http://schemas.microsoft.com/office/powerpoint/2010/main" val="28733430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Practical </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78412848"/>
              </p:ext>
            </p:extLst>
          </p:nvPr>
        </p:nvGraphicFramePr>
        <p:xfrm>
          <a:off x="1371600" y="2286000"/>
          <a:ext cx="9601200" cy="2656840"/>
        </p:xfrm>
        <a:graphic>
          <a:graphicData uri="http://schemas.openxmlformats.org/drawingml/2006/table">
            <a:tbl>
              <a:tblPr firstRow="1" bandRow="1">
                <a:tableStyleId>{5C22544A-7EE6-4342-B048-85BDC9FD1C3A}</a:tableStyleId>
              </a:tblPr>
              <a:tblGrid>
                <a:gridCol w="4800600"/>
                <a:gridCol w="4800600"/>
              </a:tblGrid>
              <a:tr h="370840">
                <a:tc>
                  <a:txBody>
                    <a:bodyPr/>
                    <a:lstStyle/>
                    <a:p>
                      <a:r>
                        <a:rPr lang="en-GB" dirty="0" smtClean="0"/>
                        <a:t>Advantages</a:t>
                      </a:r>
                      <a:r>
                        <a:rPr lang="en-GB" baseline="0" dirty="0" smtClean="0"/>
                        <a:t> </a:t>
                      </a:r>
                      <a:endParaRPr lang="en-GB" dirty="0"/>
                    </a:p>
                  </a:txBody>
                  <a:tcPr/>
                </a:tc>
                <a:tc>
                  <a:txBody>
                    <a:bodyPr/>
                    <a:lstStyle/>
                    <a:p>
                      <a:r>
                        <a:rPr lang="en-GB" dirty="0" smtClean="0"/>
                        <a:t>Disadvantages</a:t>
                      </a:r>
                      <a:r>
                        <a:rPr lang="en-GB" baseline="0" dirty="0" smtClean="0"/>
                        <a:t> </a:t>
                      </a:r>
                      <a:endParaRPr lang="en-GB" dirty="0"/>
                    </a:p>
                  </a:txBody>
                  <a:tcPr/>
                </a:tc>
              </a:tr>
              <a:tr h="370840">
                <a:tc>
                  <a:txBody>
                    <a:bodyPr/>
                    <a:lstStyle/>
                    <a:p>
                      <a:pPr marL="285750" indent="-285750">
                        <a:buFontTx/>
                        <a:buChar char="-"/>
                      </a:pPr>
                      <a:r>
                        <a:rPr lang="en-GB" baseline="0" dirty="0" smtClean="0"/>
                        <a:t>Greene and Hogan think group interviews are particularly useful with pupils, it creates a safe peer environment </a:t>
                      </a:r>
                    </a:p>
                    <a:p>
                      <a:pPr marL="285750" indent="-285750">
                        <a:buFontTx/>
                        <a:buChar char="-"/>
                      </a:pPr>
                      <a:r>
                        <a:rPr lang="en-GB" baseline="0" dirty="0" smtClean="0"/>
                        <a:t>Peer support reduces the power imbalance between the interviewer and the interviewee </a:t>
                      </a:r>
                      <a:endParaRPr lang="en-GB" dirty="0"/>
                    </a:p>
                  </a:txBody>
                  <a:tcPr/>
                </a:tc>
                <a:tc>
                  <a:txBody>
                    <a:bodyPr/>
                    <a:lstStyle/>
                    <a:p>
                      <a:pPr marL="285750" indent="-285750">
                        <a:buFontTx/>
                        <a:buChar char="-"/>
                      </a:pPr>
                      <a:r>
                        <a:rPr lang="en-GB" baseline="0" dirty="0" smtClean="0"/>
                        <a:t>Pupils are often influenced by peer pressure which reduces the validity of the data, so this makes it difficult to know whether the views expressed are genuine </a:t>
                      </a:r>
                    </a:p>
                    <a:p>
                      <a:pPr marL="285750" indent="-285750">
                        <a:buFontTx/>
                        <a:buChar char="-"/>
                      </a:pPr>
                      <a:r>
                        <a:rPr lang="en-GB" baseline="0" dirty="0" smtClean="0"/>
                        <a:t>The free flowing nature of the interviews makes it impossible to standardise the questions which reduces validity</a:t>
                      </a:r>
                    </a:p>
                    <a:p>
                      <a:pPr marL="285750" indent="-285750">
                        <a:buFontTx/>
                        <a:buChar char="-"/>
                      </a:pPr>
                      <a:r>
                        <a:rPr lang="en-GB" baseline="0" dirty="0" smtClean="0"/>
                        <a:t>Difficult to record </a:t>
                      </a:r>
                      <a:endParaRPr lang="en-GB" dirty="0"/>
                    </a:p>
                  </a:txBody>
                  <a:tcPr/>
                </a:tc>
              </a:tr>
            </a:tbl>
          </a:graphicData>
        </a:graphic>
      </p:graphicFrame>
    </p:spTree>
    <p:extLst>
      <p:ext uri="{BB962C8B-B14F-4D97-AF65-F5344CB8AC3E}">
        <p14:creationId xmlns:p14="http://schemas.microsoft.com/office/powerpoint/2010/main" val="3916976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Ethical </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90082044"/>
              </p:ext>
            </p:extLst>
          </p:nvPr>
        </p:nvGraphicFramePr>
        <p:xfrm>
          <a:off x="1371600" y="2286000"/>
          <a:ext cx="9601200" cy="2108200"/>
        </p:xfrm>
        <a:graphic>
          <a:graphicData uri="http://schemas.openxmlformats.org/drawingml/2006/table">
            <a:tbl>
              <a:tblPr firstRow="1" bandRow="1">
                <a:tableStyleId>{5C22544A-7EE6-4342-B048-85BDC9FD1C3A}</a:tableStyleId>
              </a:tblPr>
              <a:tblGrid>
                <a:gridCol w="4800600"/>
                <a:gridCol w="4800600"/>
              </a:tblGrid>
              <a:tr h="370840">
                <a:tc>
                  <a:txBody>
                    <a:bodyPr/>
                    <a:lstStyle/>
                    <a:p>
                      <a:r>
                        <a:rPr lang="en-GB" dirty="0" smtClean="0"/>
                        <a:t>Advantages </a:t>
                      </a:r>
                      <a:endParaRPr lang="en-GB" dirty="0"/>
                    </a:p>
                  </a:txBody>
                  <a:tcPr/>
                </a:tc>
                <a:tc>
                  <a:txBody>
                    <a:bodyPr/>
                    <a:lstStyle/>
                    <a:p>
                      <a:r>
                        <a:rPr lang="en-GB" dirty="0" smtClean="0"/>
                        <a:t>Disadvantages </a:t>
                      </a:r>
                      <a:endParaRPr lang="en-GB" dirty="0"/>
                    </a:p>
                  </a:txBody>
                  <a:tcPr/>
                </a:tc>
              </a:tr>
              <a:tr h="370840">
                <a:tc>
                  <a:txBody>
                    <a:bodyPr/>
                    <a:lstStyle/>
                    <a:p>
                      <a:pPr marL="285750" indent="-285750">
                        <a:buFontTx/>
                        <a:buChar char="-"/>
                      </a:pPr>
                      <a:r>
                        <a:rPr lang="en-GB" dirty="0" smtClean="0"/>
                        <a:t>Gives people</a:t>
                      </a:r>
                      <a:r>
                        <a:rPr lang="en-GB" baseline="0" dirty="0" smtClean="0"/>
                        <a:t> a safe place to speak </a:t>
                      </a:r>
                    </a:p>
                    <a:p>
                      <a:pPr marL="285750" indent="-285750">
                        <a:buFontTx/>
                        <a:buChar char="-"/>
                      </a:pPr>
                      <a:r>
                        <a:rPr lang="en-GB" baseline="0" dirty="0" smtClean="0"/>
                        <a:t>Retrieves vast amount of data quickly </a:t>
                      </a:r>
                    </a:p>
                    <a:p>
                      <a:pPr marL="285750" indent="-285750">
                        <a:buFontTx/>
                        <a:buChar char="-"/>
                      </a:pPr>
                      <a:r>
                        <a:rPr lang="en-GB" baseline="0" dirty="0" smtClean="0"/>
                        <a:t>Can give them anonymity </a:t>
                      </a:r>
                    </a:p>
                    <a:p>
                      <a:pPr marL="285750" indent="-285750">
                        <a:buFontTx/>
                        <a:buChar char="-"/>
                      </a:pPr>
                      <a:r>
                        <a:rPr lang="en-GB" baseline="0" dirty="0" smtClean="0"/>
                        <a:t>Allows all opinions to be shared and not disregarded</a:t>
                      </a:r>
                    </a:p>
                    <a:p>
                      <a:pPr marL="285750" indent="-285750">
                        <a:buFontTx/>
                        <a:buChar char="-"/>
                      </a:pPr>
                      <a:endParaRPr lang="en-GB" baseline="0" dirty="0" smtClean="0"/>
                    </a:p>
                  </a:txBody>
                  <a:tcPr/>
                </a:tc>
                <a:tc>
                  <a:txBody>
                    <a:bodyPr/>
                    <a:lstStyle/>
                    <a:p>
                      <a:pPr marL="285750" indent="-285750">
                        <a:buFontTx/>
                        <a:buChar char="-"/>
                      </a:pPr>
                      <a:r>
                        <a:rPr lang="en-GB" baseline="0" dirty="0" smtClean="0"/>
                        <a:t>Can create opportunities for bullying to happen </a:t>
                      </a:r>
                    </a:p>
                    <a:p>
                      <a:pPr marL="285750" indent="-285750">
                        <a:buFontTx/>
                        <a:buChar char="-"/>
                      </a:pPr>
                      <a:r>
                        <a:rPr lang="en-GB" baseline="0" dirty="0" smtClean="0"/>
                        <a:t>Prevents privacy </a:t>
                      </a:r>
                    </a:p>
                    <a:p>
                      <a:pPr marL="285750" indent="-285750">
                        <a:buFontTx/>
                        <a:buChar char="-"/>
                      </a:pPr>
                      <a:r>
                        <a:rPr lang="en-GB" baseline="0" dirty="0" smtClean="0"/>
                        <a:t>Forces participants to share all sensitive information with others </a:t>
                      </a:r>
                    </a:p>
                  </a:txBody>
                  <a:tcPr/>
                </a:tc>
              </a:tr>
            </a:tbl>
          </a:graphicData>
        </a:graphic>
      </p:graphicFrame>
    </p:spTree>
    <p:extLst>
      <p:ext uri="{BB962C8B-B14F-4D97-AF65-F5344CB8AC3E}">
        <p14:creationId xmlns:p14="http://schemas.microsoft.com/office/powerpoint/2010/main" val="42548140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Theoretical </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20721483"/>
              </p:ext>
            </p:extLst>
          </p:nvPr>
        </p:nvGraphicFramePr>
        <p:xfrm>
          <a:off x="1470454" y="2426043"/>
          <a:ext cx="9601200" cy="2108200"/>
        </p:xfrm>
        <a:graphic>
          <a:graphicData uri="http://schemas.openxmlformats.org/drawingml/2006/table">
            <a:tbl>
              <a:tblPr firstRow="1" bandRow="1">
                <a:tableStyleId>{5C22544A-7EE6-4342-B048-85BDC9FD1C3A}</a:tableStyleId>
              </a:tblPr>
              <a:tblGrid>
                <a:gridCol w="4800600"/>
                <a:gridCol w="4800600"/>
              </a:tblGrid>
              <a:tr h="370840">
                <a:tc>
                  <a:txBody>
                    <a:bodyPr/>
                    <a:lstStyle/>
                    <a:p>
                      <a:r>
                        <a:rPr lang="en-GB" dirty="0" smtClean="0"/>
                        <a:t>Advantages </a:t>
                      </a:r>
                      <a:endParaRPr lang="en-GB" dirty="0"/>
                    </a:p>
                  </a:txBody>
                  <a:tcPr/>
                </a:tc>
                <a:tc>
                  <a:txBody>
                    <a:bodyPr/>
                    <a:lstStyle/>
                    <a:p>
                      <a:r>
                        <a:rPr lang="en-GB" dirty="0" smtClean="0"/>
                        <a:t>Disadvantages </a:t>
                      </a:r>
                      <a:endParaRPr lang="en-GB" dirty="0"/>
                    </a:p>
                  </a:txBody>
                  <a:tcPr/>
                </a:tc>
              </a:tr>
              <a:tr h="370840">
                <a:tc>
                  <a:txBody>
                    <a:bodyPr/>
                    <a:lstStyle/>
                    <a:p>
                      <a:pPr marL="285750" indent="-285750">
                        <a:buFontTx/>
                        <a:buChar char="-"/>
                      </a:pPr>
                      <a:r>
                        <a:rPr lang="en-GB" dirty="0" smtClean="0"/>
                        <a:t>A micro approach which</a:t>
                      </a:r>
                      <a:r>
                        <a:rPr lang="en-GB" baseline="0" dirty="0" smtClean="0"/>
                        <a:t> allows you to explore people’s experiences in depth to understand from their point of view </a:t>
                      </a:r>
                    </a:p>
                    <a:p>
                      <a:pPr marL="285750" indent="-285750">
                        <a:buFontTx/>
                        <a:buChar char="-"/>
                      </a:pPr>
                      <a:r>
                        <a:rPr lang="en-GB" baseline="0" dirty="0" smtClean="0"/>
                        <a:t>Produces qualitative data </a:t>
                      </a:r>
                    </a:p>
                    <a:p>
                      <a:pPr marL="285750" indent="-285750">
                        <a:buFontTx/>
                        <a:buChar char="-"/>
                      </a:pPr>
                      <a:r>
                        <a:rPr lang="en-GB" baseline="0" dirty="0" smtClean="0"/>
                        <a:t>Produces valid data so a true picture or mirror image is shown </a:t>
                      </a:r>
                      <a:endParaRPr lang="en-GB" dirty="0"/>
                    </a:p>
                  </a:txBody>
                  <a:tcPr/>
                </a:tc>
                <a:tc>
                  <a:txBody>
                    <a:bodyPr/>
                    <a:lstStyle/>
                    <a:p>
                      <a:pPr marL="285750" indent="-285750">
                        <a:buFontTx/>
                        <a:buChar char="-"/>
                      </a:pPr>
                      <a:r>
                        <a:rPr lang="en-GB" dirty="0" smtClean="0"/>
                        <a:t>Lack of reliability</a:t>
                      </a:r>
                      <a:r>
                        <a:rPr lang="en-GB" baseline="0" dirty="0" smtClean="0"/>
                        <a:t> due to difficulty to replicate/repeat </a:t>
                      </a:r>
                    </a:p>
                    <a:p>
                      <a:pPr marL="285750" indent="-285750">
                        <a:buFontTx/>
                        <a:buChar char="-"/>
                      </a:pPr>
                      <a:r>
                        <a:rPr lang="en-GB" baseline="0" dirty="0" smtClean="0"/>
                        <a:t>Not fully representative </a:t>
                      </a:r>
                    </a:p>
                    <a:p>
                      <a:pPr marL="285750" indent="-285750">
                        <a:buFontTx/>
                        <a:buChar char="-"/>
                      </a:pPr>
                      <a:r>
                        <a:rPr lang="en-GB" baseline="0" dirty="0" smtClean="0"/>
                        <a:t>May not be valid because of </a:t>
                      </a:r>
                      <a:r>
                        <a:rPr lang="en-GB" baseline="0" smtClean="0"/>
                        <a:t>social desirability </a:t>
                      </a:r>
                      <a:endParaRPr lang="en-GB" dirty="0"/>
                    </a:p>
                  </a:txBody>
                  <a:tcPr/>
                </a:tc>
              </a:tr>
            </a:tbl>
          </a:graphicData>
        </a:graphic>
      </p:graphicFrame>
    </p:spTree>
    <p:extLst>
      <p:ext uri="{BB962C8B-B14F-4D97-AF65-F5344CB8AC3E}">
        <p14:creationId xmlns:p14="http://schemas.microsoft.com/office/powerpoint/2010/main" val="135690072"/>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A2E40"/>
      </a:dk2>
      <a:lt2>
        <a:srgbClr val="EBE7DD"/>
      </a:lt2>
      <a:accent1>
        <a:srgbClr val="69A1AB"/>
      </a:accent1>
      <a:accent2>
        <a:srgbClr val="F2C418"/>
      </a:accent2>
      <a:accent3>
        <a:srgbClr val="87492C"/>
      </a:accent3>
      <a:accent4>
        <a:srgbClr val="4A845E"/>
      </a:accent4>
      <a:accent5>
        <a:srgbClr val="DC9528"/>
      </a:accent5>
      <a:accent6>
        <a:srgbClr val="9A5D78"/>
      </a:accent6>
      <a:hlink>
        <a:srgbClr val="66C8E3"/>
      </a:hlink>
      <a:folHlink>
        <a:srgbClr val="B162A1"/>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17F9D331-421E-442F-B033-AF5B21A44854}"/>
    </a:ext>
  </a:extLst>
</a:theme>
</file>

<file path=docProps/app.xml><?xml version="1.0" encoding="utf-8"?>
<Properties xmlns="http://schemas.openxmlformats.org/officeDocument/2006/extended-properties" xmlns:vt="http://schemas.openxmlformats.org/officeDocument/2006/docPropsVTypes">
  <Template>TM10001105[[fn=Crop]]</Template>
  <TotalTime>43</TotalTime>
  <Words>371</Words>
  <Application>Microsoft Office PowerPoint</Application>
  <PresentationFormat>Widescreen</PresentationFormat>
  <Paragraphs>35</Paragraphs>
  <Slides>7</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7</vt:i4>
      </vt:variant>
    </vt:vector>
  </HeadingPairs>
  <TitlesOfParts>
    <vt:vector size="9" baseType="lpstr">
      <vt:lpstr>Franklin Gothic Book</vt:lpstr>
      <vt:lpstr>Crop</vt:lpstr>
      <vt:lpstr>Focus groups </vt:lpstr>
      <vt:lpstr>Definition </vt:lpstr>
      <vt:lpstr>Paul Willis’ ‘lads’ </vt:lpstr>
      <vt:lpstr>The Nike study – Archer </vt:lpstr>
      <vt:lpstr>Practical </vt:lpstr>
      <vt:lpstr>Ethical </vt:lpstr>
      <vt:lpstr>Theoretical </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Focus groups</dc:title>
  <dc:creator>Reanne Noel (166143)</dc:creator>
  <cp:lastModifiedBy>Hannah Roberts</cp:lastModifiedBy>
  <cp:revision>6</cp:revision>
  <dcterms:created xsi:type="dcterms:W3CDTF">2017-05-09T13:27:36Z</dcterms:created>
  <dcterms:modified xsi:type="dcterms:W3CDTF">2017-05-11T10:24:25Z</dcterms:modified>
</cp:coreProperties>
</file>