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67" y="1269380"/>
            <a:ext cx="10230440" cy="3329581"/>
          </a:xfrm>
        </p:spPr>
        <p:txBody>
          <a:bodyPr/>
          <a:lstStyle/>
          <a:p>
            <a:r>
              <a:rPr lang="en-GB" dirty="0" smtClean="0"/>
              <a:t>Unstructured interviews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Beth, Maddie, Becca, </a:t>
            </a:r>
            <a:r>
              <a:rPr lang="en-GB" dirty="0" err="1" smtClean="0"/>
              <a:t>varsha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6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20" y="285450"/>
            <a:ext cx="10649415" cy="1097302"/>
          </a:xfrm>
        </p:spPr>
        <p:txBody>
          <a:bodyPr/>
          <a:lstStyle/>
          <a:p>
            <a:r>
              <a:rPr lang="en-GB" sz="4000" dirty="0" smtClean="0"/>
              <a:t>Definition of method, who would use it: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921" y="1706138"/>
            <a:ext cx="10649415" cy="2888165"/>
          </a:xfrm>
        </p:spPr>
        <p:txBody>
          <a:bodyPr>
            <a:normAutofit/>
          </a:bodyPr>
          <a:lstStyle/>
          <a:p>
            <a:r>
              <a:rPr lang="en-GB" sz="1600" dirty="0" smtClean="0"/>
              <a:t>WHAT IS AN UNSTRUCTURED INTERVIEW:</a:t>
            </a:r>
          </a:p>
          <a:p>
            <a:pPr lvl="1"/>
            <a:r>
              <a:rPr lang="en-GB" sz="1400" dirty="0" smtClean="0"/>
              <a:t>An unstructured interview is an informal conversation between an interviewer and a respondent which has no set format. </a:t>
            </a:r>
          </a:p>
          <a:p>
            <a:endParaRPr lang="en-GB" sz="1600" dirty="0" smtClean="0"/>
          </a:p>
          <a:p>
            <a:r>
              <a:rPr lang="en-GB" sz="1600" dirty="0" smtClean="0"/>
              <a:t>WHO WOULD USE IT: </a:t>
            </a:r>
          </a:p>
          <a:p>
            <a:pPr lvl="1"/>
            <a:r>
              <a:rPr lang="en-GB" sz="1400" dirty="0"/>
              <a:t>Interpretivists would tend to use unstructured interviews as they enable respondents to discuss issues from their point of view, therefore gaining </a:t>
            </a:r>
            <a:r>
              <a:rPr lang="en-GB" sz="1400" dirty="0" smtClean="0"/>
              <a:t>qualitative and valid </a:t>
            </a:r>
            <a:r>
              <a:rPr lang="en-GB" sz="1400" dirty="0" smtClean="0"/>
              <a:t>data</a:t>
            </a:r>
          </a:p>
          <a:p>
            <a:pPr marL="457200" lvl="1" indent="0">
              <a:buNone/>
            </a:pPr>
            <a:endParaRPr lang="en-GB" sz="1400" dirty="0" smtClean="0"/>
          </a:p>
          <a:p>
            <a:pPr lvl="1"/>
            <a:endParaRPr lang="en-GB" sz="1400" dirty="0"/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  <a:p>
            <a:pPr lvl="1"/>
            <a:endParaRPr lang="en-GB" sz="1400" dirty="0"/>
          </a:p>
          <a:p>
            <a:pPr lvl="1"/>
            <a:endParaRPr lang="en-GB" sz="1400" dirty="0" smtClean="0"/>
          </a:p>
          <a:p>
            <a:pPr lvl="1"/>
            <a:endParaRPr lang="en-GB" sz="1400" dirty="0"/>
          </a:p>
          <a:p>
            <a:pPr lvl="1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0944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140" y="140484"/>
            <a:ext cx="11508059" cy="729311"/>
          </a:xfrm>
        </p:spPr>
        <p:txBody>
          <a:bodyPr/>
          <a:lstStyle/>
          <a:p>
            <a:r>
              <a:rPr lang="en-GB" sz="4000" dirty="0" smtClean="0"/>
              <a:t>QUALITATIVE / QUANTITATIVE: and examples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41" y="982401"/>
            <a:ext cx="11106614" cy="5518760"/>
          </a:xfrm>
        </p:spPr>
        <p:txBody>
          <a:bodyPr>
            <a:normAutofit lnSpcReduction="10000"/>
          </a:bodyPr>
          <a:lstStyle/>
          <a:p>
            <a:r>
              <a:rPr lang="en-GB" sz="1600" dirty="0" smtClean="0"/>
              <a:t>This is a form of qualitative data. </a:t>
            </a:r>
          </a:p>
          <a:p>
            <a:endParaRPr lang="en-GB" dirty="0"/>
          </a:p>
          <a:p>
            <a:r>
              <a:rPr lang="en-GB" sz="1600" dirty="0" smtClean="0"/>
              <a:t>Some examples would be:</a:t>
            </a:r>
          </a:p>
          <a:p>
            <a:pPr lvl="1"/>
            <a:r>
              <a:rPr lang="en-GB" sz="1600" dirty="0" smtClean="0"/>
              <a:t>Dobash and Dobash: </a:t>
            </a:r>
            <a:r>
              <a:rPr lang="en-GB" sz="1600" dirty="0"/>
              <a:t>Violence against wives: 1980: </a:t>
            </a:r>
            <a:endParaRPr lang="en-GB" sz="1600" dirty="0" smtClean="0"/>
          </a:p>
          <a:p>
            <a:pPr lvl="2"/>
            <a:r>
              <a:rPr lang="en-GB" sz="1400" dirty="0" smtClean="0"/>
              <a:t> where dobash and dobash conducted 109 unstructured interviews with women who had been the victims of domestic violence. </a:t>
            </a:r>
          </a:p>
          <a:p>
            <a:pPr lvl="2"/>
            <a:endParaRPr lang="en-GB" sz="1400" dirty="0" smtClean="0"/>
          </a:p>
          <a:p>
            <a:pPr lvl="2"/>
            <a:r>
              <a:rPr lang="en-GB" sz="1400" dirty="0" smtClean="0"/>
              <a:t>This study shows that to help gain rapport on this very sensitive issue the interviewers were conducted informally in the refuges where the women lived.</a:t>
            </a:r>
          </a:p>
          <a:p>
            <a:pPr marL="914400" lvl="2" indent="0">
              <a:buNone/>
            </a:pPr>
            <a:r>
              <a:rPr lang="en-GB" sz="1400" dirty="0" smtClean="0"/>
              <a:t> </a:t>
            </a:r>
          </a:p>
          <a:p>
            <a:pPr lvl="2"/>
            <a:r>
              <a:rPr lang="en-GB" sz="1400" dirty="0" smtClean="0"/>
              <a:t>The interviews gained valid data but raised practical problems as they took between 2 and 12 hours.</a:t>
            </a:r>
            <a:endParaRPr lang="en-GB" sz="1400" dirty="0"/>
          </a:p>
          <a:p>
            <a:pPr lvl="2"/>
            <a:endParaRPr lang="en-GB" sz="1400" dirty="0"/>
          </a:p>
          <a:p>
            <a:pPr lvl="1"/>
            <a:r>
              <a:rPr lang="en-GB" sz="1600" dirty="0" smtClean="0"/>
              <a:t>Ann Oakley</a:t>
            </a:r>
            <a:r>
              <a:rPr lang="en-GB" sz="1600" dirty="0"/>
              <a:t>: 1973: </a:t>
            </a:r>
          </a:p>
          <a:p>
            <a:pPr lvl="2"/>
            <a:r>
              <a:rPr lang="en-GB" sz="1400" dirty="0"/>
              <a:t>Oakley interviewed 66 women during and after pregnancy. </a:t>
            </a:r>
          </a:p>
          <a:p>
            <a:pPr lvl="2"/>
            <a:endParaRPr lang="en-GB" dirty="0"/>
          </a:p>
          <a:p>
            <a:pPr lvl="2"/>
            <a:r>
              <a:rPr lang="en-GB" sz="1400" dirty="0"/>
              <a:t>This study shows that if the interviewer gains empathy and rapport with the interviewees they will feel comfortable discussing personal subjects. 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84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52" y="207392"/>
            <a:ext cx="11286675" cy="785068"/>
          </a:xfrm>
        </p:spPr>
        <p:txBody>
          <a:bodyPr/>
          <a:lstStyle/>
          <a:p>
            <a:r>
              <a:rPr lang="en-GB" sz="4000" dirty="0" smtClean="0"/>
              <a:t>PRACTICAL, ETHICAL, THEORETCIAL: Strengths 			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52" y="992460"/>
            <a:ext cx="11286675" cy="5664818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smtClean="0"/>
              <a:t>PRACTICAL: </a:t>
            </a:r>
          </a:p>
          <a:p>
            <a:pPr lvl="1"/>
            <a:r>
              <a:rPr lang="en-GB" sz="1600" dirty="0"/>
              <a:t>Strengths:</a:t>
            </a:r>
          </a:p>
          <a:p>
            <a:pPr lvl="2"/>
            <a:r>
              <a:rPr lang="en-GB" dirty="0"/>
              <a:t>Flexibility: the interviewer is not restricted to a strict set of questions </a:t>
            </a:r>
            <a:endParaRPr lang="en-GB" dirty="0" smtClean="0"/>
          </a:p>
          <a:p>
            <a:pPr lvl="2"/>
            <a:r>
              <a:rPr lang="en-GB" dirty="0" smtClean="0"/>
              <a:t>Can be easily recorded.</a:t>
            </a:r>
            <a:endParaRPr lang="en-GB" dirty="0" smtClean="0"/>
          </a:p>
          <a:p>
            <a:pPr lvl="2"/>
            <a:endParaRPr lang="en-GB" sz="1800" dirty="0"/>
          </a:p>
          <a:p>
            <a:pPr marL="914400" lvl="2" indent="0">
              <a:buNone/>
            </a:pPr>
            <a:r>
              <a:rPr lang="en-GB" sz="1800" dirty="0" smtClean="0"/>
              <a:t>Theoretical</a:t>
            </a:r>
            <a:r>
              <a:rPr lang="en-GB" sz="2000" dirty="0"/>
              <a:t>:</a:t>
            </a:r>
          </a:p>
          <a:p>
            <a:pPr lvl="3"/>
            <a:r>
              <a:rPr lang="en-GB" sz="1600" dirty="0"/>
              <a:t>Strengths:</a:t>
            </a:r>
          </a:p>
          <a:p>
            <a:pPr lvl="4"/>
            <a:r>
              <a:rPr lang="en-GB" sz="1600" dirty="0"/>
              <a:t>Exploring unfamiliar topics: unstructured interviews are much more useful precisely because they are open minded and exploratory, as the researcher needs to have knowledge of the </a:t>
            </a:r>
            <a:r>
              <a:rPr lang="en-GB" sz="1600" dirty="0" smtClean="0"/>
              <a:t>subject. </a:t>
            </a:r>
            <a:endParaRPr lang="en-GB" sz="1600" dirty="0"/>
          </a:p>
          <a:p>
            <a:pPr lvl="4"/>
            <a:r>
              <a:rPr lang="en-GB" sz="1600" dirty="0" smtClean="0"/>
              <a:t>Allows for validity and verstehen to be gained by building rapport (allows people to go into more detail)</a:t>
            </a:r>
            <a:endParaRPr lang="en-GB" sz="1600" dirty="0" smtClean="0"/>
          </a:p>
          <a:p>
            <a:r>
              <a:rPr lang="en-GB" sz="1800" dirty="0"/>
              <a:t>Ethical</a:t>
            </a:r>
            <a:r>
              <a:rPr lang="en-GB" sz="2400" dirty="0"/>
              <a:t>:</a:t>
            </a:r>
          </a:p>
          <a:p>
            <a:pPr lvl="1"/>
            <a:r>
              <a:rPr lang="en-GB" dirty="0" smtClean="0"/>
              <a:t>Strengths</a:t>
            </a:r>
            <a:r>
              <a:rPr lang="en-GB" dirty="0"/>
              <a:t>:</a:t>
            </a:r>
          </a:p>
          <a:p>
            <a:pPr lvl="2"/>
            <a:r>
              <a:rPr lang="en-GB" dirty="0"/>
              <a:t>Unstructured interviews make it much easier for the interviewer and interviewee to check each others meanings. This means that there is an option of follow up questions, if needed. </a:t>
            </a:r>
            <a:endParaRPr lang="en-GB" dirty="0" smtClean="0"/>
          </a:p>
          <a:p>
            <a:pPr lvl="2"/>
            <a:r>
              <a:rPr lang="en-GB" sz="1800" dirty="0" smtClean="0"/>
              <a:t>Includes consent</a:t>
            </a:r>
          </a:p>
          <a:p>
            <a:pPr lvl="2"/>
            <a:r>
              <a:rPr lang="en-GB" sz="1800" dirty="0" smtClean="0"/>
              <a:t>People’s responses can be made anonymous e.g. </a:t>
            </a:r>
            <a:r>
              <a:rPr lang="en-GB" sz="1800" dirty="0" err="1" smtClean="0"/>
              <a:t>Dobas</a:t>
            </a:r>
            <a:r>
              <a:rPr lang="en-GB" sz="1800" dirty="0" err="1" smtClean="0"/>
              <a:t>h</a:t>
            </a:r>
            <a:r>
              <a:rPr lang="en-GB" sz="1800" dirty="0" smtClean="0"/>
              <a:t> and </a:t>
            </a:r>
            <a:r>
              <a:rPr lang="en-GB" sz="1800" dirty="0" err="1" smtClean="0"/>
              <a:t>Dobash</a:t>
            </a:r>
            <a:endParaRPr lang="en-GB" sz="1800" dirty="0" smtClean="0"/>
          </a:p>
          <a:p>
            <a:pPr lvl="2"/>
            <a:r>
              <a:rPr lang="en-GB" sz="1800" dirty="0" smtClean="0"/>
              <a:t>Can </a:t>
            </a:r>
            <a:r>
              <a:rPr lang="en-GB" sz="1800" smtClean="0"/>
              <a:t>address sensitive topics. </a:t>
            </a:r>
            <a:endParaRPr lang="en-GB" sz="1800" dirty="0"/>
          </a:p>
          <a:p>
            <a:pPr marL="1828800" lvl="4" indent="0">
              <a:buNone/>
            </a:pPr>
            <a:endParaRPr lang="en-GB" dirty="0"/>
          </a:p>
          <a:p>
            <a:pPr marL="1828800" lvl="4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878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179" y="185089"/>
            <a:ext cx="11397206" cy="1400530"/>
          </a:xfrm>
        </p:spPr>
        <p:txBody>
          <a:bodyPr/>
          <a:lstStyle/>
          <a:p>
            <a:r>
              <a:rPr lang="en-GB" sz="4000" dirty="0"/>
              <a:t>PRACTICAL, ETHICAL, THEORETCIAL: </a:t>
            </a:r>
            <a:r>
              <a:rPr lang="en-GB" sz="4000" dirty="0" smtClean="0"/>
              <a:t>weaknesses </a:t>
            </a:r>
            <a:r>
              <a:rPr lang="en-GB" sz="4000" dirty="0"/>
              <a:t>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79" y="1642469"/>
            <a:ext cx="11397206" cy="4892146"/>
          </a:xfrm>
        </p:spPr>
        <p:txBody>
          <a:bodyPr>
            <a:normAutofit fontScale="92500" lnSpcReduction="20000"/>
          </a:bodyPr>
          <a:lstStyle/>
          <a:p>
            <a:r>
              <a:rPr lang="en-GB" sz="1800" dirty="0" smtClean="0"/>
              <a:t>Practical:</a:t>
            </a:r>
            <a:endParaRPr lang="en-GB" sz="1800" dirty="0"/>
          </a:p>
          <a:p>
            <a:pPr lvl="1"/>
            <a:r>
              <a:rPr lang="en-GB" sz="1600" dirty="0"/>
              <a:t>Weaknesses:</a:t>
            </a:r>
          </a:p>
          <a:p>
            <a:pPr lvl="2"/>
            <a:r>
              <a:rPr lang="en-GB" dirty="0"/>
              <a:t>Time and sample size: they take a long time to conduct, </a:t>
            </a:r>
            <a:r>
              <a:rPr lang="en-GB" dirty="0" smtClean="0"/>
              <a:t>and </a:t>
            </a:r>
            <a:r>
              <a:rPr lang="en-GB" dirty="0"/>
              <a:t>this limits the number that can be carried out and means the researcher can have a relatively small sample</a:t>
            </a:r>
            <a:r>
              <a:rPr lang="en-GB" dirty="0" smtClean="0"/>
              <a:t>.</a:t>
            </a:r>
          </a:p>
          <a:p>
            <a:pPr lvl="2"/>
            <a:r>
              <a:rPr lang="en-GB" dirty="0" smtClean="0"/>
              <a:t>Take a long time to analyse because the interviews are so long. Hard to form patterns and trends.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800" dirty="0"/>
              <a:t>Theoretical:</a:t>
            </a:r>
          </a:p>
          <a:p>
            <a:pPr lvl="1"/>
            <a:r>
              <a:rPr lang="en-GB" sz="1600" dirty="0"/>
              <a:t>Weaknesses </a:t>
            </a:r>
          </a:p>
          <a:p>
            <a:pPr lvl="2"/>
            <a:r>
              <a:rPr lang="en-GB" dirty="0"/>
              <a:t>Representativeness: the smaller the numbers involved, means that it is more likely that the sample interviewed will not be representative. This means that it will be harder to make valid generalizations. </a:t>
            </a:r>
            <a:endParaRPr lang="en-GB" dirty="0" smtClean="0"/>
          </a:p>
          <a:p>
            <a:pPr lvl="2"/>
            <a:r>
              <a:rPr lang="en-GB" dirty="0" smtClean="0"/>
              <a:t>Not reliable- because of flexibility of questions it is not possible to repeat them.</a:t>
            </a:r>
            <a:endParaRPr lang="en-GB" dirty="0"/>
          </a:p>
          <a:p>
            <a:pPr marL="0" indent="0">
              <a:buNone/>
            </a:pPr>
            <a:endParaRPr lang="en-GB" sz="1400" dirty="0"/>
          </a:p>
          <a:p>
            <a:r>
              <a:rPr lang="en-GB" sz="1800" dirty="0"/>
              <a:t>Ethical </a:t>
            </a:r>
          </a:p>
          <a:p>
            <a:pPr lvl="1"/>
            <a:r>
              <a:rPr lang="en-GB" sz="1600" dirty="0"/>
              <a:t>Weaknesses:</a:t>
            </a:r>
          </a:p>
          <a:p>
            <a:pPr lvl="2"/>
            <a:r>
              <a:rPr lang="en-GB" dirty="0"/>
              <a:t>Confidentiality: a need of approval to name their real names. </a:t>
            </a:r>
            <a:endParaRPr lang="en-GB" dirty="0" smtClean="0"/>
          </a:p>
          <a:p>
            <a:pPr lvl="2"/>
            <a:r>
              <a:rPr lang="en-GB" dirty="0" smtClean="0"/>
              <a:t>Could seem too intrusive- can get very detailed. </a:t>
            </a:r>
            <a:endParaRPr lang="en-GB" dirty="0"/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54228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483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Unstructured interviews</vt:lpstr>
      <vt:lpstr>Definition of method, who would use it:</vt:lpstr>
      <vt:lpstr>QUALITATIVE / QUANTITATIVE: and examples </vt:lpstr>
      <vt:lpstr>PRACTICAL, ETHICAL, THEORETCIAL: Strengths    </vt:lpstr>
      <vt:lpstr>PRACTICAL, ETHICAL, THEORETCIAL: weaknesses   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Unstructured interviews</dc:title>
  <dc:creator>Varsha N Dadachanji (165107)</dc:creator>
  <cp:lastModifiedBy>Hannah Roberts</cp:lastModifiedBy>
  <cp:revision>7</cp:revision>
  <dcterms:created xsi:type="dcterms:W3CDTF">2017-05-15T13:52:31Z</dcterms:created>
  <dcterms:modified xsi:type="dcterms:W3CDTF">2017-05-16T09:14:17Z</dcterms:modified>
</cp:coreProperties>
</file>