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96"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5/15/2017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5/15/2017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5/15/2017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UNSTRUCTURED INTERVIEWS</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181003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an unstructured interview?</a:t>
            </a:r>
            <a:endParaRPr lang="en-GB" dirty="0"/>
          </a:p>
        </p:txBody>
      </p:sp>
      <p:sp>
        <p:nvSpPr>
          <p:cNvPr id="3" name="Content Placeholder 2"/>
          <p:cNvSpPr>
            <a:spLocks noGrp="1"/>
          </p:cNvSpPr>
          <p:nvPr>
            <p:ph idx="1"/>
          </p:nvPr>
        </p:nvSpPr>
        <p:spPr/>
        <p:txBody>
          <a:bodyPr/>
          <a:lstStyle/>
          <a:p>
            <a:r>
              <a:rPr lang="en-GB" dirty="0" smtClean="0"/>
              <a:t>An unstructured interview is a guided conversation in which the topic is pre-set but there are normally only a few if any questions that have been planned beforehand. The questions are normally open ended but to obtain more depth the interviewer will try and use these to begin a discussion. </a:t>
            </a:r>
          </a:p>
          <a:p>
            <a:endParaRPr lang="en-GB" dirty="0" smtClean="0"/>
          </a:p>
          <a:p>
            <a:r>
              <a:rPr lang="en-GB" dirty="0" smtClean="0"/>
              <a:t>An example of an unstructured interview is:</a:t>
            </a:r>
          </a:p>
          <a:p>
            <a:r>
              <a:rPr lang="en-GB" b="1" dirty="0" smtClean="0"/>
              <a:t>Paul Willis (1977): </a:t>
            </a:r>
            <a:r>
              <a:rPr lang="en-GB" dirty="0" smtClean="0"/>
              <a:t>Learning to labour – a study into school subcultures </a:t>
            </a:r>
            <a:endParaRPr lang="en-GB" dirty="0" smtClean="0"/>
          </a:p>
          <a:p>
            <a:r>
              <a:rPr lang="en-GB" dirty="0" err="1" smtClean="0"/>
              <a:t>Dobash</a:t>
            </a:r>
            <a:r>
              <a:rPr lang="en-GB" dirty="0" smtClean="0"/>
              <a:t> and </a:t>
            </a:r>
            <a:r>
              <a:rPr lang="en-GB" dirty="0" err="1" smtClean="0"/>
              <a:t>Dobash</a:t>
            </a:r>
            <a:r>
              <a:rPr lang="en-GB" dirty="0" smtClean="0"/>
              <a:t> (1980): Violence against wives </a:t>
            </a:r>
            <a:endParaRPr lang="en-GB" dirty="0"/>
          </a:p>
        </p:txBody>
      </p:sp>
    </p:spTree>
    <p:extLst>
      <p:ext uri="{BB962C8B-B14F-4D97-AF65-F5344CB8AC3E}">
        <p14:creationId xmlns:p14="http://schemas.microsoft.com/office/powerpoint/2010/main" val="3355737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46111" y="452717"/>
            <a:ext cx="9634711" cy="1318418"/>
          </a:xfrm>
        </p:spPr>
        <p:txBody>
          <a:bodyPr/>
          <a:lstStyle/>
          <a:p>
            <a:r>
              <a:rPr lang="en-GB" sz="2800" dirty="0" smtClean="0"/>
              <a:t>Practical strengths and weaknesses of unstructured interviews.</a:t>
            </a:r>
            <a:endParaRPr lang="en-GB" sz="2800" dirty="0"/>
          </a:p>
        </p:txBody>
      </p:sp>
      <p:sp>
        <p:nvSpPr>
          <p:cNvPr id="7" name="Text Placeholder 6"/>
          <p:cNvSpPr>
            <a:spLocks noGrp="1"/>
          </p:cNvSpPr>
          <p:nvPr>
            <p:ph type="body" idx="1"/>
          </p:nvPr>
        </p:nvSpPr>
        <p:spPr>
          <a:xfrm>
            <a:off x="1103312" y="1952987"/>
            <a:ext cx="4754880" cy="822960"/>
          </a:xfrm>
        </p:spPr>
        <p:txBody>
          <a:bodyPr/>
          <a:lstStyle/>
          <a:p>
            <a:r>
              <a:rPr lang="en-GB" dirty="0" smtClean="0"/>
              <a:t>Strengths</a:t>
            </a:r>
            <a:endParaRPr lang="en-GB" dirty="0"/>
          </a:p>
        </p:txBody>
      </p:sp>
      <p:sp>
        <p:nvSpPr>
          <p:cNvPr id="8" name="Content Placeholder 7"/>
          <p:cNvSpPr>
            <a:spLocks noGrp="1"/>
          </p:cNvSpPr>
          <p:nvPr>
            <p:ph sz="half" idx="2"/>
          </p:nvPr>
        </p:nvSpPr>
        <p:spPr>
          <a:xfrm>
            <a:off x="1103312" y="2514600"/>
            <a:ext cx="4396339" cy="3210697"/>
          </a:xfrm>
        </p:spPr>
        <p:txBody>
          <a:bodyPr>
            <a:normAutofit/>
          </a:bodyPr>
          <a:lstStyle/>
          <a:p>
            <a:r>
              <a:rPr lang="en-GB" sz="1400" dirty="0" smtClean="0"/>
              <a:t>Interviewer finds it easier to gain honest data.</a:t>
            </a:r>
          </a:p>
          <a:p>
            <a:r>
              <a:rPr lang="en-GB" sz="1400" dirty="0" smtClean="0"/>
              <a:t>Qualitative data: interviewer can get in depth answers of the attitudes, feelings and behaviours.</a:t>
            </a:r>
          </a:p>
          <a:p>
            <a:r>
              <a:rPr lang="en-GB" sz="1400" dirty="0" smtClean="0"/>
              <a:t>Interviewer can ask follow up questions.</a:t>
            </a:r>
          </a:p>
          <a:p>
            <a:r>
              <a:rPr lang="en-GB" sz="1400" dirty="0" smtClean="0"/>
              <a:t>Questions can be changed based on the respondents answers.</a:t>
            </a:r>
          </a:p>
          <a:p>
            <a:r>
              <a:rPr lang="en-GB" sz="1400" dirty="0"/>
              <a:t>The interviewer can change the questions if, over the course of the study they think the hypothesis should change or they want to take the study in a new </a:t>
            </a:r>
            <a:r>
              <a:rPr lang="en-GB" sz="1400" dirty="0" smtClean="0"/>
              <a:t>direction.</a:t>
            </a:r>
            <a:endParaRPr lang="en-GB" sz="1400" dirty="0"/>
          </a:p>
        </p:txBody>
      </p:sp>
      <p:sp>
        <p:nvSpPr>
          <p:cNvPr id="9" name="Text Placeholder 8"/>
          <p:cNvSpPr>
            <a:spLocks noGrp="1"/>
          </p:cNvSpPr>
          <p:nvPr>
            <p:ph type="body" sz="quarter" idx="3"/>
          </p:nvPr>
        </p:nvSpPr>
        <p:spPr>
          <a:xfrm>
            <a:off x="5654495" y="2011370"/>
            <a:ext cx="4754880" cy="822960"/>
          </a:xfrm>
        </p:spPr>
        <p:txBody>
          <a:bodyPr/>
          <a:lstStyle/>
          <a:p>
            <a:r>
              <a:rPr lang="en-GB" dirty="0" smtClean="0"/>
              <a:t>Weaknesses</a:t>
            </a:r>
            <a:endParaRPr lang="en-GB" dirty="0"/>
          </a:p>
        </p:txBody>
      </p:sp>
      <p:sp>
        <p:nvSpPr>
          <p:cNvPr id="10" name="Content Placeholder 9"/>
          <p:cNvSpPr>
            <a:spLocks noGrp="1"/>
          </p:cNvSpPr>
          <p:nvPr>
            <p:ph sz="quarter" idx="4"/>
          </p:nvPr>
        </p:nvSpPr>
        <p:spPr>
          <a:xfrm>
            <a:off x="5654495" y="2514599"/>
            <a:ext cx="4396339" cy="3836773"/>
          </a:xfrm>
        </p:spPr>
        <p:txBody>
          <a:bodyPr>
            <a:normAutofit/>
          </a:bodyPr>
          <a:lstStyle/>
          <a:p>
            <a:r>
              <a:rPr lang="en-GB" sz="1400" dirty="0"/>
              <a:t>With unstructured interviews you need a trained interviewer who can only interview one participant at a time, this means this </a:t>
            </a:r>
            <a:r>
              <a:rPr lang="en-GB" sz="1400" dirty="0" smtClean="0"/>
              <a:t>method </a:t>
            </a:r>
            <a:r>
              <a:rPr lang="en-GB" sz="1400" dirty="0"/>
              <a:t>is time-consuming and </a:t>
            </a:r>
            <a:r>
              <a:rPr lang="en-GB" sz="1400" dirty="0" smtClean="0"/>
              <a:t>costly.</a:t>
            </a:r>
          </a:p>
          <a:p>
            <a:r>
              <a:rPr lang="en-GB" sz="1400" dirty="0"/>
              <a:t>The interviewer won’t ask exactly the same question every time, so it could be </a:t>
            </a:r>
            <a:r>
              <a:rPr lang="en-GB" sz="1400" dirty="0" smtClean="0"/>
              <a:t>hard to make comparisons. </a:t>
            </a:r>
            <a:endParaRPr lang="en-GB" sz="1400" dirty="0" smtClean="0"/>
          </a:p>
          <a:p>
            <a:r>
              <a:rPr lang="en-GB" sz="1400" dirty="0"/>
              <a:t>The changing questions also mean it is difficult to replicate the study</a:t>
            </a:r>
            <a:r>
              <a:rPr lang="en-GB" sz="1400" dirty="0" smtClean="0"/>
              <a:t>.</a:t>
            </a:r>
          </a:p>
          <a:p>
            <a:r>
              <a:rPr lang="en-GB" sz="1400" dirty="0"/>
              <a:t>The data is qualitative which means it is hard to analyse and compare with other pieces of </a:t>
            </a:r>
            <a:r>
              <a:rPr lang="en-GB" sz="1400" dirty="0" smtClean="0"/>
              <a:t>data.</a:t>
            </a:r>
          </a:p>
          <a:p>
            <a:r>
              <a:rPr lang="en-GB" sz="1400" dirty="0" smtClean="0"/>
              <a:t>They can be time consuming.</a:t>
            </a:r>
          </a:p>
          <a:p>
            <a:r>
              <a:rPr lang="en-GB" sz="1400" dirty="0" smtClean="0"/>
              <a:t>The interviewer might not be good at developing relationships with their respondents as they are both strangers to each other. </a:t>
            </a:r>
            <a:endParaRPr lang="en-GB" sz="1400" dirty="0"/>
          </a:p>
        </p:txBody>
      </p:sp>
    </p:spTree>
    <p:extLst>
      <p:ext uri="{BB962C8B-B14F-4D97-AF65-F5344CB8AC3E}">
        <p14:creationId xmlns:p14="http://schemas.microsoft.com/office/powerpoint/2010/main" val="217992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ethical</a:t>
            </a:r>
            <a:endParaRPr lang="en-GB" dirty="0"/>
          </a:p>
        </p:txBody>
      </p:sp>
      <p:graphicFrame>
        <p:nvGraphicFramePr>
          <p:cNvPr id="4" name="Table 3"/>
          <p:cNvGraphicFramePr>
            <a:graphicFrameLocks noGrp="1"/>
          </p:cNvGraphicFramePr>
          <p:nvPr>
            <p:extLst/>
          </p:nvPr>
        </p:nvGraphicFramePr>
        <p:xfrm>
          <a:off x="829276" y="1845798"/>
          <a:ext cx="10250616" cy="3926716"/>
        </p:xfrm>
        <a:graphic>
          <a:graphicData uri="http://schemas.openxmlformats.org/drawingml/2006/table">
            <a:tbl>
              <a:tblPr firstRow="1" bandRow="1">
                <a:tableStyleId>{5C22544A-7EE6-4342-B048-85BDC9FD1C3A}</a:tableStyleId>
              </a:tblPr>
              <a:tblGrid>
                <a:gridCol w="5125308"/>
                <a:gridCol w="5125308"/>
              </a:tblGrid>
              <a:tr h="543436">
                <a:tc>
                  <a:txBody>
                    <a:bodyPr/>
                    <a:lstStyle/>
                    <a:p>
                      <a:r>
                        <a:rPr lang="en-GB" b="1" dirty="0" smtClean="0"/>
                        <a:t>STRENGTHS</a:t>
                      </a:r>
                      <a:endParaRPr lang="en-GB" b="1" dirty="0"/>
                    </a:p>
                  </a:txBody>
                  <a:tcPr/>
                </a:tc>
                <a:tc>
                  <a:txBody>
                    <a:bodyPr/>
                    <a:lstStyle/>
                    <a:p>
                      <a:r>
                        <a:rPr lang="en-GB" dirty="0" smtClean="0"/>
                        <a:t>WEAKNESSES</a:t>
                      </a:r>
                      <a:endParaRPr lang="en-GB" dirty="0"/>
                    </a:p>
                  </a:txBody>
                  <a:tcPr/>
                </a:tc>
              </a:tr>
              <a:tr h="543436">
                <a:tc>
                  <a:txBody>
                    <a:bodyPr/>
                    <a:lstStyle/>
                    <a:p>
                      <a:pPr marL="285750" indent="-285750">
                        <a:buFont typeface="Wingdings" panose="05000000000000000000" pitchFamily="2" charset="2"/>
                        <a:buChar char="v"/>
                      </a:pPr>
                      <a:r>
                        <a:rPr lang="en-GB" dirty="0" smtClean="0"/>
                        <a:t>Consent</a:t>
                      </a:r>
                      <a:r>
                        <a:rPr lang="en-GB" baseline="0" dirty="0" smtClean="0"/>
                        <a:t> is given as participants are aware of the interview situation. </a:t>
                      </a:r>
                    </a:p>
                    <a:p>
                      <a:pPr marL="285750" indent="-285750">
                        <a:buFont typeface="Wingdings" panose="05000000000000000000" pitchFamily="2" charset="2"/>
                        <a:buChar char="v"/>
                      </a:pPr>
                      <a:r>
                        <a:rPr lang="en-GB" baseline="0" dirty="0" smtClean="0"/>
                        <a:t>As it’s an unstructured interview participants are more likely to be obliged to provide accurate and honest answers as they are trying to identify deeper meaning. Also situation is more informal, therefore participants will feel more comfortable freely discussing their opinions/experiences. </a:t>
                      </a:r>
                    </a:p>
                    <a:p>
                      <a:pPr marL="285750" indent="-285750">
                        <a:buFont typeface="Wingdings" panose="05000000000000000000" pitchFamily="2" charset="2"/>
                        <a:buChar char="v"/>
                      </a:pPr>
                      <a:r>
                        <a:rPr lang="en-GB" baseline="0" dirty="0" smtClean="0"/>
                        <a:t>This form of interview is preferable for vulnerable groups disclosing sensitive information as the situation is not as formal and potentially less daunting.  </a:t>
                      </a:r>
                      <a:endParaRPr lang="en-GB" dirty="0"/>
                    </a:p>
                  </a:txBody>
                  <a:tcPr/>
                </a:tc>
                <a:tc>
                  <a:txBody>
                    <a:bodyPr/>
                    <a:lstStyle/>
                    <a:p>
                      <a:pPr marL="285750" indent="-285750">
                        <a:buFont typeface="Wingdings" panose="05000000000000000000" pitchFamily="2" charset="2"/>
                        <a:buChar char="v"/>
                      </a:pPr>
                      <a:r>
                        <a:rPr lang="en-GB" dirty="0" smtClean="0"/>
                        <a:t>The safety of participants needs to be addressed, so that discussing potential</a:t>
                      </a:r>
                      <a:r>
                        <a:rPr lang="en-GB" baseline="0" dirty="0" smtClean="0"/>
                        <a:t>ly sensitive details doesn’t trigger participants, such as psychological damage).</a:t>
                      </a:r>
                    </a:p>
                    <a:p>
                      <a:pPr marL="285750" indent="-285750">
                        <a:buFont typeface="Wingdings" panose="05000000000000000000" pitchFamily="2" charset="2"/>
                        <a:buChar char="v"/>
                      </a:pPr>
                      <a:r>
                        <a:rPr lang="en-GB" baseline="0" dirty="0" smtClean="0"/>
                        <a:t>Interviewer may potentially bias results via how they deliver each question. </a:t>
                      </a:r>
                    </a:p>
                    <a:p>
                      <a:pPr marL="285750" indent="-285750">
                        <a:buFont typeface="Wingdings" panose="05000000000000000000" pitchFamily="2" charset="2"/>
                        <a:buChar char="v"/>
                      </a:pPr>
                      <a:r>
                        <a:rPr lang="en-GB" baseline="0" dirty="0" smtClean="0"/>
                        <a:t>When interviewing vulnerable groups the issue of anonymity needs to be addressed in order to protect their identity. </a:t>
                      </a:r>
                      <a:endParaRPr lang="en-GB" dirty="0"/>
                    </a:p>
                  </a:txBody>
                  <a:tcPr/>
                </a:tc>
              </a:tr>
            </a:tbl>
          </a:graphicData>
        </a:graphic>
      </p:graphicFrame>
    </p:spTree>
    <p:extLst>
      <p:ext uri="{BB962C8B-B14F-4D97-AF65-F5344CB8AC3E}">
        <p14:creationId xmlns:p14="http://schemas.microsoft.com/office/powerpoint/2010/main" val="2138354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Theoretical</a:t>
            </a:r>
            <a:endParaRPr lang="en-GB" dirty="0"/>
          </a:p>
        </p:txBody>
      </p:sp>
      <p:graphicFrame>
        <p:nvGraphicFramePr>
          <p:cNvPr id="4" name="Content Placeholder 3"/>
          <p:cNvGraphicFramePr>
            <a:graphicFrameLocks noGrp="1"/>
          </p:cNvGraphicFramePr>
          <p:nvPr>
            <p:ph idx="1"/>
            <p:extLst/>
          </p:nvPr>
        </p:nvGraphicFramePr>
        <p:xfrm>
          <a:off x="1023938" y="1639824"/>
          <a:ext cx="9720262" cy="5648960"/>
        </p:xfrm>
        <a:graphic>
          <a:graphicData uri="http://schemas.openxmlformats.org/drawingml/2006/table">
            <a:tbl>
              <a:tblPr firstRow="1" bandRow="1">
                <a:tableStyleId>{5C22544A-7EE6-4342-B048-85BDC9FD1C3A}</a:tableStyleId>
              </a:tblPr>
              <a:tblGrid>
                <a:gridCol w="4860131"/>
                <a:gridCol w="4860131"/>
              </a:tblGrid>
              <a:tr h="523240">
                <a:tc>
                  <a:txBody>
                    <a:bodyPr/>
                    <a:lstStyle/>
                    <a:p>
                      <a:r>
                        <a:rPr lang="en-GB" dirty="0" smtClean="0"/>
                        <a:t>Strengths</a:t>
                      </a:r>
                      <a:endParaRPr lang="en-GB" dirty="0"/>
                    </a:p>
                  </a:txBody>
                  <a:tcPr/>
                </a:tc>
                <a:tc>
                  <a:txBody>
                    <a:bodyPr/>
                    <a:lstStyle/>
                    <a:p>
                      <a:r>
                        <a:rPr lang="en-GB" dirty="0" smtClean="0"/>
                        <a:t>Weaknesses</a:t>
                      </a:r>
                      <a:endParaRPr lang="en-GB" dirty="0"/>
                    </a:p>
                  </a:txBody>
                  <a:tcPr/>
                </a:tc>
              </a:tr>
              <a:tr h="370840">
                <a:tc>
                  <a:txBody>
                    <a:bodyPr/>
                    <a:lstStyle/>
                    <a:p>
                      <a:pPr marL="285750" indent="-285750">
                        <a:buFont typeface="Arial" panose="020B0604020202020204" pitchFamily="34" charset="0"/>
                        <a:buChar char="•"/>
                      </a:pPr>
                      <a:r>
                        <a:rPr lang="en-GB" dirty="0" smtClean="0"/>
                        <a:t>The</a:t>
                      </a:r>
                      <a:r>
                        <a:rPr lang="en-GB" baseline="0" dirty="0" smtClean="0"/>
                        <a:t> interview is “respondent led”. This means that the researcher can listen to the answer from the respondent and ask questions based on their answer.</a:t>
                      </a:r>
                    </a:p>
                    <a:p>
                      <a:pPr marL="285750" indent="-285750">
                        <a:buFont typeface="Arial" panose="020B0604020202020204" pitchFamily="34" charset="0"/>
                        <a:buChar char="•"/>
                      </a:pPr>
                      <a:r>
                        <a:rPr lang="en-GB" baseline="0" dirty="0" smtClean="0"/>
                        <a:t>High validity due to their informal nature as they make the respondent feel more comfortable like the interview is a normal conversation. </a:t>
                      </a:r>
                    </a:p>
                    <a:p>
                      <a:pPr marL="285750" indent="-285750">
                        <a:buFont typeface="Arial" panose="020B0604020202020204" pitchFamily="34" charset="0"/>
                        <a:buChar char="•"/>
                      </a:pPr>
                      <a:r>
                        <a:rPr lang="en-GB" baseline="0" dirty="0" smtClean="0"/>
                        <a:t>The interview is also flexible as the researcher can adapt questions based on the different responses. </a:t>
                      </a:r>
                    </a:p>
                  </a:txBody>
                  <a:tcPr/>
                </a:tc>
                <a:tc>
                  <a:txBody>
                    <a:bodyPr/>
                    <a:lstStyle/>
                    <a:p>
                      <a:pPr marL="285750" indent="-285750">
                        <a:buFont typeface="Arial" panose="020B0604020202020204" pitchFamily="34" charset="0"/>
                        <a:buChar char="•"/>
                      </a:pPr>
                      <a:r>
                        <a:rPr lang="en-GB" dirty="0" smtClean="0"/>
                        <a:t>These</a:t>
                      </a:r>
                      <a:r>
                        <a:rPr lang="en-GB" baseline="0" dirty="0" smtClean="0"/>
                        <a:t> types of interviews are difficult to repeat again as each response is unique and depends on the trust and bond between the researcher and the respondents e.g. Willis’s lads.  This leads to a lack of reliability.</a:t>
                      </a:r>
                    </a:p>
                    <a:p>
                      <a:pPr marL="285750" indent="-285750">
                        <a:buFont typeface="Arial" panose="020B0604020202020204" pitchFamily="34" charset="0"/>
                        <a:buChar char="•"/>
                      </a:pPr>
                      <a:r>
                        <a:rPr lang="en-GB" baseline="0" dirty="0" smtClean="0"/>
                        <a:t>Unstructured interviews have a lack of representativeness because they are time consuming and are difficult to get a large sample to be a representation of large population. </a:t>
                      </a:r>
                    </a:p>
                    <a:p>
                      <a:pPr marL="285750" indent="-285750">
                        <a:buFont typeface="Arial" panose="020B0604020202020204" pitchFamily="34" charset="0"/>
                        <a:buChar char="•"/>
                      </a:pPr>
                      <a:r>
                        <a:rPr lang="en-GB" dirty="0" smtClean="0"/>
                        <a:t>The interviewers bias might undermine</a:t>
                      </a:r>
                      <a:r>
                        <a:rPr lang="en-GB" baseline="0" dirty="0" smtClean="0"/>
                        <a:t> the validity of the interview. This is where the interviewers bias interferes with the results. Their characteristics may also create a bias and effect the validity. The respondents answer depends on the class, gender or ethnicity of the interviewer.</a:t>
                      </a:r>
                    </a:p>
                  </a:txBody>
                  <a:tcPr/>
                </a:tc>
              </a:tr>
              <a:tr h="370840">
                <a:tc>
                  <a:txBody>
                    <a:bodyPr/>
                    <a:lstStyle/>
                    <a:p>
                      <a:pPr marL="0" indent="0">
                        <a:buFont typeface="Arial" panose="020B0604020202020204" pitchFamily="34" charset="0"/>
                        <a:buNone/>
                      </a:pPr>
                      <a:endParaRPr lang="en-GB" baseline="0" dirty="0" smtClean="0"/>
                    </a:p>
                  </a:txBody>
                  <a:tcPr/>
                </a:tc>
                <a:tc>
                  <a:txBody>
                    <a:bodyPr/>
                    <a:lstStyle/>
                    <a:p>
                      <a:pPr marL="285750" indent="-285750">
                        <a:buFont typeface="Arial" panose="020B0604020202020204" pitchFamily="34" charset="0"/>
                        <a:buChar char="•"/>
                      </a:pPr>
                      <a:endParaRPr lang="en-GB" baseline="0" dirty="0" smtClean="0"/>
                    </a:p>
                  </a:txBody>
                  <a:tcPr/>
                </a:tc>
              </a:tr>
            </a:tbl>
          </a:graphicData>
        </a:graphic>
      </p:graphicFrame>
    </p:spTree>
    <p:extLst>
      <p:ext uri="{BB962C8B-B14F-4D97-AF65-F5344CB8AC3E}">
        <p14:creationId xmlns:p14="http://schemas.microsoft.com/office/powerpoint/2010/main" val="11530055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35</TotalTime>
  <Words>608</Words>
  <Application>Microsoft Office PowerPoint</Application>
  <PresentationFormat>Widescreen</PresentationFormat>
  <Paragraphs>39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Tw Cen MT</vt:lpstr>
      <vt:lpstr>Tw Cen MT Condensed</vt:lpstr>
      <vt:lpstr>Wingdings</vt:lpstr>
      <vt:lpstr>Wingdings 3</vt:lpstr>
      <vt:lpstr>Integral</vt:lpstr>
      <vt:lpstr>UNSTRUCTURED INTERVIEWS</vt:lpstr>
      <vt:lpstr>What is an unstructured interview?</vt:lpstr>
      <vt:lpstr>Practical strengths and weaknesses of unstructured interviews.</vt:lpstr>
      <vt:lpstr>ethical</vt:lpstr>
      <vt:lpstr>Theoretical</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UNSTRUCTURED INTERVIEWS</dc:title>
  <dc:creator>Naomi C West (166336)</dc:creator>
  <cp:lastModifiedBy>Hannah Roberts</cp:lastModifiedBy>
  <cp:revision>6</cp:revision>
  <dcterms:created xsi:type="dcterms:W3CDTF">2017-05-15T11:26:22Z</dcterms:created>
  <dcterms:modified xsi:type="dcterms:W3CDTF">2017-05-15T13:26:20Z</dcterms:modified>
</cp:coreProperties>
</file>