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sldIdLst>
    <p:sldId id="256" r:id="rId3"/>
    <p:sldId id="278" r:id="rId4"/>
    <p:sldId id="279" r:id="rId5"/>
    <p:sldId id="257" r:id="rId6"/>
    <p:sldId id="277" r:id="rId7"/>
    <p:sldId id="281" r:id="rId8"/>
    <p:sldId id="282" r:id="rId9"/>
    <p:sldId id="286" r:id="rId10"/>
    <p:sldId id="258" r:id="rId11"/>
    <p:sldId id="274" r:id="rId12"/>
    <p:sldId id="275" r:id="rId13"/>
    <p:sldId id="285" r:id="rId14"/>
    <p:sldId id="262" r:id="rId15"/>
    <p:sldId id="283" r:id="rId16"/>
    <p:sldId id="268" r:id="rId17"/>
    <p:sldId id="284" r:id="rId18"/>
    <p:sldId id="273" r:id="rId19"/>
    <p:sldId id="280" r:id="rId20"/>
    <p:sldId id="260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5501" autoAdjust="0"/>
  </p:normalViewPr>
  <p:slideViewPr>
    <p:cSldViewPr>
      <p:cViewPr varScale="1">
        <p:scale>
          <a:sx n="88" d="100"/>
          <a:sy n="88" d="100"/>
        </p:scale>
        <p:origin x="34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D3E6756-9FEE-4E8A-8C52-6142A743A37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5A565-64B8-42B2-ADAA-6A75285884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612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4B756-78E4-4A45-954C-F3E112E7FE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10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7DD121E-27FC-41E6-954D-2D7EB0DD26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9649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06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334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52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2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183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033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78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0F6A3-0D79-4F52-B410-369DF1DBDA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6560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056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39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577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17/05/2017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23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FAF80-619A-4784-B741-8655710903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54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9ACBB-502F-487C-A7BC-28E1D347F2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11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D6A30-4377-428C-8CBC-CE7E71F09FB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0656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09C7A8-B8E1-4CDE-B63E-85F602300D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90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9A6C7-D84F-4625-A69A-B8BD7319BD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854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E21B6-0D20-4C26-A5F7-ACE9171386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526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78343-4661-4674-BB92-53AD30D719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281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8E72F8EC-402A-496F-9228-71E8ECD4A0C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CC8DCDF-ECAB-40B6-9C0B-6841D1658711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17/05/2017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2D49922C-310D-43C9-AEBB-E6DC87DE69D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3850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zdTiM5wS_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mesurvey.co.uk/" TargetMode="External"/><Relationship Id="rId2" Type="http://schemas.openxmlformats.org/officeDocument/2006/relationships/hyperlink" Target="https://www.ons.gov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uttontrust.com/research" TargetMode="External"/><Relationship Id="rId4" Type="http://schemas.openxmlformats.org/officeDocument/2006/relationships/hyperlink" Target="http://www.jrf.org.uk/societ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are-school-performance.service.gov.uk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1295400"/>
            <a:ext cx="7772400" cy="1189038"/>
          </a:xfrm>
        </p:spPr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Official Statistics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sz="2800" dirty="0"/>
              <a:t>Dave King</a:t>
            </a:r>
          </a:p>
          <a:p>
            <a:r>
              <a:rPr lang="en-GB" altLang="en-US" sz="2800" dirty="0"/>
              <a:t>Sociology Department</a:t>
            </a:r>
          </a:p>
          <a:p>
            <a:endParaRPr lang="en-GB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4005064"/>
            <a:ext cx="3037682" cy="2273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Theoretical Issues: </a:t>
            </a:r>
            <a:r>
              <a:rPr lang="en-GB" altLang="en-US" b="1" u="sng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Interpretivism / Phenomenology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2209800"/>
            <a:ext cx="7391400" cy="4038600"/>
          </a:xfrm>
        </p:spPr>
        <p:txBody>
          <a:bodyPr/>
          <a:lstStyle/>
          <a:p>
            <a:r>
              <a:rPr lang="en-GB" altLang="en-US" sz="2800" dirty="0">
                <a:cs typeface="Times New Roman" panose="02020603050405020304" pitchFamily="18" charset="0"/>
              </a:rPr>
              <a:t>Official statistics are clearly </a:t>
            </a:r>
            <a:r>
              <a:rPr lang="en-GB" altLang="en-US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socially constructed</a:t>
            </a:r>
            <a:r>
              <a:rPr lang="en-GB" altLang="en-US" sz="2800" dirty="0">
                <a:cs typeface="Times New Roman" panose="02020603050405020304" pitchFamily="18" charset="0"/>
              </a:rPr>
              <a:t>, they rely not only on specific rules for their gathering but also on underlying cultural assumptions </a:t>
            </a:r>
          </a:p>
          <a:p>
            <a:r>
              <a:rPr lang="en-GB" altLang="en-US" sz="2800" dirty="0">
                <a:cs typeface="Times New Roman" panose="02020603050405020304" pitchFamily="18" charset="0"/>
              </a:rPr>
              <a:t>This must affect their </a:t>
            </a:r>
            <a:r>
              <a:rPr lang="en-GB" altLang="en-US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validity</a:t>
            </a:r>
            <a:r>
              <a:rPr lang="en-GB" altLang="en-US" sz="2800" dirty="0">
                <a:cs typeface="Times New Roman" panose="02020603050405020304" pitchFamily="18" charset="0"/>
              </a:rPr>
              <a:t>, i.e., do they measure what they seem to measure?</a:t>
            </a:r>
            <a:r>
              <a:rPr lang="en-GB" altLang="en-US" sz="2800" b="1" dirty="0">
                <a:cs typeface="Arial" panose="020B0604020202020204" pitchFamily="34" charset="0"/>
              </a:rPr>
              <a:t> </a:t>
            </a:r>
            <a:endParaRPr lang="en-GB" altLang="en-US" sz="2800" dirty="0"/>
          </a:p>
        </p:txBody>
      </p:sp>
      <p:sp>
        <p:nvSpPr>
          <p:cNvPr id="46084" name="Rectangle 1028"/>
          <p:cNvSpPr>
            <a:spLocks noChangeArrowheads="1"/>
          </p:cNvSpPr>
          <p:nvPr/>
        </p:nvSpPr>
        <p:spPr bwMode="auto">
          <a:xfrm>
            <a:off x="2343150" y="50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1143000"/>
          </a:xfrm>
        </p:spPr>
        <p:txBody>
          <a:bodyPr/>
          <a:lstStyle/>
          <a:p>
            <a:r>
              <a:rPr lang="en-GB" altLang="en-US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Practical Issues</a:t>
            </a:r>
            <a:r>
              <a:rPr lang="en-GB" altLang="en-US" dirty="0">
                <a:latin typeface="Arial" panose="020B0604020202020204" pitchFamily="34" charset="0"/>
              </a:rPr>
              <a:t> </a:t>
            </a:r>
            <a:endParaRPr lang="en-GB" alt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1" y="1600200"/>
            <a:ext cx="6529536" cy="41910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Often Official Statistics are the only practicable source for certain studies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>
                <a:solidFill>
                  <a:srgbClr val="FF6699"/>
                </a:solidFill>
                <a:cs typeface="Times New Roman" panose="02020603050405020304" pitchFamily="18" charset="0"/>
              </a:rPr>
              <a:t>BUT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If statistics are not created then they are </a:t>
            </a:r>
            <a:r>
              <a:rPr lang="en-GB" altLang="en-US" sz="24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not available</a:t>
            </a:r>
            <a:r>
              <a:rPr lang="en-GB" altLang="en-US" sz="2400" dirty="0">
                <a:cs typeface="Times New Roman" panose="02020603050405020304" pitchFamily="18" charset="0"/>
              </a:rPr>
              <a:t> to 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anyone.</a:t>
            </a:r>
          </a:p>
          <a:p>
            <a:pPr marL="609600" indent="-609600">
              <a:lnSpc>
                <a:spcPct val="90000"/>
              </a:lnSpc>
            </a:pPr>
            <a:r>
              <a:rPr lang="en-GB" altLang="en-US" sz="2400" dirty="0" smtClean="0">
                <a:cs typeface="Times New Roman" panose="02020603050405020304" pitchFamily="18" charset="0"/>
              </a:rPr>
              <a:t>Governments may not be interested in collecting (and publishing) a number of statistics, for example -</a:t>
            </a:r>
            <a:endParaRPr lang="en-GB" altLang="en-US" sz="2400" dirty="0"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en-GB" altLang="en-US" sz="2400" dirty="0">
                <a:cs typeface="Times New Roman" panose="02020603050405020304" pitchFamily="18" charset="0"/>
              </a:rPr>
              <a:t>There may be problems of </a:t>
            </a:r>
            <a:r>
              <a:rPr lang="en-GB" altLang="en-US" sz="24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collection</a:t>
            </a:r>
            <a:r>
              <a:rPr lang="en-GB" altLang="en-US" sz="2400" dirty="0">
                <a:cs typeface="Times New Roman" panose="02020603050405020304" pitchFamily="18" charset="0"/>
              </a:rPr>
              <a:t> – especially where the public are required to report honestly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, </a:t>
            </a:r>
            <a:r>
              <a:rPr lang="en-GB" altLang="en-US" sz="2400" dirty="0">
                <a:cs typeface="Times New Roman" panose="02020603050405020304" pitchFamily="18" charset="0"/>
              </a:rPr>
              <a:t>for 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example -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Would you trust this poll?</a:t>
            </a:r>
            <a:endParaRPr lang="en-GB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63" y="2095500"/>
            <a:ext cx="7772400" cy="3886200"/>
          </a:xfrm>
        </p:spPr>
      </p:pic>
    </p:spTree>
    <p:extLst>
      <p:ext uri="{BB962C8B-B14F-4D97-AF65-F5344CB8AC3E}">
        <p14:creationId xmlns:p14="http://schemas.microsoft.com/office/powerpoint/2010/main" val="141256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Ethical Issues</a:t>
            </a:r>
            <a:r>
              <a:rPr lang="en-GB" altLang="en-US" b="1" dirty="0">
                <a:latin typeface="Arial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en-GB" altLang="en-US" b="1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124744"/>
            <a:ext cx="6351165" cy="4114800"/>
          </a:xfrm>
        </p:spPr>
        <p:txBody>
          <a:bodyPr/>
          <a:lstStyle/>
          <a:p>
            <a:r>
              <a:rPr lang="en-GB" altLang="en-US" sz="2400" dirty="0" smtClean="0">
                <a:cs typeface="Times New Roman" panose="02020603050405020304" pitchFamily="18" charset="0"/>
              </a:rPr>
              <a:t>If </a:t>
            </a:r>
            <a:r>
              <a:rPr lang="en-GB" altLang="en-US" sz="2400" dirty="0">
                <a:cs typeface="Times New Roman" panose="02020603050405020304" pitchFamily="18" charset="0"/>
              </a:rPr>
              <a:t>secondary data 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is already </a:t>
            </a:r>
            <a:r>
              <a:rPr lang="en-GB" altLang="en-US" sz="2400" dirty="0">
                <a:cs typeface="Times New Roman" panose="02020603050405020304" pitchFamily="18" charset="0"/>
              </a:rPr>
              <a:t>in the public domain, Official Statistics present almost </a:t>
            </a:r>
            <a:r>
              <a:rPr lang="en-GB" altLang="en-US" sz="2400" b="1" dirty="0">
                <a:cs typeface="Times New Roman" panose="02020603050405020304" pitchFamily="18" charset="0"/>
              </a:rPr>
              <a:t>no ethical problems</a:t>
            </a:r>
            <a:r>
              <a:rPr lang="en-GB" altLang="en-US" sz="2400" dirty="0">
                <a:cs typeface="Times New Roman" panose="02020603050405020304" pitchFamily="18" charset="0"/>
              </a:rPr>
              <a:t> of data gathering for sociologists 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who use them </a:t>
            </a:r>
            <a:r>
              <a:rPr lang="en-GB" altLang="en-US" sz="2400" dirty="0">
                <a:cs typeface="Times New Roman" panose="02020603050405020304" pitchFamily="18" charset="0"/>
              </a:rPr>
              <a:t>“second-hand”</a:t>
            </a:r>
          </a:p>
          <a:p>
            <a:r>
              <a:rPr lang="en-GB" altLang="en-US" sz="2400" dirty="0">
                <a:cs typeface="Times New Roman" panose="02020603050405020304" pitchFamily="18" charset="0"/>
              </a:rPr>
              <a:t>However, ethical issues may result in raw data being unavailable, e.g., the 100 year rule on the National 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Census. This then becomes a </a:t>
            </a:r>
            <a:r>
              <a:rPr lang="en-GB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practical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 and </a:t>
            </a:r>
            <a:r>
              <a:rPr lang="en-GB" altLang="en-US" sz="24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theoretical</a:t>
            </a:r>
            <a:r>
              <a:rPr lang="en-GB" altLang="en-US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concern, i.e., </a:t>
            </a:r>
            <a:endParaRPr lang="en-GB" altLang="en-US" sz="2400" dirty="0"/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Crime Statistics and the Dark Figure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www.youtube.com/watch?v=jzdTiM5wS_c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Some Useful Case Studies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b="1" dirty="0">
                <a:cs typeface="Times New Roman" panose="02020603050405020304" pitchFamily="18" charset="0"/>
              </a:rPr>
              <a:t>Emile Durkheim - Suicide</a:t>
            </a:r>
            <a:r>
              <a:rPr lang="en-GB" altLang="en-US" sz="2800" b="1" dirty="0"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i="1" dirty="0">
                <a:cs typeface="Arial" panose="020B0604020202020204" pitchFamily="34" charset="0"/>
              </a:rPr>
              <a:t>A study of suicide rates between countries</a:t>
            </a:r>
            <a:endParaRPr lang="en-GB" altLang="en-US" sz="2800" b="1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anose="02020603050405020304" pitchFamily="18" charset="0"/>
              </a:rPr>
              <a:t>Used official suicide statistics to compare differing social contexts and their effect on the suicide rate </a:t>
            </a:r>
            <a:br>
              <a:rPr lang="en-GB" altLang="en-US" sz="2800" dirty="0">
                <a:cs typeface="Times New Roman" panose="02020603050405020304" pitchFamily="18" charset="0"/>
              </a:rPr>
            </a:br>
            <a:r>
              <a:rPr lang="en-GB" altLang="en-US" sz="2800" dirty="0">
                <a:cs typeface="Times New Roman" panose="02020603050405020304" pitchFamily="18" charset="0"/>
              </a:rPr>
              <a:t>urban vs. rural, protestant vs. Roman Catholic, etc.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>
                <a:cs typeface="Times New Roman" panose="02020603050405020304" pitchFamily="18" charset="0"/>
              </a:rPr>
              <a:t>	</a:t>
            </a:r>
            <a:r>
              <a:rPr lang="en-GB" altLang="en-US" sz="2800" dirty="0" smtClean="0">
                <a:cs typeface="Times New Roman" panose="02020603050405020304" pitchFamily="18" charset="0"/>
              </a:rPr>
              <a:t>Durkheim felt that this was a clear demonstration of the usefulness of (positivist) Sociology – looking at longer term trends rather than individual problems</a:t>
            </a:r>
            <a:endParaRPr lang="en-GB" alt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  <a:cs typeface="Times New Roman" panose="02020603050405020304" pitchFamily="18" charset="0"/>
              </a:rPr>
              <a:t>Some Useful Case Studies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0768"/>
            <a:ext cx="7575301" cy="4495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b="1" dirty="0" smtClean="0">
                <a:cs typeface="Times New Roman" panose="02020603050405020304" pitchFamily="18" charset="0"/>
              </a:rPr>
              <a:t>Max Atkinson’s Critique of Durkheim</a:t>
            </a:r>
            <a:endParaRPr lang="en-GB" altLang="en-US" sz="2800" b="1" dirty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400" dirty="0" smtClean="0">
                <a:cs typeface="Times New Roman" panose="02020603050405020304" pitchFamily="18" charset="0"/>
              </a:rPr>
              <a:t>For Atkinson, suicide rates as official statistics are constructed from the interpretation of individual coroners who have to: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sz="2400" b="1" i="1" dirty="0" smtClean="0">
                <a:cs typeface="Times New Roman" panose="02020603050405020304" pitchFamily="18" charset="0"/>
              </a:rPr>
              <a:t>Abide by differing rules for classification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sz="2400" b="1" i="1" dirty="0" smtClean="0">
                <a:cs typeface="Times New Roman" panose="02020603050405020304" pitchFamily="18" charset="0"/>
              </a:rPr>
              <a:t>Reconstruct the event using </a:t>
            </a:r>
            <a:r>
              <a:rPr lang="en-GB" altLang="en-US" sz="2400" b="1" i="1" dirty="0" smtClean="0">
                <a:cs typeface="Times New Roman" panose="02020603050405020304" pitchFamily="18" charset="0"/>
              </a:rPr>
              <a:t>the </a:t>
            </a:r>
            <a:r>
              <a:rPr lang="en-GB" altLang="en-US" sz="2400" b="1" i="1" dirty="0" smtClean="0">
                <a:cs typeface="Times New Roman" panose="02020603050405020304" pitchFamily="18" charset="0"/>
              </a:rPr>
              <a:t>often partial evidence available after a suspicious death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sz="2400" b="1" i="1" dirty="0" smtClean="0">
                <a:cs typeface="Times New Roman" panose="02020603050405020304" pitchFamily="18" charset="0"/>
              </a:rPr>
              <a:t>Rely upon their own beliefs about the nature of suicidal behaviour and “the sort of person” who will choose to commit the act</a:t>
            </a:r>
          </a:p>
          <a:p>
            <a:pPr marL="514350" indent="-514350">
              <a:lnSpc>
                <a:spcPct val="90000"/>
              </a:lnSpc>
            </a:pPr>
            <a:r>
              <a:rPr lang="en-GB" altLang="en-US" sz="2400" i="1" dirty="0" smtClean="0">
                <a:cs typeface="Times New Roman" panose="02020603050405020304" pitchFamily="18" charset="0"/>
              </a:rPr>
              <a:t>A comparison of suicide statistics simply tells us about differences in classification – these are not “HARD” enough as statistics </a:t>
            </a:r>
            <a:endParaRPr lang="en-GB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3380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dirty="0" smtClean="0">
                <a:latin typeface="Arial" panose="020B0604020202020204" pitchFamily="34" charset="0"/>
              </a:rPr>
              <a:t>Conclusions</a:t>
            </a:r>
            <a:endParaRPr lang="en-GB" altLang="en-US" b="1" u="sng" dirty="0">
              <a:latin typeface="Arial" panose="020B060402020202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>
                <a:cs typeface="Times New Roman" panose="02020603050405020304" pitchFamily="18" charset="0"/>
              </a:rPr>
              <a:t>	</a:t>
            </a:r>
            <a:r>
              <a:rPr lang="en-GB" altLang="en-US" sz="2400" dirty="0">
                <a:cs typeface="Times New Roman" panose="02020603050405020304" pitchFamily="18" charset="0"/>
              </a:rPr>
              <a:t>In any 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question on </a:t>
            </a:r>
            <a:r>
              <a:rPr lang="en-GB" altLang="en-US" sz="2400" dirty="0">
                <a:cs typeface="Times New Roman" panose="02020603050405020304" pitchFamily="18" charset="0"/>
              </a:rPr>
              <a:t>this </a:t>
            </a:r>
            <a:r>
              <a:rPr lang="en-GB" altLang="en-US" sz="2400" dirty="0" smtClean="0">
                <a:cs typeface="Times New Roman" panose="02020603050405020304" pitchFamily="18" charset="0"/>
              </a:rPr>
              <a:t>you </a:t>
            </a:r>
            <a:r>
              <a:rPr lang="en-GB" altLang="en-US" sz="2400" dirty="0">
                <a:cs typeface="Times New Roman" panose="02020603050405020304" pitchFamily="18" charset="0"/>
              </a:rPr>
              <a:t>should emphasise: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cs typeface="Times New Roman" panose="02020603050405020304" pitchFamily="18" charset="0"/>
              </a:rPr>
              <a:t>That official statistics are socially constructed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cs typeface="Times New Roman" panose="02020603050405020304" pitchFamily="18" charset="0"/>
              </a:rPr>
              <a:t>That some are harder than others</a:t>
            </a:r>
            <a:endParaRPr lang="en-GB" altLang="en-US" sz="2000" dirty="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cs typeface="Times New Roman" panose="02020603050405020304" pitchFamily="18" charset="0"/>
              </a:rPr>
              <a:t>That there remain problems </a:t>
            </a:r>
            <a:r>
              <a:rPr lang="en-GB" altLang="en-US" sz="2000" dirty="0">
                <a:cs typeface="Times New Roman" panose="02020603050405020304" pitchFamily="18" charset="0"/>
              </a:rPr>
              <a:t>of </a:t>
            </a:r>
            <a:r>
              <a:rPr lang="en-GB" altLang="en-US" sz="2000" b="1" dirty="0">
                <a:cs typeface="Times New Roman" panose="02020603050405020304" pitchFamily="18" charset="0"/>
              </a:rPr>
              <a:t>reliability</a:t>
            </a:r>
            <a:r>
              <a:rPr lang="en-GB" altLang="en-US" sz="2000" dirty="0">
                <a:cs typeface="Times New Roman" panose="02020603050405020304" pitchFamily="18" charset="0"/>
              </a:rPr>
              <a:t> and the </a:t>
            </a:r>
            <a:r>
              <a:rPr lang="en-GB" altLang="en-US" sz="2000" dirty="0" smtClean="0">
                <a:cs typeface="Times New Roman" panose="02020603050405020304" pitchFamily="18" charset="0"/>
              </a:rPr>
              <a:t>researcher will be unable to </a:t>
            </a:r>
            <a:r>
              <a:rPr lang="en-GB" altLang="en-US" sz="2000" dirty="0">
                <a:cs typeface="Times New Roman" panose="02020603050405020304" pitchFamily="18" charset="0"/>
              </a:rPr>
              <a:t>verify </a:t>
            </a:r>
            <a:r>
              <a:rPr lang="en-GB" altLang="en-US" sz="2000" dirty="0" smtClean="0">
                <a:cs typeface="Times New Roman" panose="02020603050405020304" pitchFamily="18" charset="0"/>
              </a:rPr>
              <a:t>procedures, methods and outcomes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000" dirty="0" smtClean="0">
                <a:cs typeface="Times New Roman" panose="02020603050405020304" pitchFamily="18" charset="0"/>
              </a:rPr>
              <a:t>That </a:t>
            </a:r>
            <a:r>
              <a:rPr lang="en-GB" altLang="en-US" sz="2000" b="1" dirty="0" smtClean="0">
                <a:cs typeface="Times New Roman" panose="02020603050405020304" pitchFamily="18" charset="0"/>
              </a:rPr>
              <a:t>validity</a:t>
            </a:r>
            <a:r>
              <a:rPr lang="en-GB" altLang="en-US" sz="2000" dirty="0" smtClean="0">
                <a:cs typeface="Times New Roman" panose="02020603050405020304" pitchFamily="18" charset="0"/>
              </a:rPr>
              <a:t> will be questionable</a:t>
            </a:r>
            <a:endParaRPr lang="en-GB" altLang="en-US" sz="2000" dirty="0"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GB" altLang="en-US" sz="2000" dirty="0">
                <a:cs typeface="Times New Roman" panose="02020603050405020304" pitchFamily="18" charset="0"/>
              </a:rPr>
              <a:t>Practical advantages and disadvantages.</a:t>
            </a:r>
          </a:p>
          <a:p>
            <a:pPr algn="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b="1" i="1" dirty="0" smtClean="0">
                <a:solidFill>
                  <a:srgbClr val="FF6699"/>
                </a:solidFill>
                <a:cs typeface="Times New Roman" panose="02020603050405020304" pitchFamily="18" charset="0"/>
              </a:rPr>
              <a:t/>
            </a:r>
            <a:br>
              <a:rPr lang="en-GB" altLang="en-US" sz="2400" b="1" i="1" dirty="0" smtClean="0">
                <a:solidFill>
                  <a:srgbClr val="FF6699"/>
                </a:solidFill>
                <a:cs typeface="Times New Roman" panose="02020603050405020304" pitchFamily="18" charset="0"/>
              </a:rPr>
            </a:br>
            <a:r>
              <a:rPr lang="en-GB" altLang="en-US" sz="2400" b="1" i="1" dirty="0" smtClean="0">
                <a:solidFill>
                  <a:srgbClr val="FF6699"/>
                </a:solidFill>
                <a:cs typeface="Times New Roman" panose="02020603050405020304" pitchFamily="18" charset="0"/>
              </a:rPr>
              <a:t>Whilst </a:t>
            </a:r>
            <a:r>
              <a:rPr lang="en-GB" altLang="en-US" sz="2400" b="1" i="1" dirty="0">
                <a:solidFill>
                  <a:srgbClr val="FF6699"/>
                </a:solidFill>
                <a:cs typeface="Times New Roman" panose="02020603050405020304" pitchFamily="18" charset="0"/>
              </a:rPr>
              <a:t>official statistics represent an easy and cheap source of data for the sociologist they present a range of practical issues in their construction</a:t>
            </a:r>
            <a:r>
              <a:rPr lang="en-GB" altLang="en-US" sz="2400" i="1" dirty="0">
                <a:solidFill>
                  <a:srgbClr val="FF6699"/>
                </a:solidFill>
                <a:cs typeface="Times New Roman" panose="02020603050405020304" pitchFamily="18" charset="0"/>
              </a:rPr>
              <a:t>..</a:t>
            </a:r>
            <a:r>
              <a:rPr lang="en-GB" altLang="en-US" sz="2400" dirty="0">
                <a:solidFill>
                  <a:srgbClr val="FF6699"/>
                </a:solidFill>
                <a:cs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FF66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151745"/>
              </p:ext>
            </p:extLst>
          </p:nvPr>
        </p:nvGraphicFramePr>
        <p:xfrm>
          <a:off x="323528" y="404664"/>
          <a:ext cx="8640960" cy="626469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36104"/>
                <a:gridCol w="3528392"/>
                <a:gridCol w="4176464"/>
              </a:tblGrid>
              <a:tr h="437958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Strengths</a:t>
                      </a:r>
                      <a:endParaRPr lang="en-GB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Weaknesses</a:t>
                      </a:r>
                      <a:endParaRPr lang="en-GB" sz="1000" dirty="0"/>
                    </a:p>
                  </a:txBody>
                  <a:tcPr marL="68580" marR="68580" marT="34290" marB="34290"/>
                </a:tc>
              </a:tr>
              <a:tr h="167231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Practical</a:t>
                      </a:r>
                    </a:p>
                    <a:p>
                      <a:pPr algn="ctr"/>
                      <a:r>
                        <a:rPr lang="en-GB" sz="1200" dirty="0" smtClean="0"/>
                        <a:t>Access, time,/money,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etc</a:t>
                      </a:r>
                      <a:endParaRPr lang="en-GB" sz="1200" dirty="0"/>
                    </a:p>
                  </a:txBody>
                  <a:tcPr marL="68580" marR="68580" marT="34290" marB="34290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165160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Ethical</a:t>
                      </a:r>
                    </a:p>
                    <a:p>
                      <a:pPr algn="ctr"/>
                      <a:r>
                        <a:rPr lang="en-GB" sz="1200" dirty="0" smtClean="0"/>
                        <a:t>Consent, safety, </a:t>
                      </a:r>
                      <a:r>
                        <a:rPr lang="en-GB" sz="1200" dirty="0" err="1" smtClean="0"/>
                        <a:t>misrep</a:t>
                      </a:r>
                      <a:r>
                        <a:rPr lang="en-GB" sz="1200" dirty="0" smtClean="0"/>
                        <a:t>[</a:t>
                      </a:r>
                      <a:r>
                        <a:rPr lang="en-GB" sz="1200" dirty="0" err="1" smtClean="0"/>
                        <a:t>resentation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etc</a:t>
                      </a:r>
                      <a:endParaRPr lang="en-GB" sz="1200" dirty="0"/>
                    </a:p>
                  </a:txBody>
                  <a:tcPr marL="68580" marR="68580" marT="34290" marB="34290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  <a:tr h="250281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Theoretical</a:t>
                      </a:r>
                    </a:p>
                    <a:p>
                      <a:pPr algn="ctr"/>
                      <a:r>
                        <a:rPr lang="en-GB" sz="1200" dirty="0" smtClean="0"/>
                        <a:t>Positivism Interpretivism Realism, Validity, </a:t>
                      </a:r>
                      <a:r>
                        <a:rPr lang="en-GB" sz="1200" dirty="0" err="1" smtClean="0"/>
                        <a:t>reliabilioty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representativerness</a:t>
                      </a:r>
                      <a:r>
                        <a:rPr lang="en-GB" sz="1200" dirty="0" smtClean="0"/>
                        <a:t>,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etc</a:t>
                      </a:r>
                      <a:endParaRPr lang="en-GB" sz="1600" dirty="0"/>
                    </a:p>
                  </a:txBody>
                  <a:tcPr marL="68580" marR="68580" marT="34290" marB="34290" vert="vert270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95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Arial" panose="020B0604020202020204" pitchFamily="34" charset="0"/>
              </a:rPr>
              <a:t>Questions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dirty="0" smtClean="0"/>
              <a:t>Outline and explain two problems that sociologists </a:t>
            </a:r>
            <a:r>
              <a:rPr lang="en-GB" altLang="en-US" dirty="0"/>
              <a:t>face in the use of official </a:t>
            </a:r>
            <a:r>
              <a:rPr lang="en-GB" altLang="en-US" dirty="0" smtClean="0"/>
              <a:t>statistics.</a:t>
            </a:r>
            <a:endParaRPr lang="en-GB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/>
              <a:t>Or </a:t>
            </a:r>
            <a:endParaRPr lang="en-GB" altLang="en-US" dirty="0" smtClean="0"/>
          </a:p>
          <a:p>
            <a:pPr>
              <a:lnSpc>
                <a:spcPct val="90000"/>
              </a:lnSpc>
            </a:pPr>
            <a:r>
              <a:rPr lang="en-GB" altLang="en-US" dirty="0" smtClean="0"/>
              <a:t>Outline and explain two reasons for sociologists to use official statistics.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Objectives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To review the relative importance of practical ethical and theoretical issues in using official statistics as a form of secondary data</a:t>
            </a:r>
          </a:p>
          <a:p>
            <a:r>
              <a:rPr lang="en-GB" altLang="en-US" dirty="0"/>
              <a:t>To suggest examples and conclusions to assist essay writing</a:t>
            </a:r>
          </a:p>
          <a:p>
            <a:endParaRPr lang="en-GB" altLang="en-US" dirty="0"/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704" y="260648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/>
              <a:t>Statistics</a:t>
            </a:r>
            <a:endParaRPr lang="en-GB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Definition</a:t>
            </a:r>
          </a:p>
          <a:p>
            <a:r>
              <a:rPr lang="en-GB" dirty="0" smtClean="0"/>
              <a:t>Numerical data?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Produced by government sources and agencies?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83968" y="1287032"/>
            <a:ext cx="3886200" cy="45902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Who would use them?</a:t>
            </a:r>
          </a:p>
          <a:p>
            <a:endParaRPr lang="en-GB" dirty="0"/>
          </a:p>
          <a:p>
            <a:r>
              <a:rPr lang="en-GB" dirty="0" smtClean="0"/>
              <a:t>Positivists</a:t>
            </a:r>
          </a:p>
          <a:p>
            <a:pPr lvl="1">
              <a:buFont typeface="Wingdings" panose="05000000000000000000" pitchFamily="2" charset="2"/>
              <a:buChar char="J"/>
            </a:pPr>
            <a:r>
              <a:rPr lang="en-GB" dirty="0" smtClean="0"/>
              <a:t> Because they are scientific?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Interpretivists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GB" dirty="0" smtClean="0"/>
              <a:t> Because they lack meanings?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Realists 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K"/>
            </a:pPr>
            <a:r>
              <a:rPr lang="en-GB" dirty="0" smtClean="0"/>
              <a:t> Because they are useful?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139952" y="1825625"/>
            <a:ext cx="47802" cy="4917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11162" y="4046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+mj-lt"/>
                <a:ea typeface="+mj-ea"/>
                <a:cs typeface="+mj-cs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90095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Why use Official Statistics?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 dirty="0"/>
          </a:p>
          <a:p>
            <a:r>
              <a:rPr lang="en-GB" altLang="en-US" dirty="0">
                <a:cs typeface="Times New Roman" panose="02020603050405020304" pitchFamily="18" charset="0"/>
              </a:rPr>
              <a:t>A key source of data for sociologists interested in </a:t>
            </a:r>
            <a:r>
              <a:rPr lang="en-GB" altLang="en-US" b="1" dirty="0">
                <a:solidFill>
                  <a:schemeClr val="accent1"/>
                </a:solidFill>
                <a:cs typeface="Times New Roman" panose="02020603050405020304" pitchFamily="18" charset="0"/>
              </a:rPr>
              <a:t>structuralist theory</a:t>
            </a:r>
            <a:r>
              <a:rPr lang="en-GB" altLang="en-US" dirty="0">
                <a:cs typeface="Times New Roman" panose="02020603050405020304" pitchFamily="18" charset="0"/>
              </a:rPr>
              <a:t> and especially </a:t>
            </a:r>
            <a:r>
              <a:rPr lang="en-GB" altLang="en-US" b="1" dirty="0">
                <a:solidFill>
                  <a:schemeClr val="accent1"/>
                </a:solidFill>
                <a:cs typeface="Times New Roman" panose="02020603050405020304" pitchFamily="18" charset="0"/>
              </a:rPr>
              <a:t>comparative method</a:t>
            </a:r>
            <a:r>
              <a:rPr lang="en-GB" altLang="en-US" dirty="0"/>
              <a:t> </a:t>
            </a:r>
          </a:p>
          <a:p>
            <a:r>
              <a:rPr lang="en-GB" altLang="en-US" dirty="0"/>
              <a:t>Often used as a </a:t>
            </a:r>
            <a:r>
              <a:rPr lang="en-GB" altLang="en-US" b="1" dirty="0">
                <a:solidFill>
                  <a:schemeClr val="accent1"/>
                </a:solidFill>
              </a:rPr>
              <a:t>starting point</a:t>
            </a:r>
            <a:r>
              <a:rPr lang="en-GB" altLang="en-US" dirty="0"/>
              <a:t> of research – establishing </a:t>
            </a:r>
            <a:r>
              <a:rPr lang="en-GB" altLang="en-US" b="1" dirty="0">
                <a:solidFill>
                  <a:schemeClr val="accent1"/>
                </a:solidFill>
              </a:rPr>
              <a:t>context</a:t>
            </a:r>
            <a:r>
              <a:rPr lang="en-GB" altLang="en-US" dirty="0"/>
              <a:t> or generating </a:t>
            </a:r>
            <a:r>
              <a:rPr lang="en-GB" altLang="en-US" b="1" dirty="0">
                <a:solidFill>
                  <a:schemeClr val="accent1"/>
                </a:solidFill>
              </a:rPr>
              <a:t>hypotheses</a:t>
            </a:r>
          </a:p>
          <a:p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Arial" panose="020B0604020202020204" pitchFamily="34" charset="0"/>
              </a:rPr>
              <a:t>Types of official statistics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524000"/>
            <a:ext cx="7772400" cy="5334000"/>
          </a:xfrm>
        </p:spPr>
        <p:txBody>
          <a:bodyPr/>
          <a:lstStyle/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600" b="1" dirty="0">
                <a:cs typeface="Times New Roman" panose="02020603050405020304" pitchFamily="18" charset="0"/>
              </a:rPr>
              <a:t>Statistics gathered by government agencies in the course of their work </a:t>
            </a:r>
            <a:br>
              <a:rPr lang="en-GB" altLang="en-US" sz="2600" b="1" dirty="0">
                <a:cs typeface="Times New Roman" panose="02020603050405020304" pitchFamily="18" charset="0"/>
              </a:rPr>
            </a:br>
            <a:r>
              <a:rPr lang="en-GB" altLang="en-US" sz="2600" dirty="0">
                <a:cs typeface="Times New Roman" panose="02020603050405020304" pitchFamily="18" charset="0"/>
              </a:rPr>
              <a:t>e.g., demographic statistics from the registration of </a:t>
            </a:r>
            <a:r>
              <a:rPr lang="en-GB" altLang="en-US" sz="2600" dirty="0">
                <a:solidFill>
                  <a:schemeClr val="accent1"/>
                </a:solidFill>
                <a:cs typeface="Times New Roman" panose="02020603050405020304" pitchFamily="18" charset="0"/>
              </a:rPr>
              <a:t>births, marriages</a:t>
            </a:r>
            <a:r>
              <a:rPr lang="en-GB" altLang="en-US" sz="2600" dirty="0">
                <a:cs typeface="Times New Roman" panose="02020603050405020304" pitchFamily="18" charset="0"/>
              </a:rPr>
              <a:t> and </a:t>
            </a:r>
            <a:r>
              <a:rPr lang="en-GB" altLang="en-US" sz="2600" dirty="0">
                <a:solidFill>
                  <a:schemeClr val="accent1"/>
                </a:solidFill>
                <a:cs typeface="Times New Roman" panose="02020603050405020304" pitchFamily="18" charset="0"/>
              </a:rPr>
              <a:t>deaths</a:t>
            </a:r>
            <a:r>
              <a:rPr lang="en-GB" altLang="en-US" sz="2600" dirty="0">
                <a:cs typeface="Times New Roman" panose="02020603050405020304" pitchFamily="18" charset="0"/>
              </a:rPr>
              <a:t>, </a:t>
            </a:r>
            <a:r>
              <a:rPr lang="en-GB" altLang="en-US" sz="2600" dirty="0">
                <a:solidFill>
                  <a:schemeClr val="accent1"/>
                </a:solidFill>
                <a:cs typeface="Times New Roman" panose="02020603050405020304" pitchFamily="18" charset="0"/>
              </a:rPr>
              <a:t>crime statistics</a:t>
            </a:r>
            <a:r>
              <a:rPr lang="en-GB" altLang="en-US" sz="2600" dirty="0">
                <a:cs typeface="Times New Roman" panose="02020603050405020304" pitchFamily="18" charset="0"/>
              </a:rPr>
              <a:t> from the criminal justice system, </a:t>
            </a:r>
            <a:r>
              <a:rPr lang="en-GB" altLang="en-US" sz="2600" dirty="0">
                <a:solidFill>
                  <a:schemeClr val="accent1"/>
                </a:solidFill>
                <a:cs typeface="Times New Roman" panose="02020603050405020304" pitchFamily="18" charset="0"/>
              </a:rPr>
              <a:t>school league tables</a:t>
            </a:r>
            <a:r>
              <a:rPr lang="en-GB" altLang="en-US" sz="2600" dirty="0">
                <a:cs typeface="Times New Roman" panose="02020603050405020304" pitchFamily="18" charset="0"/>
              </a:rPr>
              <a:t>, </a:t>
            </a:r>
            <a:r>
              <a:rPr lang="en-GB" altLang="en-US" sz="2600" dirty="0" err="1">
                <a:cs typeface="Times New Roman" panose="02020603050405020304" pitchFamily="18" charset="0"/>
              </a:rPr>
              <a:t>etc</a:t>
            </a:r>
            <a:endParaRPr lang="en-GB" altLang="en-US" sz="2600" dirty="0"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GB" altLang="en-US" sz="2600" b="1" dirty="0">
                <a:cs typeface="Times New Roman" panose="02020603050405020304" pitchFamily="18" charset="0"/>
              </a:rPr>
              <a:t>Specific surveys – </a:t>
            </a:r>
            <a:r>
              <a:rPr lang="en-GB" altLang="en-US" sz="2600" dirty="0">
                <a:cs typeface="Times New Roman" panose="02020603050405020304" pitchFamily="18" charset="0"/>
              </a:rPr>
              <a:t>most obviously the 10 yearly national </a:t>
            </a:r>
            <a:r>
              <a:rPr lang="en-GB" altLang="en-US" sz="2600" dirty="0">
                <a:solidFill>
                  <a:schemeClr val="accent1"/>
                </a:solidFill>
                <a:cs typeface="Times New Roman" panose="02020603050405020304" pitchFamily="18" charset="0"/>
              </a:rPr>
              <a:t>census</a:t>
            </a:r>
            <a:r>
              <a:rPr lang="en-GB" altLang="en-US" sz="2600" dirty="0">
                <a:cs typeface="Times New Roman" panose="02020603050405020304" pitchFamily="18" charset="0"/>
              </a:rPr>
              <a:t>, but also others such as </a:t>
            </a:r>
            <a:r>
              <a:rPr lang="en-GB" altLang="en-US" sz="2600" dirty="0" smtClean="0">
                <a:cs typeface="Times New Roman" panose="02020603050405020304" pitchFamily="18" charset="0"/>
              </a:rPr>
              <a:t>the now defunct </a:t>
            </a:r>
            <a:r>
              <a:rPr lang="en-GB" altLang="en-US" sz="2600" dirty="0">
                <a:solidFill>
                  <a:schemeClr val="accent1"/>
                </a:solidFill>
                <a:cs typeface="Times New Roman" panose="02020603050405020304" pitchFamily="18" charset="0"/>
              </a:rPr>
              <a:t>General Household Survey</a:t>
            </a:r>
            <a:r>
              <a:rPr lang="en-GB" altLang="en-US" sz="2600" dirty="0">
                <a:cs typeface="Times New Roman" panose="02020603050405020304" pitchFamily="18" charset="0"/>
              </a:rPr>
              <a:t>.</a:t>
            </a:r>
            <a:br>
              <a:rPr lang="en-GB" altLang="en-US" sz="2600" dirty="0">
                <a:cs typeface="Times New Roman" panose="02020603050405020304" pitchFamily="18" charset="0"/>
              </a:rPr>
            </a:br>
            <a:endParaRPr lang="en-GB" altLang="en-US" sz="2600" dirty="0">
              <a:cs typeface="Times New Roman" panose="02020603050405020304" pitchFamily="18" charset="0"/>
            </a:endParaRPr>
          </a:p>
          <a:p>
            <a:pPr marL="609600" indent="-609600">
              <a:buFont typeface="Wingdings" panose="05000000000000000000" pitchFamily="2" charset="2"/>
              <a:buNone/>
            </a:pPr>
            <a:r>
              <a:rPr lang="en-GB" altLang="en-US" sz="2600" dirty="0">
                <a:cs typeface="Times New Roman" panose="02020603050405020304" pitchFamily="18" charset="0"/>
              </a:rPr>
              <a:t>	There are also a variety of statistics available from semi-official sources</a:t>
            </a:r>
            <a:r>
              <a:rPr lang="en-GB" altLang="en-US" sz="2800" dirty="0">
                <a:cs typeface="Times New Roman" panose="02020603050405020304" pitchFamily="18" charset="0"/>
              </a:rPr>
              <a:t> </a:t>
            </a:r>
            <a:endParaRPr lang="en-GB" altLang="en-US" sz="2800" dirty="0"/>
          </a:p>
          <a:p>
            <a:pPr marL="609600" indent="-609600"/>
            <a:endParaRPr lang="en-GB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Varieties of Gathered statistics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HARD – cannot be easily manipulated or changed, e.g., live births per 1000</a:t>
            </a:r>
          </a:p>
          <a:p>
            <a:r>
              <a:rPr lang="en-GB" sz="2800" dirty="0" smtClean="0"/>
              <a:t>SOFT – more easily manipulated, e.g., statistics on migration (</a:t>
            </a:r>
            <a:r>
              <a:rPr lang="en-GB" sz="2800" i="1" dirty="0" smtClean="0"/>
              <a:t>do we include or exclude international student visas, citizens of the EU…?</a:t>
            </a:r>
            <a:r>
              <a:rPr lang="en-GB" sz="2800" dirty="0" smtClean="0"/>
              <a:t>) or employment (</a:t>
            </a:r>
            <a:r>
              <a:rPr lang="en-GB" sz="2800" i="1" dirty="0" smtClean="0"/>
              <a:t>are housewives unemployed? Are people below the age of 18? Do we simply measure those who claim benefit?</a:t>
            </a:r>
            <a:r>
              <a:rPr lang="en-GB" sz="2800" dirty="0" smtClean="0"/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175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+mn-lt"/>
              </a:rPr>
              <a:t>Weblinks</a:t>
            </a:r>
            <a:r>
              <a:rPr lang="en-GB" dirty="0" smtClean="0">
                <a:latin typeface="+mn-lt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3163" y="1585362"/>
            <a:ext cx="7772400" cy="4114800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Office for National Statistics </a:t>
            </a:r>
            <a:r>
              <a:rPr lang="en-GB" dirty="0" smtClean="0"/>
              <a:t>- https:/www.ons.gov.uk/  </a:t>
            </a:r>
          </a:p>
          <a:p>
            <a:r>
              <a:rPr lang="en-GB" dirty="0" smtClean="0">
                <a:hlinkClick r:id="rId3"/>
              </a:rPr>
              <a:t>Crime Survey of England and Wales  </a:t>
            </a:r>
            <a:r>
              <a:rPr lang="en-GB" dirty="0" smtClean="0"/>
              <a:t>- https://www.crimesurvey.co.uk/ </a:t>
            </a:r>
          </a:p>
          <a:p>
            <a:r>
              <a:rPr lang="en-GB" dirty="0" smtClean="0">
                <a:hlinkClick r:id="rId4"/>
              </a:rPr>
              <a:t>Joseph Rowntree Foundation </a:t>
            </a:r>
            <a:r>
              <a:rPr lang="en-GB" dirty="0" smtClean="0"/>
              <a:t>- https://www.jrf.org.uk/society </a:t>
            </a:r>
          </a:p>
          <a:p>
            <a:r>
              <a:rPr lang="en-GB" dirty="0" smtClean="0">
                <a:hlinkClick r:id="rId5"/>
              </a:rPr>
              <a:t>The Sutton Trust </a:t>
            </a:r>
            <a:r>
              <a:rPr lang="en-GB" dirty="0" smtClean="0"/>
              <a:t>- http:/www.suttontrust.com/research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81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https://www.compare-school-performance.service.gov.uk</a:t>
            </a:r>
            <a:r>
              <a:rPr lang="en-GB" dirty="0" smtClean="0">
                <a:hlinkClick r:id="rId2"/>
              </a:rPr>
              <a:t>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47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u="sng" dirty="0">
                <a:latin typeface="Arial" panose="020B0604020202020204" pitchFamily="34" charset="0"/>
                <a:cs typeface="Times New Roman" panose="02020603050405020304" pitchFamily="18" charset="0"/>
              </a:rPr>
              <a:t>Theoretical Issues: Positivism</a:t>
            </a:r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66800" y="1752600"/>
            <a:ext cx="7620000" cy="4114800"/>
          </a:xfrm>
        </p:spPr>
        <p:txBody>
          <a:bodyPr/>
          <a:lstStyle/>
          <a:p>
            <a:r>
              <a:rPr lang="en-GB" altLang="en-US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Verification</a:t>
            </a:r>
            <a:r>
              <a:rPr lang="en-GB" altLang="en-US" sz="2800" dirty="0">
                <a:cs typeface="Times New Roman" panose="02020603050405020304" pitchFamily="18" charset="0"/>
              </a:rPr>
              <a:t> </a:t>
            </a:r>
            <a:r>
              <a:rPr lang="en-GB" altLang="en-US" sz="2800" b="1" dirty="0">
                <a:cs typeface="Times New Roman" panose="02020603050405020304" pitchFamily="18" charset="0"/>
              </a:rPr>
              <a:t>is</a:t>
            </a:r>
            <a:r>
              <a:rPr lang="en-GB" altLang="en-US" sz="2800" dirty="0">
                <a:cs typeface="Times New Roman" panose="02020603050405020304" pitchFamily="18" charset="0"/>
              </a:rPr>
              <a:t> </a:t>
            </a:r>
            <a:r>
              <a:rPr lang="en-GB" altLang="en-US" sz="2800" b="1" dirty="0">
                <a:cs typeface="Times New Roman" panose="02020603050405020304" pitchFamily="18" charset="0"/>
              </a:rPr>
              <a:t>difficult</a:t>
            </a:r>
            <a:r>
              <a:rPr lang="en-GB" altLang="en-US" sz="2800" dirty="0">
                <a:cs typeface="Times New Roman" panose="02020603050405020304" pitchFamily="18" charset="0"/>
              </a:rPr>
              <a:t> – the replication of any statistical survey is generally too costly and impracticable. We might doubt their </a:t>
            </a:r>
            <a:r>
              <a:rPr lang="en-GB" altLang="en-US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representativeness</a:t>
            </a:r>
            <a:r>
              <a:rPr lang="en-GB" altLang="en-US" sz="2800" dirty="0">
                <a:cs typeface="Times New Roman" panose="02020603050405020304" pitchFamily="18" charset="0"/>
              </a:rPr>
              <a:t> on occasion, but cannot check this. </a:t>
            </a:r>
          </a:p>
          <a:p>
            <a:r>
              <a:rPr lang="en-GB" altLang="en-US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Reliability</a:t>
            </a:r>
            <a:r>
              <a:rPr lang="en-GB" altLang="en-US" sz="2800" b="1" dirty="0">
                <a:cs typeface="Times New Roman" panose="02020603050405020304" pitchFamily="18" charset="0"/>
              </a:rPr>
              <a:t> is problematic – </a:t>
            </a:r>
            <a:r>
              <a:rPr lang="en-GB" altLang="en-US" sz="2800" dirty="0">
                <a:cs typeface="Times New Roman" panose="02020603050405020304" pitchFamily="18" charset="0"/>
              </a:rPr>
              <a:t>the use of statistics and criteria for assessing them as accurate may change over time or between authorities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343150" y="509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580</TotalTime>
  <Words>616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Dad`s Tie</vt:lpstr>
      <vt:lpstr>Office Theme</vt:lpstr>
      <vt:lpstr>Official Statistics</vt:lpstr>
      <vt:lpstr>Objectives</vt:lpstr>
      <vt:lpstr> Statistics</vt:lpstr>
      <vt:lpstr>Why use Official Statistics?</vt:lpstr>
      <vt:lpstr>Types of official statistics</vt:lpstr>
      <vt:lpstr>Varieties of Gathered statistics</vt:lpstr>
      <vt:lpstr>Weblinks </vt:lpstr>
      <vt:lpstr>PowerPoint Presentation</vt:lpstr>
      <vt:lpstr>Theoretical Issues: Positivism</vt:lpstr>
      <vt:lpstr>Theoretical Issues: Interpretivism / Phenomenology</vt:lpstr>
      <vt:lpstr>Practical Issues </vt:lpstr>
      <vt:lpstr>Would you trust this poll?</vt:lpstr>
      <vt:lpstr>Ethical Issues </vt:lpstr>
      <vt:lpstr>Crime Statistics and the Dark Figure</vt:lpstr>
      <vt:lpstr>Some Useful Case Studies</vt:lpstr>
      <vt:lpstr>Some Useful Case Studies</vt:lpstr>
      <vt:lpstr>Conclusions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Experimental Method</dc:title>
  <dc:creator>Dave King</dc:creator>
  <cp:lastModifiedBy>Dave King</cp:lastModifiedBy>
  <cp:revision>30</cp:revision>
  <cp:lastPrinted>1601-01-01T00:00:00Z</cp:lastPrinted>
  <dcterms:created xsi:type="dcterms:W3CDTF">2003-09-26T22:08:16Z</dcterms:created>
  <dcterms:modified xsi:type="dcterms:W3CDTF">2017-05-17T09:28:09Z</dcterms:modified>
</cp:coreProperties>
</file>