
<file path=[Content_Types].xml><?xml version="1.0" encoding="utf-8"?>
<Types xmlns="http://schemas.openxmlformats.org/package/2006/content-types">
  <Default Extension="png" ContentType="image/png"/>
  <Default Extension="wmf" ContentType="image/x-w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  <p:sldMasterId id="2147483662" r:id="rId2"/>
  </p:sldMasterIdLst>
  <p:sldIdLst>
    <p:sldId id="256" r:id="rId3"/>
    <p:sldId id="278" r:id="rId4"/>
    <p:sldId id="279" r:id="rId5"/>
    <p:sldId id="257" r:id="rId6"/>
    <p:sldId id="277" r:id="rId7"/>
    <p:sldId id="281" r:id="rId8"/>
    <p:sldId id="282" r:id="rId9"/>
    <p:sldId id="286" r:id="rId10"/>
    <p:sldId id="258" r:id="rId11"/>
    <p:sldId id="274" r:id="rId12"/>
    <p:sldId id="275" r:id="rId13"/>
    <p:sldId id="285" r:id="rId14"/>
    <p:sldId id="262" r:id="rId15"/>
    <p:sldId id="283" r:id="rId16"/>
    <p:sldId id="268" r:id="rId17"/>
    <p:sldId id="284" r:id="rId18"/>
    <p:sldId id="273" r:id="rId19"/>
    <p:sldId id="280" r:id="rId20"/>
    <p:sldId id="260" r:id="rId21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14" autoAdjust="0"/>
    <p:restoredTop sz="95501" autoAdjust="0"/>
  </p:normalViewPr>
  <p:slideViewPr>
    <p:cSldViewPr>
      <p:cViewPr varScale="1">
        <p:scale>
          <a:sx n="88" d="100"/>
          <a:sy n="88" d="100"/>
        </p:scale>
        <p:origin x="342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98" name="Group 2"/>
          <p:cNvGrpSpPr>
            <a:grpSpLocks/>
          </p:cNvGrpSpPr>
          <p:nvPr/>
        </p:nvGrpSpPr>
        <p:grpSpPr bwMode="auto">
          <a:xfrm>
            <a:off x="-3175" y="2438400"/>
            <a:ext cx="9147175" cy="1063625"/>
            <a:chOff x="-2" y="1536"/>
            <a:chExt cx="5762" cy="670"/>
          </a:xfrm>
        </p:grpSpPr>
        <p:grpSp>
          <p:nvGrpSpPr>
            <p:cNvPr id="4099" name="Group 3"/>
            <p:cNvGrpSpPr>
              <a:grpSpLocks/>
            </p:cNvGrpSpPr>
            <p:nvPr/>
          </p:nvGrpSpPr>
          <p:grpSpPr bwMode="auto">
            <a:xfrm flipH="1">
              <a:off x="-2" y="1562"/>
              <a:ext cx="5762" cy="638"/>
              <a:chOff x="-2" y="1562"/>
              <a:chExt cx="5762" cy="638"/>
            </a:xfrm>
          </p:grpSpPr>
          <p:sp>
            <p:nvSpPr>
              <p:cNvPr id="4100" name="Freeform 4"/>
              <p:cNvSpPr>
                <a:spLocks/>
              </p:cNvSpPr>
              <p:nvPr/>
            </p:nvSpPr>
            <p:spPr bwMode="ltGray">
              <a:xfrm rot="-5400000">
                <a:off x="2559" y="-993"/>
                <a:ext cx="624" cy="5745"/>
              </a:xfrm>
              <a:custGeom>
                <a:avLst/>
                <a:gdLst>
                  <a:gd name="T0" fmla="*/ 0 w 1000"/>
                  <a:gd name="T1" fmla="*/ 0 h 720"/>
                  <a:gd name="T2" fmla="*/ 0 w 1000"/>
                  <a:gd name="T3" fmla="*/ 720 h 720"/>
                  <a:gd name="T4" fmla="*/ 1000 w 1000"/>
                  <a:gd name="T5" fmla="*/ 720 h 720"/>
                  <a:gd name="T6" fmla="*/ 1000 w 1000"/>
                  <a:gd name="T7" fmla="*/ 0 h 720"/>
                  <a:gd name="T8" fmla="*/ 0 w 1000"/>
                  <a:gd name="T9" fmla="*/ 0 h 7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000" h="720">
                    <a:moveTo>
                      <a:pt x="0" y="0"/>
                    </a:moveTo>
                    <a:lnTo>
                      <a:pt x="0" y="720"/>
                    </a:lnTo>
                    <a:lnTo>
                      <a:pt x="1000" y="720"/>
                    </a:lnTo>
                    <a:lnTo>
                      <a:pt x="100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4101" name="Freeform 5"/>
              <p:cNvSpPr>
                <a:spLocks/>
              </p:cNvSpPr>
              <p:nvPr/>
            </p:nvSpPr>
            <p:spPr bwMode="ltGray">
              <a:xfrm rot="-5400000">
                <a:off x="1323" y="1669"/>
                <a:ext cx="624" cy="421"/>
              </a:xfrm>
              <a:custGeom>
                <a:avLst/>
                <a:gdLst>
                  <a:gd name="T0" fmla="*/ 0 w 624"/>
                  <a:gd name="T1" fmla="*/ 0 h 317"/>
                  <a:gd name="T2" fmla="*/ 0 w 624"/>
                  <a:gd name="T3" fmla="*/ 272 h 317"/>
                  <a:gd name="T4" fmla="*/ 624 w 624"/>
                  <a:gd name="T5" fmla="*/ 272 h 317"/>
                  <a:gd name="T6" fmla="*/ 624 w 624"/>
                  <a:gd name="T7" fmla="*/ 0 h 317"/>
                  <a:gd name="T8" fmla="*/ 0 w 624"/>
                  <a:gd name="T9" fmla="*/ 0 h 3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432" y="224"/>
                      <a:pt x="520" y="317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4102" name="Freeform 6"/>
              <p:cNvSpPr>
                <a:spLocks/>
              </p:cNvSpPr>
              <p:nvPr/>
            </p:nvSpPr>
            <p:spPr bwMode="ltGray">
              <a:xfrm rot="-5400000">
                <a:off x="982" y="1669"/>
                <a:ext cx="624" cy="422"/>
              </a:xfrm>
              <a:custGeom>
                <a:avLst/>
                <a:gdLst>
                  <a:gd name="T0" fmla="*/ 0 w 624"/>
                  <a:gd name="T1" fmla="*/ 0 h 317"/>
                  <a:gd name="T2" fmla="*/ 0 w 624"/>
                  <a:gd name="T3" fmla="*/ 272 h 317"/>
                  <a:gd name="T4" fmla="*/ 624 w 624"/>
                  <a:gd name="T5" fmla="*/ 272 h 317"/>
                  <a:gd name="T6" fmla="*/ 624 w 624"/>
                  <a:gd name="T7" fmla="*/ 0 h 317"/>
                  <a:gd name="T8" fmla="*/ 0 w 624"/>
                  <a:gd name="T9" fmla="*/ 0 h 3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lnTo>
                      <a:pt x="0" y="272"/>
                    </a:lnTo>
                    <a:cubicBezTo>
                      <a:pt x="104" y="317"/>
                      <a:pt x="432" y="240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4103" name="Freeform 7"/>
              <p:cNvSpPr>
                <a:spLocks/>
              </p:cNvSpPr>
              <p:nvPr/>
            </p:nvSpPr>
            <p:spPr bwMode="ltGray">
              <a:xfrm rot="-5400000">
                <a:off x="-57" y="1752"/>
                <a:ext cx="624" cy="255"/>
              </a:xfrm>
              <a:custGeom>
                <a:avLst/>
                <a:gdLst>
                  <a:gd name="T0" fmla="*/ 0 w 624"/>
                  <a:gd name="T1" fmla="*/ 53 h 370"/>
                  <a:gd name="T2" fmla="*/ 0 w 624"/>
                  <a:gd name="T3" fmla="*/ 325 h 370"/>
                  <a:gd name="T4" fmla="*/ 624 w 624"/>
                  <a:gd name="T5" fmla="*/ 325 h 370"/>
                  <a:gd name="T6" fmla="*/ 624 w 624"/>
                  <a:gd name="T7" fmla="*/ 53 h 370"/>
                  <a:gd name="T8" fmla="*/ 384 w 624"/>
                  <a:gd name="T9" fmla="*/ 8 h 370"/>
                  <a:gd name="T10" fmla="*/ 0 w 624"/>
                  <a:gd name="T11" fmla="*/ 53 h 37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624" h="370">
                    <a:moveTo>
                      <a:pt x="0" y="53"/>
                    </a:moveTo>
                    <a:lnTo>
                      <a:pt x="0" y="325"/>
                    </a:lnTo>
                    <a:cubicBezTo>
                      <a:pt x="104" y="370"/>
                      <a:pt x="520" y="370"/>
                      <a:pt x="624" y="325"/>
                    </a:cubicBezTo>
                    <a:lnTo>
                      <a:pt x="624" y="53"/>
                    </a:lnTo>
                    <a:cubicBezTo>
                      <a:pt x="584" y="0"/>
                      <a:pt x="488" y="8"/>
                      <a:pt x="384" y="8"/>
                    </a:cubicBezTo>
                    <a:cubicBezTo>
                      <a:pt x="280" y="8"/>
                      <a:pt x="80" y="44"/>
                      <a:pt x="0" y="53"/>
                    </a:cubicBez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2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4104" name="Freeform 8"/>
              <p:cNvSpPr>
                <a:spLocks/>
              </p:cNvSpPr>
              <p:nvPr/>
            </p:nvSpPr>
            <p:spPr bwMode="ltGray">
              <a:xfrm rot="-5400000">
                <a:off x="664" y="1733"/>
                <a:ext cx="624" cy="294"/>
              </a:xfrm>
              <a:custGeom>
                <a:avLst/>
                <a:gdLst>
                  <a:gd name="T0" fmla="*/ 0 w 624"/>
                  <a:gd name="T1" fmla="*/ 0 h 317"/>
                  <a:gd name="T2" fmla="*/ 0 w 624"/>
                  <a:gd name="T3" fmla="*/ 272 h 317"/>
                  <a:gd name="T4" fmla="*/ 624 w 624"/>
                  <a:gd name="T5" fmla="*/ 272 h 317"/>
                  <a:gd name="T6" fmla="*/ 624 w 624"/>
                  <a:gd name="T7" fmla="*/ 0 h 317"/>
                  <a:gd name="T8" fmla="*/ 0 w 624"/>
                  <a:gd name="T9" fmla="*/ 0 h 3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lnTo>
                      <a:pt x="0" y="272"/>
                    </a:lnTo>
                    <a:cubicBezTo>
                      <a:pt x="104" y="317"/>
                      <a:pt x="520" y="317"/>
                      <a:pt x="624" y="272"/>
                    </a:cubicBezTo>
                    <a:lnTo>
                      <a:pt x="624" y="0"/>
                    </a:lnTo>
                    <a:cubicBezTo>
                      <a:pt x="240" y="42"/>
                      <a:pt x="130" y="0"/>
                      <a:pt x="0" y="0"/>
                    </a:cubicBezTo>
                    <a:close/>
                  </a:path>
                </a:pathLst>
              </a:cu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4105" name="Freeform 9"/>
              <p:cNvSpPr>
                <a:spLocks/>
              </p:cNvSpPr>
              <p:nvPr/>
            </p:nvSpPr>
            <p:spPr bwMode="ltGray">
              <a:xfrm rot="-5400000">
                <a:off x="442" y="1699"/>
                <a:ext cx="624" cy="362"/>
              </a:xfrm>
              <a:custGeom>
                <a:avLst/>
                <a:gdLst>
                  <a:gd name="T0" fmla="*/ 0 w 624"/>
                  <a:gd name="T1" fmla="*/ 0 h 272"/>
                  <a:gd name="T2" fmla="*/ 0 w 624"/>
                  <a:gd name="T3" fmla="*/ 272 h 272"/>
                  <a:gd name="T4" fmla="*/ 240 w 624"/>
                  <a:gd name="T5" fmla="*/ 240 h 272"/>
                  <a:gd name="T6" fmla="*/ 624 w 624"/>
                  <a:gd name="T7" fmla="*/ 272 h 272"/>
                  <a:gd name="T8" fmla="*/ 624 w 624"/>
                  <a:gd name="T9" fmla="*/ 0 h 272"/>
                  <a:gd name="T10" fmla="*/ 0 w 624"/>
                  <a:gd name="T11" fmla="*/ 0 h 2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624" h="272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96" y="240"/>
                      <a:pt x="136" y="240"/>
                      <a:pt x="240" y="240"/>
                    </a:cubicBezTo>
                    <a:cubicBezTo>
                      <a:pt x="344" y="240"/>
                      <a:pt x="528" y="272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4106" name="Freeform 10"/>
              <p:cNvSpPr>
                <a:spLocks/>
              </p:cNvSpPr>
              <p:nvPr/>
            </p:nvSpPr>
            <p:spPr bwMode="ltGray">
              <a:xfrm rot="-5400000">
                <a:off x="156" y="1726"/>
                <a:ext cx="632" cy="315"/>
              </a:xfrm>
              <a:custGeom>
                <a:avLst/>
                <a:gdLst>
                  <a:gd name="T0" fmla="*/ 8 w 632"/>
                  <a:gd name="T1" fmla="*/ 45 h 362"/>
                  <a:gd name="T2" fmla="*/ 8 w 632"/>
                  <a:gd name="T3" fmla="*/ 317 h 362"/>
                  <a:gd name="T4" fmla="*/ 248 w 632"/>
                  <a:gd name="T5" fmla="*/ 317 h 362"/>
                  <a:gd name="T6" fmla="*/ 632 w 632"/>
                  <a:gd name="T7" fmla="*/ 317 h 362"/>
                  <a:gd name="T8" fmla="*/ 632 w 632"/>
                  <a:gd name="T9" fmla="*/ 45 h 362"/>
                  <a:gd name="T10" fmla="*/ 104 w 632"/>
                  <a:gd name="T11" fmla="*/ 45 h 362"/>
                  <a:gd name="T12" fmla="*/ 8 w 632"/>
                  <a:gd name="T13" fmla="*/ 45 h 3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632" h="362">
                    <a:moveTo>
                      <a:pt x="8" y="45"/>
                    </a:moveTo>
                    <a:lnTo>
                      <a:pt x="8" y="317"/>
                    </a:lnTo>
                    <a:cubicBezTo>
                      <a:pt x="48" y="362"/>
                      <a:pt x="144" y="317"/>
                      <a:pt x="248" y="317"/>
                    </a:cubicBezTo>
                    <a:cubicBezTo>
                      <a:pt x="352" y="317"/>
                      <a:pt x="568" y="362"/>
                      <a:pt x="632" y="317"/>
                    </a:cubicBezTo>
                    <a:lnTo>
                      <a:pt x="632" y="45"/>
                    </a:lnTo>
                    <a:cubicBezTo>
                      <a:pt x="544" y="0"/>
                      <a:pt x="208" y="45"/>
                      <a:pt x="104" y="45"/>
                    </a:cubicBezTo>
                    <a:cubicBezTo>
                      <a:pt x="0" y="45"/>
                      <a:pt x="28" y="45"/>
                      <a:pt x="8" y="45"/>
                    </a:cubicBez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4107" name="Freeform 11"/>
              <p:cNvSpPr>
                <a:spLocks/>
              </p:cNvSpPr>
              <p:nvPr/>
            </p:nvSpPr>
            <p:spPr bwMode="ltGray">
              <a:xfrm rot="-5400000">
                <a:off x="3211" y="1664"/>
                <a:ext cx="624" cy="421"/>
              </a:xfrm>
              <a:custGeom>
                <a:avLst/>
                <a:gdLst>
                  <a:gd name="T0" fmla="*/ 0 w 624"/>
                  <a:gd name="T1" fmla="*/ 0 h 317"/>
                  <a:gd name="T2" fmla="*/ 0 w 624"/>
                  <a:gd name="T3" fmla="*/ 272 h 317"/>
                  <a:gd name="T4" fmla="*/ 624 w 624"/>
                  <a:gd name="T5" fmla="*/ 272 h 317"/>
                  <a:gd name="T6" fmla="*/ 624 w 624"/>
                  <a:gd name="T7" fmla="*/ 0 h 317"/>
                  <a:gd name="T8" fmla="*/ 0 w 624"/>
                  <a:gd name="T9" fmla="*/ 0 h 3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432" y="224"/>
                      <a:pt x="520" y="317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4108" name="Freeform 12"/>
              <p:cNvSpPr>
                <a:spLocks/>
              </p:cNvSpPr>
              <p:nvPr/>
            </p:nvSpPr>
            <p:spPr bwMode="ltGray">
              <a:xfrm rot="-5400000">
                <a:off x="2870" y="1664"/>
                <a:ext cx="624" cy="422"/>
              </a:xfrm>
              <a:custGeom>
                <a:avLst/>
                <a:gdLst>
                  <a:gd name="T0" fmla="*/ 0 w 624"/>
                  <a:gd name="T1" fmla="*/ 0 h 317"/>
                  <a:gd name="T2" fmla="*/ 0 w 624"/>
                  <a:gd name="T3" fmla="*/ 272 h 317"/>
                  <a:gd name="T4" fmla="*/ 624 w 624"/>
                  <a:gd name="T5" fmla="*/ 272 h 317"/>
                  <a:gd name="T6" fmla="*/ 624 w 624"/>
                  <a:gd name="T7" fmla="*/ 0 h 317"/>
                  <a:gd name="T8" fmla="*/ 0 w 624"/>
                  <a:gd name="T9" fmla="*/ 0 h 3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lnTo>
                      <a:pt x="0" y="272"/>
                    </a:lnTo>
                    <a:cubicBezTo>
                      <a:pt x="104" y="317"/>
                      <a:pt x="432" y="240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4109" name="Freeform 13"/>
              <p:cNvSpPr>
                <a:spLocks/>
              </p:cNvSpPr>
              <p:nvPr/>
            </p:nvSpPr>
            <p:spPr bwMode="ltGray">
              <a:xfrm rot="-5400000">
                <a:off x="1830" y="1747"/>
                <a:ext cx="624" cy="255"/>
              </a:xfrm>
              <a:custGeom>
                <a:avLst/>
                <a:gdLst>
                  <a:gd name="T0" fmla="*/ 0 w 624"/>
                  <a:gd name="T1" fmla="*/ 53 h 370"/>
                  <a:gd name="T2" fmla="*/ 0 w 624"/>
                  <a:gd name="T3" fmla="*/ 325 h 370"/>
                  <a:gd name="T4" fmla="*/ 624 w 624"/>
                  <a:gd name="T5" fmla="*/ 325 h 370"/>
                  <a:gd name="T6" fmla="*/ 624 w 624"/>
                  <a:gd name="T7" fmla="*/ 53 h 370"/>
                  <a:gd name="T8" fmla="*/ 384 w 624"/>
                  <a:gd name="T9" fmla="*/ 8 h 370"/>
                  <a:gd name="T10" fmla="*/ 0 w 624"/>
                  <a:gd name="T11" fmla="*/ 53 h 37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624" h="370">
                    <a:moveTo>
                      <a:pt x="0" y="53"/>
                    </a:moveTo>
                    <a:lnTo>
                      <a:pt x="0" y="325"/>
                    </a:lnTo>
                    <a:cubicBezTo>
                      <a:pt x="104" y="370"/>
                      <a:pt x="520" y="370"/>
                      <a:pt x="624" y="325"/>
                    </a:cubicBezTo>
                    <a:lnTo>
                      <a:pt x="624" y="53"/>
                    </a:lnTo>
                    <a:cubicBezTo>
                      <a:pt x="584" y="0"/>
                      <a:pt x="488" y="8"/>
                      <a:pt x="384" y="8"/>
                    </a:cubicBezTo>
                    <a:cubicBezTo>
                      <a:pt x="280" y="8"/>
                      <a:pt x="80" y="44"/>
                      <a:pt x="0" y="53"/>
                    </a:cubicBez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2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4110" name="Freeform 14"/>
              <p:cNvSpPr>
                <a:spLocks/>
              </p:cNvSpPr>
              <p:nvPr/>
            </p:nvSpPr>
            <p:spPr bwMode="ltGray">
              <a:xfrm rot="-5400000">
                <a:off x="2551" y="1728"/>
                <a:ext cx="624" cy="294"/>
              </a:xfrm>
              <a:custGeom>
                <a:avLst/>
                <a:gdLst>
                  <a:gd name="T0" fmla="*/ 0 w 624"/>
                  <a:gd name="T1" fmla="*/ 0 h 317"/>
                  <a:gd name="T2" fmla="*/ 0 w 624"/>
                  <a:gd name="T3" fmla="*/ 272 h 317"/>
                  <a:gd name="T4" fmla="*/ 624 w 624"/>
                  <a:gd name="T5" fmla="*/ 272 h 317"/>
                  <a:gd name="T6" fmla="*/ 624 w 624"/>
                  <a:gd name="T7" fmla="*/ 0 h 317"/>
                  <a:gd name="T8" fmla="*/ 0 w 624"/>
                  <a:gd name="T9" fmla="*/ 0 h 3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lnTo>
                      <a:pt x="0" y="272"/>
                    </a:lnTo>
                    <a:cubicBezTo>
                      <a:pt x="104" y="317"/>
                      <a:pt x="520" y="317"/>
                      <a:pt x="624" y="272"/>
                    </a:cubicBezTo>
                    <a:lnTo>
                      <a:pt x="624" y="0"/>
                    </a:lnTo>
                    <a:cubicBezTo>
                      <a:pt x="240" y="42"/>
                      <a:pt x="130" y="0"/>
                      <a:pt x="0" y="0"/>
                    </a:cubicBezTo>
                    <a:close/>
                  </a:path>
                </a:pathLst>
              </a:cu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4111" name="Freeform 15"/>
              <p:cNvSpPr>
                <a:spLocks/>
              </p:cNvSpPr>
              <p:nvPr/>
            </p:nvSpPr>
            <p:spPr bwMode="ltGray">
              <a:xfrm rot="-5400000">
                <a:off x="2330" y="1694"/>
                <a:ext cx="624" cy="361"/>
              </a:xfrm>
              <a:custGeom>
                <a:avLst/>
                <a:gdLst>
                  <a:gd name="T0" fmla="*/ 0 w 624"/>
                  <a:gd name="T1" fmla="*/ 0 h 272"/>
                  <a:gd name="T2" fmla="*/ 0 w 624"/>
                  <a:gd name="T3" fmla="*/ 272 h 272"/>
                  <a:gd name="T4" fmla="*/ 240 w 624"/>
                  <a:gd name="T5" fmla="*/ 240 h 272"/>
                  <a:gd name="T6" fmla="*/ 624 w 624"/>
                  <a:gd name="T7" fmla="*/ 272 h 272"/>
                  <a:gd name="T8" fmla="*/ 624 w 624"/>
                  <a:gd name="T9" fmla="*/ 0 h 272"/>
                  <a:gd name="T10" fmla="*/ 0 w 624"/>
                  <a:gd name="T11" fmla="*/ 0 h 2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624" h="272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96" y="240"/>
                      <a:pt x="136" y="240"/>
                      <a:pt x="240" y="240"/>
                    </a:cubicBezTo>
                    <a:cubicBezTo>
                      <a:pt x="344" y="240"/>
                      <a:pt x="528" y="272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4112" name="Freeform 16"/>
              <p:cNvSpPr>
                <a:spLocks/>
              </p:cNvSpPr>
              <p:nvPr/>
            </p:nvSpPr>
            <p:spPr bwMode="ltGray">
              <a:xfrm rot="-5400000">
                <a:off x="2043" y="1721"/>
                <a:ext cx="632" cy="316"/>
              </a:xfrm>
              <a:custGeom>
                <a:avLst/>
                <a:gdLst>
                  <a:gd name="T0" fmla="*/ 8 w 632"/>
                  <a:gd name="T1" fmla="*/ 45 h 362"/>
                  <a:gd name="T2" fmla="*/ 8 w 632"/>
                  <a:gd name="T3" fmla="*/ 317 h 362"/>
                  <a:gd name="T4" fmla="*/ 248 w 632"/>
                  <a:gd name="T5" fmla="*/ 317 h 362"/>
                  <a:gd name="T6" fmla="*/ 632 w 632"/>
                  <a:gd name="T7" fmla="*/ 317 h 362"/>
                  <a:gd name="T8" fmla="*/ 632 w 632"/>
                  <a:gd name="T9" fmla="*/ 45 h 362"/>
                  <a:gd name="T10" fmla="*/ 104 w 632"/>
                  <a:gd name="T11" fmla="*/ 45 h 362"/>
                  <a:gd name="T12" fmla="*/ 8 w 632"/>
                  <a:gd name="T13" fmla="*/ 45 h 3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632" h="362">
                    <a:moveTo>
                      <a:pt x="8" y="45"/>
                    </a:moveTo>
                    <a:lnTo>
                      <a:pt x="8" y="317"/>
                    </a:lnTo>
                    <a:cubicBezTo>
                      <a:pt x="48" y="362"/>
                      <a:pt x="144" y="317"/>
                      <a:pt x="248" y="317"/>
                    </a:cubicBezTo>
                    <a:cubicBezTo>
                      <a:pt x="352" y="317"/>
                      <a:pt x="568" y="362"/>
                      <a:pt x="632" y="317"/>
                    </a:cubicBezTo>
                    <a:lnTo>
                      <a:pt x="632" y="45"/>
                    </a:lnTo>
                    <a:cubicBezTo>
                      <a:pt x="544" y="0"/>
                      <a:pt x="208" y="45"/>
                      <a:pt x="104" y="45"/>
                    </a:cubicBezTo>
                    <a:cubicBezTo>
                      <a:pt x="0" y="45"/>
                      <a:pt x="28" y="45"/>
                      <a:pt x="8" y="45"/>
                    </a:cubicBezTo>
                    <a:close/>
                  </a:path>
                </a:pathLst>
              </a:cu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4113" name="Freeform 17"/>
              <p:cNvSpPr>
                <a:spLocks/>
              </p:cNvSpPr>
              <p:nvPr/>
            </p:nvSpPr>
            <p:spPr bwMode="ltGray">
              <a:xfrm rot="-5400000">
                <a:off x="4077" y="1669"/>
                <a:ext cx="624" cy="421"/>
              </a:xfrm>
              <a:custGeom>
                <a:avLst/>
                <a:gdLst>
                  <a:gd name="T0" fmla="*/ 0 w 624"/>
                  <a:gd name="T1" fmla="*/ 0 h 317"/>
                  <a:gd name="T2" fmla="*/ 0 w 624"/>
                  <a:gd name="T3" fmla="*/ 272 h 317"/>
                  <a:gd name="T4" fmla="*/ 624 w 624"/>
                  <a:gd name="T5" fmla="*/ 272 h 317"/>
                  <a:gd name="T6" fmla="*/ 624 w 624"/>
                  <a:gd name="T7" fmla="*/ 0 h 317"/>
                  <a:gd name="T8" fmla="*/ 0 w 624"/>
                  <a:gd name="T9" fmla="*/ 0 h 3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432" y="224"/>
                      <a:pt x="520" y="317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4114" name="Freeform 18"/>
              <p:cNvSpPr>
                <a:spLocks/>
              </p:cNvSpPr>
              <p:nvPr/>
            </p:nvSpPr>
            <p:spPr bwMode="ltGray">
              <a:xfrm rot="-5400000">
                <a:off x="3736" y="1669"/>
                <a:ext cx="624" cy="422"/>
              </a:xfrm>
              <a:custGeom>
                <a:avLst/>
                <a:gdLst>
                  <a:gd name="T0" fmla="*/ 0 w 624"/>
                  <a:gd name="T1" fmla="*/ 0 h 317"/>
                  <a:gd name="T2" fmla="*/ 0 w 624"/>
                  <a:gd name="T3" fmla="*/ 272 h 317"/>
                  <a:gd name="T4" fmla="*/ 624 w 624"/>
                  <a:gd name="T5" fmla="*/ 272 h 317"/>
                  <a:gd name="T6" fmla="*/ 624 w 624"/>
                  <a:gd name="T7" fmla="*/ 0 h 317"/>
                  <a:gd name="T8" fmla="*/ 0 w 624"/>
                  <a:gd name="T9" fmla="*/ 0 h 3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lnTo>
                      <a:pt x="0" y="272"/>
                    </a:lnTo>
                    <a:cubicBezTo>
                      <a:pt x="104" y="317"/>
                      <a:pt x="432" y="240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4115" name="Freeform 19"/>
              <p:cNvSpPr>
                <a:spLocks/>
              </p:cNvSpPr>
              <p:nvPr/>
            </p:nvSpPr>
            <p:spPr bwMode="ltGray">
              <a:xfrm rot="-5400000">
                <a:off x="4584" y="1747"/>
                <a:ext cx="624" cy="255"/>
              </a:xfrm>
              <a:custGeom>
                <a:avLst/>
                <a:gdLst>
                  <a:gd name="T0" fmla="*/ 0 w 624"/>
                  <a:gd name="T1" fmla="*/ 53 h 370"/>
                  <a:gd name="T2" fmla="*/ 0 w 624"/>
                  <a:gd name="T3" fmla="*/ 325 h 370"/>
                  <a:gd name="T4" fmla="*/ 624 w 624"/>
                  <a:gd name="T5" fmla="*/ 325 h 370"/>
                  <a:gd name="T6" fmla="*/ 624 w 624"/>
                  <a:gd name="T7" fmla="*/ 53 h 370"/>
                  <a:gd name="T8" fmla="*/ 384 w 624"/>
                  <a:gd name="T9" fmla="*/ 8 h 370"/>
                  <a:gd name="T10" fmla="*/ 0 w 624"/>
                  <a:gd name="T11" fmla="*/ 53 h 37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624" h="370">
                    <a:moveTo>
                      <a:pt x="0" y="53"/>
                    </a:moveTo>
                    <a:lnTo>
                      <a:pt x="0" y="325"/>
                    </a:lnTo>
                    <a:cubicBezTo>
                      <a:pt x="104" y="370"/>
                      <a:pt x="520" y="370"/>
                      <a:pt x="624" y="325"/>
                    </a:cubicBezTo>
                    <a:lnTo>
                      <a:pt x="624" y="53"/>
                    </a:lnTo>
                    <a:cubicBezTo>
                      <a:pt x="584" y="0"/>
                      <a:pt x="488" y="8"/>
                      <a:pt x="384" y="8"/>
                    </a:cubicBezTo>
                    <a:cubicBezTo>
                      <a:pt x="280" y="8"/>
                      <a:pt x="80" y="44"/>
                      <a:pt x="0" y="53"/>
                    </a:cubicBezTo>
                    <a:close/>
                  </a:path>
                </a:pathLst>
              </a:cu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2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4116" name="Freeform 20"/>
              <p:cNvSpPr>
                <a:spLocks/>
              </p:cNvSpPr>
              <p:nvPr/>
            </p:nvSpPr>
            <p:spPr bwMode="ltGray">
              <a:xfrm>
                <a:off x="5469" y="1562"/>
                <a:ext cx="291" cy="625"/>
              </a:xfrm>
              <a:custGeom>
                <a:avLst/>
                <a:gdLst>
                  <a:gd name="T0" fmla="*/ 0 w 291"/>
                  <a:gd name="T1" fmla="*/ 624 h 625"/>
                  <a:gd name="T2" fmla="*/ 291 w 291"/>
                  <a:gd name="T3" fmla="*/ 625 h 625"/>
                  <a:gd name="T4" fmla="*/ 291 w 291"/>
                  <a:gd name="T5" fmla="*/ 6 h 625"/>
                  <a:gd name="T6" fmla="*/ 0 w 291"/>
                  <a:gd name="T7" fmla="*/ 0 h 625"/>
                  <a:gd name="T8" fmla="*/ 0 w 291"/>
                  <a:gd name="T9" fmla="*/ 624 h 6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91" h="625">
                    <a:moveTo>
                      <a:pt x="0" y="624"/>
                    </a:moveTo>
                    <a:lnTo>
                      <a:pt x="291" y="625"/>
                    </a:lnTo>
                    <a:lnTo>
                      <a:pt x="291" y="6"/>
                    </a:lnTo>
                    <a:lnTo>
                      <a:pt x="0" y="0"/>
                    </a:lnTo>
                    <a:cubicBezTo>
                      <a:pt x="39" y="384"/>
                      <a:pt x="0" y="494"/>
                      <a:pt x="0" y="624"/>
                    </a:cubicBezTo>
                    <a:close/>
                  </a:path>
                </a:pathLst>
              </a:cu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4117" name="Freeform 21"/>
              <p:cNvSpPr>
                <a:spLocks/>
              </p:cNvSpPr>
              <p:nvPr/>
            </p:nvSpPr>
            <p:spPr bwMode="ltGray">
              <a:xfrm rot="-5400000">
                <a:off x="5084" y="1694"/>
                <a:ext cx="624" cy="361"/>
              </a:xfrm>
              <a:custGeom>
                <a:avLst/>
                <a:gdLst>
                  <a:gd name="T0" fmla="*/ 0 w 624"/>
                  <a:gd name="T1" fmla="*/ 0 h 272"/>
                  <a:gd name="T2" fmla="*/ 0 w 624"/>
                  <a:gd name="T3" fmla="*/ 272 h 272"/>
                  <a:gd name="T4" fmla="*/ 240 w 624"/>
                  <a:gd name="T5" fmla="*/ 240 h 272"/>
                  <a:gd name="T6" fmla="*/ 624 w 624"/>
                  <a:gd name="T7" fmla="*/ 272 h 272"/>
                  <a:gd name="T8" fmla="*/ 624 w 624"/>
                  <a:gd name="T9" fmla="*/ 0 h 272"/>
                  <a:gd name="T10" fmla="*/ 0 w 624"/>
                  <a:gd name="T11" fmla="*/ 0 h 2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624" h="272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96" y="240"/>
                      <a:pt x="136" y="240"/>
                      <a:pt x="240" y="240"/>
                    </a:cubicBezTo>
                    <a:cubicBezTo>
                      <a:pt x="344" y="240"/>
                      <a:pt x="528" y="272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4118" name="Freeform 22"/>
              <p:cNvSpPr>
                <a:spLocks/>
              </p:cNvSpPr>
              <p:nvPr/>
            </p:nvSpPr>
            <p:spPr bwMode="ltGray">
              <a:xfrm rot="-5400000">
                <a:off x="4797" y="1721"/>
                <a:ext cx="632" cy="316"/>
              </a:xfrm>
              <a:custGeom>
                <a:avLst/>
                <a:gdLst>
                  <a:gd name="T0" fmla="*/ 8 w 632"/>
                  <a:gd name="T1" fmla="*/ 45 h 362"/>
                  <a:gd name="T2" fmla="*/ 8 w 632"/>
                  <a:gd name="T3" fmla="*/ 317 h 362"/>
                  <a:gd name="T4" fmla="*/ 248 w 632"/>
                  <a:gd name="T5" fmla="*/ 317 h 362"/>
                  <a:gd name="T6" fmla="*/ 632 w 632"/>
                  <a:gd name="T7" fmla="*/ 317 h 362"/>
                  <a:gd name="T8" fmla="*/ 632 w 632"/>
                  <a:gd name="T9" fmla="*/ 45 h 362"/>
                  <a:gd name="T10" fmla="*/ 104 w 632"/>
                  <a:gd name="T11" fmla="*/ 45 h 362"/>
                  <a:gd name="T12" fmla="*/ 8 w 632"/>
                  <a:gd name="T13" fmla="*/ 45 h 3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632" h="362">
                    <a:moveTo>
                      <a:pt x="8" y="45"/>
                    </a:moveTo>
                    <a:lnTo>
                      <a:pt x="8" y="317"/>
                    </a:lnTo>
                    <a:cubicBezTo>
                      <a:pt x="48" y="362"/>
                      <a:pt x="144" y="317"/>
                      <a:pt x="248" y="317"/>
                    </a:cubicBezTo>
                    <a:cubicBezTo>
                      <a:pt x="352" y="317"/>
                      <a:pt x="568" y="362"/>
                      <a:pt x="632" y="317"/>
                    </a:cubicBezTo>
                    <a:lnTo>
                      <a:pt x="632" y="45"/>
                    </a:lnTo>
                    <a:cubicBezTo>
                      <a:pt x="544" y="0"/>
                      <a:pt x="208" y="45"/>
                      <a:pt x="104" y="45"/>
                    </a:cubicBezTo>
                    <a:cubicBezTo>
                      <a:pt x="0" y="45"/>
                      <a:pt x="28" y="45"/>
                      <a:pt x="8" y="45"/>
                    </a:cubicBez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</p:grpSp>
        <p:sp>
          <p:nvSpPr>
            <p:cNvPr id="4119" name="Freeform 23"/>
            <p:cNvSpPr>
              <a:spLocks/>
            </p:cNvSpPr>
            <p:nvPr/>
          </p:nvSpPr>
          <p:spPr bwMode="ltGray">
            <a:xfrm flipH="1">
              <a:off x="-2" y="1536"/>
              <a:ext cx="5762" cy="412"/>
            </a:xfrm>
            <a:custGeom>
              <a:avLst/>
              <a:gdLst>
                <a:gd name="T0" fmla="*/ 0 w 5762"/>
                <a:gd name="T1" fmla="*/ 196 h 385"/>
                <a:gd name="T2" fmla="*/ 5762 w 5762"/>
                <a:gd name="T3" fmla="*/ 188 h 385"/>
                <a:gd name="T4" fmla="*/ 5762 w 5762"/>
                <a:gd name="T5" fmla="*/ 4 h 385"/>
                <a:gd name="T6" fmla="*/ 0 w 5762"/>
                <a:gd name="T7" fmla="*/ 0 h 385"/>
                <a:gd name="T8" fmla="*/ 0 w 5762"/>
                <a:gd name="T9" fmla="*/ 196 h 3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762" h="385">
                  <a:moveTo>
                    <a:pt x="0" y="196"/>
                  </a:moveTo>
                  <a:cubicBezTo>
                    <a:pt x="1667" y="385"/>
                    <a:pt x="2275" y="93"/>
                    <a:pt x="5762" y="188"/>
                  </a:cubicBezTo>
                  <a:lnTo>
                    <a:pt x="5762" y="4"/>
                  </a:lnTo>
                  <a:lnTo>
                    <a:pt x="0" y="0"/>
                  </a:lnTo>
                  <a:lnTo>
                    <a:pt x="0" y="1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rgbClr val="767676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chemeClr val="tx1"/>
                  </a:solidFill>
                  <a:prstDash val="solid"/>
                  <a:miter lim="8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4120" name="Freeform 24"/>
            <p:cNvSpPr>
              <a:spLocks/>
            </p:cNvSpPr>
            <p:nvPr/>
          </p:nvSpPr>
          <p:spPr bwMode="ltGray">
            <a:xfrm flipH="1">
              <a:off x="-2" y="2017"/>
              <a:ext cx="5761" cy="189"/>
            </a:xfrm>
            <a:custGeom>
              <a:avLst/>
              <a:gdLst>
                <a:gd name="T0" fmla="*/ 0 w 5761"/>
                <a:gd name="T1" fmla="*/ 28 h 189"/>
                <a:gd name="T2" fmla="*/ 5761 w 5761"/>
                <a:gd name="T3" fmla="*/ 0 h 189"/>
                <a:gd name="T4" fmla="*/ 5761 w 5761"/>
                <a:gd name="T5" fmla="*/ 189 h 189"/>
                <a:gd name="T6" fmla="*/ 1 w 5761"/>
                <a:gd name="T7" fmla="*/ 189 h 189"/>
                <a:gd name="T8" fmla="*/ 0 w 5761"/>
                <a:gd name="T9" fmla="*/ 28 h 1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761" h="189">
                  <a:moveTo>
                    <a:pt x="0" y="28"/>
                  </a:moveTo>
                  <a:cubicBezTo>
                    <a:pt x="961" y="0"/>
                    <a:pt x="4971" y="161"/>
                    <a:pt x="5761" y="0"/>
                  </a:cubicBezTo>
                  <a:lnTo>
                    <a:pt x="5761" y="189"/>
                  </a:lnTo>
                  <a:lnTo>
                    <a:pt x="1" y="189"/>
                  </a:lnTo>
                  <a:lnTo>
                    <a:pt x="0" y="28"/>
                  </a:lnTo>
                  <a:close/>
                </a:path>
              </a:pathLst>
            </a:custGeom>
            <a:gradFill rotWithShape="0">
              <a:gsLst>
                <a:gs pos="0">
                  <a:srgbClr val="767676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chemeClr val="tx1"/>
                  </a:solidFill>
                  <a:prstDash val="solid"/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</p:grpSp>
      <p:sp>
        <p:nvSpPr>
          <p:cNvPr id="4121" name="Rectangle 25"/>
          <p:cNvSpPr>
            <a:spLocks noGrp="1" noChangeArrowheads="1"/>
          </p:cNvSpPr>
          <p:nvPr>
            <p:ph type="ctrTitle"/>
          </p:nvPr>
        </p:nvSpPr>
        <p:spPr>
          <a:xfrm>
            <a:off x="1173163" y="198438"/>
            <a:ext cx="7772400" cy="2286000"/>
          </a:xfrm>
        </p:spPr>
        <p:txBody>
          <a:bodyPr anchor="b">
            <a:spAutoFit/>
          </a:bodyPr>
          <a:lstStyle>
            <a:lvl1pPr>
              <a:defRPr sz="7200"/>
            </a:lvl1pPr>
          </a:lstStyle>
          <a:p>
            <a:pPr lvl="0"/>
            <a:r>
              <a:rPr lang="en-GB" altLang="en-US" noProof="0" smtClean="0"/>
              <a:t>Click to edit Master title style</a:t>
            </a:r>
          </a:p>
        </p:txBody>
      </p:sp>
      <p:sp>
        <p:nvSpPr>
          <p:cNvPr id="4122" name="Rectangle 26"/>
          <p:cNvSpPr>
            <a:spLocks noGrp="1" noChangeArrowheads="1"/>
          </p:cNvSpPr>
          <p:nvPr>
            <p:ph type="subTitle" idx="1"/>
          </p:nvPr>
        </p:nvSpPr>
        <p:spPr>
          <a:xfrm>
            <a:off x="1166813" y="3886200"/>
            <a:ext cx="6400800" cy="1752600"/>
          </a:xfrm>
        </p:spPr>
        <p:txBody>
          <a:bodyPr/>
          <a:lstStyle>
            <a:lvl1pPr marL="0" indent="0">
              <a:buFont typeface="Wingdings" panose="05000000000000000000" pitchFamily="2" charset="2"/>
              <a:buNone/>
              <a:defRPr sz="4000"/>
            </a:lvl1pPr>
          </a:lstStyle>
          <a:p>
            <a:pPr lvl="0"/>
            <a:r>
              <a:rPr lang="en-GB" altLang="en-US" noProof="0" smtClean="0"/>
              <a:t>Click to edit Master subtitle style</a:t>
            </a:r>
          </a:p>
        </p:txBody>
      </p:sp>
      <p:sp>
        <p:nvSpPr>
          <p:cNvPr id="4123" name="Rectangle 27"/>
          <p:cNvSpPr>
            <a:spLocks noGrp="1" noChangeArrowheads="1"/>
          </p:cNvSpPr>
          <p:nvPr>
            <p:ph type="dt" sz="half" idx="2"/>
          </p:nvPr>
        </p:nvSpPr>
        <p:spPr>
          <a:xfrm>
            <a:off x="1166813" y="6248400"/>
            <a:ext cx="1905000" cy="457200"/>
          </a:xfr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endParaRPr lang="en-GB" altLang="en-US"/>
          </a:p>
        </p:txBody>
      </p:sp>
      <p:sp>
        <p:nvSpPr>
          <p:cNvPr id="4124" name="Rectangle 28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endParaRPr lang="en-GB" altLang="en-US"/>
          </a:p>
        </p:txBody>
      </p:sp>
      <p:sp>
        <p:nvSpPr>
          <p:cNvPr id="4125" name="Rectangle 29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9D3E6756-9FEE-4E8A-8C52-6142A743A37F}" type="slidenum">
              <a:rPr lang="en-GB" altLang="en-US"/>
              <a:pPr/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25A565-64B8-42B2-ADAA-6A7528588474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361265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02463" y="457200"/>
            <a:ext cx="1943100" cy="5638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73163" y="457200"/>
            <a:ext cx="5676900" cy="5638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C74B756-78E4-4A45-954C-F3E112E7FE77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060105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 preserve="1">
  <p:cSld name="Title, Clip 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3163" y="4572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Online Image Placeholder 2"/>
          <p:cNvSpPr>
            <a:spLocks noGrp="1"/>
          </p:cNvSpPr>
          <p:nvPr>
            <p:ph type="clipArt" sz="half" idx="1"/>
          </p:nvPr>
        </p:nvSpPr>
        <p:spPr>
          <a:xfrm>
            <a:off x="1173163" y="1981200"/>
            <a:ext cx="3810000" cy="4114800"/>
          </a:xfrm>
        </p:spPr>
        <p:txBody>
          <a:bodyPr/>
          <a:lstStyle/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135563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173163" y="6265863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5814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0104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77DD121E-27FC-41E6-954D-2D7EB0DD267C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57964901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C8DCDF-ECAB-40B6-9C0B-6841D1658711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17/05/2017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49922C-310D-43C9-AEBB-E6DC87DE69D5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450630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C8DCDF-ECAB-40B6-9C0B-6841D1658711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17/05/2017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49922C-310D-43C9-AEBB-E6DC87DE69D5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333403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C8DCDF-ECAB-40B6-9C0B-6841D1658711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17/05/2017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49922C-310D-43C9-AEBB-E6DC87DE69D5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552784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C8DCDF-ECAB-40B6-9C0B-6841D1658711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17/05/2017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49922C-310D-43C9-AEBB-E6DC87DE69D5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32254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C8DCDF-ECAB-40B6-9C0B-6841D1658711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17/05/2017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49922C-310D-43C9-AEBB-E6DC87DE69D5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701835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C8DCDF-ECAB-40B6-9C0B-6841D1658711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17/05/2017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49922C-310D-43C9-AEBB-E6DC87DE69D5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003386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C8DCDF-ECAB-40B6-9C0B-6841D1658711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17/05/2017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49922C-310D-43C9-AEBB-E6DC87DE69D5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67886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7D0F6A3-0D79-4F52-B410-369DF1DBDA33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9565606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C8DCDF-ECAB-40B6-9C0B-6841D1658711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17/05/2017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49922C-310D-43C9-AEBB-E6DC87DE69D5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605665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C8DCDF-ECAB-40B6-9C0B-6841D1658711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17/05/2017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49922C-310D-43C9-AEBB-E6DC87DE69D5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663904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C8DCDF-ECAB-40B6-9C0B-6841D1658711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17/05/2017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49922C-310D-43C9-AEBB-E6DC87DE69D5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657752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C8DCDF-ECAB-40B6-9C0B-6841D1658711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17/05/2017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49922C-310D-43C9-AEBB-E6DC87DE69D5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0233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72FAF80-619A-4784-B741-8655710903CD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275469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73163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35563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209ACBB-502F-487C-A7BC-28E1D347F2C1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081110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D7D6A30-4377-428C-8CBC-CE7E71F09FBC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006568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309C7A8-B8E1-4CDE-B63E-85F602300DD8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6219020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209A6C7-D84F-4625-A69A-B8BD7319BD15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7785403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D7E21B6-0D20-4C26-A5F7-ACE917138694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9952654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C378343-4661-4674-BB92-53AD30D719A5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128143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>
          <a:outerShdw dist="107763" dir="2700000" algn="ctr" rotWithShape="0">
            <a:srgbClr val="000000"/>
          </a:outerShdw>
        </a:effectLst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4" name="Group 2"/>
          <p:cNvGrpSpPr>
            <a:grpSpLocks/>
          </p:cNvGrpSpPr>
          <p:nvPr/>
        </p:nvGrpSpPr>
        <p:grpSpPr bwMode="auto">
          <a:xfrm>
            <a:off x="0" y="-4763"/>
            <a:ext cx="1063625" cy="6858001"/>
            <a:chOff x="0" y="-3"/>
            <a:chExt cx="670" cy="4320"/>
          </a:xfrm>
        </p:grpSpPr>
        <p:grpSp>
          <p:nvGrpSpPr>
            <p:cNvPr id="3075" name="Group 3"/>
            <p:cNvGrpSpPr>
              <a:grpSpLocks/>
            </p:cNvGrpSpPr>
            <p:nvPr/>
          </p:nvGrpSpPr>
          <p:grpSpPr bwMode="auto">
            <a:xfrm rot="16200000" flipH="1">
              <a:off x="-1815" y="1838"/>
              <a:ext cx="4320" cy="638"/>
              <a:chOff x="-2" y="1562"/>
              <a:chExt cx="5762" cy="638"/>
            </a:xfrm>
          </p:grpSpPr>
          <p:sp>
            <p:nvSpPr>
              <p:cNvPr id="3076" name="Freeform 4"/>
              <p:cNvSpPr>
                <a:spLocks/>
              </p:cNvSpPr>
              <p:nvPr/>
            </p:nvSpPr>
            <p:spPr bwMode="ltGray">
              <a:xfrm rot="-5400000">
                <a:off x="2559" y="-993"/>
                <a:ext cx="624" cy="5745"/>
              </a:xfrm>
              <a:custGeom>
                <a:avLst/>
                <a:gdLst>
                  <a:gd name="T0" fmla="*/ 0 w 1000"/>
                  <a:gd name="T1" fmla="*/ 0 h 720"/>
                  <a:gd name="T2" fmla="*/ 0 w 1000"/>
                  <a:gd name="T3" fmla="*/ 720 h 720"/>
                  <a:gd name="T4" fmla="*/ 1000 w 1000"/>
                  <a:gd name="T5" fmla="*/ 720 h 720"/>
                  <a:gd name="T6" fmla="*/ 1000 w 1000"/>
                  <a:gd name="T7" fmla="*/ 0 h 720"/>
                  <a:gd name="T8" fmla="*/ 0 w 1000"/>
                  <a:gd name="T9" fmla="*/ 0 h 7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000" h="720">
                    <a:moveTo>
                      <a:pt x="0" y="0"/>
                    </a:moveTo>
                    <a:lnTo>
                      <a:pt x="0" y="720"/>
                    </a:lnTo>
                    <a:lnTo>
                      <a:pt x="1000" y="720"/>
                    </a:lnTo>
                    <a:lnTo>
                      <a:pt x="100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077" name="Freeform 5"/>
              <p:cNvSpPr>
                <a:spLocks/>
              </p:cNvSpPr>
              <p:nvPr/>
            </p:nvSpPr>
            <p:spPr bwMode="ltGray">
              <a:xfrm rot="-5400000">
                <a:off x="1323" y="1669"/>
                <a:ext cx="624" cy="421"/>
              </a:xfrm>
              <a:custGeom>
                <a:avLst/>
                <a:gdLst>
                  <a:gd name="T0" fmla="*/ 0 w 624"/>
                  <a:gd name="T1" fmla="*/ 0 h 317"/>
                  <a:gd name="T2" fmla="*/ 0 w 624"/>
                  <a:gd name="T3" fmla="*/ 272 h 317"/>
                  <a:gd name="T4" fmla="*/ 624 w 624"/>
                  <a:gd name="T5" fmla="*/ 272 h 317"/>
                  <a:gd name="T6" fmla="*/ 624 w 624"/>
                  <a:gd name="T7" fmla="*/ 0 h 317"/>
                  <a:gd name="T8" fmla="*/ 0 w 624"/>
                  <a:gd name="T9" fmla="*/ 0 h 3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432" y="224"/>
                      <a:pt x="520" y="317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078" name="Freeform 6"/>
              <p:cNvSpPr>
                <a:spLocks/>
              </p:cNvSpPr>
              <p:nvPr/>
            </p:nvSpPr>
            <p:spPr bwMode="ltGray">
              <a:xfrm rot="-5400000">
                <a:off x="982" y="1669"/>
                <a:ext cx="624" cy="422"/>
              </a:xfrm>
              <a:custGeom>
                <a:avLst/>
                <a:gdLst>
                  <a:gd name="T0" fmla="*/ 0 w 624"/>
                  <a:gd name="T1" fmla="*/ 0 h 317"/>
                  <a:gd name="T2" fmla="*/ 0 w 624"/>
                  <a:gd name="T3" fmla="*/ 272 h 317"/>
                  <a:gd name="T4" fmla="*/ 624 w 624"/>
                  <a:gd name="T5" fmla="*/ 272 h 317"/>
                  <a:gd name="T6" fmla="*/ 624 w 624"/>
                  <a:gd name="T7" fmla="*/ 0 h 317"/>
                  <a:gd name="T8" fmla="*/ 0 w 624"/>
                  <a:gd name="T9" fmla="*/ 0 h 3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lnTo>
                      <a:pt x="0" y="272"/>
                    </a:lnTo>
                    <a:cubicBezTo>
                      <a:pt x="104" y="317"/>
                      <a:pt x="432" y="240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079" name="Freeform 7"/>
              <p:cNvSpPr>
                <a:spLocks/>
              </p:cNvSpPr>
              <p:nvPr/>
            </p:nvSpPr>
            <p:spPr bwMode="ltGray">
              <a:xfrm rot="-5400000">
                <a:off x="-57" y="1752"/>
                <a:ext cx="624" cy="255"/>
              </a:xfrm>
              <a:custGeom>
                <a:avLst/>
                <a:gdLst>
                  <a:gd name="T0" fmla="*/ 0 w 624"/>
                  <a:gd name="T1" fmla="*/ 53 h 370"/>
                  <a:gd name="T2" fmla="*/ 0 w 624"/>
                  <a:gd name="T3" fmla="*/ 325 h 370"/>
                  <a:gd name="T4" fmla="*/ 624 w 624"/>
                  <a:gd name="T5" fmla="*/ 325 h 370"/>
                  <a:gd name="T6" fmla="*/ 624 w 624"/>
                  <a:gd name="T7" fmla="*/ 53 h 370"/>
                  <a:gd name="T8" fmla="*/ 384 w 624"/>
                  <a:gd name="T9" fmla="*/ 8 h 370"/>
                  <a:gd name="T10" fmla="*/ 0 w 624"/>
                  <a:gd name="T11" fmla="*/ 53 h 37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624" h="370">
                    <a:moveTo>
                      <a:pt x="0" y="53"/>
                    </a:moveTo>
                    <a:lnTo>
                      <a:pt x="0" y="325"/>
                    </a:lnTo>
                    <a:cubicBezTo>
                      <a:pt x="104" y="370"/>
                      <a:pt x="520" y="370"/>
                      <a:pt x="624" y="325"/>
                    </a:cubicBezTo>
                    <a:lnTo>
                      <a:pt x="624" y="53"/>
                    </a:lnTo>
                    <a:cubicBezTo>
                      <a:pt x="584" y="0"/>
                      <a:pt x="488" y="8"/>
                      <a:pt x="384" y="8"/>
                    </a:cubicBezTo>
                    <a:cubicBezTo>
                      <a:pt x="280" y="8"/>
                      <a:pt x="80" y="44"/>
                      <a:pt x="0" y="53"/>
                    </a:cubicBez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2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080" name="Freeform 8"/>
              <p:cNvSpPr>
                <a:spLocks/>
              </p:cNvSpPr>
              <p:nvPr/>
            </p:nvSpPr>
            <p:spPr bwMode="ltGray">
              <a:xfrm rot="-5400000">
                <a:off x="664" y="1733"/>
                <a:ext cx="624" cy="294"/>
              </a:xfrm>
              <a:custGeom>
                <a:avLst/>
                <a:gdLst>
                  <a:gd name="T0" fmla="*/ 0 w 624"/>
                  <a:gd name="T1" fmla="*/ 0 h 317"/>
                  <a:gd name="T2" fmla="*/ 0 w 624"/>
                  <a:gd name="T3" fmla="*/ 272 h 317"/>
                  <a:gd name="T4" fmla="*/ 624 w 624"/>
                  <a:gd name="T5" fmla="*/ 272 h 317"/>
                  <a:gd name="T6" fmla="*/ 624 w 624"/>
                  <a:gd name="T7" fmla="*/ 0 h 317"/>
                  <a:gd name="T8" fmla="*/ 0 w 624"/>
                  <a:gd name="T9" fmla="*/ 0 h 3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lnTo>
                      <a:pt x="0" y="272"/>
                    </a:lnTo>
                    <a:cubicBezTo>
                      <a:pt x="104" y="317"/>
                      <a:pt x="520" y="317"/>
                      <a:pt x="624" y="272"/>
                    </a:cubicBezTo>
                    <a:lnTo>
                      <a:pt x="624" y="0"/>
                    </a:lnTo>
                    <a:cubicBezTo>
                      <a:pt x="240" y="42"/>
                      <a:pt x="130" y="0"/>
                      <a:pt x="0" y="0"/>
                    </a:cubicBezTo>
                    <a:close/>
                  </a:path>
                </a:pathLst>
              </a:cu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081" name="Freeform 9"/>
              <p:cNvSpPr>
                <a:spLocks/>
              </p:cNvSpPr>
              <p:nvPr/>
            </p:nvSpPr>
            <p:spPr bwMode="ltGray">
              <a:xfrm rot="-5400000">
                <a:off x="442" y="1699"/>
                <a:ext cx="624" cy="362"/>
              </a:xfrm>
              <a:custGeom>
                <a:avLst/>
                <a:gdLst>
                  <a:gd name="T0" fmla="*/ 0 w 624"/>
                  <a:gd name="T1" fmla="*/ 0 h 272"/>
                  <a:gd name="T2" fmla="*/ 0 w 624"/>
                  <a:gd name="T3" fmla="*/ 272 h 272"/>
                  <a:gd name="T4" fmla="*/ 240 w 624"/>
                  <a:gd name="T5" fmla="*/ 240 h 272"/>
                  <a:gd name="T6" fmla="*/ 624 w 624"/>
                  <a:gd name="T7" fmla="*/ 272 h 272"/>
                  <a:gd name="T8" fmla="*/ 624 w 624"/>
                  <a:gd name="T9" fmla="*/ 0 h 272"/>
                  <a:gd name="T10" fmla="*/ 0 w 624"/>
                  <a:gd name="T11" fmla="*/ 0 h 2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624" h="272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96" y="240"/>
                      <a:pt x="136" y="240"/>
                      <a:pt x="240" y="240"/>
                    </a:cubicBezTo>
                    <a:cubicBezTo>
                      <a:pt x="344" y="240"/>
                      <a:pt x="528" y="272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082" name="Freeform 10"/>
              <p:cNvSpPr>
                <a:spLocks/>
              </p:cNvSpPr>
              <p:nvPr/>
            </p:nvSpPr>
            <p:spPr bwMode="ltGray">
              <a:xfrm rot="-5400000">
                <a:off x="156" y="1726"/>
                <a:ext cx="632" cy="315"/>
              </a:xfrm>
              <a:custGeom>
                <a:avLst/>
                <a:gdLst>
                  <a:gd name="T0" fmla="*/ 8 w 632"/>
                  <a:gd name="T1" fmla="*/ 45 h 362"/>
                  <a:gd name="T2" fmla="*/ 8 w 632"/>
                  <a:gd name="T3" fmla="*/ 317 h 362"/>
                  <a:gd name="T4" fmla="*/ 248 w 632"/>
                  <a:gd name="T5" fmla="*/ 317 h 362"/>
                  <a:gd name="T6" fmla="*/ 632 w 632"/>
                  <a:gd name="T7" fmla="*/ 317 h 362"/>
                  <a:gd name="T8" fmla="*/ 632 w 632"/>
                  <a:gd name="T9" fmla="*/ 45 h 362"/>
                  <a:gd name="T10" fmla="*/ 104 w 632"/>
                  <a:gd name="T11" fmla="*/ 45 h 362"/>
                  <a:gd name="T12" fmla="*/ 8 w 632"/>
                  <a:gd name="T13" fmla="*/ 45 h 3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632" h="362">
                    <a:moveTo>
                      <a:pt x="8" y="45"/>
                    </a:moveTo>
                    <a:lnTo>
                      <a:pt x="8" y="317"/>
                    </a:lnTo>
                    <a:cubicBezTo>
                      <a:pt x="48" y="362"/>
                      <a:pt x="144" y="317"/>
                      <a:pt x="248" y="317"/>
                    </a:cubicBezTo>
                    <a:cubicBezTo>
                      <a:pt x="352" y="317"/>
                      <a:pt x="568" y="362"/>
                      <a:pt x="632" y="317"/>
                    </a:cubicBezTo>
                    <a:lnTo>
                      <a:pt x="632" y="45"/>
                    </a:lnTo>
                    <a:cubicBezTo>
                      <a:pt x="544" y="0"/>
                      <a:pt x="208" y="45"/>
                      <a:pt x="104" y="45"/>
                    </a:cubicBezTo>
                    <a:cubicBezTo>
                      <a:pt x="0" y="45"/>
                      <a:pt x="28" y="45"/>
                      <a:pt x="8" y="45"/>
                    </a:cubicBez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083" name="Freeform 11"/>
              <p:cNvSpPr>
                <a:spLocks/>
              </p:cNvSpPr>
              <p:nvPr/>
            </p:nvSpPr>
            <p:spPr bwMode="ltGray">
              <a:xfrm rot="-5400000">
                <a:off x="3211" y="1664"/>
                <a:ext cx="624" cy="421"/>
              </a:xfrm>
              <a:custGeom>
                <a:avLst/>
                <a:gdLst>
                  <a:gd name="T0" fmla="*/ 0 w 624"/>
                  <a:gd name="T1" fmla="*/ 0 h 317"/>
                  <a:gd name="T2" fmla="*/ 0 w 624"/>
                  <a:gd name="T3" fmla="*/ 272 h 317"/>
                  <a:gd name="T4" fmla="*/ 624 w 624"/>
                  <a:gd name="T5" fmla="*/ 272 h 317"/>
                  <a:gd name="T6" fmla="*/ 624 w 624"/>
                  <a:gd name="T7" fmla="*/ 0 h 317"/>
                  <a:gd name="T8" fmla="*/ 0 w 624"/>
                  <a:gd name="T9" fmla="*/ 0 h 3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432" y="224"/>
                      <a:pt x="520" y="317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084" name="Freeform 12"/>
              <p:cNvSpPr>
                <a:spLocks/>
              </p:cNvSpPr>
              <p:nvPr/>
            </p:nvSpPr>
            <p:spPr bwMode="ltGray">
              <a:xfrm rot="-5400000">
                <a:off x="2870" y="1664"/>
                <a:ext cx="624" cy="422"/>
              </a:xfrm>
              <a:custGeom>
                <a:avLst/>
                <a:gdLst>
                  <a:gd name="T0" fmla="*/ 0 w 624"/>
                  <a:gd name="T1" fmla="*/ 0 h 317"/>
                  <a:gd name="T2" fmla="*/ 0 w 624"/>
                  <a:gd name="T3" fmla="*/ 272 h 317"/>
                  <a:gd name="T4" fmla="*/ 624 w 624"/>
                  <a:gd name="T5" fmla="*/ 272 h 317"/>
                  <a:gd name="T6" fmla="*/ 624 w 624"/>
                  <a:gd name="T7" fmla="*/ 0 h 317"/>
                  <a:gd name="T8" fmla="*/ 0 w 624"/>
                  <a:gd name="T9" fmla="*/ 0 h 3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lnTo>
                      <a:pt x="0" y="272"/>
                    </a:lnTo>
                    <a:cubicBezTo>
                      <a:pt x="104" y="317"/>
                      <a:pt x="432" y="240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085" name="Freeform 13"/>
              <p:cNvSpPr>
                <a:spLocks/>
              </p:cNvSpPr>
              <p:nvPr/>
            </p:nvSpPr>
            <p:spPr bwMode="ltGray">
              <a:xfrm rot="-5400000">
                <a:off x="1830" y="1747"/>
                <a:ext cx="624" cy="255"/>
              </a:xfrm>
              <a:custGeom>
                <a:avLst/>
                <a:gdLst>
                  <a:gd name="T0" fmla="*/ 0 w 624"/>
                  <a:gd name="T1" fmla="*/ 53 h 370"/>
                  <a:gd name="T2" fmla="*/ 0 w 624"/>
                  <a:gd name="T3" fmla="*/ 325 h 370"/>
                  <a:gd name="T4" fmla="*/ 624 w 624"/>
                  <a:gd name="T5" fmla="*/ 325 h 370"/>
                  <a:gd name="T6" fmla="*/ 624 w 624"/>
                  <a:gd name="T7" fmla="*/ 53 h 370"/>
                  <a:gd name="T8" fmla="*/ 384 w 624"/>
                  <a:gd name="T9" fmla="*/ 8 h 370"/>
                  <a:gd name="T10" fmla="*/ 0 w 624"/>
                  <a:gd name="T11" fmla="*/ 53 h 37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624" h="370">
                    <a:moveTo>
                      <a:pt x="0" y="53"/>
                    </a:moveTo>
                    <a:lnTo>
                      <a:pt x="0" y="325"/>
                    </a:lnTo>
                    <a:cubicBezTo>
                      <a:pt x="104" y="370"/>
                      <a:pt x="520" y="370"/>
                      <a:pt x="624" y="325"/>
                    </a:cubicBezTo>
                    <a:lnTo>
                      <a:pt x="624" y="53"/>
                    </a:lnTo>
                    <a:cubicBezTo>
                      <a:pt x="584" y="0"/>
                      <a:pt x="488" y="8"/>
                      <a:pt x="384" y="8"/>
                    </a:cubicBezTo>
                    <a:cubicBezTo>
                      <a:pt x="280" y="8"/>
                      <a:pt x="80" y="44"/>
                      <a:pt x="0" y="53"/>
                    </a:cubicBez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2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086" name="Freeform 14"/>
              <p:cNvSpPr>
                <a:spLocks/>
              </p:cNvSpPr>
              <p:nvPr/>
            </p:nvSpPr>
            <p:spPr bwMode="ltGray">
              <a:xfrm rot="-5400000">
                <a:off x="2551" y="1728"/>
                <a:ext cx="624" cy="294"/>
              </a:xfrm>
              <a:custGeom>
                <a:avLst/>
                <a:gdLst>
                  <a:gd name="T0" fmla="*/ 0 w 624"/>
                  <a:gd name="T1" fmla="*/ 0 h 317"/>
                  <a:gd name="T2" fmla="*/ 0 w 624"/>
                  <a:gd name="T3" fmla="*/ 272 h 317"/>
                  <a:gd name="T4" fmla="*/ 624 w 624"/>
                  <a:gd name="T5" fmla="*/ 272 h 317"/>
                  <a:gd name="T6" fmla="*/ 624 w 624"/>
                  <a:gd name="T7" fmla="*/ 0 h 317"/>
                  <a:gd name="T8" fmla="*/ 0 w 624"/>
                  <a:gd name="T9" fmla="*/ 0 h 3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lnTo>
                      <a:pt x="0" y="272"/>
                    </a:lnTo>
                    <a:cubicBezTo>
                      <a:pt x="104" y="317"/>
                      <a:pt x="520" y="317"/>
                      <a:pt x="624" y="272"/>
                    </a:cubicBezTo>
                    <a:lnTo>
                      <a:pt x="624" y="0"/>
                    </a:lnTo>
                    <a:cubicBezTo>
                      <a:pt x="240" y="42"/>
                      <a:pt x="130" y="0"/>
                      <a:pt x="0" y="0"/>
                    </a:cubicBezTo>
                    <a:close/>
                  </a:path>
                </a:pathLst>
              </a:cu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087" name="Freeform 15"/>
              <p:cNvSpPr>
                <a:spLocks/>
              </p:cNvSpPr>
              <p:nvPr/>
            </p:nvSpPr>
            <p:spPr bwMode="ltGray">
              <a:xfrm rot="-5400000">
                <a:off x="2330" y="1694"/>
                <a:ext cx="624" cy="361"/>
              </a:xfrm>
              <a:custGeom>
                <a:avLst/>
                <a:gdLst>
                  <a:gd name="T0" fmla="*/ 0 w 624"/>
                  <a:gd name="T1" fmla="*/ 0 h 272"/>
                  <a:gd name="T2" fmla="*/ 0 w 624"/>
                  <a:gd name="T3" fmla="*/ 272 h 272"/>
                  <a:gd name="T4" fmla="*/ 240 w 624"/>
                  <a:gd name="T5" fmla="*/ 240 h 272"/>
                  <a:gd name="T6" fmla="*/ 624 w 624"/>
                  <a:gd name="T7" fmla="*/ 272 h 272"/>
                  <a:gd name="T8" fmla="*/ 624 w 624"/>
                  <a:gd name="T9" fmla="*/ 0 h 272"/>
                  <a:gd name="T10" fmla="*/ 0 w 624"/>
                  <a:gd name="T11" fmla="*/ 0 h 2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624" h="272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96" y="240"/>
                      <a:pt x="136" y="240"/>
                      <a:pt x="240" y="240"/>
                    </a:cubicBezTo>
                    <a:cubicBezTo>
                      <a:pt x="344" y="240"/>
                      <a:pt x="528" y="272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088" name="Freeform 16"/>
              <p:cNvSpPr>
                <a:spLocks/>
              </p:cNvSpPr>
              <p:nvPr/>
            </p:nvSpPr>
            <p:spPr bwMode="ltGray">
              <a:xfrm rot="-5400000">
                <a:off x="2043" y="1721"/>
                <a:ext cx="632" cy="316"/>
              </a:xfrm>
              <a:custGeom>
                <a:avLst/>
                <a:gdLst>
                  <a:gd name="T0" fmla="*/ 8 w 632"/>
                  <a:gd name="T1" fmla="*/ 45 h 362"/>
                  <a:gd name="T2" fmla="*/ 8 w 632"/>
                  <a:gd name="T3" fmla="*/ 317 h 362"/>
                  <a:gd name="T4" fmla="*/ 248 w 632"/>
                  <a:gd name="T5" fmla="*/ 317 h 362"/>
                  <a:gd name="T6" fmla="*/ 632 w 632"/>
                  <a:gd name="T7" fmla="*/ 317 h 362"/>
                  <a:gd name="T8" fmla="*/ 632 w 632"/>
                  <a:gd name="T9" fmla="*/ 45 h 362"/>
                  <a:gd name="T10" fmla="*/ 104 w 632"/>
                  <a:gd name="T11" fmla="*/ 45 h 362"/>
                  <a:gd name="T12" fmla="*/ 8 w 632"/>
                  <a:gd name="T13" fmla="*/ 45 h 3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632" h="362">
                    <a:moveTo>
                      <a:pt x="8" y="45"/>
                    </a:moveTo>
                    <a:lnTo>
                      <a:pt x="8" y="317"/>
                    </a:lnTo>
                    <a:cubicBezTo>
                      <a:pt x="48" y="362"/>
                      <a:pt x="144" y="317"/>
                      <a:pt x="248" y="317"/>
                    </a:cubicBezTo>
                    <a:cubicBezTo>
                      <a:pt x="352" y="317"/>
                      <a:pt x="568" y="362"/>
                      <a:pt x="632" y="317"/>
                    </a:cubicBezTo>
                    <a:lnTo>
                      <a:pt x="632" y="45"/>
                    </a:lnTo>
                    <a:cubicBezTo>
                      <a:pt x="544" y="0"/>
                      <a:pt x="208" y="45"/>
                      <a:pt x="104" y="45"/>
                    </a:cubicBezTo>
                    <a:cubicBezTo>
                      <a:pt x="0" y="45"/>
                      <a:pt x="28" y="45"/>
                      <a:pt x="8" y="45"/>
                    </a:cubicBezTo>
                    <a:close/>
                  </a:path>
                </a:pathLst>
              </a:cu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089" name="Freeform 17"/>
              <p:cNvSpPr>
                <a:spLocks/>
              </p:cNvSpPr>
              <p:nvPr/>
            </p:nvSpPr>
            <p:spPr bwMode="ltGray">
              <a:xfrm rot="-5400000">
                <a:off x="4077" y="1669"/>
                <a:ext cx="624" cy="421"/>
              </a:xfrm>
              <a:custGeom>
                <a:avLst/>
                <a:gdLst>
                  <a:gd name="T0" fmla="*/ 0 w 624"/>
                  <a:gd name="T1" fmla="*/ 0 h 317"/>
                  <a:gd name="T2" fmla="*/ 0 w 624"/>
                  <a:gd name="T3" fmla="*/ 272 h 317"/>
                  <a:gd name="T4" fmla="*/ 624 w 624"/>
                  <a:gd name="T5" fmla="*/ 272 h 317"/>
                  <a:gd name="T6" fmla="*/ 624 w 624"/>
                  <a:gd name="T7" fmla="*/ 0 h 317"/>
                  <a:gd name="T8" fmla="*/ 0 w 624"/>
                  <a:gd name="T9" fmla="*/ 0 h 3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432" y="224"/>
                      <a:pt x="520" y="317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090" name="Freeform 18"/>
              <p:cNvSpPr>
                <a:spLocks/>
              </p:cNvSpPr>
              <p:nvPr/>
            </p:nvSpPr>
            <p:spPr bwMode="ltGray">
              <a:xfrm rot="-5400000">
                <a:off x="3736" y="1669"/>
                <a:ext cx="624" cy="422"/>
              </a:xfrm>
              <a:custGeom>
                <a:avLst/>
                <a:gdLst>
                  <a:gd name="T0" fmla="*/ 0 w 624"/>
                  <a:gd name="T1" fmla="*/ 0 h 317"/>
                  <a:gd name="T2" fmla="*/ 0 w 624"/>
                  <a:gd name="T3" fmla="*/ 272 h 317"/>
                  <a:gd name="T4" fmla="*/ 624 w 624"/>
                  <a:gd name="T5" fmla="*/ 272 h 317"/>
                  <a:gd name="T6" fmla="*/ 624 w 624"/>
                  <a:gd name="T7" fmla="*/ 0 h 317"/>
                  <a:gd name="T8" fmla="*/ 0 w 624"/>
                  <a:gd name="T9" fmla="*/ 0 h 3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lnTo>
                      <a:pt x="0" y="272"/>
                    </a:lnTo>
                    <a:cubicBezTo>
                      <a:pt x="104" y="317"/>
                      <a:pt x="432" y="240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091" name="Freeform 19"/>
              <p:cNvSpPr>
                <a:spLocks/>
              </p:cNvSpPr>
              <p:nvPr/>
            </p:nvSpPr>
            <p:spPr bwMode="ltGray">
              <a:xfrm rot="-5400000">
                <a:off x="4584" y="1747"/>
                <a:ext cx="624" cy="255"/>
              </a:xfrm>
              <a:custGeom>
                <a:avLst/>
                <a:gdLst>
                  <a:gd name="T0" fmla="*/ 0 w 624"/>
                  <a:gd name="T1" fmla="*/ 53 h 370"/>
                  <a:gd name="T2" fmla="*/ 0 w 624"/>
                  <a:gd name="T3" fmla="*/ 325 h 370"/>
                  <a:gd name="T4" fmla="*/ 624 w 624"/>
                  <a:gd name="T5" fmla="*/ 325 h 370"/>
                  <a:gd name="T6" fmla="*/ 624 w 624"/>
                  <a:gd name="T7" fmla="*/ 53 h 370"/>
                  <a:gd name="T8" fmla="*/ 384 w 624"/>
                  <a:gd name="T9" fmla="*/ 8 h 370"/>
                  <a:gd name="T10" fmla="*/ 0 w 624"/>
                  <a:gd name="T11" fmla="*/ 53 h 37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624" h="370">
                    <a:moveTo>
                      <a:pt x="0" y="53"/>
                    </a:moveTo>
                    <a:lnTo>
                      <a:pt x="0" y="325"/>
                    </a:lnTo>
                    <a:cubicBezTo>
                      <a:pt x="104" y="370"/>
                      <a:pt x="520" y="370"/>
                      <a:pt x="624" y="325"/>
                    </a:cubicBezTo>
                    <a:lnTo>
                      <a:pt x="624" y="53"/>
                    </a:lnTo>
                    <a:cubicBezTo>
                      <a:pt x="584" y="0"/>
                      <a:pt x="488" y="8"/>
                      <a:pt x="384" y="8"/>
                    </a:cubicBezTo>
                    <a:cubicBezTo>
                      <a:pt x="280" y="8"/>
                      <a:pt x="80" y="44"/>
                      <a:pt x="0" y="53"/>
                    </a:cubicBezTo>
                    <a:close/>
                  </a:path>
                </a:pathLst>
              </a:cu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2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092" name="Freeform 20"/>
              <p:cNvSpPr>
                <a:spLocks/>
              </p:cNvSpPr>
              <p:nvPr/>
            </p:nvSpPr>
            <p:spPr bwMode="ltGray">
              <a:xfrm>
                <a:off x="5469" y="1562"/>
                <a:ext cx="291" cy="625"/>
              </a:xfrm>
              <a:custGeom>
                <a:avLst/>
                <a:gdLst>
                  <a:gd name="T0" fmla="*/ 0 w 291"/>
                  <a:gd name="T1" fmla="*/ 624 h 625"/>
                  <a:gd name="T2" fmla="*/ 291 w 291"/>
                  <a:gd name="T3" fmla="*/ 625 h 625"/>
                  <a:gd name="T4" fmla="*/ 291 w 291"/>
                  <a:gd name="T5" fmla="*/ 6 h 625"/>
                  <a:gd name="T6" fmla="*/ 0 w 291"/>
                  <a:gd name="T7" fmla="*/ 0 h 625"/>
                  <a:gd name="T8" fmla="*/ 0 w 291"/>
                  <a:gd name="T9" fmla="*/ 624 h 6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91" h="625">
                    <a:moveTo>
                      <a:pt x="0" y="624"/>
                    </a:moveTo>
                    <a:lnTo>
                      <a:pt x="291" y="625"/>
                    </a:lnTo>
                    <a:lnTo>
                      <a:pt x="291" y="6"/>
                    </a:lnTo>
                    <a:lnTo>
                      <a:pt x="0" y="0"/>
                    </a:lnTo>
                    <a:cubicBezTo>
                      <a:pt x="39" y="384"/>
                      <a:pt x="0" y="494"/>
                      <a:pt x="0" y="624"/>
                    </a:cubicBezTo>
                    <a:close/>
                  </a:path>
                </a:pathLst>
              </a:cu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093" name="Freeform 21"/>
              <p:cNvSpPr>
                <a:spLocks/>
              </p:cNvSpPr>
              <p:nvPr/>
            </p:nvSpPr>
            <p:spPr bwMode="ltGray">
              <a:xfrm rot="-5400000">
                <a:off x="5084" y="1694"/>
                <a:ext cx="624" cy="361"/>
              </a:xfrm>
              <a:custGeom>
                <a:avLst/>
                <a:gdLst>
                  <a:gd name="T0" fmla="*/ 0 w 624"/>
                  <a:gd name="T1" fmla="*/ 0 h 272"/>
                  <a:gd name="T2" fmla="*/ 0 w 624"/>
                  <a:gd name="T3" fmla="*/ 272 h 272"/>
                  <a:gd name="T4" fmla="*/ 240 w 624"/>
                  <a:gd name="T5" fmla="*/ 240 h 272"/>
                  <a:gd name="T6" fmla="*/ 624 w 624"/>
                  <a:gd name="T7" fmla="*/ 272 h 272"/>
                  <a:gd name="T8" fmla="*/ 624 w 624"/>
                  <a:gd name="T9" fmla="*/ 0 h 272"/>
                  <a:gd name="T10" fmla="*/ 0 w 624"/>
                  <a:gd name="T11" fmla="*/ 0 h 2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624" h="272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96" y="240"/>
                      <a:pt x="136" y="240"/>
                      <a:pt x="240" y="240"/>
                    </a:cubicBezTo>
                    <a:cubicBezTo>
                      <a:pt x="344" y="240"/>
                      <a:pt x="528" y="272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094" name="Freeform 22"/>
              <p:cNvSpPr>
                <a:spLocks/>
              </p:cNvSpPr>
              <p:nvPr/>
            </p:nvSpPr>
            <p:spPr bwMode="ltGray">
              <a:xfrm rot="-5400000">
                <a:off x="4797" y="1721"/>
                <a:ext cx="632" cy="316"/>
              </a:xfrm>
              <a:custGeom>
                <a:avLst/>
                <a:gdLst>
                  <a:gd name="T0" fmla="*/ 8 w 632"/>
                  <a:gd name="T1" fmla="*/ 45 h 362"/>
                  <a:gd name="T2" fmla="*/ 8 w 632"/>
                  <a:gd name="T3" fmla="*/ 317 h 362"/>
                  <a:gd name="T4" fmla="*/ 248 w 632"/>
                  <a:gd name="T5" fmla="*/ 317 h 362"/>
                  <a:gd name="T6" fmla="*/ 632 w 632"/>
                  <a:gd name="T7" fmla="*/ 317 h 362"/>
                  <a:gd name="T8" fmla="*/ 632 w 632"/>
                  <a:gd name="T9" fmla="*/ 45 h 362"/>
                  <a:gd name="T10" fmla="*/ 104 w 632"/>
                  <a:gd name="T11" fmla="*/ 45 h 362"/>
                  <a:gd name="T12" fmla="*/ 8 w 632"/>
                  <a:gd name="T13" fmla="*/ 45 h 3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632" h="362">
                    <a:moveTo>
                      <a:pt x="8" y="45"/>
                    </a:moveTo>
                    <a:lnTo>
                      <a:pt x="8" y="317"/>
                    </a:lnTo>
                    <a:cubicBezTo>
                      <a:pt x="48" y="362"/>
                      <a:pt x="144" y="317"/>
                      <a:pt x="248" y="317"/>
                    </a:cubicBezTo>
                    <a:cubicBezTo>
                      <a:pt x="352" y="317"/>
                      <a:pt x="568" y="362"/>
                      <a:pt x="632" y="317"/>
                    </a:cubicBezTo>
                    <a:lnTo>
                      <a:pt x="632" y="45"/>
                    </a:lnTo>
                    <a:cubicBezTo>
                      <a:pt x="544" y="0"/>
                      <a:pt x="208" y="45"/>
                      <a:pt x="104" y="45"/>
                    </a:cubicBezTo>
                    <a:cubicBezTo>
                      <a:pt x="0" y="45"/>
                      <a:pt x="28" y="45"/>
                      <a:pt x="8" y="45"/>
                    </a:cubicBez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</p:grpSp>
        <p:sp>
          <p:nvSpPr>
            <p:cNvPr id="3095" name="Freeform 23"/>
            <p:cNvSpPr>
              <a:spLocks/>
            </p:cNvSpPr>
            <p:nvPr/>
          </p:nvSpPr>
          <p:spPr bwMode="ltGray">
            <a:xfrm rot="16200000" flipH="1">
              <a:off x="-1954" y="1951"/>
              <a:ext cx="4320" cy="412"/>
            </a:xfrm>
            <a:custGeom>
              <a:avLst/>
              <a:gdLst>
                <a:gd name="T0" fmla="*/ 0 w 5762"/>
                <a:gd name="T1" fmla="*/ 196 h 385"/>
                <a:gd name="T2" fmla="*/ 5762 w 5762"/>
                <a:gd name="T3" fmla="*/ 188 h 385"/>
                <a:gd name="T4" fmla="*/ 5762 w 5762"/>
                <a:gd name="T5" fmla="*/ 4 h 385"/>
                <a:gd name="T6" fmla="*/ 0 w 5762"/>
                <a:gd name="T7" fmla="*/ 0 h 385"/>
                <a:gd name="T8" fmla="*/ 0 w 5762"/>
                <a:gd name="T9" fmla="*/ 196 h 3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762" h="385">
                  <a:moveTo>
                    <a:pt x="0" y="196"/>
                  </a:moveTo>
                  <a:cubicBezTo>
                    <a:pt x="1667" y="385"/>
                    <a:pt x="2275" y="93"/>
                    <a:pt x="5762" y="188"/>
                  </a:cubicBezTo>
                  <a:lnTo>
                    <a:pt x="5762" y="4"/>
                  </a:lnTo>
                  <a:lnTo>
                    <a:pt x="0" y="0"/>
                  </a:lnTo>
                  <a:lnTo>
                    <a:pt x="0" y="1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rgbClr val="767676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chemeClr val="tx1"/>
                  </a:solidFill>
                  <a:prstDash val="solid"/>
                  <a:miter lim="8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96" name="Freeform 24"/>
            <p:cNvSpPr>
              <a:spLocks/>
            </p:cNvSpPr>
            <p:nvPr/>
          </p:nvSpPr>
          <p:spPr bwMode="ltGray">
            <a:xfrm rot="16200000" flipH="1">
              <a:off x="-1584" y="2062"/>
              <a:ext cx="4319" cy="189"/>
            </a:xfrm>
            <a:custGeom>
              <a:avLst/>
              <a:gdLst>
                <a:gd name="T0" fmla="*/ 0 w 5761"/>
                <a:gd name="T1" fmla="*/ 28 h 189"/>
                <a:gd name="T2" fmla="*/ 5761 w 5761"/>
                <a:gd name="T3" fmla="*/ 0 h 189"/>
                <a:gd name="T4" fmla="*/ 5761 w 5761"/>
                <a:gd name="T5" fmla="*/ 189 h 189"/>
                <a:gd name="T6" fmla="*/ 1 w 5761"/>
                <a:gd name="T7" fmla="*/ 189 h 189"/>
                <a:gd name="T8" fmla="*/ 0 w 5761"/>
                <a:gd name="T9" fmla="*/ 28 h 1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761" h="189">
                  <a:moveTo>
                    <a:pt x="0" y="28"/>
                  </a:moveTo>
                  <a:cubicBezTo>
                    <a:pt x="961" y="0"/>
                    <a:pt x="4971" y="161"/>
                    <a:pt x="5761" y="0"/>
                  </a:cubicBezTo>
                  <a:lnTo>
                    <a:pt x="5761" y="189"/>
                  </a:lnTo>
                  <a:lnTo>
                    <a:pt x="1" y="189"/>
                  </a:lnTo>
                  <a:lnTo>
                    <a:pt x="0" y="28"/>
                  </a:lnTo>
                  <a:close/>
                </a:path>
              </a:pathLst>
            </a:custGeom>
            <a:gradFill rotWithShape="0">
              <a:gsLst>
                <a:gs pos="0">
                  <a:srgbClr val="767676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chemeClr val="tx1"/>
                  </a:solidFill>
                  <a:prstDash val="solid"/>
                  <a:miter lim="8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</p:grpSp>
      <p:sp>
        <p:nvSpPr>
          <p:cNvPr id="3097" name="Rectangle 25"/>
          <p:cNvSpPr>
            <a:spLocks noGrp="1" noChangeArrowheads="1"/>
          </p:cNvSpPr>
          <p:nvPr>
            <p:ph type="title"/>
          </p:nvPr>
        </p:nvSpPr>
        <p:spPr bwMode="auto">
          <a:xfrm>
            <a:off x="1173163" y="4572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title style</a:t>
            </a:r>
          </a:p>
        </p:txBody>
      </p:sp>
      <p:sp>
        <p:nvSpPr>
          <p:cNvPr id="3098" name="Rectangle 26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73163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3099" name="Rectangle 2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73163" y="6265863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50000"/>
              </a:spcBef>
              <a:defRPr sz="1400">
                <a:latin typeface="+mn-lt"/>
              </a:defRPr>
            </a:lvl1pPr>
          </a:lstStyle>
          <a:p>
            <a:endParaRPr lang="en-GB" altLang="en-US"/>
          </a:p>
        </p:txBody>
      </p:sp>
      <p:sp>
        <p:nvSpPr>
          <p:cNvPr id="3100" name="Rectangle 2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814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50000"/>
              </a:spcBef>
              <a:defRPr sz="1400">
                <a:latin typeface="+mn-lt"/>
              </a:defRPr>
            </a:lvl1pPr>
          </a:lstStyle>
          <a:p>
            <a:endParaRPr lang="en-GB" altLang="en-US"/>
          </a:p>
        </p:txBody>
      </p:sp>
      <p:sp>
        <p:nvSpPr>
          <p:cNvPr id="3101" name="Rectangle 2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50000"/>
              </a:spcBef>
              <a:defRPr sz="1400">
                <a:latin typeface="+mn-lt"/>
              </a:defRPr>
            </a:lvl1pPr>
          </a:lstStyle>
          <a:p>
            <a:fld id="{8E72F8EC-402A-496F-9228-71E8ECD4A0C7}" type="slidenum">
              <a:rPr lang="en-GB" altLang="en-US"/>
              <a:pPr/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</p:sldLayoutIdLst>
  <p:txStyles>
    <p:titleStyle>
      <a:lvl1pPr algn="l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" panose="05000000000000000000" pitchFamily="2" charset="2"/>
        <a:buChar char="n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CCC8DCDF-ECAB-40B6-9C0B-6841D1658711}" type="datetimeFigureOut">
              <a:rPr lang="en-GB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17/05/2017</a:t>
            </a:fld>
            <a:endParaRPr lang="en-GB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GB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2D49922C-310D-43C9-AEBB-E6DC87DE69D5}" type="slidenum">
              <a:rPr lang="en-GB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GB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30385023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jzdTiM5wS_c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rimesurvey.co.uk/" TargetMode="External"/><Relationship Id="rId2" Type="http://schemas.openxmlformats.org/officeDocument/2006/relationships/hyperlink" Target="https://www.ons.gov.uk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suttontrust.com/research" TargetMode="External"/><Relationship Id="rId4" Type="http://schemas.openxmlformats.org/officeDocument/2006/relationships/hyperlink" Target="http://www.jrf.org.uk/society" TargetMode="Externa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compare-school-performance.service.gov.uk/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173163" y="1295400"/>
            <a:ext cx="7772400" cy="1189038"/>
          </a:xfrm>
        </p:spPr>
        <p:txBody>
          <a:bodyPr/>
          <a:lstStyle/>
          <a:p>
            <a:r>
              <a:rPr lang="en-GB" altLang="en-US" dirty="0">
                <a:latin typeface="Arial" panose="020B0604020202020204" pitchFamily="34" charset="0"/>
              </a:rPr>
              <a:t>Official Statistics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altLang="en-US" sz="2800" dirty="0"/>
              <a:t>Dave King</a:t>
            </a:r>
          </a:p>
          <a:p>
            <a:r>
              <a:rPr lang="en-GB" altLang="en-US" sz="2800" dirty="0"/>
              <a:t>Sociology Department</a:t>
            </a:r>
          </a:p>
          <a:p>
            <a:endParaRPr lang="en-GB" altLang="en-US" sz="2800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52120" y="4005064"/>
            <a:ext cx="3037682" cy="227351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b="1" u="sng" dirty="0">
                <a:latin typeface="Arial" panose="020B0604020202020204" pitchFamily="34" charset="0"/>
                <a:cs typeface="Times New Roman" panose="02020603050405020304" pitchFamily="18" charset="0"/>
              </a:rPr>
              <a:t>Theoretical Issues: </a:t>
            </a:r>
            <a:r>
              <a:rPr lang="en-GB" altLang="en-US" b="1" u="sng" dirty="0" smtClean="0">
                <a:latin typeface="Arial" panose="020B0604020202020204" pitchFamily="34" charset="0"/>
                <a:cs typeface="Times New Roman" panose="02020603050405020304" pitchFamily="18" charset="0"/>
              </a:rPr>
              <a:t>Interpretivism / Phenomenology</a:t>
            </a:r>
            <a:endParaRPr lang="en-GB" altLang="en-US" dirty="0">
              <a:latin typeface="Arial" panose="020B0604020202020204" pitchFamily="34" charset="0"/>
            </a:endParaRPr>
          </a:p>
        </p:txBody>
      </p:sp>
      <p:sp>
        <p:nvSpPr>
          <p:cNvPr id="46083" name="Rectangle 1027"/>
          <p:cNvSpPr>
            <a:spLocks noGrp="1" noChangeArrowheads="1"/>
          </p:cNvSpPr>
          <p:nvPr>
            <p:ph type="body" sz="half" idx="2"/>
          </p:nvPr>
        </p:nvSpPr>
        <p:spPr>
          <a:xfrm>
            <a:off x="914400" y="2209800"/>
            <a:ext cx="7391400" cy="4038600"/>
          </a:xfrm>
        </p:spPr>
        <p:txBody>
          <a:bodyPr/>
          <a:lstStyle/>
          <a:p>
            <a:r>
              <a:rPr lang="en-GB" altLang="en-US" sz="2800" dirty="0">
                <a:cs typeface="Times New Roman" panose="02020603050405020304" pitchFamily="18" charset="0"/>
              </a:rPr>
              <a:t>Official statistics are clearly </a:t>
            </a:r>
            <a:r>
              <a:rPr lang="en-GB" altLang="en-US" sz="2800" b="1" dirty="0">
                <a:solidFill>
                  <a:schemeClr val="accent1"/>
                </a:solidFill>
                <a:cs typeface="Times New Roman" panose="02020603050405020304" pitchFamily="18" charset="0"/>
              </a:rPr>
              <a:t>socially constructed</a:t>
            </a:r>
            <a:r>
              <a:rPr lang="en-GB" altLang="en-US" sz="2800" dirty="0">
                <a:cs typeface="Times New Roman" panose="02020603050405020304" pitchFamily="18" charset="0"/>
              </a:rPr>
              <a:t>, they rely not only on specific rules for their gathering but also on underlying cultural assumptions </a:t>
            </a:r>
          </a:p>
          <a:p>
            <a:r>
              <a:rPr lang="en-GB" altLang="en-US" sz="2800" dirty="0">
                <a:cs typeface="Times New Roman" panose="02020603050405020304" pitchFamily="18" charset="0"/>
              </a:rPr>
              <a:t>This must affect their </a:t>
            </a:r>
            <a:r>
              <a:rPr lang="en-GB" altLang="en-US" sz="2800" b="1" dirty="0">
                <a:solidFill>
                  <a:schemeClr val="accent1"/>
                </a:solidFill>
                <a:cs typeface="Times New Roman" panose="02020603050405020304" pitchFamily="18" charset="0"/>
              </a:rPr>
              <a:t>validity</a:t>
            </a:r>
            <a:r>
              <a:rPr lang="en-GB" altLang="en-US" sz="2800" dirty="0">
                <a:cs typeface="Times New Roman" panose="02020603050405020304" pitchFamily="18" charset="0"/>
              </a:rPr>
              <a:t>, i.e., do they measure what they seem to measure?</a:t>
            </a:r>
            <a:r>
              <a:rPr lang="en-GB" altLang="en-US" sz="2800" b="1" dirty="0">
                <a:cs typeface="Arial" panose="020B0604020202020204" pitchFamily="34" charset="0"/>
              </a:rPr>
              <a:t> </a:t>
            </a:r>
            <a:endParaRPr lang="en-GB" altLang="en-US" sz="2800" dirty="0"/>
          </a:p>
        </p:txBody>
      </p:sp>
      <p:sp>
        <p:nvSpPr>
          <p:cNvPr id="46084" name="Rectangle 1028"/>
          <p:cNvSpPr>
            <a:spLocks noChangeArrowheads="1"/>
          </p:cNvSpPr>
          <p:nvPr/>
        </p:nvSpPr>
        <p:spPr bwMode="auto">
          <a:xfrm>
            <a:off x="2343150" y="50958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6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6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60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60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083" grpId="0" build="p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457200"/>
            <a:ext cx="7772400" cy="1143000"/>
          </a:xfrm>
        </p:spPr>
        <p:txBody>
          <a:bodyPr/>
          <a:lstStyle/>
          <a:p>
            <a:r>
              <a:rPr lang="en-GB" altLang="en-US" b="1" u="sng" dirty="0">
                <a:latin typeface="Arial" panose="020B0604020202020204" pitchFamily="34" charset="0"/>
                <a:cs typeface="Times New Roman" panose="02020603050405020304" pitchFamily="18" charset="0"/>
              </a:rPr>
              <a:t>Practical Issues</a:t>
            </a:r>
            <a:r>
              <a:rPr lang="en-GB" altLang="en-US" dirty="0">
                <a:latin typeface="Arial" panose="020B0604020202020204" pitchFamily="34" charset="0"/>
              </a:rPr>
              <a:t> </a:t>
            </a:r>
            <a:endParaRPr lang="en-GB" altLang="en-US" dirty="0"/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6801" y="1600200"/>
            <a:ext cx="6529536" cy="4191000"/>
          </a:xfrm>
        </p:spPr>
        <p:txBody>
          <a:bodyPr/>
          <a:lstStyle/>
          <a:p>
            <a:pPr marL="609600" indent="-609600">
              <a:lnSpc>
                <a:spcPct val="90000"/>
              </a:lnSpc>
            </a:pPr>
            <a:r>
              <a:rPr lang="en-GB" altLang="en-US" sz="2400" dirty="0">
                <a:cs typeface="Times New Roman" panose="02020603050405020304" pitchFamily="18" charset="0"/>
              </a:rPr>
              <a:t>Often Official Statistics are the only practicable source for certain studies</a:t>
            </a:r>
          </a:p>
          <a:p>
            <a:pPr marL="609600" indent="-609600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GB" altLang="en-US" sz="2400" dirty="0">
                <a:cs typeface="Times New Roman" panose="02020603050405020304" pitchFamily="18" charset="0"/>
              </a:rPr>
              <a:t>	</a:t>
            </a:r>
            <a:r>
              <a:rPr lang="en-GB" altLang="en-US" sz="2400" dirty="0">
                <a:solidFill>
                  <a:srgbClr val="FF6699"/>
                </a:solidFill>
                <a:cs typeface="Times New Roman" panose="02020603050405020304" pitchFamily="18" charset="0"/>
              </a:rPr>
              <a:t>BUT</a:t>
            </a:r>
          </a:p>
          <a:p>
            <a:pPr marL="609600" indent="-609600">
              <a:lnSpc>
                <a:spcPct val="90000"/>
              </a:lnSpc>
            </a:pPr>
            <a:r>
              <a:rPr lang="en-GB" altLang="en-US" sz="2400" dirty="0">
                <a:cs typeface="Times New Roman" panose="02020603050405020304" pitchFamily="18" charset="0"/>
              </a:rPr>
              <a:t>If statistics are not created then they are </a:t>
            </a:r>
            <a:r>
              <a:rPr lang="en-GB" altLang="en-US" sz="2400" b="1" dirty="0">
                <a:solidFill>
                  <a:schemeClr val="accent1"/>
                </a:solidFill>
                <a:cs typeface="Times New Roman" panose="02020603050405020304" pitchFamily="18" charset="0"/>
              </a:rPr>
              <a:t>not available</a:t>
            </a:r>
            <a:r>
              <a:rPr lang="en-GB" altLang="en-US" sz="2400" dirty="0">
                <a:cs typeface="Times New Roman" panose="02020603050405020304" pitchFamily="18" charset="0"/>
              </a:rPr>
              <a:t> to </a:t>
            </a:r>
            <a:r>
              <a:rPr lang="en-GB" altLang="en-US" sz="2400" dirty="0" smtClean="0">
                <a:cs typeface="Times New Roman" panose="02020603050405020304" pitchFamily="18" charset="0"/>
              </a:rPr>
              <a:t>anyone.</a:t>
            </a:r>
          </a:p>
          <a:p>
            <a:pPr marL="609600" indent="-609600">
              <a:lnSpc>
                <a:spcPct val="90000"/>
              </a:lnSpc>
            </a:pPr>
            <a:r>
              <a:rPr lang="en-GB" altLang="en-US" sz="2400" dirty="0" smtClean="0">
                <a:cs typeface="Times New Roman" panose="02020603050405020304" pitchFamily="18" charset="0"/>
              </a:rPr>
              <a:t>Governments may not be interested in collecting (and publishing) a number of statistics, for example -</a:t>
            </a:r>
            <a:endParaRPr lang="en-GB" altLang="en-US" sz="2400" dirty="0">
              <a:cs typeface="Times New Roman" panose="02020603050405020304" pitchFamily="18" charset="0"/>
            </a:endParaRPr>
          </a:p>
          <a:p>
            <a:pPr marL="609600" indent="-609600">
              <a:lnSpc>
                <a:spcPct val="90000"/>
              </a:lnSpc>
            </a:pPr>
            <a:r>
              <a:rPr lang="en-GB" altLang="en-US" sz="2400" dirty="0">
                <a:cs typeface="Times New Roman" panose="02020603050405020304" pitchFamily="18" charset="0"/>
              </a:rPr>
              <a:t>There may be problems of </a:t>
            </a:r>
            <a:r>
              <a:rPr lang="en-GB" altLang="en-US" sz="2400" b="1" dirty="0">
                <a:solidFill>
                  <a:schemeClr val="accent1"/>
                </a:solidFill>
                <a:cs typeface="Times New Roman" panose="02020603050405020304" pitchFamily="18" charset="0"/>
              </a:rPr>
              <a:t>collection</a:t>
            </a:r>
            <a:r>
              <a:rPr lang="en-GB" altLang="en-US" sz="2400" dirty="0">
                <a:cs typeface="Times New Roman" panose="02020603050405020304" pitchFamily="18" charset="0"/>
              </a:rPr>
              <a:t> – especially where the public are required to report honestly</a:t>
            </a:r>
            <a:r>
              <a:rPr lang="en-GB" altLang="en-US" sz="2400" dirty="0" smtClean="0">
                <a:cs typeface="Times New Roman" panose="02020603050405020304" pitchFamily="18" charset="0"/>
              </a:rPr>
              <a:t>, </a:t>
            </a:r>
            <a:r>
              <a:rPr lang="en-GB" altLang="en-US" sz="2400" dirty="0">
                <a:cs typeface="Times New Roman" panose="02020603050405020304" pitchFamily="18" charset="0"/>
              </a:rPr>
              <a:t>for </a:t>
            </a:r>
            <a:r>
              <a:rPr lang="en-GB" altLang="en-US" sz="2400" dirty="0" smtClean="0">
                <a:cs typeface="Times New Roman" panose="02020603050405020304" pitchFamily="18" charset="0"/>
              </a:rPr>
              <a:t>example -</a:t>
            </a:r>
            <a:endParaRPr lang="en-GB" altLang="en-US" sz="2400" dirty="0"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7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7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71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71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71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71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71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71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71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71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107" grpId="0" build="p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latin typeface="+mn-lt"/>
              </a:rPr>
              <a:t>Would you trust this poll?</a:t>
            </a:r>
            <a:endParaRPr lang="en-GB" dirty="0">
              <a:latin typeface="+mn-lt"/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3163" y="2095500"/>
            <a:ext cx="7772400" cy="3886200"/>
          </a:xfrm>
        </p:spPr>
      </p:pic>
    </p:spTree>
    <p:extLst>
      <p:ext uri="{BB962C8B-B14F-4D97-AF65-F5344CB8AC3E}">
        <p14:creationId xmlns:p14="http://schemas.microsoft.com/office/powerpoint/2010/main" val="1412561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b="1" u="sng" dirty="0">
                <a:latin typeface="Arial" panose="020B0604020202020204" pitchFamily="34" charset="0"/>
                <a:cs typeface="Times New Roman" panose="02020603050405020304" pitchFamily="18" charset="0"/>
              </a:rPr>
              <a:t>Ethical Issues</a:t>
            </a:r>
            <a:r>
              <a:rPr lang="en-GB" altLang="en-US" b="1" dirty="0">
                <a:latin typeface="Arial" panose="020B0604020202020204" pitchFamily="34" charset="0"/>
                <a:cs typeface="Times New Roman" panose="02020603050405020304" pitchFamily="18" charset="0"/>
              </a:rPr>
              <a:t/>
            </a:r>
            <a:br>
              <a:rPr lang="en-GB" altLang="en-US" b="1" dirty="0">
                <a:latin typeface="Arial" panose="020B0604020202020204" pitchFamily="34" charset="0"/>
                <a:cs typeface="Times New Roman" panose="02020603050405020304" pitchFamily="18" charset="0"/>
              </a:rPr>
            </a:br>
            <a:endParaRPr lang="en-GB" altLang="en-US" dirty="0">
              <a:latin typeface="Arial" panose="020B0604020202020204" pitchFamily="34" charset="0"/>
            </a:endParaRP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73163" y="1124744"/>
            <a:ext cx="6351165" cy="4114800"/>
          </a:xfrm>
        </p:spPr>
        <p:txBody>
          <a:bodyPr/>
          <a:lstStyle/>
          <a:p>
            <a:r>
              <a:rPr lang="en-GB" altLang="en-US" sz="2400" dirty="0" smtClean="0">
                <a:cs typeface="Times New Roman" panose="02020603050405020304" pitchFamily="18" charset="0"/>
              </a:rPr>
              <a:t>If </a:t>
            </a:r>
            <a:r>
              <a:rPr lang="en-GB" altLang="en-US" sz="2400" dirty="0">
                <a:cs typeface="Times New Roman" panose="02020603050405020304" pitchFamily="18" charset="0"/>
              </a:rPr>
              <a:t>secondary data </a:t>
            </a:r>
            <a:r>
              <a:rPr lang="en-GB" altLang="en-US" sz="2400" dirty="0" smtClean="0">
                <a:cs typeface="Times New Roman" panose="02020603050405020304" pitchFamily="18" charset="0"/>
              </a:rPr>
              <a:t>is already </a:t>
            </a:r>
            <a:r>
              <a:rPr lang="en-GB" altLang="en-US" sz="2400" dirty="0">
                <a:cs typeface="Times New Roman" panose="02020603050405020304" pitchFamily="18" charset="0"/>
              </a:rPr>
              <a:t>in the public domain, Official Statistics present almost </a:t>
            </a:r>
            <a:r>
              <a:rPr lang="en-GB" altLang="en-US" sz="2400" b="1" dirty="0">
                <a:cs typeface="Times New Roman" panose="02020603050405020304" pitchFamily="18" charset="0"/>
              </a:rPr>
              <a:t>no ethical problems</a:t>
            </a:r>
            <a:r>
              <a:rPr lang="en-GB" altLang="en-US" sz="2400" dirty="0">
                <a:cs typeface="Times New Roman" panose="02020603050405020304" pitchFamily="18" charset="0"/>
              </a:rPr>
              <a:t> of data gathering for sociologists </a:t>
            </a:r>
            <a:r>
              <a:rPr lang="en-GB" altLang="en-US" sz="2400" dirty="0" smtClean="0">
                <a:cs typeface="Times New Roman" panose="02020603050405020304" pitchFamily="18" charset="0"/>
              </a:rPr>
              <a:t>who use them </a:t>
            </a:r>
            <a:r>
              <a:rPr lang="en-GB" altLang="en-US" sz="2400" dirty="0">
                <a:cs typeface="Times New Roman" panose="02020603050405020304" pitchFamily="18" charset="0"/>
              </a:rPr>
              <a:t>“second-hand”</a:t>
            </a:r>
          </a:p>
          <a:p>
            <a:r>
              <a:rPr lang="en-GB" altLang="en-US" sz="2400" dirty="0">
                <a:cs typeface="Times New Roman" panose="02020603050405020304" pitchFamily="18" charset="0"/>
              </a:rPr>
              <a:t>However, ethical issues may result in raw data being unavailable, e.g., the 100 year rule on the National </a:t>
            </a:r>
            <a:r>
              <a:rPr lang="en-GB" altLang="en-US" sz="2400" dirty="0" smtClean="0">
                <a:cs typeface="Times New Roman" panose="02020603050405020304" pitchFamily="18" charset="0"/>
              </a:rPr>
              <a:t>Census. This then becomes a </a:t>
            </a:r>
            <a:r>
              <a:rPr lang="en-GB" altLang="en-US" sz="2400" b="1" dirty="0" smtClean="0">
                <a:solidFill>
                  <a:srgbClr val="FF0000"/>
                </a:solidFill>
                <a:cs typeface="Times New Roman" panose="02020603050405020304" pitchFamily="18" charset="0"/>
              </a:rPr>
              <a:t>practical</a:t>
            </a:r>
            <a:r>
              <a:rPr lang="en-GB" altLang="en-US" sz="2400" dirty="0" smtClean="0">
                <a:cs typeface="Times New Roman" panose="02020603050405020304" pitchFamily="18" charset="0"/>
              </a:rPr>
              <a:t> and </a:t>
            </a:r>
            <a:r>
              <a:rPr lang="en-GB" altLang="en-US" sz="2400" b="1" dirty="0" smtClean="0">
                <a:solidFill>
                  <a:srgbClr val="FF0000"/>
                </a:solidFill>
                <a:cs typeface="Times New Roman" panose="02020603050405020304" pitchFamily="18" charset="0"/>
              </a:rPr>
              <a:t>theoretical</a:t>
            </a:r>
            <a:r>
              <a:rPr lang="en-GB" altLang="en-US" sz="2400" dirty="0" smtClean="0">
                <a:solidFill>
                  <a:srgbClr val="FF0000"/>
                </a:solidFill>
                <a:cs typeface="Times New Roman" panose="02020603050405020304" pitchFamily="18" charset="0"/>
              </a:rPr>
              <a:t> </a:t>
            </a:r>
            <a:r>
              <a:rPr lang="en-GB" altLang="en-US" sz="2400" dirty="0" smtClean="0">
                <a:cs typeface="Times New Roman" panose="02020603050405020304" pitchFamily="18" charset="0"/>
              </a:rPr>
              <a:t>concern, i.e., </a:t>
            </a:r>
            <a:endParaRPr lang="en-GB" altLang="en-US" sz="2400" dirty="0"/>
          </a:p>
          <a:p>
            <a:endParaRPr lang="en-GB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1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1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7" grpId="0" build="p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latin typeface="+mn-lt"/>
              </a:rPr>
              <a:t>Crime Statistics and the Dark Figure</a:t>
            </a:r>
            <a:endParaRPr lang="en-GB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>
                <a:hlinkClick r:id="rId2"/>
              </a:rPr>
              <a:t>https://</a:t>
            </a:r>
            <a:r>
              <a:rPr lang="en-GB" dirty="0" smtClean="0">
                <a:hlinkClick r:id="rId2"/>
              </a:rPr>
              <a:t>www.youtube.com/watch?v=jzdTiM5wS_c</a:t>
            </a:r>
            <a:r>
              <a:rPr lang="en-GB" dirty="0" smtClean="0"/>
              <a:t>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00542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>
                <a:latin typeface="Arial" panose="020B0604020202020204" pitchFamily="34" charset="0"/>
                <a:cs typeface="Times New Roman" panose="02020603050405020304" pitchFamily="18" charset="0"/>
              </a:rPr>
              <a:t>Some Useful Case Studies</a:t>
            </a:r>
            <a:endParaRPr lang="en-GB" altLang="en-US" dirty="0">
              <a:cs typeface="Times New Roman" panose="02020603050405020304" pitchFamily="18" charset="0"/>
            </a:endParaRP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73163" y="1600200"/>
            <a:ext cx="7772400" cy="4495800"/>
          </a:xfrm>
        </p:spPr>
        <p:txBody>
          <a:bodyPr/>
          <a:lstStyle/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GB" altLang="en-US" sz="2800" b="1" dirty="0">
                <a:cs typeface="Times New Roman" panose="02020603050405020304" pitchFamily="18" charset="0"/>
              </a:rPr>
              <a:t>Emile Durkheim - Suicide</a:t>
            </a:r>
            <a:r>
              <a:rPr lang="en-GB" altLang="en-US" sz="2800" b="1" dirty="0">
                <a:cs typeface="Arial" panose="020B0604020202020204" pitchFamily="34" charset="0"/>
              </a:rPr>
              <a:t> </a:t>
            </a:r>
          </a:p>
          <a:p>
            <a:pPr algn="ctr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GB" altLang="en-US" sz="2800" i="1" dirty="0">
                <a:cs typeface="Arial" panose="020B0604020202020204" pitchFamily="34" charset="0"/>
              </a:rPr>
              <a:t>A study of suicide rates between countries</a:t>
            </a:r>
            <a:endParaRPr lang="en-GB" altLang="en-US" sz="2800" b="1" dirty="0">
              <a:cs typeface="Arial" panose="020B0604020202020204" pitchFamily="34" charset="0"/>
            </a:endParaRPr>
          </a:p>
          <a:p>
            <a:pPr>
              <a:lnSpc>
                <a:spcPct val="90000"/>
              </a:lnSpc>
            </a:pPr>
            <a:r>
              <a:rPr lang="en-GB" altLang="en-US" sz="2800" dirty="0">
                <a:cs typeface="Times New Roman" panose="02020603050405020304" pitchFamily="18" charset="0"/>
              </a:rPr>
              <a:t>Used official suicide statistics to compare differing social contexts and their effect on the suicide rate </a:t>
            </a:r>
            <a:br>
              <a:rPr lang="en-GB" altLang="en-US" sz="2800" dirty="0">
                <a:cs typeface="Times New Roman" panose="02020603050405020304" pitchFamily="18" charset="0"/>
              </a:rPr>
            </a:br>
            <a:r>
              <a:rPr lang="en-GB" altLang="en-US" sz="2800" dirty="0">
                <a:cs typeface="Times New Roman" panose="02020603050405020304" pitchFamily="18" charset="0"/>
              </a:rPr>
              <a:t>urban vs. rural, protestant vs. Roman Catholic, etc.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GB" altLang="en-US" sz="2800" dirty="0">
                <a:cs typeface="Times New Roman" panose="02020603050405020304" pitchFamily="18" charset="0"/>
              </a:rPr>
              <a:t>	</a:t>
            </a:r>
            <a:r>
              <a:rPr lang="en-GB" altLang="en-US" sz="2800" dirty="0" smtClean="0">
                <a:cs typeface="Times New Roman" panose="02020603050405020304" pitchFamily="18" charset="0"/>
              </a:rPr>
              <a:t>Durkheim felt that this was a clear demonstration of the usefulness of (positivist) Sociology – looking at longer term trends rather than individual problems</a:t>
            </a:r>
            <a:endParaRPr lang="en-GB" altLang="en-US" sz="2800" i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7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7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7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7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7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7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91" grpId="0" build="p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>
                <a:latin typeface="Arial" panose="020B0604020202020204" pitchFamily="34" charset="0"/>
                <a:cs typeface="Times New Roman" panose="02020603050405020304" pitchFamily="18" charset="0"/>
              </a:rPr>
              <a:t>Some Useful Case Studies</a:t>
            </a:r>
            <a:endParaRPr lang="en-GB" altLang="en-US" dirty="0">
              <a:cs typeface="Times New Roman" panose="02020603050405020304" pitchFamily="18" charset="0"/>
            </a:endParaRP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73163" y="1340768"/>
            <a:ext cx="7575301" cy="4495800"/>
          </a:xfrm>
        </p:spPr>
        <p:txBody>
          <a:bodyPr/>
          <a:lstStyle/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GB" altLang="en-US" sz="2800" b="1" dirty="0" smtClean="0">
                <a:cs typeface="Times New Roman" panose="02020603050405020304" pitchFamily="18" charset="0"/>
              </a:rPr>
              <a:t>Max Atkinson’s Critique of Durkheim</a:t>
            </a:r>
            <a:endParaRPr lang="en-GB" altLang="en-US" sz="2800" b="1" dirty="0">
              <a:cs typeface="Arial" panose="020B0604020202020204" pitchFamily="34" charset="0"/>
            </a:endParaRPr>
          </a:p>
          <a:p>
            <a:pPr>
              <a:lnSpc>
                <a:spcPct val="90000"/>
              </a:lnSpc>
            </a:pPr>
            <a:r>
              <a:rPr lang="en-GB" altLang="en-US" sz="2400" dirty="0" smtClean="0">
                <a:cs typeface="Times New Roman" panose="02020603050405020304" pitchFamily="18" charset="0"/>
              </a:rPr>
              <a:t>For Atkinson, suicide rates as official statistics are constructed from the interpretation of individual coroners who have to:</a:t>
            </a:r>
          </a:p>
          <a:p>
            <a:pPr marL="914400" lvl="1" indent="-514350">
              <a:lnSpc>
                <a:spcPct val="90000"/>
              </a:lnSpc>
              <a:buFont typeface="+mj-lt"/>
              <a:buAutoNum type="arabicPeriod"/>
            </a:pPr>
            <a:r>
              <a:rPr lang="en-GB" altLang="en-US" sz="2400" b="1" i="1" dirty="0" smtClean="0">
                <a:cs typeface="Times New Roman" panose="02020603050405020304" pitchFamily="18" charset="0"/>
              </a:rPr>
              <a:t>Abide by differing rules for classification</a:t>
            </a:r>
          </a:p>
          <a:p>
            <a:pPr marL="914400" lvl="1" indent="-514350">
              <a:lnSpc>
                <a:spcPct val="90000"/>
              </a:lnSpc>
              <a:buFont typeface="+mj-lt"/>
              <a:buAutoNum type="arabicPeriod"/>
            </a:pPr>
            <a:r>
              <a:rPr lang="en-GB" altLang="en-US" sz="2400" b="1" i="1" dirty="0" smtClean="0">
                <a:cs typeface="Times New Roman" panose="02020603050405020304" pitchFamily="18" charset="0"/>
              </a:rPr>
              <a:t>Reconstruct the event using </a:t>
            </a:r>
            <a:r>
              <a:rPr lang="en-GB" altLang="en-US" sz="2400" b="1" i="1" dirty="0" smtClean="0">
                <a:cs typeface="Times New Roman" panose="02020603050405020304" pitchFamily="18" charset="0"/>
              </a:rPr>
              <a:t>the </a:t>
            </a:r>
            <a:r>
              <a:rPr lang="en-GB" altLang="en-US" sz="2400" b="1" i="1" dirty="0" smtClean="0">
                <a:cs typeface="Times New Roman" panose="02020603050405020304" pitchFamily="18" charset="0"/>
              </a:rPr>
              <a:t>often partial evidence available after a suspicious death</a:t>
            </a:r>
          </a:p>
          <a:p>
            <a:pPr marL="914400" lvl="1" indent="-514350">
              <a:lnSpc>
                <a:spcPct val="90000"/>
              </a:lnSpc>
              <a:buFont typeface="+mj-lt"/>
              <a:buAutoNum type="arabicPeriod"/>
            </a:pPr>
            <a:r>
              <a:rPr lang="en-GB" altLang="en-US" sz="2400" b="1" i="1" dirty="0" smtClean="0">
                <a:cs typeface="Times New Roman" panose="02020603050405020304" pitchFamily="18" charset="0"/>
              </a:rPr>
              <a:t>Rely upon their own beliefs about the nature of suicidal behaviour and “the sort of person” who will choose to commit the act</a:t>
            </a:r>
          </a:p>
          <a:p>
            <a:pPr marL="514350" indent="-514350">
              <a:lnSpc>
                <a:spcPct val="90000"/>
              </a:lnSpc>
            </a:pPr>
            <a:r>
              <a:rPr lang="en-GB" altLang="en-US" sz="2400" i="1" dirty="0" smtClean="0">
                <a:cs typeface="Times New Roman" panose="02020603050405020304" pitchFamily="18" charset="0"/>
              </a:rPr>
              <a:t>A comparison of suicide statistics simply tells us about differences in classification – these are not “HARD” enough as statistics </a:t>
            </a:r>
            <a:endParaRPr lang="en-GB" altLang="en-US" sz="2400" i="1" dirty="0"/>
          </a:p>
        </p:txBody>
      </p:sp>
    </p:spTree>
    <p:extLst>
      <p:ext uri="{BB962C8B-B14F-4D97-AF65-F5344CB8AC3E}">
        <p14:creationId xmlns:p14="http://schemas.microsoft.com/office/powerpoint/2010/main" val="35338092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7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7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7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7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7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7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78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78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78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78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91" grpId="0" build="p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b="1" u="sng" dirty="0" smtClean="0">
                <a:latin typeface="Arial" panose="020B0604020202020204" pitchFamily="34" charset="0"/>
              </a:rPr>
              <a:t>Conclusions</a:t>
            </a:r>
            <a:endParaRPr lang="en-GB" altLang="en-US" b="1" u="sng" dirty="0">
              <a:latin typeface="Arial" panose="020B0604020202020204" pitchFamily="34" charset="0"/>
            </a:endParaRP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600200"/>
            <a:ext cx="7772400" cy="4800600"/>
          </a:xfrm>
        </p:spPr>
        <p:txBody>
          <a:bodyPr/>
          <a:lstStyle/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GB" altLang="en-US" sz="2800" dirty="0">
                <a:cs typeface="Times New Roman" panose="02020603050405020304" pitchFamily="18" charset="0"/>
              </a:rPr>
              <a:t>	</a:t>
            </a:r>
            <a:r>
              <a:rPr lang="en-GB" altLang="en-US" sz="2400" dirty="0">
                <a:cs typeface="Times New Roman" panose="02020603050405020304" pitchFamily="18" charset="0"/>
              </a:rPr>
              <a:t>In any </a:t>
            </a:r>
            <a:r>
              <a:rPr lang="en-GB" altLang="en-US" sz="2400" dirty="0" smtClean="0">
                <a:cs typeface="Times New Roman" panose="02020603050405020304" pitchFamily="18" charset="0"/>
              </a:rPr>
              <a:t>question on </a:t>
            </a:r>
            <a:r>
              <a:rPr lang="en-GB" altLang="en-US" sz="2400" dirty="0">
                <a:cs typeface="Times New Roman" panose="02020603050405020304" pitchFamily="18" charset="0"/>
              </a:rPr>
              <a:t>this </a:t>
            </a:r>
            <a:r>
              <a:rPr lang="en-GB" altLang="en-US" sz="2400" dirty="0" smtClean="0">
                <a:cs typeface="Times New Roman" panose="02020603050405020304" pitchFamily="18" charset="0"/>
              </a:rPr>
              <a:t>you </a:t>
            </a:r>
            <a:r>
              <a:rPr lang="en-GB" altLang="en-US" sz="2400" dirty="0">
                <a:cs typeface="Times New Roman" panose="02020603050405020304" pitchFamily="18" charset="0"/>
              </a:rPr>
              <a:t>should emphasise: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Char char="§"/>
            </a:pPr>
            <a:r>
              <a:rPr lang="en-GB" altLang="en-US" sz="2000" dirty="0" smtClean="0">
                <a:cs typeface="Times New Roman" panose="02020603050405020304" pitchFamily="18" charset="0"/>
              </a:rPr>
              <a:t>That official statistics are socially constructed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Char char="§"/>
            </a:pPr>
            <a:r>
              <a:rPr lang="en-GB" altLang="en-US" sz="2000" dirty="0" smtClean="0">
                <a:cs typeface="Times New Roman" panose="02020603050405020304" pitchFamily="18" charset="0"/>
              </a:rPr>
              <a:t>That some are harder than others</a:t>
            </a:r>
            <a:endParaRPr lang="en-GB" altLang="en-US" sz="2000" dirty="0">
              <a:cs typeface="Times New Roman" panose="02020603050405020304" pitchFamily="18" charset="0"/>
            </a:endParaRPr>
          </a:p>
          <a:p>
            <a:pPr lvl="1">
              <a:lnSpc>
                <a:spcPct val="90000"/>
              </a:lnSpc>
              <a:buFont typeface="Wingdings" panose="05000000000000000000" pitchFamily="2" charset="2"/>
              <a:buChar char="§"/>
            </a:pPr>
            <a:r>
              <a:rPr lang="en-GB" altLang="en-US" sz="2000" dirty="0" smtClean="0">
                <a:cs typeface="Times New Roman" panose="02020603050405020304" pitchFamily="18" charset="0"/>
              </a:rPr>
              <a:t>That there remain problems </a:t>
            </a:r>
            <a:r>
              <a:rPr lang="en-GB" altLang="en-US" sz="2000" dirty="0">
                <a:cs typeface="Times New Roman" panose="02020603050405020304" pitchFamily="18" charset="0"/>
              </a:rPr>
              <a:t>of </a:t>
            </a:r>
            <a:r>
              <a:rPr lang="en-GB" altLang="en-US" sz="2000" b="1" dirty="0">
                <a:cs typeface="Times New Roman" panose="02020603050405020304" pitchFamily="18" charset="0"/>
              </a:rPr>
              <a:t>reliability</a:t>
            </a:r>
            <a:r>
              <a:rPr lang="en-GB" altLang="en-US" sz="2000" dirty="0">
                <a:cs typeface="Times New Roman" panose="02020603050405020304" pitchFamily="18" charset="0"/>
              </a:rPr>
              <a:t> and the </a:t>
            </a:r>
            <a:r>
              <a:rPr lang="en-GB" altLang="en-US" sz="2000" dirty="0" smtClean="0">
                <a:cs typeface="Times New Roman" panose="02020603050405020304" pitchFamily="18" charset="0"/>
              </a:rPr>
              <a:t>researcher will be unable to </a:t>
            </a:r>
            <a:r>
              <a:rPr lang="en-GB" altLang="en-US" sz="2000" dirty="0">
                <a:cs typeface="Times New Roman" panose="02020603050405020304" pitchFamily="18" charset="0"/>
              </a:rPr>
              <a:t>verify </a:t>
            </a:r>
            <a:r>
              <a:rPr lang="en-GB" altLang="en-US" sz="2000" dirty="0" smtClean="0">
                <a:cs typeface="Times New Roman" panose="02020603050405020304" pitchFamily="18" charset="0"/>
              </a:rPr>
              <a:t>procedures, methods and outcomes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Char char="§"/>
            </a:pPr>
            <a:r>
              <a:rPr lang="en-GB" altLang="en-US" sz="2000" dirty="0" smtClean="0">
                <a:cs typeface="Times New Roman" panose="02020603050405020304" pitchFamily="18" charset="0"/>
              </a:rPr>
              <a:t>That </a:t>
            </a:r>
            <a:r>
              <a:rPr lang="en-GB" altLang="en-US" sz="2000" b="1" dirty="0" smtClean="0">
                <a:cs typeface="Times New Roman" panose="02020603050405020304" pitchFamily="18" charset="0"/>
              </a:rPr>
              <a:t>validity</a:t>
            </a:r>
            <a:r>
              <a:rPr lang="en-GB" altLang="en-US" sz="2000" dirty="0" smtClean="0">
                <a:cs typeface="Times New Roman" panose="02020603050405020304" pitchFamily="18" charset="0"/>
              </a:rPr>
              <a:t> will be questionable</a:t>
            </a:r>
            <a:endParaRPr lang="en-GB" altLang="en-US" sz="2000" dirty="0">
              <a:cs typeface="Times New Roman" panose="02020603050405020304" pitchFamily="18" charset="0"/>
            </a:endParaRPr>
          </a:p>
          <a:p>
            <a:pPr lvl="1">
              <a:lnSpc>
                <a:spcPct val="90000"/>
              </a:lnSpc>
              <a:buFont typeface="Wingdings" panose="05000000000000000000" pitchFamily="2" charset="2"/>
              <a:buChar char="§"/>
            </a:pPr>
            <a:r>
              <a:rPr lang="en-GB" altLang="en-US" sz="2000" dirty="0">
                <a:cs typeface="Times New Roman" panose="02020603050405020304" pitchFamily="18" charset="0"/>
              </a:rPr>
              <a:t>Practical advantages and disadvantages.</a:t>
            </a:r>
          </a:p>
          <a:p>
            <a:pPr algn="r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GB" altLang="en-US" sz="2400" b="1" i="1" dirty="0" smtClean="0">
                <a:solidFill>
                  <a:srgbClr val="FF6699"/>
                </a:solidFill>
                <a:cs typeface="Times New Roman" panose="02020603050405020304" pitchFamily="18" charset="0"/>
              </a:rPr>
              <a:t/>
            </a:r>
            <a:br>
              <a:rPr lang="en-GB" altLang="en-US" sz="2400" b="1" i="1" dirty="0" smtClean="0">
                <a:solidFill>
                  <a:srgbClr val="FF6699"/>
                </a:solidFill>
                <a:cs typeface="Times New Roman" panose="02020603050405020304" pitchFamily="18" charset="0"/>
              </a:rPr>
            </a:br>
            <a:r>
              <a:rPr lang="en-GB" altLang="en-US" sz="2400" b="1" i="1" dirty="0" smtClean="0">
                <a:solidFill>
                  <a:srgbClr val="FF6699"/>
                </a:solidFill>
                <a:cs typeface="Times New Roman" panose="02020603050405020304" pitchFamily="18" charset="0"/>
              </a:rPr>
              <a:t>Whilst </a:t>
            </a:r>
            <a:r>
              <a:rPr lang="en-GB" altLang="en-US" sz="2400" b="1" i="1" dirty="0">
                <a:solidFill>
                  <a:srgbClr val="FF6699"/>
                </a:solidFill>
                <a:cs typeface="Times New Roman" panose="02020603050405020304" pitchFamily="18" charset="0"/>
              </a:rPr>
              <a:t>official statistics represent an easy and cheap source of data for the sociologist they present a range of practical issues in their construction</a:t>
            </a:r>
            <a:r>
              <a:rPr lang="en-GB" altLang="en-US" sz="2400" i="1" dirty="0">
                <a:solidFill>
                  <a:srgbClr val="FF6699"/>
                </a:solidFill>
                <a:cs typeface="Times New Roman" panose="02020603050405020304" pitchFamily="18" charset="0"/>
              </a:rPr>
              <a:t>..</a:t>
            </a:r>
            <a:r>
              <a:rPr lang="en-GB" altLang="en-US" sz="2400" dirty="0">
                <a:solidFill>
                  <a:srgbClr val="FF6699"/>
                </a:solidFill>
                <a:cs typeface="Times New Roman" panose="02020603050405020304" pitchFamily="18" charset="0"/>
              </a:rPr>
              <a:t> </a:t>
            </a:r>
            <a:endParaRPr lang="en-GB" altLang="en-US" sz="2400" dirty="0">
              <a:solidFill>
                <a:srgbClr val="FF669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5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5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5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5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5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5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50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50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50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50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50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50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450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450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59" grpId="0" build="p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8151745"/>
              </p:ext>
            </p:extLst>
          </p:nvPr>
        </p:nvGraphicFramePr>
        <p:xfrm>
          <a:off x="323528" y="404664"/>
          <a:ext cx="8640960" cy="6264697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936104"/>
                <a:gridCol w="3528392"/>
                <a:gridCol w="4176464"/>
              </a:tblGrid>
              <a:tr h="437958">
                <a:tc>
                  <a:txBody>
                    <a:bodyPr/>
                    <a:lstStyle/>
                    <a:p>
                      <a:endParaRPr lang="en-GB" sz="10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Strengths</a:t>
                      </a:r>
                      <a:endParaRPr lang="en-GB" sz="10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Weaknesses</a:t>
                      </a:r>
                      <a:endParaRPr lang="en-GB" sz="1000" dirty="0"/>
                    </a:p>
                  </a:txBody>
                  <a:tcPr marL="68580" marR="68580" marT="34290" marB="34290"/>
                </a:tc>
              </a:tr>
              <a:tr h="1672312"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/>
                        <a:t>Practical</a:t>
                      </a:r>
                    </a:p>
                    <a:p>
                      <a:pPr algn="ctr"/>
                      <a:r>
                        <a:rPr lang="en-GB" sz="1200" dirty="0" smtClean="0"/>
                        <a:t>Access, time,/money,</a:t>
                      </a:r>
                      <a:r>
                        <a:rPr lang="en-GB" sz="1200" baseline="0" dirty="0" smtClean="0"/>
                        <a:t> </a:t>
                      </a:r>
                      <a:r>
                        <a:rPr lang="en-GB" sz="1200" baseline="0" dirty="0" err="1" smtClean="0"/>
                        <a:t>etc</a:t>
                      </a:r>
                      <a:endParaRPr lang="en-GB" sz="1200" dirty="0"/>
                    </a:p>
                  </a:txBody>
                  <a:tcPr marL="68580" marR="68580" marT="34290" marB="34290" vert="vert270"/>
                </a:tc>
                <a:tc>
                  <a:txBody>
                    <a:bodyPr/>
                    <a:lstStyle/>
                    <a:p>
                      <a:r>
                        <a:rPr lang="en-GB" sz="1400" dirty="0" smtClean="0">
                          <a:solidFill>
                            <a:srgbClr val="FF0000"/>
                          </a:solidFill>
                        </a:rPr>
                        <a:t>A</a:t>
                      </a:r>
                      <a:endParaRPr lang="en-GB" sz="1400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GB" sz="1400" dirty="0" smtClean="0">
                          <a:solidFill>
                            <a:srgbClr val="FF0000"/>
                          </a:solidFill>
                        </a:rPr>
                        <a:t>B</a:t>
                      </a:r>
                      <a:endParaRPr lang="en-GB" sz="1400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/>
                </a:tc>
              </a:tr>
              <a:tr h="1651608"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/>
                        <a:t>Ethical</a:t>
                      </a:r>
                    </a:p>
                    <a:p>
                      <a:pPr algn="ctr"/>
                      <a:r>
                        <a:rPr lang="en-GB" sz="1200" dirty="0" smtClean="0"/>
                        <a:t>Consent, safety, </a:t>
                      </a:r>
                      <a:r>
                        <a:rPr lang="en-GB" sz="1200" dirty="0" err="1" smtClean="0"/>
                        <a:t>misrep</a:t>
                      </a:r>
                      <a:r>
                        <a:rPr lang="en-GB" sz="1200" dirty="0" smtClean="0"/>
                        <a:t>[</a:t>
                      </a:r>
                      <a:r>
                        <a:rPr lang="en-GB" sz="1200" dirty="0" err="1" smtClean="0"/>
                        <a:t>resentation</a:t>
                      </a:r>
                      <a:r>
                        <a:rPr lang="en-GB" sz="1200" dirty="0" smtClean="0"/>
                        <a:t> </a:t>
                      </a:r>
                      <a:r>
                        <a:rPr lang="en-GB" sz="1200" dirty="0" err="1" smtClean="0"/>
                        <a:t>etc</a:t>
                      </a:r>
                      <a:endParaRPr lang="en-GB" sz="1200" dirty="0"/>
                    </a:p>
                  </a:txBody>
                  <a:tcPr marL="68580" marR="68580" marT="34290" marB="34290" vert="vert270"/>
                </a:tc>
                <a:tc>
                  <a:txBody>
                    <a:bodyPr/>
                    <a:lstStyle/>
                    <a:p>
                      <a:r>
                        <a:rPr lang="en-GB" sz="1400" dirty="0" smtClean="0">
                          <a:solidFill>
                            <a:srgbClr val="FF0000"/>
                          </a:solidFill>
                        </a:rPr>
                        <a:t>C</a:t>
                      </a:r>
                      <a:endParaRPr lang="en-GB" sz="1400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GB" sz="1400" dirty="0" smtClean="0">
                          <a:solidFill>
                            <a:srgbClr val="FF0000"/>
                          </a:solidFill>
                        </a:rPr>
                        <a:t>D</a:t>
                      </a:r>
                      <a:endParaRPr lang="en-GB" sz="1400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/>
                </a:tc>
              </a:tr>
              <a:tr h="2502819"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/>
                        <a:t>Theoretical</a:t>
                      </a:r>
                    </a:p>
                    <a:p>
                      <a:pPr algn="ctr"/>
                      <a:r>
                        <a:rPr lang="en-GB" sz="1200" dirty="0" smtClean="0"/>
                        <a:t>Positivism Interpretivism Realism, Validity, </a:t>
                      </a:r>
                      <a:r>
                        <a:rPr lang="en-GB" sz="1200" dirty="0" err="1" smtClean="0"/>
                        <a:t>reliabilioty</a:t>
                      </a:r>
                      <a:r>
                        <a:rPr lang="en-GB" sz="1200" dirty="0" smtClean="0"/>
                        <a:t> </a:t>
                      </a:r>
                      <a:r>
                        <a:rPr lang="en-GB" sz="1200" dirty="0" err="1" smtClean="0"/>
                        <a:t>representativerness</a:t>
                      </a:r>
                      <a:r>
                        <a:rPr lang="en-GB" sz="1200" dirty="0" smtClean="0"/>
                        <a:t>,</a:t>
                      </a:r>
                      <a:r>
                        <a:rPr lang="en-GB" sz="1200" baseline="0" dirty="0" smtClean="0"/>
                        <a:t> </a:t>
                      </a:r>
                      <a:r>
                        <a:rPr lang="en-GB" sz="1200" baseline="0" dirty="0" err="1" smtClean="0"/>
                        <a:t>etc</a:t>
                      </a:r>
                      <a:endParaRPr lang="en-GB" sz="1600" dirty="0"/>
                    </a:p>
                  </a:txBody>
                  <a:tcPr marL="68580" marR="68580" marT="34290" marB="34290" vert="vert270"/>
                </a:tc>
                <a:tc>
                  <a:txBody>
                    <a:bodyPr/>
                    <a:lstStyle/>
                    <a:p>
                      <a:r>
                        <a:rPr lang="en-GB" sz="1800" dirty="0" smtClean="0">
                          <a:solidFill>
                            <a:srgbClr val="FF0000"/>
                          </a:solidFill>
                        </a:rPr>
                        <a:t>E</a:t>
                      </a:r>
                      <a:endParaRPr lang="en-GB" sz="1800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GB" sz="1800" dirty="0" smtClean="0">
                          <a:solidFill>
                            <a:srgbClr val="FF0000"/>
                          </a:solidFill>
                        </a:rPr>
                        <a:t>F</a:t>
                      </a:r>
                      <a:endParaRPr lang="en-GB" sz="1800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5359583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 smtClean="0">
                <a:latin typeface="Arial" panose="020B0604020202020204" pitchFamily="34" charset="0"/>
              </a:rPr>
              <a:t>Questions</a:t>
            </a:r>
            <a:endParaRPr lang="en-GB" altLang="en-US" dirty="0">
              <a:latin typeface="Arial" panose="020B0604020202020204" pitchFamily="34" charset="0"/>
            </a:endParaRP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73163" y="1600200"/>
            <a:ext cx="7772400" cy="4495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GB" altLang="en-US" dirty="0" smtClean="0"/>
              <a:t>Outline and explain two problems that sociologists </a:t>
            </a:r>
            <a:r>
              <a:rPr lang="en-GB" altLang="en-US" dirty="0"/>
              <a:t>face in the use of official </a:t>
            </a:r>
            <a:r>
              <a:rPr lang="en-GB" altLang="en-US" dirty="0" smtClean="0"/>
              <a:t>statistics.</a:t>
            </a:r>
            <a:endParaRPr lang="en-GB" altLang="en-US" dirty="0"/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GB" altLang="en-US" dirty="0"/>
              <a:t>Or </a:t>
            </a:r>
            <a:endParaRPr lang="en-GB" altLang="en-US" dirty="0" smtClean="0"/>
          </a:p>
          <a:p>
            <a:pPr>
              <a:lnSpc>
                <a:spcPct val="90000"/>
              </a:lnSpc>
            </a:pPr>
            <a:r>
              <a:rPr lang="en-GB" altLang="en-US" dirty="0" smtClean="0"/>
              <a:t>Outline and explain two reasons for sociologists to use official statistics.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GB" altLang="en-US" dirty="0"/>
              <a:t>	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86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86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5" grpId="0" build="p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>
                <a:latin typeface="Arial" panose="020B0604020202020204" pitchFamily="34" charset="0"/>
              </a:rPr>
              <a:t>Objectives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altLang="en-US" dirty="0"/>
              <a:t>To review the relative importance of practical ethical and theoretical issues in using official statistics as a form of secondary data</a:t>
            </a:r>
          </a:p>
          <a:p>
            <a:r>
              <a:rPr lang="en-GB" altLang="en-US" dirty="0"/>
              <a:t>To suggest examples and conclusions to assist essay writing</a:t>
            </a:r>
          </a:p>
          <a:p>
            <a:endParaRPr lang="en-GB" altLang="en-US" dirty="0"/>
          </a:p>
          <a:p>
            <a:endParaRPr lang="en-GB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3" grpId="0" build="p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704" y="260648"/>
            <a:ext cx="7886700" cy="1325563"/>
          </a:xfrm>
        </p:spPr>
        <p:txBody>
          <a:bodyPr>
            <a:normAutofit/>
          </a:bodyPr>
          <a:lstStyle/>
          <a:p>
            <a:r>
              <a:rPr lang="en-GB" sz="3600" b="1" dirty="0" smtClean="0"/>
              <a:t/>
            </a:r>
            <a:br>
              <a:rPr lang="en-GB" sz="3600" b="1" dirty="0" smtClean="0"/>
            </a:br>
            <a:r>
              <a:rPr lang="en-GB" sz="3600" b="1" dirty="0" smtClean="0"/>
              <a:t>Statistics</a:t>
            </a:r>
            <a:endParaRPr lang="en-GB" sz="3600" b="1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 smtClean="0"/>
              <a:t>Definition</a:t>
            </a:r>
          </a:p>
          <a:p>
            <a:r>
              <a:rPr lang="en-GB" dirty="0" smtClean="0"/>
              <a:t>Numerical data?</a:t>
            </a:r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  <a:p>
            <a:r>
              <a:rPr lang="en-GB" dirty="0" smtClean="0"/>
              <a:t>Produced by government sources and agencies?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4283968" y="1287032"/>
            <a:ext cx="3886200" cy="459023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 smtClean="0"/>
              <a:t>Who would use them?</a:t>
            </a:r>
          </a:p>
          <a:p>
            <a:endParaRPr lang="en-GB" dirty="0"/>
          </a:p>
          <a:p>
            <a:r>
              <a:rPr lang="en-GB" dirty="0" smtClean="0"/>
              <a:t>Positivists</a:t>
            </a:r>
          </a:p>
          <a:p>
            <a:pPr lvl="1">
              <a:buFont typeface="Wingdings" panose="05000000000000000000" pitchFamily="2" charset="2"/>
              <a:buChar char="J"/>
            </a:pPr>
            <a:r>
              <a:rPr lang="en-GB" dirty="0" smtClean="0"/>
              <a:t> Because they are scientific?</a:t>
            </a:r>
            <a:endParaRPr lang="en-GB" dirty="0" smtClean="0"/>
          </a:p>
          <a:p>
            <a:endParaRPr lang="en-GB" dirty="0"/>
          </a:p>
          <a:p>
            <a:endParaRPr lang="en-GB" dirty="0" smtClean="0"/>
          </a:p>
          <a:p>
            <a:r>
              <a:rPr lang="en-GB" dirty="0" smtClean="0"/>
              <a:t>Interpretivists</a:t>
            </a:r>
          </a:p>
          <a:p>
            <a:pPr lvl="1">
              <a:buFont typeface="Wingdings" panose="05000000000000000000" pitchFamily="2" charset="2"/>
              <a:buChar char="L"/>
            </a:pPr>
            <a:r>
              <a:rPr lang="en-GB" dirty="0" smtClean="0"/>
              <a:t> Because they lack meanings?</a:t>
            </a:r>
            <a:endParaRPr lang="en-GB" dirty="0"/>
          </a:p>
          <a:p>
            <a:endParaRPr lang="en-GB" dirty="0" smtClean="0"/>
          </a:p>
          <a:p>
            <a:endParaRPr lang="en-GB" dirty="0" smtClean="0"/>
          </a:p>
          <a:p>
            <a:r>
              <a:rPr lang="en-GB" dirty="0" smtClean="0"/>
              <a:t>Realists </a:t>
            </a:r>
            <a:endParaRPr lang="en-GB" dirty="0" smtClean="0"/>
          </a:p>
          <a:p>
            <a:pPr lvl="1">
              <a:buFont typeface="Wingdings" panose="05000000000000000000" pitchFamily="2" charset="2"/>
              <a:buChar char="K"/>
            </a:pPr>
            <a:r>
              <a:rPr lang="en-GB" dirty="0" smtClean="0"/>
              <a:t> Because they are useful?</a:t>
            </a:r>
            <a:endParaRPr lang="en-GB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4139952" y="1825625"/>
            <a:ext cx="47802" cy="491792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611162" y="404664"/>
            <a:ext cx="20882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>
                <a:latin typeface="+mj-lt"/>
                <a:ea typeface="+mj-ea"/>
                <a:cs typeface="+mj-cs"/>
              </a:rPr>
              <a:t>Official</a:t>
            </a:r>
          </a:p>
        </p:txBody>
      </p:sp>
    </p:spTree>
    <p:extLst>
      <p:ext uri="{BB962C8B-B14F-4D97-AF65-F5344CB8AC3E}">
        <p14:creationId xmlns:p14="http://schemas.microsoft.com/office/powerpoint/2010/main" val="39009582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>
                <a:latin typeface="Arial" panose="020B0604020202020204" pitchFamily="34" charset="0"/>
              </a:rPr>
              <a:t>Why use Official Statistics?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 altLang="en-US" dirty="0"/>
          </a:p>
          <a:p>
            <a:r>
              <a:rPr lang="en-GB" altLang="en-US" dirty="0">
                <a:cs typeface="Times New Roman" panose="02020603050405020304" pitchFamily="18" charset="0"/>
              </a:rPr>
              <a:t>A key source of data for sociologists interested in </a:t>
            </a:r>
            <a:r>
              <a:rPr lang="en-GB" altLang="en-US" b="1" dirty="0">
                <a:solidFill>
                  <a:schemeClr val="accent1"/>
                </a:solidFill>
                <a:cs typeface="Times New Roman" panose="02020603050405020304" pitchFamily="18" charset="0"/>
              </a:rPr>
              <a:t>structuralist theory</a:t>
            </a:r>
            <a:r>
              <a:rPr lang="en-GB" altLang="en-US" dirty="0">
                <a:cs typeface="Times New Roman" panose="02020603050405020304" pitchFamily="18" charset="0"/>
              </a:rPr>
              <a:t> and especially </a:t>
            </a:r>
            <a:r>
              <a:rPr lang="en-GB" altLang="en-US" b="1" dirty="0">
                <a:solidFill>
                  <a:schemeClr val="accent1"/>
                </a:solidFill>
                <a:cs typeface="Times New Roman" panose="02020603050405020304" pitchFamily="18" charset="0"/>
              </a:rPr>
              <a:t>comparative method</a:t>
            </a:r>
            <a:r>
              <a:rPr lang="en-GB" altLang="en-US" dirty="0"/>
              <a:t> </a:t>
            </a:r>
          </a:p>
          <a:p>
            <a:r>
              <a:rPr lang="en-GB" altLang="en-US" dirty="0"/>
              <a:t>Often used as a </a:t>
            </a:r>
            <a:r>
              <a:rPr lang="en-GB" altLang="en-US" b="1" dirty="0">
                <a:solidFill>
                  <a:schemeClr val="accent1"/>
                </a:solidFill>
              </a:rPr>
              <a:t>starting point</a:t>
            </a:r>
            <a:r>
              <a:rPr lang="en-GB" altLang="en-US" dirty="0"/>
              <a:t> of research – establishing </a:t>
            </a:r>
            <a:r>
              <a:rPr lang="en-GB" altLang="en-US" b="1" dirty="0">
                <a:solidFill>
                  <a:schemeClr val="accent1"/>
                </a:solidFill>
              </a:rPr>
              <a:t>context</a:t>
            </a:r>
            <a:r>
              <a:rPr lang="en-GB" altLang="en-US" dirty="0"/>
              <a:t> or generating </a:t>
            </a:r>
            <a:r>
              <a:rPr lang="en-GB" altLang="en-US" b="1" dirty="0">
                <a:solidFill>
                  <a:schemeClr val="accent1"/>
                </a:solidFill>
              </a:rPr>
              <a:t>hypotheses</a:t>
            </a:r>
          </a:p>
          <a:p>
            <a:endParaRPr lang="en-GB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5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5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3" grpId="0" build="p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>
                <a:latin typeface="Arial" panose="020B0604020202020204" pitchFamily="34" charset="0"/>
              </a:rPr>
              <a:t>Types of official statistics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73163" y="1524000"/>
            <a:ext cx="7772400" cy="5334000"/>
          </a:xfrm>
        </p:spPr>
        <p:txBody>
          <a:bodyPr/>
          <a:lstStyle/>
          <a:p>
            <a:pPr marL="609600" indent="-609600">
              <a:buFont typeface="Wingdings" panose="05000000000000000000" pitchFamily="2" charset="2"/>
              <a:buAutoNum type="arabicPeriod"/>
            </a:pPr>
            <a:r>
              <a:rPr lang="en-GB" altLang="en-US" sz="2600" b="1" dirty="0">
                <a:cs typeface="Times New Roman" panose="02020603050405020304" pitchFamily="18" charset="0"/>
              </a:rPr>
              <a:t>Statistics gathered by government agencies in the course of their work </a:t>
            </a:r>
            <a:br>
              <a:rPr lang="en-GB" altLang="en-US" sz="2600" b="1" dirty="0">
                <a:cs typeface="Times New Roman" panose="02020603050405020304" pitchFamily="18" charset="0"/>
              </a:rPr>
            </a:br>
            <a:r>
              <a:rPr lang="en-GB" altLang="en-US" sz="2600" dirty="0">
                <a:cs typeface="Times New Roman" panose="02020603050405020304" pitchFamily="18" charset="0"/>
              </a:rPr>
              <a:t>e.g., demographic statistics from the registration of </a:t>
            </a:r>
            <a:r>
              <a:rPr lang="en-GB" altLang="en-US" sz="2600" dirty="0">
                <a:solidFill>
                  <a:schemeClr val="accent1"/>
                </a:solidFill>
                <a:cs typeface="Times New Roman" panose="02020603050405020304" pitchFamily="18" charset="0"/>
              </a:rPr>
              <a:t>births, marriages</a:t>
            </a:r>
            <a:r>
              <a:rPr lang="en-GB" altLang="en-US" sz="2600" dirty="0">
                <a:cs typeface="Times New Roman" panose="02020603050405020304" pitchFamily="18" charset="0"/>
              </a:rPr>
              <a:t> and </a:t>
            </a:r>
            <a:r>
              <a:rPr lang="en-GB" altLang="en-US" sz="2600" dirty="0">
                <a:solidFill>
                  <a:schemeClr val="accent1"/>
                </a:solidFill>
                <a:cs typeface="Times New Roman" panose="02020603050405020304" pitchFamily="18" charset="0"/>
              </a:rPr>
              <a:t>deaths</a:t>
            </a:r>
            <a:r>
              <a:rPr lang="en-GB" altLang="en-US" sz="2600" dirty="0">
                <a:cs typeface="Times New Roman" panose="02020603050405020304" pitchFamily="18" charset="0"/>
              </a:rPr>
              <a:t>, </a:t>
            </a:r>
            <a:r>
              <a:rPr lang="en-GB" altLang="en-US" sz="2600" dirty="0">
                <a:solidFill>
                  <a:schemeClr val="accent1"/>
                </a:solidFill>
                <a:cs typeface="Times New Roman" panose="02020603050405020304" pitchFamily="18" charset="0"/>
              </a:rPr>
              <a:t>crime statistics</a:t>
            </a:r>
            <a:r>
              <a:rPr lang="en-GB" altLang="en-US" sz="2600" dirty="0">
                <a:cs typeface="Times New Roman" panose="02020603050405020304" pitchFamily="18" charset="0"/>
              </a:rPr>
              <a:t> from the criminal justice system, </a:t>
            </a:r>
            <a:r>
              <a:rPr lang="en-GB" altLang="en-US" sz="2600" dirty="0">
                <a:solidFill>
                  <a:schemeClr val="accent1"/>
                </a:solidFill>
                <a:cs typeface="Times New Roman" panose="02020603050405020304" pitchFamily="18" charset="0"/>
              </a:rPr>
              <a:t>school league tables</a:t>
            </a:r>
            <a:r>
              <a:rPr lang="en-GB" altLang="en-US" sz="2600" dirty="0">
                <a:cs typeface="Times New Roman" panose="02020603050405020304" pitchFamily="18" charset="0"/>
              </a:rPr>
              <a:t>, </a:t>
            </a:r>
            <a:r>
              <a:rPr lang="en-GB" altLang="en-US" sz="2600" dirty="0" err="1">
                <a:cs typeface="Times New Roman" panose="02020603050405020304" pitchFamily="18" charset="0"/>
              </a:rPr>
              <a:t>etc</a:t>
            </a:r>
            <a:endParaRPr lang="en-GB" altLang="en-US" sz="2600" dirty="0">
              <a:cs typeface="Times New Roman" panose="02020603050405020304" pitchFamily="18" charset="0"/>
            </a:endParaRPr>
          </a:p>
          <a:p>
            <a:pPr marL="609600" indent="-609600">
              <a:buFont typeface="Wingdings" panose="05000000000000000000" pitchFamily="2" charset="2"/>
              <a:buAutoNum type="arabicPeriod"/>
            </a:pPr>
            <a:r>
              <a:rPr lang="en-GB" altLang="en-US" sz="2600" b="1" dirty="0">
                <a:cs typeface="Times New Roman" panose="02020603050405020304" pitchFamily="18" charset="0"/>
              </a:rPr>
              <a:t>Specific surveys – </a:t>
            </a:r>
            <a:r>
              <a:rPr lang="en-GB" altLang="en-US" sz="2600" dirty="0">
                <a:cs typeface="Times New Roman" panose="02020603050405020304" pitchFamily="18" charset="0"/>
              </a:rPr>
              <a:t>most obviously the 10 yearly national </a:t>
            </a:r>
            <a:r>
              <a:rPr lang="en-GB" altLang="en-US" sz="2600" dirty="0">
                <a:solidFill>
                  <a:schemeClr val="accent1"/>
                </a:solidFill>
                <a:cs typeface="Times New Roman" panose="02020603050405020304" pitchFamily="18" charset="0"/>
              </a:rPr>
              <a:t>census</a:t>
            </a:r>
            <a:r>
              <a:rPr lang="en-GB" altLang="en-US" sz="2600" dirty="0">
                <a:cs typeface="Times New Roman" panose="02020603050405020304" pitchFamily="18" charset="0"/>
              </a:rPr>
              <a:t>, but also others such as </a:t>
            </a:r>
            <a:r>
              <a:rPr lang="en-GB" altLang="en-US" sz="2600" dirty="0" smtClean="0">
                <a:cs typeface="Times New Roman" panose="02020603050405020304" pitchFamily="18" charset="0"/>
              </a:rPr>
              <a:t>the now defunct </a:t>
            </a:r>
            <a:r>
              <a:rPr lang="en-GB" altLang="en-US" sz="2600" dirty="0">
                <a:solidFill>
                  <a:schemeClr val="accent1"/>
                </a:solidFill>
                <a:cs typeface="Times New Roman" panose="02020603050405020304" pitchFamily="18" charset="0"/>
              </a:rPr>
              <a:t>General Household Survey</a:t>
            </a:r>
            <a:r>
              <a:rPr lang="en-GB" altLang="en-US" sz="2600" dirty="0">
                <a:cs typeface="Times New Roman" panose="02020603050405020304" pitchFamily="18" charset="0"/>
              </a:rPr>
              <a:t>.</a:t>
            </a:r>
            <a:br>
              <a:rPr lang="en-GB" altLang="en-US" sz="2600" dirty="0">
                <a:cs typeface="Times New Roman" panose="02020603050405020304" pitchFamily="18" charset="0"/>
              </a:rPr>
            </a:br>
            <a:endParaRPr lang="en-GB" altLang="en-US" sz="2600" dirty="0">
              <a:cs typeface="Times New Roman" panose="02020603050405020304" pitchFamily="18" charset="0"/>
            </a:endParaRPr>
          </a:p>
          <a:p>
            <a:pPr marL="609600" indent="-609600">
              <a:buFont typeface="Wingdings" panose="05000000000000000000" pitchFamily="2" charset="2"/>
              <a:buNone/>
            </a:pPr>
            <a:r>
              <a:rPr lang="en-GB" altLang="en-US" sz="2600" dirty="0">
                <a:cs typeface="Times New Roman" panose="02020603050405020304" pitchFamily="18" charset="0"/>
              </a:rPr>
              <a:t>	There are also a variety of statistics available from semi-official sources</a:t>
            </a:r>
            <a:r>
              <a:rPr lang="en-GB" altLang="en-US" sz="2800" dirty="0">
                <a:cs typeface="Times New Roman" panose="02020603050405020304" pitchFamily="18" charset="0"/>
              </a:rPr>
              <a:t> </a:t>
            </a:r>
            <a:endParaRPr lang="en-GB" altLang="en-US" sz="2800" dirty="0"/>
          </a:p>
          <a:p>
            <a:pPr marL="609600" indent="-609600"/>
            <a:endParaRPr lang="en-GB" alt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9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9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91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91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91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91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155" grpId="0" build="p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latin typeface="+mn-lt"/>
              </a:rPr>
              <a:t>Varieties of Gathered statistics</a:t>
            </a:r>
            <a:endParaRPr lang="en-GB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800" dirty="0" smtClean="0"/>
              <a:t>HARD – cannot be easily manipulated or changed, e.g., live births per 1000</a:t>
            </a:r>
          </a:p>
          <a:p>
            <a:r>
              <a:rPr lang="en-GB" sz="2800" dirty="0" smtClean="0"/>
              <a:t>SOFT – more easily manipulated, e.g., statistics on migration (</a:t>
            </a:r>
            <a:r>
              <a:rPr lang="en-GB" sz="2800" i="1" dirty="0" smtClean="0"/>
              <a:t>do we include or exclude international student visas, citizens of the EU…?</a:t>
            </a:r>
            <a:r>
              <a:rPr lang="en-GB" sz="2800" dirty="0" smtClean="0"/>
              <a:t>) or employment (</a:t>
            </a:r>
            <a:r>
              <a:rPr lang="en-GB" sz="2800" i="1" dirty="0" smtClean="0"/>
              <a:t>are housewives unemployed? Are people below the age of 18? Do we simply measure those who claim benefit?</a:t>
            </a:r>
            <a:r>
              <a:rPr lang="en-GB" sz="2800" dirty="0" smtClean="0"/>
              <a:t>)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211757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>
                <a:latin typeface="+mn-lt"/>
              </a:rPr>
              <a:t>Weblinks</a:t>
            </a:r>
            <a:r>
              <a:rPr lang="en-GB" dirty="0" smtClean="0">
                <a:latin typeface="+mn-lt"/>
              </a:rPr>
              <a:t> </a:t>
            </a:r>
            <a:endParaRPr lang="en-GB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73163" y="1585362"/>
            <a:ext cx="7772400" cy="4114800"/>
          </a:xfrm>
        </p:spPr>
        <p:txBody>
          <a:bodyPr/>
          <a:lstStyle/>
          <a:p>
            <a:r>
              <a:rPr lang="en-GB" dirty="0" smtClean="0">
                <a:hlinkClick r:id="rId2"/>
              </a:rPr>
              <a:t>Office for National Statistics </a:t>
            </a:r>
            <a:r>
              <a:rPr lang="en-GB" dirty="0" smtClean="0"/>
              <a:t>- https:/www.ons.gov.uk/  </a:t>
            </a:r>
          </a:p>
          <a:p>
            <a:r>
              <a:rPr lang="en-GB" dirty="0" smtClean="0">
                <a:hlinkClick r:id="rId3"/>
              </a:rPr>
              <a:t>Crime Survey of England and Wales  </a:t>
            </a:r>
            <a:r>
              <a:rPr lang="en-GB" dirty="0" smtClean="0"/>
              <a:t>- https://www.crimesurvey.co.uk/ </a:t>
            </a:r>
          </a:p>
          <a:p>
            <a:r>
              <a:rPr lang="en-GB" dirty="0" smtClean="0">
                <a:hlinkClick r:id="rId4"/>
              </a:rPr>
              <a:t>Joseph Rowntree Foundation </a:t>
            </a:r>
            <a:r>
              <a:rPr lang="en-GB" dirty="0" smtClean="0"/>
              <a:t>- https://www.jrf.org.uk/society </a:t>
            </a:r>
          </a:p>
          <a:p>
            <a:r>
              <a:rPr lang="en-GB" dirty="0" smtClean="0">
                <a:hlinkClick r:id="rId5"/>
              </a:rPr>
              <a:t>The Sutton Trust </a:t>
            </a:r>
            <a:r>
              <a:rPr lang="en-GB" dirty="0" smtClean="0"/>
              <a:t>- http:/www.suttontrust.com/research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2814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>
                <a:hlinkClick r:id="rId2"/>
              </a:rPr>
              <a:t>https://www.compare-school-performance.service.gov.uk</a:t>
            </a:r>
            <a:r>
              <a:rPr lang="en-GB" dirty="0" smtClean="0">
                <a:hlinkClick r:id="rId2"/>
              </a:rPr>
              <a:t>/</a:t>
            </a:r>
            <a:r>
              <a:rPr lang="en-GB" dirty="0" smtClean="0"/>
              <a:t>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51474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b="1" u="sng" dirty="0">
                <a:latin typeface="Arial" panose="020B0604020202020204" pitchFamily="34" charset="0"/>
                <a:cs typeface="Times New Roman" panose="02020603050405020304" pitchFamily="18" charset="0"/>
              </a:rPr>
              <a:t>Theoretical Issues: Positivism</a:t>
            </a:r>
            <a:endParaRPr lang="en-GB" altLang="en-US" dirty="0">
              <a:latin typeface="Arial" panose="020B0604020202020204" pitchFamily="34" charset="0"/>
            </a:endParaRPr>
          </a:p>
        </p:txBody>
      </p:sp>
      <p:sp>
        <p:nvSpPr>
          <p:cNvPr id="26628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1066800" y="1752600"/>
            <a:ext cx="7620000" cy="4114800"/>
          </a:xfrm>
        </p:spPr>
        <p:txBody>
          <a:bodyPr/>
          <a:lstStyle/>
          <a:p>
            <a:r>
              <a:rPr lang="en-GB" altLang="en-US" sz="2800" b="1" dirty="0">
                <a:solidFill>
                  <a:schemeClr val="accent1"/>
                </a:solidFill>
                <a:cs typeface="Times New Roman" panose="02020603050405020304" pitchFamily="18" charset="0"/>
              </a:rPr>
              <a:t>Verification</a:t>
            </a:r>
            <a:r>
              <a:rPr lang="en-GB" altLang="en-US" sz="2800" dirty="0">
                <a:cs typeface="Times New Roman" panose="02020603050405020304" pitchFamily="18" charset="0"/>
              </a:rPr>
              <a:t> </a:t>
            </a:r>
            <a:r>
              <a:rPr lang="en-GB" altLang="en-US" sz="2800" b="1" dirty="0">
                <a:cs typeface="Times New Roman" panose="02020603050405020304" pitchFamily="18" charset="0"/>
              </a:rPr>
              <a:t>is</a:t>
            </a:r>
            <a:r>
              <a:rPr lang="en-GB" altLang="en-US" sz="2800" dirty="0">
                <a:cs typeface="Times New Roman" panose="02020603050405020304" pitchFamily="18" charset="0"/>
              </a:rPr>
              <a:t> </a:t>
            </a:r>
            <a:r>
              <a:rPr lang="en-GB" altLang="en-US" sz="2800" b="1" dirty="0">
                <a:cs typeface="Times New Roman" panose="02020603050405020304" pitchFamily="18" charset="0"/>
              </a:rPr>
              <a:t>difficult</a:t>
            </a:r>
            <a:r>
              <a:rPr lang="en-GB" altLang="en-US" sz="2800" dirty="0">
                <a:cs typeface="Times New Roman" panose="02020603050405020304" pitchFamily="18" charset="0"/>
              </a:rPr>
              <a:t> – the replication of any statistical survey is generally too costly and impracticable. We might doubt their </a:t>
            </a:r>
            <a:r>
              <a:rPr lang="en-GB" altLang="en-US" sz="2800" b="1" dirty="0">
                <a:solidFill>
                  <a:schemeClr val="accent1"/>
                </a:solidFill>
                <a:cs typeface="Times New Roman" panose="02020603050405020304" pitchFamily="18" charset="0"/>
              </a:rPr>
              <a:t>representativeness</a:t>
            </a:r>
            <a:r>
              <a:rPr lang="en-GB" altLang="en-US" sz="2800" dirty="0">
                <a:cs typeface="Times New Roman" panose="02020603050405020304" pitchFamily="18" charset="0"/>
              </a:rPr>
              <a:t> on occasion, but cannot check this. </a:t>
            </a:r>
          </a:p>
          <a:p>
            <a:r>
              <a:rPr lang="en-GB" altLang="en-US" sz="2800" b="1" dirty="0">
                <a:solidFill>
                  <a:schemeClr val="accent1"/>
                </a:solidFill>
                <a:cs typeface="Times New Roman" panose="02020603050405020304" pitchFamily="18" charset="0"/>
              </a:rPr>
              <a:t>Reliability</a:t>
            </a:r>
            <a:r>
              <a:rPr lang="en-GB" altLang="en-US" sz="2800" b="1" dirty="0">
                <a:cs typeface="Times New Roman" panose="02020603050405020304" pitchFamily="18" charset="0"/>
              </a:rPr>
              <a:t> is problematic – </a:t>
            </a:r>
            <a:r>
              <a:rPr lang="en-GB" altLang="en-US" sz="2800" dirty="0">
                <a:cs typeface="Times New Roman" panose="02020603050405020304" pitchFamily="18" charset="0"/>
              </a:rPr>
              <a:t>the use of statistics and criteria for assessing them as accurate may change over time or between authorities </a:t>
            </a:r>
          </a:p>
        </p:txBody>
      </p:sp>
      <p:sp>
        <p:nvSpPr>
          <p:cNvPr id="26630" name="Rectangle 6"/>
          <p:cNvSpPr>
            <a:spLocks noChangeArrowheads="1"/>
          </p:cNvSpPr>
          <p:nvPr/>
        </p:nvSpPr>
        <p:spPr bwMode="auto">
          <a:xfrm>
            <a:off x="2343150" y="50958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66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66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66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66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8" grpId="0" build="p" autoUpdateAnimBg="0"/>
    </p:bldLst>
  </p:timing>
</p:sld>
</file>

<file path=ppt/theme/theme1.xml><?xml version="1.0" encoding="utf-8"?>
<a:theme xmlns:a="http://schemas.openxmlformats.org/drawingml/2006/main" name="Dad`s Tie">
  <a:themeElements>
    <a:clrScheme name="Dad`s Tie 2">
      <a:dk1>
        <a:srgbClr val="000000"/>
      </a:dk1>
      <a:lt1>
        <a:srgbClr val="FFFFFF"/>
      </a:lt1>
      <a:dk2>
        <a:srgbClr val="003366"/>
      </a:dk2>
      <a:lt2>
        <a:srgbClr val="5490A8"/>
      </a:lt2>
      <a:accent1>
        <a:srgbClr val="0099CC"/>
      </a:accent1>
      <a:accent2>
        <a:srgbClr val="3366CC"/>
      </a:accent2>
      <a:accent3>
        <a:srgbClr val="FFFFFF"/>
      </a:accent3>
      <a:accent4>
        <a:srgbClr val="000000"/>
      </a:accent4>
      <a:accent5>
        <a:srgbClr val="AACAE2"/>
      </a:accent5>
      <a:accent6>
        <a:srgbClr val="2D5CB9"/>
      </a:accent6>
      <a:hlink>
        <a:srgbClr val="99CCFF"/>
      </a:hlink>
      <a:folHlink>
        <a:srgbClr val="E1E1B7"/>
      </a:folHlink>
    </a:clrScheme>
    <a:fontScheme name="Dad`s Tie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Dad`s Tie 1">
        <a:dk1>
          <a:srgbClr val="5490A8"/>
        </a:dk1>
        <a:lt1>
          <a:srgbClr val="DDDDDD"/>
        </a:lt1>
        <a:dk2>
          <a:srgbClr val="00172E"/>
        </a:dk2>
        <a:lt2>
          <a:srgbClr val="CCECFF"/>
        </a:lt2>
        <a:accent1>
          <a:srgbClr val="0099CC"/>
        </a:accent1>
        <a:accent2>
          <a:srgbClr val="3366CC"/>
        </a:accent2>
        <a:accent3>
          <a:srgbClr val="AAABAD"/>
        </a:accent3>
        <a:accent4>
          <a:srgbClr val="BDBDBD"/>
        </a:accent4>
        <a:accent5>
          <a:srgbClr val="AACAE2"/>
        </a:accent5>
        <a:accent6>
          <a:srgbClr val="2D5CB9"/>
        </a:accent6>
        <a:hlink>
          <a:srgbClr val="99CCFF"/>
        </a:hlink>
        <a:folHlink>
          <a:srgbClr val="E1E1B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ad`s Tie 2">
        <a:dk1>
          <a:srgbClr val="000000"/>
        </a:dk1>
        <a:lt1>
          <a:srgbClr val="FFFFFF"/>
        </a:lt1>
        <a:dk2>
          <a:srgbClr val="003366"/>
        </a:dk2>
        <a:lt2>
          <a:srgbClr val="5490A8"/>
        </a:lt2>
        <a:accent1>
          <a:srgbClr val="0099CC"/>
        </a:accent1>
        <a:accent2>
          <a:srgbClr val="3366CC"/>
        </a:accent2>
        <a:accent3>
          <a:srgbClr val="FFFFFF"/>
        </a:accent3>
        <a:accent4>
          <a:srgbClr val="000000"/>
        </a:accent4>
        <a:accent5>
          <a:srgbClr val="AACAE2"/>
        </a:accent5>
        <a:accent6>
          <a:srgbClr val="2D5CB9"/>
        </a:accent6>
        <a:hlink>
          <a:srgbClr val="99CCFF"/>
        </a:hlink>
        <a:folHlink>
          <a:srgbClr val="E1E1B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ad`s Tie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ad`s Tie 4">
        <a:dk1>
          <a:srgbClr val="000000"/>
        </a:dk1>
        <a:lt1>
          <a:srgbClr val="FFFFFF"/>
        </a:lt1>
        <a:dk2>
          <a:srgbClr val="666633"/>
        </a:dk2>
        <a:lt2>
          <a:srgbClr val="908A6C"/>
        </a:lt2>
        <a:accent1>
          <a:srgbClr val="808000"/>
        </a:accent1>
        <a:accent2>
          <a:srgbClr val="996633"/>
        </a:accent2>
        <a:accent3>
          <a:srgbClr val="FFFFFF"/>
        </a:accent3>
        <a:accent4>
          <a:srgbClr val="000000"/>
        </a:accent4>
        <a:accent5>
          <a:srgbClr val="C0C0AA"/>
        </a:accent5>
        <a:accent6>
          <a:srgbClr val="8A5C2D"/>
        </a:accent6>
        <a:hlink>
          <a:srgbClr val="CCCC00"/>
        </a:hlink>
        <a:folHlink>
          <a:srgbClr val="D6DE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ad`s Tie 5">
        <a:dk1>
          <a:srgbClr val="000000"/>
        </a:dk1>
        <a:lt1>
          <a:srgbClr val="FFFFFF"/>
        </a:lt1>
        <a:dk2>
          <a:srgbClr val="181848"/>
        </a:dk2>
        <a:lt2>
          <a:srgbClr val="656F97"/>
        </a:lt2>
        <a:accent1>
          <a:srgbClr val="6666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B8B8FF"/>
        </a:accent5>
        <a:accent6>
          <a:srgbClr val="2D2D8A"/>
        </a:accent6>
        <a:hlink>
          <a:srgbClr val="9A9ABC"/>
        </a:hlink>
        <a:folHlink>
          <a:srgbClr val="D2B6C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ad`s Tie 6">
        <a:dk1>
          <a:srgbClr val="CC0066"/>
        </a:dk1>
        <a:lt1>
          <a:srgbClr val="FFFFFF"/>
        </a:lt1>
        <a:dk2>
          <a:srgbClr val="000000"/>
        </a:dk2>
        <a:lt2>
          <a:srgbClr val="CC0099"/>
        </a:lt2>
        <a:accent1>
          <a:srgbClr val="FF9900"/>
        </a:accent1>
        <a:accent2>
          <a:srgbClr val="CC6600"/>
        </a:accent2>
        <a:accent3>
          <a:srgbClr val="AAAAAA"/>
        </a:accent3>
        <a:accent4>
          <a:srgbClr val="DADADA"/>
        </a:accent4>
        <a:accent5>
          <a:srgbClr val="FFCAAA"/>
        </a:accent5>
        <a:accent6>
          <a:srgbClr val="B95C00"/>
        </a:accent6>
        <a:hlink>
          <a:srgbClr val="009900"/>
        </a:hlink>
        <a:folHlink>
          <a:srgbClr val="A50021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Designs\Dad`s Tie.pot</Template>
  <TotalTime>580</TotalTime>
  <Words>616</Words>
  <Application>Microsoft Office PowerPoint</Application>
  <PresentationFormat>On-screen Show (4:3)</PresentationFormat>
  <Paragraphs>100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19</vt:i4>
      </vt:variant>
    </vt:vector>
  </HeadingPairs>
  <TitlesOfParts>
    <vt:vector size="26" baseType="lpstr">
      <vt:lpstr>Arial</vt:lpstr>
      <vt:lpstr>Calibri</vt:lpstr>
      <vt:lpstr>Calibri Light</vt:lpstr>
      <vt:lpstr>Times New Roman</vt:lpstr>
      <vt:lpstr>Wingdings</vt:lpstr>
      <vt:lpstr>Dad`s Tie</vt:lpstr>
      <vt:lpstr>Office Theme</vt:lpstr>
      <vt:lpstr>Official Statistics</vt:lpstr>
      <vt:lpstr>Objectives</vt:lpstr>
      <vt:lpstr> Statistics</vt:lpstr>
      <vt:lpstr>Why use Official Statistics?</vt:lpstr>
      <vt:lpstr>Types of official statistics</vt:lpstr>
      <vt:lpstr>Varieties of Gathered statistics</vt:lpstr>
      <vt:lpstr>Weblinks </vt:lpstr>
      <vt:lpstr>PowerPoint Presentation</vt:lpstr>
      <vt:lpstr>Theoretical Issues: Positivism</vt:lpstr>
      <vt:lpstr>Theoretical Issues: Interpretivism / Phenomenology</vt:lpstr>
      <vt:lpstr>Practical Issues </vt:lpstr>
      <vt:lpstr>Would you trust this poll?</vt:lpstr>
      <vt:lpstr>Ethical Issues </vt:lpstr>
      <vt:lpstr>Crime Statistics and the Dark Figure</vt:lpstr>
      <vt:lpstr>Some Useful Case Studies</vt:lpstr>
      <vt:lpstr>Some Useful Case Studies</vt:lpstr>
      <vt:lpstr>Conclusions</vt:lpstr>
      <vt:lpstr>PowerPoint Presentation</vt:lpstr>
      <vt:lpstr>Questions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Experimental Method</dc:title>
  <dc:creator>Dave King</dc:creator>
  <cp:lastModifiedBy>Dave King</cp:lastModifiedBy>
  <cp:revision>30</cp:revision>
  <cp:lastPrinted>1601-01-01T00:00:00Z</cp:lastPrinted>
  <dcterms:created xsi:type="dcterms:W3CDTF">2003-09-26T22:08:16Z</dcterms:created>
  <dcterms:modified xsi:type="dcterms:W3CDTF">2017-05-17T09:28:09Z</dcterms:modified>
</cp:coreProperties>
</file>