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handoutMasterIdLst>
    <p:handoutMasterId r:id="rId12"/>
  </p:handoutMasterIdLst>
  <p:sldIdLst>
    <p:sldId id="256" r:id="rId2"/>
    <p:sldId id="259" r:id="rId3"/>
    <p:sldId id="260" r:id="rId4"/>
    <p:sldId id="263" r:id="rId5"/>
    <p:sldId id="269" r:id="rId6"/>
    <p:sldId id="270" r:id="rId7"/>
    <p:sldId id="271" r:id="rId8"/>
    <p:sldId id="266" r:id="rId9"/>
    <p:sldId id="272" r:id="rId10"/>
    <p:sldId id="274" r:id="rId11"/>
  </p:sldIdLst>
  <p:sldSz cx="9144000" cy="6858000" type="screen4x3"/>
  <p:notesSz cx="6669088" cy="99282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53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4F6F973C-11CE-42B4-8B16-7DEC21267975}" type="datetimeFigureOut">
              <a:rPr lang="en-GB"/>
              <a:pPr>
                <a:defRPr/>
              </a:pPr>
              <a:t>15/06/2017</a:t>
            </a:fld>
            <a:endParaRPr lang="en-GB"/>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GB"/>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485C279-0390-428B-9451-B9F3EA8F278D}" type="slidenum">
              <a:rPr lang="en-GB" altLang="en-US"/>
              <a:pPr>
                <a:defRPr/>
              </a:pPr>
              <a:t>‹#›</a:t>
            </a:fld>
            <a:endParaRPr lang="en-GB" altLang="en-US"/>
          </a:p>
        </p:txBody>
      </p:sp>
    </p:spTree>
    <p:extLst>
      <p:ext uri="{BB962C8B-B14F-4D97-AF65-F5344CB8AC3E}">
        <p14:creationId xmlns:p14="http://schemas.microsoft.com/office/powerpoint/2010/main" val="40703039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EDD9DC4D-6171-46B0-89BA-64865F24E181}" type="datetimeFigureOut">
              <a:rPr lang="en-GB" smtClean="0"/>
              <a:pPr>
                <a:defRPr/>
              </a:pPr>
              <a:t>15/06/2017</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E4C1CBB-98D4-49A5-8887-0CE42490B767}" type="slidenum">
              <a:rPr lang="en-GB" altLang="en-US" smtClean="0"/>
              <a:pPr>
                <a:defRPr/>
              </a:pPr>
              <a:t>‹#›</a:t>
            </a:fld>
            <a:endParaRPr lang="en-GB"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419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2C9CCC8-95CF-4C76-862A-CF5407FFBB87}" type="datetimeFigureOut">
              <a:rPr lang="en-GB" smtClean="0"/>
              <a:pPr>
                <a:defRPr/>
              </a:pPr>
              <a:t>15/06/2017</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FFBE27C-BE72-49AA-820F-733F066B90EA}" type="slidenum">
              <a:rPr lang="en-GB" altLang="en-US" smtClean="0"/>
              <a:pPr>
                <a:defRPr/>
              </a:pPr>
              <a:t>‹#›</a:t>
            </a:fld>
            <a:endParaRPr lang="en-GB" altLang="en-US"/>
          </a:p>
        </p:txBody>
      </p:sp>
    </p:spTree>
    <p:extLst>
      <p:ext uri="{BB962C8B-B14F-4D97-AF65-F5344CB8AC3E}">
        <p14:creationId xmlns:p14="http://schemas.microsoft.com/office/powerpoint/2010/main" val="384383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6DFB6BE-F716-4303-8AAF-1302EFD12039}" type="datetimeFigureOut">
              <a:rPr lang="en-GB" smtClean="0"/>
              <a:pPr>
                <a:defRPr/>
              </a:pPr>
              <a:t>15/06/2017</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53CE2D3-D252-4F7C-A3A8-121D60F5A60F}" type="slidenum">
              <a:rPr lang="en-GB" altLang="en-US" smtClean="0"/>
              <a:pPr>
                <a:defRPr/>
              </a:pPr>
              <a:t>‹#›</a:t>
            </a:fld>
            <a:endParaRPr lang="en-GB" altLang="en-US"/>
          </a:p>
        </p:txBody>
      </p:sp>
    </p:spTree>
    <p:extLst>
      <p:ext uri="{BB962C8B-B14F-4D97-AF65-F5344CB8AC3E}">
        <p14:creationId xmlns:p14="http://schemas.microsoft.com/office/powerpoint/2010/main" val="341198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6A75FCC5-F15A-4924-BD35-F783DDA72847}" type="datetimeFigureOut">
              <a:rPr lang="en-GB" smtClean="0"/>
              <a:pPr>
                <a:defRPr/>
              </a:pPr>
              <a:t>15/06/2017</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8E688C1-35B7-45E9-AB82-FA2AB26D8AFD}" type="slidenum">
              <a:rPr lang="en-GB" altLang="en-US" smtClean="0"/>
              <a:pPr>
                <a:defRPr/>
              </a:pPr>
              <a:t>‹#›</a:t>
            </a:fld>
            <a:endParaRPr lang="en-GB" altLang="en-US"/>
          </a:p>
        </p:txBody>
      </p:sp>
    </p:spTree>
    <p:extLst>
      <p:ext uri="{BB962C8B-B14F-4D97-AF65-F5344CB8AC3E}">
        <p14:creationId xmlns:p14="http://schemas.microsoft.com/office/powerpoint/2010/main" val="341107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1926637-6E82-4F37-8165-DE4D34F3D61B}" type="datetimeFigureOut">
              <a:rPr lang="en-GB" smtClean="0"/>
              <a:pPr>
                <a:defRPr/>
              </a:pPr>
              <a:t>15/06/2017</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489ACFB-9237-49AA-9F42-1E00CE087805}" type="slidenum">
              <a:rPr lang="en-GB" altLang="en-US" smtClean="0"/>
              <a:pPr>
                <a:defRPr/>
              </a:pPr>
              <a:t>‹#›</a:t>
            </a:fld>
            <a:endParaRPr lang="en-GB"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719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C86B2121-B78F-4439-8D67-62E860B7D4B2}" type="datetimeFigureOut">
              <a:rPr lang="en-GB" smtClean="0"/>
              <a:pPr>
                <a:defRPr/>
              </a:pPr>
              <a:t>15/06/2017</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8D84765B-65AE-44BB-B755-42A9576926CC}" type="slidenum">
              <a:rPr lang="en-GB" altLang="en-US" smtClean="0"/>
              <a:pPr>
                <a:defRPr/>
              </a:pPr>
              <a:t>‹#›</a:t>
            </a:fld>
            <a:endParaRPr lang="en-GB" altLang="en-US"/>
          </a:p>
        </p:txBody>
      </p:sp>
    </p:spTree>
    <p:extLst>
      <p:ext uri="{BB962C8B-B14F-4D97-AF65-F5344CB8AC3E}">
        <p14:creationId xmlns:p14="http://schemas.microsoft.com/office/powerpoint/2010/main" val="2783417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5E260144-A7B4-42A8-AF5A-19C573259AFA}" type="datetimeFigureOut">
              <a:rPr lang="en-GB" smtClean="0"/>
              <a:pPr>
                <a:defRPr/>
              </a:pPr>
              <a:t>15/06/2017</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0B63A6EE-1AF0-4002-B797-1CAC655799B7}" type="slidenum">
              <a:rPr lang="en-GB" altLang="en-US" smtClean="0"/>
              <a:pPr>
                <a:defRPr/>
              </a:pPr>
              <a:t>‹#›</a:t>
            </a:fld>
            <a:endParaRPr lang="en-GB" altLang="en-US"/>
          </a:p>
        </p:txBody>
      </p:sp>
    </p:spTree>
    <p:extLst>
      <p:ext uri="{BB962C8B-B14F-4D97-AF65-F5344CB8AC3E}">
        <p14:creationId xmlns:p14="http://schemas.microsoft.com/office/powerpoint/2010/main" val="104070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06E3B014-199B-486A-8336-14D411D2C4E5}" type="datetimeFigureOut">
              <a:rPr lang="en-GB" smtClean="0"/>
              <a:pPr>
                <a:defRPr/>
              </a:pPr>
              <a:t>15/06/2017</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3BCFA3F9-7529-4ABB-868A-689A53264A0A}" type="slidenum">
              <a:rPr lang="en-GB" altLang="en-US" smtClean="0"/>
              <a:pPr>
                <a:defRPr/>
              </a:pPr>
              <a:t>‹#›</a:t>
            </a:fld>
            <a:endParaRPr lang="en-GB" altLang="en-US"/>
          </a:p>
        </p:txBody>
      </p:sp>
    </p:spTree>
    <p:extLst>
      <p:ext uri="{BB962C8B-B14F-4D97-AF65-F5344CB8AC3E}">
        <p14:creationId xmlns:p14="http://schemas.microsoft.com/office/powerpoint/2010/main" val="3867990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0592E2D9-64A9-4AF9-BD2A-81D60C0B0F70}" type="datetimeFigureOut">
              <a:rPr lang="en-GB" smtClean="0"/>
              <a:pPr>
                <a:defRPr/>
              </a:pPr>
              <a:t>15/06/2017</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GB"/>
          </a:p>
        </p:txBody>
      </p:sp>
      <p:sp>
        <p:nvSpPr>
          <p:cNvPr id="9" name="Slide Number Placeholder 8"/>
          <p:cNvSpPr>
            <a:spLocks noGrp="1"/>
          </p:cNvSpPr>
          <p:nvPr>
            <p:ph type="sldNum" sz="quarter" idx="12"/>
          </p:nvPr>
        </p:nvSpPr>
        <p:spPr/>
        <p:txBody>
          <a:bodyPr/>
          <a:lstStyle/>
          <a:p>
            <a:pPr>
              <a:defRPr/>
            </a:pPr>
            <a:fld id="{26BB6DC8-32C5-478F-B449-58FDAB265AAA}" type="slidenum">
              <a:rPr lang="en-GB" altLang="en-US" smtClean="0"/>
              <a:pPr>
                <a:defRPr/>
              </a:pPr>
              <a:t>‹#›</a:t>
            </a:fld>
            <a:endParaRPr lang="en-GB" altLang="en-US"/>
          </a:p>
        </p:txBody>
      </p:sp>
    </p:spTree>
    <p:extLst>
      <p:ext uri="{BB962C8B-B14F-4D97-AF65-F5344CB8AC3E}">
        <p14:creationId xmlns:p14="http://schemas.microsoft.com/office/powerpoint/2010/main" val="2185119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76CBC3CD-17EF-4357-A67D-A5E7BD6B1C2F}" type="datetimeFigureOut">
              <a:rPr lang="en-GB" smtClean="0"/>
              <a:pPr>
                <a:defRPr/>
              </a:pPr>
              <a:t>15/06/2017</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405BD123-DC8B-4B2A-BBA0-2801D0E9042C}" type="slidenum">
              <a:rPr lang="en-GB" altLang="en-US" smtClean="0"/>
              <a:pPr>
                <a:defRPr/>
              </a:pPr>
              <a:t>‹#›</a:t>
            </a:fld>
            <a:endParaRPr lang="en-GB" altLang="en-US"/>
          </a:p>
        </p:txBody>
      </p:sp>
    </p:spTree>
    <p:extLst>
      <p:ext uri="{BB962C8B-B14F-4D97-AF65-F5344CB8AC3E}">
        <p14:creationId xmlns:p14="http://schemas.microsoft.com/office/powerpoint/2010/main" val="121497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83CB635-2972-45B3-9CEE-A667B4BC4320}" type="datetimeFigureOut">
              <a:rPr lang="en-GB" smtClean="0"/>
              <a:pPr>
                <a:defRPr/>
              </a:pPr>
              <a:t>15/06/2017</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D6198711-EA09-4825-8458-C529F65AE48A}" type="slidenum">
              <a:rPr lang="en-GB" altLang="en-US" smtClean="0"/>
              <a:pPr>
                <a:defRPr/>
              </a:pPr>
              <a:t>‹#›</a:t>
            </a:fld>
            <a:endParaRPr lang="en-GB" altLang="en-US"/>
          </a:p>
        </p:txBody>
      </p:sp>
    </p:spTree>
    <p:extLst>
      <p:ext uri="{BB962C8B-B14F-4D97-AF65-F5344CB8AC3E}">
        <p14:creationId xmlns:p14="http://schemas.microsoft.com/office/powerpoint/2010/main" val="1585719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6D375F21-8E67-4E6A-B171-7CE608EF90A2}" type="datetimeFigureOut">
              <a:rPr lang="en-GB" smtClean="0"/>
              <a:pPr>
                <a:defRPr/>
              </a:pPr>
              <a:t>15/06/2017</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BCAC2FDC-853A-4C7B-A2A5-80C407FD4D85}" type="slidenum">
              <a:rPr lang="en-GB" altLang="en-US" smtClean="0"/>
              <a:pPr>
                <a:defRPr/>
              </a:pPr>
              <a:t>‹#›</a:t>
            </a:fld>
            <a:endParaRPr lang="en-GB"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13563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nlinepsychologydegree.info/influential-psychological-experiments/" TargetMode="External"/><Relationship Id="rId2" Type="http://schemas.openxmlformats.org/officeDocument/2006/relationships/hyperlink" Target="https://www.youtube.com/watch?v=dmBqwWlJg8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Observation" TargetMode="External"/><Relationship Id="rId2" Type="http://schemas.openxmlformats.org/officeDocument/2006/relationships/hyperlink" Target="http://en.wikipedia.org/wiki/Scientific_method" TargetMode="External"/><Relationship Id="rId1" Type="http://schemas.openxmlformats.org/officeDocument/2006/relationships/slideLayout" Target="../slideLayouts/slideLayout2.xml"/><Relationship Id="rId5" Type="http://schemas.openxmlformats.org/officeDocument/2006/relationships/hyperlink" Target="http://en.wikipedia.org/wiki/Conclusion" TargetMode="External"/><Relationship Id="rId4" Type="http://schemas.openxmlformats.org/officeDocument/2006/relationships/hyperlink" Target="http://en.wikipedia.org/wiki/Hypothesi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AX9b7agT9o" TargetMode="External"/><Relationship Id="rId2" Type="http://schemas.openxmlformats.org/officeDocument/2006/relationships/hyperlink" Target="https://www.youtube.com/watch?v=yr5cjyokVUs"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estream.godalming.ac.uk/View.aspx?id=511~3u~CDcym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hTghEXKNj7g" TargetMode="External"/><Relationship Id="rId2" Type="http://schemas.openxmlformats.org/officeDocument/2006/relationships/hyperlink" Target="https://www.youtube.com/watch?v=vJymYT_AkIc"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r>
              <a:rPr lang="en-GB" altLang="en-US" smtClean="0"/>
              <a:t>Research Methods</a:t>
            </a:r>
          </a:p>
        </p:txBody>
      </p:sp>
      <p:sp>
        <p:nvSpPr>
          <p:cNvPr id="3" name="Subtitle 2"/>
          <p:cNvSpPr>
            <a:spLocks noGrp="1"/>
          </p:cNvSpPr>
          <p:nvPr>
            <p:ph type="subTitle" idx="1"/>
          </p:nvPr>
        </p:nvSpPr>
        <p:spPr/>
        <p:txBody>
          <a:bodyPr>
            <a:normAutofit/>
          </a:bodyPr>
          <a:lstStyle/>
          <a:p>
            <a:pPr eaLnBrk="1" fontAlgn="auto" hangingPunct="1">
              <a:spcAft>
                <a:spcPts val="0"/>
              </a:spcAft>
              <a:buFont typeface="Wingdings 3"/>
              <a:buNone/>
              <a:defRPr/>
            </a:pPr>
            <a:r>
              <a:rPr lang="en-GB" dirty="0" smtClean="0"/>
              <a:t>Laboratory Experiments and </a:t>
            </a:r>
          </a:p>
          <a:p>
            <a:pPr eaLnBrk="1" fontAlgn="auto" hangingPunct="1">
              <a:spcAft>
                <a:spcPts val="0"/>
              </a:spcAft>
              <a:buFont typeface="Wingdings 3"/>
              <a:buNone/>
              <a:defRPr/>
            </a:pPr>
            <a:r>
              <a:rPr lang="en-GB" dirty="0" smtClean="0"/>
              <a:t>Field Experiments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ltLang="en-US" u="sng">
                <a:solidFill>
                  <a:schemeClr val="accent2"/>
                </a:solidFill>
              </a:rPr>
              <a:t>Useful Studies</a:t>
            </a:r>
          </a:p>
        </p:txBody>
      </p:sp>
      <p:sp>
        <p:nvSpPr>
          <p:cNvPr id="6147" name="Rectangle 3"/>
          <p:cNvSpPr>
            <a:spLocks noGrp="1" noChangeArrowheads="1"/>
          </p:cNvSpPr>
          <p:nvPr>
            <p:ph type="body" idx="1"/>
          </p:nvPr>
        </p:nvSpPr>
        <p:spPr>
          <a:xfrm>
            <a:off x="683568" y="1845734"/>
            <a:ext cx="8064895" cy="4319570"/>
          </a:xfrm>
        </p:spPr>
        <p:txBody>
          <a:bodyPr>
            <a:normAutofit fontScale="92500"/>
          </a:bodyPr>
          <a:lstStyle/>
          <a:p>
            <a:r>
              <a:rPr lang="en-GB" altLang="en-US" sz="1800" dirty="0"/>
              <a:t>Example of a </a:t>
            </a:r>
            <a:r>
              <a:rPr lang="en-GB" altLang="en-US" sz="1800" b="1" dirty="0"/>
              <a:t>lab</a:t>
            </a:r>
            <a:r>
              <a:rPr lang="en-GB" altLang="en-US" sz="1800" dirty="0"/>
              <a:t> </a:t>
            </a:r>
            <a:r>
              <a:rPr lang="en-GB" altLang="en-US" sz="1800" dirty="0" smtClean="0"/>
              <a:t>experiment Bandura, Ross and Ross:</a:t>
            </a:r>
          </a:p>
          <a:p>
            <a:r>
              <a:rPr lang="en-GB" altLang="en-US" sz="1800" dirty="0">
                <a:hlinkClick r:id="rId2"/>
              </a:rPr>
              <a:t>https://</a:t>
            </a:r>
            <a:r>
              <a:rPr lang="en-GB" altLang="en-US" sz="1800" dirty="0" smtClean="0">
                <a:hlinkClick r:id="rId2"/>
              </a:rPr>
              <a:t>www.youtube.com/watch?v=dmBqwWlJg8U</a:t>
            </a:r>
            <a:endParaRPr lang="en-GB" altLang="en-US" sz="1800" dirty="0" smtClean="0"/>
          </a:p>
          <a:p>
            <a:pPr>
              <a:buFontTx/>
              <a:buNone/>
            </a:pPr>
            <a:r>
              <a:rPr lang="en-GB" altLang="en-US" sz="1600" dirty="0"/>
              <a:t>	A group of nursery school children watched a </a:t>
            </a:r>
            <a:r>
              <a:rPr lang="en-GB" altLang="en-US" sz="1600" dirty="0" smtClean="0"/>
              <a:t>film of </a:t>
            </a:r>
            <a:r>
              <a:rPr lang="en-GB" altLang="en-US" sz="1600" dirty="0"/>
              <a:t>an adult mistreating a Bobo doll by punching and kicking it and hitting it with a mallet. This group of children and also a </a:t>
            </a:r>
            <a:r>
              <a:rPr lang="en-GB" altLang="en-US" sz="1600" dirty="0" smtClean="0"/>
              <a:t>control group (who </a:t>
            </a:r>
            <a:r>
              <a:rPr lang="en-GB" altLang="en-US" sz="1600" dirty="0"/>
              <a:t>had not watched the </a:t>
            </a:r>
            <a:r>
              <a:rPr lang="en-GB" altLang="en-US" sz="1600" dirty="0" smtClean="0"/>
              <a:t>film) </a:t>
            </a:r>
            <a:r>
              <a:rPr lang="en-GB" altLang="en-US" sz="1600" dirty="0"/>
              <a:t>were then </a:t>
            </a:r>
            <a:r>
              <a:rPr lang="en-GB" altLang="en-US" sz="1600" dirty="0" smtClean="0"/>
              <a:t>introduced to </a:t>
            </a:r>
            <a:r>
              <a:rPr lang="en-GB" altLang="en-US" sz="1600" dirty="0"/>
              <a:t>a room of toys including a Bobo </a:t>
            </a:r>
            <a:r>
              <a:rPr lang="en-GB" altLang="en-US" sz="1600" dirty="0" smtClean="0"/>
              <a:t>doll. </a:t>
            </a:r>
            <a:r>
              <a:rPr lang="en-GB" altLang="en-US" sz="1600" dirty="0"/>
              <a:t>The results showed that the children who watched the video </a:t>
            </a:r>
            <a:r>
              <a:rPr lang="en-GB" altLang="en-US" sz="1600" dirty="0" smtClean="0"/>
              <a:t>were much more likely to abuse the </a:t>
            </a:r>
            <a:r>
              <a:rPr lang="en-GB" altLang="en-US" sz="1600" dirty="0"/>
              <a:t>Bobo </a:t>
            </a:r>
            <a:r>
              <a:rPr lang="en-GB" altLang="en-US" sz="1600" dirty="0" smtClean="0"/>
              <a:t>doll. This apparently demonstrated how </a:t>
            </a:r>
            <a:r>
              <a:rPr lang="en-GB" altLang="en-US" sz="1600" dirty="0"/>
              <a:t>watching violence </a:t>
            </a:r>
            <a:r>
              <a:rPr lang="en-GB" altLang="en-US" sz="1600" dirty="0" smtClean="0"/>
              <a:t>led the </a:t>
            </a:r>
            <a:r>
              <a:rPr lang="en-GB" altLang="en-US" sz="1600" dirty="0"/>
              <a:t>children </a:t>
            </a:r>
            <a:r>
              <a:rPr lang="en-GB" altLang="en-US" sz="1600" dirty="0" smtClean="0"/>
              <a:t>to </a:t>
            </a:r>
            <a:r>
              <a:rPr lang="en-GB" altLang="en-US" sz="1600" dirty="0"/>
              <a:t>imitate this behaviour. </a:t>
            </a:r>
          </a:p>
          <a:p>
            <a:r>
              <a:rPr lang="en-GB" altLang="en-US" sz="1800" dirty="0" smtClean="0"/>
              <a:t>Example </a:t>
            </a:r>
            <a:r>
              <a:rPr lang="en-GB" altLang="en-US" sz="1800" dirty="0"/>
              <a:t>of a </a:t>
            </a:r>
            <a:r>
              <a:rPr lang="en-GB" altLang="en-US" sz="1800" b="1" dirty="0"/>
              <a:t>field</a:t>
            </a:r>
            <a:r>
              <a:rPr lang="en-GB" altLang="en-US" sz="1800" dirty="0"/>
              <a:t> </a:t>
            </a:r>
            <a:r>
              <a:rPr lang="en-GB" altLang="en-US" sz="1800" dirty="0" smtClean="0"/>
              <a:t>experiment (</a:t>
            </a:r>
            <a:r>
              <a:rPr lang="en-GB" altLang="en-US" sz="1800" dirty="0" err="1" smtClean="0"/>
              <a:t>Sissons</a:t>
            </a:r>
            <a:r>
              <a:rPr lang="en-GB" altLang="en-US" sz="1800" dirty="0" smtClean="0"/>
              <a:t>, Argyle): </a:t>
            </a:r>
          </a:p>
          <a:p>
            <a:r>
              <a:rPr lang="en-GB" altLang="en-US" sz="1800" dirty="0" smtClean="0"/>
              <a:t>See handout</a:t>
            </a:r>
            <a:endParaRPr lang="en-GB" altLang="en-US" sz="1800" dirty="0"/>
          </a:p>
          <a:p>
            <a:pPr>
              <a:buFontTx/>
              <a:buNone/>
            </a:pPr>
            <a:r>
              <a:rPr lang="en-GB" altLang="en-US" sz="1800" dirty="0"/>
              <a:t>	</a:t>
            </a:r>
            <a:r>
              <a:rPr lang="en-GB" altLang="en-US" sz="1600" dirty="0"/>
              <a:t>An actor stood outside Paddington station and asked people for directions. At one point he was dressed as a businessman and the next a labourer. The experiment showed that people were more helpful to the businessman, therefore people were reacting to his ‘social class</a:t>
            </a:r>
            <a:r>
              <a:rPr lang="en-GB" altLang="en-US" sz="1600" dirty="0" smtClean="0"/>
              <a:t>’.</a:t>
            </a:r>
            <a:endParaRPr lang="en-GB" altLang="en-US" sz="1800" dirty="0"/>
          </a:p>
          <a:p>
            <a:r>
              <a:rPr lang="en-GB" altLang="en-US" dirty="0"/>
              <a:t>See: </a:t>
            </a:r>
            <a:r>
              <a:rPr lang="en-GB" altLang="en-US" dirty="0">
                <a:hlinkClick r:id="rId3"/>
              </a:rPr>
              <a:t>http://www.onlinepsychologydegree.info/influential-psychological-experiments</a:t>
            </a:r>
            <a:r>
              <a:rPr lang="en-GB" altLang="en-US" dirty="0" smtClean="0">
                <a:hlinkClick r:id="rId3"/>
              </a:rPr>
              <a:t>/</a:t>
            </a:r>
            <a:r>
              <a:rPr lang="en-GB" altLang="en-US" dirty="0" smtClean="0"/>
              <a:t> for an excellent, clear range of experiments</a:t>
            </a:r>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spTree>
    <p:extLst>
      <p:ext uri="{BB962C8B-B14F-4D97-AF65-F5344CB8AC3E}">
        <p14:creationId xmlns:p14="http://schemas.microsoft.com/office/powerpoint/2010/main" val="4070830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altLang="en-US" smtClean="0"/>
              <a:t>What are experiments?  </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Font typeface="Wingdings 3"/>
              <a:buChar char=""/>
              <a:defRPr/>
            </a:pPr>
            <a:r>
              <a:rPr lang="en-GB" dirty="0" smtClean="0"/>
              <a:t>An experiment or test is the use of a </a:t>
            </a:r>
            <a:r>
              <a:rPr lang="en-GB" dirty="0" smtClean="0">
                <a:hlinkClick r:id="rId2"/>
              </a:rPr>
              <a:t>scientific method</a:t>
            </a:r>
            <a:r>
              <a:rPr lang="en-GB" dirty="0" smtClean="0"/>
              <a:t> to answer a question or investigate a problem.   </a:t>
            </a:r>
          </a:p>
          <a:p>
            <a:pPr marL="274320" indent="-274320" eaLnBrk="1" fontAlgn="auto" hangingPunct="1">
              <a:spcAft>
                <a:spcPts val="0"/>
              </a:spcAft>
              <a:buFont typeface="Wingdings 3"/>
              <a:buChar char=""/>
              <a:defRPr/>
            </a:pPr>
            <a:r>
              <a:rPr lang="en-GB" dirty="0" smtClean="0"/>
              <a:t>First an </a:t>
            </a:r>
            <a:r>
              <a:rPr lang="en-GB" dirty="0" smtClean="0">
                <a:hlinkClick r:id="rId3"/>
              </a:rPr>
              <a:t>observation</a:t>
            </a:r>
            <a:r>
              <a:rPr lang="en-GB" dirty="0" smtClean="0"/>
              <a:t> is made. </a:t>
            </a:r>
            <a:r>
              <a:rPr lang="en-GB" dirty="0" smtClean="0"/>
              <a:t>Then a question is asked. </a:t>
            </a:r>
          </a:p>
          <a:p>
            <a:pPr marL="274320" indent="-274320" eaLnBrk="1" fontAlgn="auto" hangingPunct="1">
              <a:spcAft>
                <a:spcPts val="0"/>
              </a:spcAft>
              <a:buFont typeface="Wingdings 3"/>
              <a:buChar char=""/>
              <a:defRPr/>
            </a:pPr>
            <a:r>
              <a:rPr lang="en-GB" dirty="0" smtClean="0"/>
              <a:t>Next, a </a:t>
            </a:r>
            <a:r>
              <a:rPr lang="en-GB" dirty="0" smtClean="0">
                <a:hlinkClick r:id="rId4"/>
              </a:rPr>
              <a:t>hypothesis</a:t>
            </a:r>
            <a:r>
              <a:rPr lang="en-GB" dirty="0" smtClean="0"/>
              <a:t> is formed about whether one variable causes a change in another.  </a:t>
            </a:r>
          </a:p>
          <a:p>
            <a:pPr marL="274320" indent="-274320" eaLnBrk="1" fontAlgn="auto" hangingPunct="1">
              <a:spcAft>
                <a:spcPts val="0"/>
              </a:spcAft>
              <a:buFont typeface="Wingdings 3"/>
              <a:buChar char=""/>
              <a:defRPr/>
            </a:pPr>
            <a:r>
              <a:rPr lang="en-GB" dirty="0" smtClean="0"/>
              <a:t>It may be that there is a </a:t>
            </a:r>
            <a:r>
              <a:rPr lang="en-GB" u="sng" dirty="0" smtClean="0">
                <a:solidFill>
                  <a:srgbClr val="CC99FF"/>
                </a:solidFill>
              </a:rPr>
              <a:t>correlation</a:t>
            </a:r>
            <a:r>
              <a:rPr lang="en-GB" dirty="0" smtClean="0"/>
              <a:t> between the two variables.  </a:t>
            </a:r>
            <a:r>
              <a:rPr lang="en-GB" dirty="0" smtClean="0"/>
              <a:t>This means that there is an association between both variables but the relationship is not clear.  </a:t>
            </a:r>
          </a:p>
          <a:p>
            <a:pPr marL="274320" indent="-274320" eaLnBrk="1" fontAlgn="auto" hangingPunct="1">
              <a:spcAft>
                <a:spcPts val="0"/>
              </a:spcAft>
              <a:buFont typeface="Wingdings 3"/>
              <a:buChar char=""/>
              <a:defRPr/>
            </a:pPr>
            <a:r>
              <a:rPr lang="en-GB" dirty="0" smtClean="0"/>
              <a:t>Then an experiment is used to test that hypothesis.   </a:t>
            </a:r>
            <a:r>
              <a:rPr lang="en-GB" dirty="0" smtClean="0"/>
              <a:t>This is an objective sequence of steps to find out</a:t>
            </a:r>
            <a:r>
              <a:rPr lang="en-GB" dirty="0" smtClean="0"/>
              <a:t>.</a:t>
            </a:r>
            <a:endParaRPr lang="en-GB" dirty="0" smtClean="0"/>
          </a:p>
          <a:p>
            <a:pPr marL="274320" indent="-274320" eaLnBrk="1" fontAlgn="auto" hangingPunct="1">
              <a:spcAft>
                <a:spcPts val="0"/>
              </a:spcAft>
              <a:buFont typeface="Wingdings 3"/>
              <a:buChar char=""/>
              <a:defRPr/>
            </a:pPr>
            <a:r>
              <a:rPr lang="en-GB" dirty="0" smtClean="0"/>
              <a:t>The results are analyzed, a </a:t>
            </a:r>
            <a:r>
              <a:rPr lang="en-GB" dirty="0" smtClean="0">
                <a:hlinkClick r:id="rId5" tooltip="Conclusion"/>
              </a:rPr>
              <a:t>conclusion</a:t>
            </a:r>
            <a:r>
              <a:rPr lang="en-GB" dirty="0" smtClean="0"/>
              <a:t> is drawn and sometimes a theory is formed.</a:t>
            </a:r>
          </a:p>
          <a:p>
            <a:pPr marL="274320" indent="-274320" eaLnBrk="1" fontAlgn="auto" hangingPunct="1">
              <a:spcAft>
                <a:spcPts val="0"/>
              </a:spcAft>
              <a:buFont typeface="Wingdings 3"/>
              <a:buChar cha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altLang="en-US" smtClean="0"/>
              <a:t>Experiments in sociology?</a:t>
            </a:r>
          </a:p>
        </p:txBody>
      </p:sp>
      <p:sp>
        <p:nvSpPr>
          <p:cNvPr id="12291" name="Content Placeholder 2"/>
          <p:cNvSpPr>
            <a:spLocks noGrp="1"/>
          </p:cNvSpPr>
          <p:nvPr>
            <p:ph idx="1"/>
          </p:nvPr>
        </p:nvSpPr>
        <p:spPr/>
        <p:txBody>
          <a:bodyPr>
            <a:normAutofit lnSpcReduction="10000"/>
          </a:bodyPr>
          <a:lstStyle/>
          <a:p>
            <a:pPr eaLnBrk="1" hangingPunct="1"/>
            <a:r>
              <a:rPr lang="en-GB" altLang="en-US" dirty="0" smtClean="0"/>
              <a:t>Experiments are not common </a:t>
            </a:r>
            <a:r>
              <a:rPr lang="en-GB" altLang="en-US" dirty="0" smtClean="0"/>
              <a:t>in sociology, </a:t>
            </a:r>
            <a:r>
              <a:rPr lang="en-GB" altLang="en-US" dirty="0" smtClean="0"/>
              <a:t>but some positivist researchers </a:t>
            </a:r>
            <a:r>
              <a:rPr lang="en-GB" altLang="en-US" dirty="0" smtClean="0"/>
              <a:t>believe that </a:t>
            </a:r>
            <a:r>
              <a:rPr lang="en-GB" altLang="en-US" dirty="0" smtClean="0"/>
              <a:t>they have a role in making the </a:t>
            </a:r>
            <a:r>
              <a:rPr lang="en-GB" altLang="en-US" dirty="0" smtClean="0"/>
              <a:t>subject </a:t>
            </a:r>
            <a:r>
              <a:rPr lang="en-GB" altLang="en-US" dirty="0" smtClean="0"/>
              <a:t>as </a:t>
            </a:r>
            <a:r>
              <a:rPr lang="en-GB" altLang="en-US" i="1" dirty="0" smtClean="0"/>
              <a:t>scientific</a:t>
            </a:r>
            <a:r>
              <a:rPr lang="en-GB" altLang="en-US" dirty="0" smtClean="0"/>
              <a:t> as possible.</a:t>
            </a:r>
          </a:p>
          <a:p>
            <a:pPr eaLnBrk="1" hangingPunct="1"/>
            <a:r>
              <a:rPr lang="en-GB" altLang="en-US" dirty="0" smtClean="0"/>
              <a:t>Your </a:t>
            </a:r>
            <a:r>
              <a:rPr lang="en-GB" altLang="en-US" dirty="0" smtClean="0"/>
              <a:t>own values or feelings </a:t>
            </a:r>
            <a:r>
              <a:rPr lang="en-GB" altLang="en-US" dirty="0" smtClean="0"/>
              <a:t>should not affect </a:t>
            </a:r>
            <a:r>
              <a:rPr lang="en-GB" altLang="en-US" dirty="0" smtClean="0"/>
              <a:t>what you are investigating.  Experiments </a:t>
            </a:r>
            <a:r>
              <a:rPr lang="en-GB" altLang="en-US" dirty="0" smtClean="0"/>
              <a:t>enable objectivity and also </a:t>
            </a:r>
            <a:r>
              <a:rPr lang="en-GB" altLang="en-US" dirty="0" smtClean="0"/>
              <a:t>allow us to gain accurate measurements.  </a:t>
            </a:r>
          </a:p>
          <a:p>
            <a:pPr eaLnBrk="1" hangingPunct="1"/>
            <a:r>
              <a:rPr lang="en-GB" altLang="en-US" dirty="0" smtClean="0"/>
              <a:t>The natural sciences should be a model for social science – this is clearly much closer to the case in Psychology rather than Sociology</a:t>
            </a:r>
            <a:endParaRPr lang="en-GB" altLang="en-US" dirty="0"/>
          </a:p>
          <a:p>
            <a:pPr eaLnBrk="1" hangingPunct="1"/>
            <a:r>
              <a:rPr lang="en-GB" altLang="en-US" dirty="0" smtClean="0"/>
              <a:t>And when you are writing an answer…</a:t>
            </a:r>
          </a:p>
          <a:p>
            <a:r>
              <a:rPr lang="en-GB" altLang="en-US" b="1" dirty="0">
                <a:solidFill>
                  <a:srgbClr val="FF0000"/>
                </a:solidFill>
              </a:rPr>
              <a:t>DO NOT CONFUSE “EXPERIMENT” WITH “STUDY” </a:t>
            </a:r>
            <a:r>
              <a:rPr lang="en-GB" altLang="en-US" dirty="0"/>
              <a:t>– YOU SHOULD </a:t>
            </a:r>
            <a:r>
              <a:rPr lang="en-GB" altLang="en-US" b="1" dirty="0">
                <a:solidFill>
                  <a:srgbClr val="FF0000"/>
                </a:solidFill>
              </a:rPr>
              <a:t>ONLY</a:t>
            </a:r>
            <a:r>
              <a:rPr lang="en-GB" altLang="en-US" dirty="0">
                <a:solidFill>
                  <a:srgbClr val="FF0000"/>
                </a:solidFill>
              </a:rPr>
              <a:t> </a:t>
            </a:r>
            <a:r>
              <a:rPr lang="en-GB" altLang="en-US" dirty="0"/>
              <a:t>USE THE TERM TO REFER TO THAT NARROW RANGE OF STUDIES WHERE PEOPLE ARE SPECIFICALLY “</a:t>
            </a:r>
            <a:r>
              <a:rPr lang="en-GB" altLang="en-US" b="1" dirty="0">
                <a:solidFill>
                  <a:srgbClr val="FF0000"/>
                </a:solidFill>
              </a:rPr>
              <a:t>ACTED UPON</a:t>
            </a:r>
            <a:r>
              <a:rPr lang="en-GB" altLang="en-US" dirty="0" smtClean="0"/>
              <a:t>”</a:t>
            </a:r>
            <a:endParaRPr lang="en-GB" altLang="en-US" dirty="0"/>
          </a:p>
        </p:txBody>
      </p:sp>
      <p:pic>
        <p:nvPicPr>
          <p:cNvPr id="2" name="Picture 1"/>
          <p:cNvPicPr>
            <a:picLocks noChangeAspect="1"/>
          </p:cNvPicPr>
          <p:nvPr/>
        </p:nvPicPr>
        <p:blipFill>
          <a:blip r:embed="rId2"/>
          <a:stretch>
            <a:fillRect/>
          </a:stretch>
        </p:blipFill>
        <p:spPr>
          <a:xfrm>
            <a:off x="7812360" y="5301208"/>
            <a:ext cx="932763" cy="1003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291">
                                            <p:txEl>
                                              <p:pRg st="3" end="3"/>
                                            </p:txEl>
                                          </p:spTgt>
                                        </p:tgtEl>
                                        <p:attrNameLst>
                                          <p:attrName>style.visibility</p:attrName>
                                        </p:attrNameLst>
                                      </p:cBhvr>
                                      <p:to>
                                        <p:strVal val="visible"/>
                                      </p:to>
                                    </p:set>
                                    <p:anim calcmode="lin" valueType="num">
                                      <p:cBhvr additive="base">
                                        <p:cTn id="30"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291">
                                            <p:txEl>
                                              <p:pRg st="4" end="4"/>
                                            </p:txEl>
                                          </p:spTgt>
                                        </p:tgtEl>
                                        <p:attrNameLst>
                                          <p:attrName>style.visibility</p:attrName>
                                        </p:attrNameLst>
                                      </p:cBhvr>
                                      <p:to>
                                        <p:strVal val="visible"/>
                                      </p:to>
                                    </p:set>
                                    <p:anim calcmode="lin" valueType="num">
                                      <p:cBhvr additive="base">
                                        <p:cTn id="36"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altLang="en-US" smtClean="0"/>
              <a:t>Laboratory experiments</a:t>
            </a:r>
          </a:p>
        </p:txBody>
      </p:sp>
      <p:sp>
        <p:nvSpPr>
          <p:cNvPr id="13315" name="Content Placeholder 2"/>
          <p:cNvSpPr>
            <a:spLocks noGrp="1"/>
          </p:cNvSpPr>
          <p:nvPr>
            <p:ph idx="1"/>
          </p:nvPr>
        </p:nvSpPr>
        <p:spPr/>
        <p:txBody>
          <a:bodyPr>
            <a:normAutofit fontScale="92500" lnSpcReduction="10000"/>
          </a:bodyPr>
          <a:lstStyle/>
          <a:p>
            <a:pPr eaLnBrk="1" hangingPunct="1"/>
            <a:r>
              <a:rPr lang="en-GB" altLang="en-US" dirty="0" smtClean="0"/>
              <a:t>In laboratory experiments the researcher is able to have strict conditions that control most </a:t>
            </a:r>
            <a:r>
              <a:rPr lang="en-GB" altLang="en-US" dirty="0" smtClean="0"/>
              <a:t>variables that may affect the </a:t>
            </a:r>
            <a:r>
              <a:rPr lang="en-GB" altLang="en-US" dirty="0" smtClean="0"/>
              <a:t>research.  </a:t>
            </a:r>
          </a:p>
          <a:p>
            <a:pPr eaLnBrk="1" hangingPunct="1"/>
            <a:r>
              <a:rPr lang="en-GB" altLang="en-US" dirty="0" smtClean="0"/>
              <a:t>This </a:t>
            </a:r>
            <a:r>
              <a:rPr lang="en-GB" altLang="en-US" dirty="0" smtClean="0"/>
              <a:t>is </a:t>
            </a:r>
            <a:r>
              <a:rPr lang="en-GB" altLang="en-US" dirty="0" smtClean="0"/>
              <a:t>an inevitably </a:t>
            </a:r>
            <a:r>
              <a:rPr lang="en-GB" altLang="en-US" dirty="0" smtClean="0"/>
              <a:t>artificially created situation.  </a:t>
            </a:r>
            <a:endParaRPr lang="en-GB" altLang="en-US" dirty="0" smtClean="0"/>
          </a:p>
          <a:p>
            <a:pPr eaLnBrk="1" hangingPunct="1"/>
            <a:r>
              <a:rPr lang="en-GB" altLang="en-US" dirty="0" smtClean="0"/>
              <a:t>Experiments</a:t>
            </a:r>
          </a:p>
          <a:p>
            <a:r>
              <a:rPr lang="en-GB" altLang="en-US" dirty="0">
                <a:hlinkClick r:id="rId2"/>
              </a:rPr>
              <a:t>https://</a:t>
            </a:r>
            <a:r>
              <a:rPr lang="en-GB" altLang="en-US" dirty="0" smtClean="0">
                <a:hlinkClick r:id="rId2"/>
              </a:rPr>
              <a:t>www.youtube.com/watch?v=yr5cjyokVUs</a:t>
            </a:r>
            <a:r>
              <a:rPr lang="en-GB" altLang="en-US" dirty="0" smtClean="0"/>
              <a:t> </a:t>
            </a:r>
            <a:endParaRPr lang="en-GB" altLang="en-US" dirty="0"/>
          </a:p>
          <a:p>
            <a:r>
              <a:rPr lang="en-GB" altLang="en-US" dirty="0">
                <a:hlinkClick r:id="rId3"/>
              </a:rPr>
              <a:t>https://</a:t>
            </a:r>
            <a:r>
              <a:rPr lang="en-GB" altLang="en-US" dirty="0" smtClean="0">
                <a:hlinkClick r:id="rId3"/>
              </a:rPr>
              <a:t>www.youtube.com/watch?v=oAX9b7agT9o</a:t>
            </a:r>
            <a:r>
              <a:rPr lang="en-GB" altLang="en-US" dirty="0" smtClean="0"/>
              <a:t> </a:t>
            </a:r>
          </a:p>
          <a:p>
            <a:r>
              <a:rPr lang="en-GB" altLang="en-US" dirty="0" smtClean="0"/>
              <a:t>Documentary on estream:</a:t>
            </a:r>
          </a:p>
          <a:p>
            <a:r>
              <a:rPr lang="en-GB" altLang="en-US" dirty="0">
                <a:hlinkClick r:id="rId4"/>
              </a:rPr>
              <a:t>http://</a:t>
            </a:r>
            <a:r>
              <a:rPr lang="en-GB" altLang="en-US" dirty="0" smtClean="0">
                <a:hlinkClick r:id="rId4"/>
              </a:rPr>
              <a:t>estream.godalming.ac.uk/View.aspx?id=511~3u~CDcymK</a:t>
            </a:r>
            <a:r>
              <a:rPr lang="en-GB" altLang="en-US" dirty="0" smtClean="0"/>
              <a:t> </a:t>
            </a:r>
          </a:p>
          <a:p>
            <a:pPr eaLnBrk="1" hangingPunct="1"/>
            <a:r>
              <a:rPr lang="en-GB" altLang="en-US" dirty="0" smtClean="0"/>
              <a:t>Booklet p 48-52</a:t>
            </a:r>
          </a:p>
          <a:p>
            <a:pPr eaLnBrk="1" hangingPunct="1"/>
            <a:r>
              <a:rPr lang="en-GB" altLang="en-US" dirty="0" smtClean="0"/>
              <a:t>Webb p 109-110</a:t>
            </a:r>
            <a:endParaRPr lang="en-GB" altLang="en-US" dirty="0" smtClean="0"/>
          </a:p>
          <a:p>
            <a:pPr eaLnBrk="1" hangingPunct="1"/>
            <a:endParaRPr lang="en-GB" altLang="en-US" dirty="0" smtClean="0"/>
          </a:p>
          <a:p>
            <a:pPr eaLnBrk="1" hangingPunct="1"/>
            <a:endParaRPr lang="en-GB" altLang="en-US" dirty="0" smtClean="0"/>
          </a:p>
          <a:p>
            <a:pPr eaLnBrk="1" hangingPunct="1">
              <a:buFont typeface="Wingdings 3" panose="05040102010807070707" pitchFamily="18" charset="2"/>
              <a:buNone/>
            </a:pPr>
            <a:endParaRPr lang="en-GB" altLang="en-US" dirty="0" smtClean="0"/>
          </a:p>
        </p:txBody>
      </p:sp>
      <p:pic>
        <p:nvPicPr>
          <p:cNvPr id="2" name="Picture 1"/>
          <p:cNvPicPr>
            <a:picLocks noChangeAspect="1"/>
          </p:cNvPicPr>
          <p:nvPr/>
        </p:nvPicPr>
        <p:blipFill>
          <a:blip r:embed="rId5"/>
          <a:stretch>
            <a:fillRect/>
          </a:stretch>
        </p:blipFill>
        <p:spPr>
          <a:xfrm>
            <a:off x="7308304" y="4941168"/>
            <a:ext cx="1351037" cy="13510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315">
                                            <p:txEl>
                                              <p:pRg st="1" end="1"/>
                                            </p:txEl>
                                          </p:spTgt>
                                        </p:tgtEl>
                                        <p:attrNameLst>
                                          <p:attrName>style.visibility</p:attrName>
                                        </p:attrNameLst>
                                      </p:cBhvr>
                                      <p:to>
                                        <p:strVal val="visible"/>
                                      </p:to>
                                    </p:set>
                                    <p:anim calcmode="lin" valueType="num">
                                      <p:cBhvr additive="base">
                                        <p:cTn id="18"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315">
                                            <p:txEl>
                                              <p:pRg st="2" end="2"/>
                                            </p:txEl>
                                          </p:spTgt>
                                        </p:tgtEl>
                                        <p:attrNameLst>
                                          <p:attrName>style.visibility</p:attrName>
                                        </p:attrNameLst>
                                      </p:cBhvr>
                                      <p:to>
                                        <p:strVal val="visible"/>
                                      </p:to>
                                    </p:set>
                                    <p:anim calcmode="lin" valueType="num">
                                      <p:cBhvr additive="base">
                                        <p:cTn id="24"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315">
                                            <p:txEl>
                                              <p:pRg st="3" end="3"/>
                                            </p:txEl>
                                          </p:spTgt>
                                        </p:tgtEl>
                                        <p:attrNameLst>
                                          <p:attrName>style.visibility</p:attrName>
                                        </p:attrNameLst>
                                      </p:cBhvr>
                                      <p:to>
                                        <p:strVal val="visible"/>
                                      </p:to>
                                    </p:set>
                                    <p:anim calcmode="lin" valueType="num">
                                      <p:cBhvr additive="base">
                                        <p:cTn id="30"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315">
                                            <p:txEl>
                                              <p:pRg st="4" end="4"/>
                                            </p:txEl>
                                          </p:spTgt>
                                        </p:tgtEl>
                                        <p:attrNameLst>
                                          <p:attrName>style.visibility</p:attrName>
                                        </p:attrNameLst>
                                      </p:cBhvr>
                                      <p:to>
                                        <p:strVal val="visible"/>
                                      </p:to>
                                    </p:set>
                                    <p:anim calcmode="lin" valueType="num">
                                      <p:cBhvr additive="base">
                                        <p:cTn id="36"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315">
                                            <p:txEl>
                                              <p:pRg st="5" end="5"/>
                                            </p:txEl>
                                          </p:spTgt>
                                        </p:tgtEl>
                                        <p:attrNameLst>
                                          <p:attrName>style.visibility</p:attrName>
                                        </p:attrNameLst>
                                      </p:cBhvr>
                                      <p:to>
                                        <p:strVal val="visible"/>
                                      </p:to>
                                    </p:set>
                                    <p:anim calcmode="lin" valueType="num">
                                      <p:cBhvr additive="base">
                                        <p:cTn id="42"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3315">
                                            <p:txEl>
                                              <p:pRg st="6" end="6"/>
                                            </p:txEl>
                                          </p:spTgt>
                                        </p:tgtEl>
                                        <p:attrNameLst>
                                          <p:attrName>style.visibility</p:attrName>
                                        </p:attrNameLst>
                                      </p:cBhvr>
                                      <p:to>
                                        <p:strVal val="visible"/>
                                      </p:to>
                                    </p:set>
                                    <p:anim calcmode="lin" valueType="num">
                                      <p:cBhvr additive="base">
                                        <p:cTn id="48"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3315">
                                            <p:txEl>
                                              <p:pRg st="7" end="7"/>
                                            </p:txEl>
                                          </p:spTgt>
                                        </p:tgtEl>
                                        <p:attrNameLst>
                                          <p:attrName>style.visibility</p:attrName>
                                        </p:attrNameLst>
                                      </p:cBhvr>
                                      <p:to>
                                        <p:strVal val="visible"/>
                                      </p:to>
                                    </p:set>
                                    <p:anim calcmode="lin" valueType="num">
                                      <p:cBhvr additive="base">
                                        <p:cTn id="54"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33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3315">
                                            <p:txEl>
                                              <p:pRg st="8" end="8"/>
                                            </p:txEl>
                                          </p:spTgt>
                                        </p:tgtEl>
                                        <p:attrNameLst>
                                          <p:attrName>style.visibility</p:attrName>
                                        </p:attrNameLst>
                                      </p:cBhvr>
                                      <p:to>
                                        <p:strVal val="visible"/>
                                      </p:to>
                                    </p:set>
                                    <p:anim calcmode="lin" valueType="num">
                                      <p:cBhvr additive="base">
                                        <p:cTn id="60" dur="5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331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dirty="0" smtClean="0"/>
              <a:t>Hawthorne Effect</a:t>
            </a:r>
          </a:p>
        </p:txBody>
      </p:sp>
      <p:sp>
        <p:nvSpPr>
          <p:cNvPr id="15363" name="Content Placeholder 2"/>
          <p:cNvSpPr>
            <a:spLocks noGrp="1"/>
          </p:cNvSpPr>
          <p:nvPr>
            <p:ph idx="1"/>
          </p:nvPr>
        </p:nvSpPr>
        <p:spPr/>
        <p:txBody>
          <a:bodyPr/>
          <a:lstStyle/>
          <a:p>
            <a:pPr eaLnBrk="1" hangingPunct="1"/>
            <a:r>
              <a:rPr lang="en-GB" altLang="en-US" dirty="0" smtClean="0"/>
              <a:t>If the person being studied is told or made aware that an experiment is taking place, it is likely that their behaviour will change.  </a:t>
            </a:r>
          </a:p>
          <a:p>
            <a:pPr eaLnBrk="1" hangingPunct="1"/>
            <a:endParaRPr lang="en-GB" altLang="en-US" dirty="0" smtClean="0"/>
          </a:p>
          <a:p>
            <a:pPr eaLnBrk="1" hangingPunct="1"/>
            <a:r>
              <a:rPr lang="en-GB" altLang="en-US" dirty="0" smtClean="0"/>
              <a:t>The term comes from findings in a factory in the USA where researchers tried to find out what conditions would improve workers’ performance.  They found that no matter what was changed, the workers worked harder because they knew they were being observed.  </a:t>
            </a:r>
            <a:r>
              <a:rPr lang="en-GB" altLang="en-US" dirty="0" smtClean="0"/>
              <a:t>This was much more powerful in changing behaviour than any other variable (lighting, heating, </a:t>
            </a:r>
            <a:r>
              <a:rPr lang="en-GB" altLang="en-US" dirty="0" err="1" smtClean="0"/>
              <a:t>etc</a:t>
            </a:r>
            <a:r>
              <a:rPr lang="en-GB" altLang="en-US" dirty="0" smtClean="0"/>
              <a:t>)</a:t>
            </a:r>
            <a:endParaRPr lang="en-GB" altLang="en-US" dirty="0" smtClean="0"/>
          </a:p>
          <a:p>
            <a:pPr eaLnBrk="1" hangingPunct="1"/>
            <a:endParaRPr lang="en-GB" altLang="en-US" dirty="0" smtClean="0"/>
          </a:p>
          <a:p>
            <a:pPr eaLnBrk="1" hangingPunct="1"/>
            <a:endParaRPr lang="en-GB" altLang="en-US" dirty="0" smtClean="0"/>
          </a:p>
        </p:txBody>
      </p:sp>
      <p:pic>
        <p:nvPicPr>
          <p:cNvPr id="2" name="Picture 1"/>
          <p:cNvPicPr>
            <a:picLocks noChangeAspect="1"/>
          </p:cNvPicPr>
          <p:nvPr/>
        </p:nvPicPr>
        <p:blipFill>
          <a:blip r:embed="rId2"/>
          <a:stretch>
            <a:fillRect/>
          </a:stretch>
        </p:blipFill>
        <p:spPr>
          <a:xfrm>
            <a:off x="7092280" y="5085800"/>
            <a:ext cx="1619140" cy="7987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2" presetClass="entr" presetSubtype="4" fill="hold" nodeType="withEffect">
                                  <p:stCondLst>
                                    <p:cond delay="0"/>
                                  </p:stCondLst>
                                  <p:childTnLst>
                                    <p:set>
                                      <p:cBhvr>
                                        <p:cTn id="15" dur="1" fill="hold">
                                          <p:stCondLst>
                                            <p:cond delay="0"/>
                                          </p:stCondLst>
                                        </p:cTn>
                                        <p:tgtEl>
                                          <p:spTgt spid="15363">
                                            <p:txEl>
                                              <p:pRg st="2" end="2"/>
                                            </p:txEl>
                                          </p:spTgt>
                                        </p:tgtEl>
                                        <p:attrNameLst>
                                          <p:attrName>style.visibility</p:attrName>
                                        </p:attrNameLst>
                                      </p:cBhvr>
                                      <p:to>
                                        <p:strVal val="visible"/>
                                      </p:to>
                                    </p:set>
                                    <p:anim calcmode="lin" valueType="num">
                                      <p:cBhvr additive="base">
                                        <p:cTn id="16"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smtClean="0"/>
              <a:t>Ethical problems</a:t>
            </a:r>
          </a:p>
        </p:txBody>
      </p:sp>
      <p:sp>
        <p:nvSpPr>
          <p:cNvPr id="16387" name="Content Placeholder 2"/>
          <p:cNvSpPr>
            <a:spLocks noGrp="1"/>
          </p:cNvSpPr>
          <p:nvPr>
            <p:ph idx="1"/>
          </p:nvPr>
        </p:nvSpPr>
        <p:spPr/>
        <p:txBody>
          <a:bodyPr/>
          <a:lstStyle/>
          <a:p>
            <a:pPr eaLnBrk="1" hangingPunct="1"/>
            <a:r>
              <a:rPr lang="en-GB" altLang="en-US" dirty="0" smtClean="0"/>
              <a:t>Because of the problems of the Hawthorne </a:t>
            </a:r>
            <a:r>
              <a:rPr lang="en-GB" altLang="en-US" dirty="0" smtClean="0"/>
              <a:t>effect </a:t>
            </a:r>
            <a:r>
              <a:rPr lang="en-GB" altLang="en-US" dirty="0" smtClean="0"/>
              <a:t>and the potential invalidity of findings, researchers </a:t>
            </a:r>
            <a:r>
              <a:rPr lang="en-GB" altLang="en-US" dirty="0" smtClean="0"/>
              <a:t>may be tempted to lie or conceal the true purpose of the research.  </a:t>
            </a:r>
          </a:p>
          <a:p>
            <a:pPr eaLnBrk="1" hangingPunct="1"/>
            <a:r>
              <a:rPr lang="en-GB" altLang="en-US" dirty="0" smtClean="0"/>
              <a:t>This </a:t>
            </a:r>
            <a:r>
              <a:rPr lang="en-GB" altLang="en-US" dirty="0" smtClean="0"/>
              <a:t>raises ethical problems because the person has a right to know that they are being observed and </a:t>
            </a:r>
            <a:r>
              <a:rPr lang="en-GB" altLang="en-US" dirty="0" smtClean="0"/>
              <a:t>tested and to give their </a:t>
            </a:r>
            <a:r>
              <a:rPr lang="en-GB" altLang="en-US" u="sng" dirty="0" smtClean="0"/>
              <a:t>informed</a:t>
            </a:r>
            <a:r>
              <a:rPr lang="en-GB" altLang="en-US" dirty="0" smtClean="0"/>
              <a:t> consent.  </a:t>
            </a:r>
          </a:p>
          <a:p>
            <a:pPr eaLnBrk="1" hangingPunct="1"/>
            <a:r>
              <a:rPr lang="en-GB" altLang="en-US" dirty="0" smtClean="0"/>
              <a:t>Misrepresentation and manipulation should be unacceptable.</a:t>
            </a:r>
          </a:p>
          <a:p>
            <a:pPr eaLnBrk="1" hangingPunct="1"/>
            <a:r>
              <a:rPr lang="en-GB" altLang="en-US" dirty="0" smtClean="0"/>
              <a:t>The “Golden Rule” of ethics: the respondent/subject should be </a:t>
            </a:r>
            <a:r>
              <a:rPr lang="en-GB" altLang="en-US" b="1" u="sng" dirty="0" smtClean="0"/>
              <a:t>no worse off</a:t>
            </a:r>
            <a:r>
              <a:rPr lang="en-GB" altLang="en-US" dirty="0" smtClean="0"/>
              <a:t> for having participated in the research.  </a:t>
            </a:r>
            <a:endParaRPr lang="en-GB" altLang="en-US" dirty="0" smtClean="0"/>
          </a:p>
        </p:txBody>
      </p:sp>
      <p:pic>
        <p:nvPicPr>
          <p:cNvPr id="2" name="Picture 1"/>
          <p:cNvPicPr>
            <a:picLocks noChangeAspect="1"/>
          </p:cNvPicPr>
          <p:nvPr/>
        </p:nvPicPr>
        <p:blipFill>
          <a:blip r:embed="rId2"/>
          <a:stretch>
            <a:fillRect/>
          </a:stretch>
        </p:blipFill>
        <p:spPr>
          <a:xfrm>
            <a:off x="6948264" y="4733973"/>
            <a:ext cx="1705372" cy="12278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387">
                                            <p:txEl>
                                              <p:pRg st="3" end="3"/>
                                            </p:txEl>
                                          </p:spTgt>
                                        </p:tgtEl>
                                        <p:attrNameLst>
                                          <p:attrName>style.visibility</p:attrName>
                                        </p:attrNameLst>
                                      </p:cBhvr>
                                      <p:to>
                                        <p:strVal val="visible"/>
                                      </p:to>
                                    </p:set>
                                    <p:anim calcmode="lin" valueType="num">
                                      <p:cBhvr additive="base">
                                        <p:cTn id="30"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en-US" smtClean="0"/>
              <a:t>The problem of artificiality</a:t>
            </a:r>
          </a:p>
        </p:txBody>
      </p:sp>
      <p:sp>
        <p:nvSpPr>
          <p:cNvPr id="17411" name="Content Placeholder 2"/>
          <p:cNvSpPr>
            <a:spLocks noGrp="1"/>
          </p:cNvSpPr>
          <p:nvPr>
            <p:ph idx="1"/>
          </p:nvPr>
        </p:nvSpPr>
        <p:spPr/>
        <p:txBody>
          <a:bodyPr/>
          <a:lstStyle/>
          <a:p>
            <a:pPr eaLnBrk="1" hangingPunct="1"/>
            <a:r>
              <a:rPr lang="en-GB" altLang="en-US" dirty="0" smtClean="0"/>
              <a:t>Another problem with experiments is that they involve situations that are not natural but have been deliberately created by the researcher.  </a:t>
            </a:r>
          </a:p>
          <a:p>
            <a:pPr eaLnBrk="1" hangingPunct="1"/>
            <a:endParaRPr lang="en-GB" altLang="en-US" dirty="0" smtClean="0"/>
          </a:p>
          <a:p>
            <a:pPr eaLnBrk="1" hangingPunct="1"/>
            <a:r>
              <a:rPr lang="en-GB" altLang="en-US" dirty="0" smtClean="0"/>
              <a:t>The findings may therefore lack validity because they do not apply to reality.  </a:t>
            </a:r>
          </a:p>
          <a:p>
            <a:pPr eaLnBrk="1" hangingPunct="1"/>
            <a:endParaRPr lang="en-GB" altLang="en-US" dirty="0" smtClean="0"/>
          </a:p>
          <a:p>
            <a:pPr eaLnBrk="1" hangingPunct="1"/>
            <a:r>
              <a:rPr lang="en-GB" altLang="en-US" dirty="0" smtClean="0"/>
              <a:t>Experiments also tend to be short term, so the researcher can only measure short term effects.  </a:t>
            </a:r>
            <a:r>
              <a:rPr lang="en-GB" altLang="en-US" dirty="0" smtClean="0"/>
              <a:t>Important concepts in Sociology such as socialisation may be unapproachable through experiment</a:t>
            </a:r>
            <a:endParaRPr lang="en-GB" altLang="en-US" dirty="0" smtClean="0"/>
          </a:p>
        </p:txBody>
      </p:sp>
      <p:pic>
        <p:nvPicPr>
          <p:cNvPr id="2" name="Picture 1"/>
          <p:cNvPicPr>
            <a:picLocks noChangeAspect="1"/>
          </p:cNvPicPr>
          <p:nvPr/>
        </p:nvPicPr>
        <p:blipFill rotWithShape="1">
          <a:blip r:embed="rId2"/>
          <a:srcRect l="4869" t="4348" r="6436" b="13043"/>
          <a:stretch/>
        </p:blipFill>
        <p:spPr>
          <a:xfrm>
            <a:off x="7236296" y="4869160"/>
            <a:ext cx="1440160" cy="13681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411">
                                            <p:txEl>
                                              <p:pRg st="4" end="4"/>
                                            </p:txEl>
                                          </p:spTgt>
                                        </p:tgtEl>
                                        <p:attrNameLst>
                                          <p:attrName>style.visibility</p:attrName>
                                        </p:attrNameLst>
                                      </p:cBhvr>
                                      <p:to>
                                        <p:strVal val="visible"/>
                                      </p:to>
                                    </p:set>
                                    <p:anim calcmode="lin" valueType="num">
                                      <p:cBhvr additive="base">
                                        <p:cTn id="24"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dirty="0" smtClean="0"/>
              <a:t>Field experiments</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3"/>
              <a:buChar char=""/>
              <a:defRPr/>
            </a:pPr>
            <a:r>
              <a:rPr lang="en-GB" dirty="0" smtClean="0"/>
              <a:t>These experiments take place in the outside world or ‘field’.  </a:t>
            </a:r>
          </a:p>
          <a:p>
            <a:pPr marL="274320" indent="-274320" eaLnBrk="1" fontAlgn="auto" hangingPunct="1">
              <a:spcAft>
                <a:spcPts val="0"/>
              </a:spcAft>
              <a:buFont typeface="Wingdings 3"/>
              <a:buChar char=""/>
              <a:defRPr/>
            </a:pPr>
            <a:r>
              <a:rPr lang="en-GB" dirty="0" smtClean="0"/>
              <a:t>These experiments have the advantage of being in the real social world, rather than creating an artificial situation.  </a:t>
            </a:r>
          </a:p>
          <a:p>
            <a:pPr marL="274320" indent="-274320" eaLnBrk="1" fontAlgn="auto" hangingPunct="1">
              <a:spcAft>
                <a:spcPts val="0"/>
              </a:spcAft>
              <a:buFont typeface="Wingdings 3"/>
              <a:buChar char=""/>
              <a:defRPr/>
            </a:pPr>
            <a:r>
              <a:rPr lang="en-GB" dirty="0" smtClean="0"/>
              <a:t>They tell us more about how people behave.  </a:t>
            </a:r>
          </a:p>
          <a:p>
            <a:pPr marL="274320" indent="-274320" eaLnBrk="1" fontAlgn="auto" hangingPunct="1">
              <a:spcAft>
                <a:spcPts val="0"/>
              </a:spcAft>
              <a:buFont typeface="Wingdings 3"/>
              <a:buChar char=""/>
              <a:defRPr/>
            </a:pPr>
            <a:r>
              <a:rPr lang="en-GB" dirty="0" smtClean="0"/>
              <a:t>The researcher does however lose a lot of control over the conditions of the experiment because it is based in a real life setting.  </a:t>
            </a:r>
            <a:endParaRPr lang="en-GB" dirty="0" smtClean="0"/>
          </a:p>
          <a:p>
            <a:pPr marL="274320" indent="-274320" eaLnBrk="1" fontAlgn="auto" hangingPunct="1">
              <a:spcAft>
                <a:spcPts val="0"/>
              </a:spcAft>
              <a:buFont typeface="Wingdings 3"/>
              <a:buChar char=""/>
              <a:defRPr/>
            </a:pPr>
            <a:r>
              <a:rPr lang="en-GB" dirty="0" smtClean="0"/>
              <a:t>This includes Actor or Situation tests</a:t>
            </a:r>
          </a:p>
          <a:p>
            <a:pPr marL="274320" indent="-274320">
              <a:spcAft>
                <a:spcPts val="0"/>
              </a:spcAft>
              <a:buFont typeface="Wingdings 3"/>
              <a:buChar char=""/>
              <a:defRPr/>
            </a:pPr>
            <a:r>
              <a:rPr lang="en-GB" dirty="0">
                <a:hlinkClick r:id="rId2"/>
              </a:rPr>
              <a:t>https://</a:t>
            </a:r>
            <a:r>
              <a:rPr lang="en-GB" dirty="0" smtClean="0">
                <a:hlinkClick r:id="rId2"/>
              </a:rPr>
              <a:t>www.youtube.com/watch?v=vJymYT_AkIc</a:t>
            </a:r>
            <a:r>
              <a:rPr lang="en-GB" dirty="0" smtClean="0"/>
              <a:t> </a:t>
            </a:r>
          </a:p>
          <a:p>
            <a:pPr marL="274320" indent="-274320">
              <a:spcAft>
                <a:spcPts val="0"/>
              </a:spcAft>
              <a:buFont typeface="Wingdings 3"/>
              <a:buChar char=""/>
              <a:defRPr/>
            </a:pPr>
            <a:r>
              <a:rPr lang="en-GB" dirty="0">
                <a:hlinkClick r:id="rId3"/>
              </a:rPr>
              <a:t>https://</a:t>
            </a:r>
            <a:r>
              <a:rPr lang="en-GB" dirty="0" smtClean="0">
                <a:hlinkClick r:id="rId3"/>
              </a:rPr>
              <a:t>www.youtube.com/watch?v=hTghEXKNj7g</a:t>
            </a:r>
            <a:endParaRPr lang="en-GB" dirty="0" smtClean="0"/>
          </a:p>
          <a:p>
            <a:pPr marL="274320" indent="-274320" eaLnBrk="1" fontAlgn="auto" hangingPunct="1">
              <a:spcAft>
                <a:spcPts val="0"/>
              </a:spcAft>
              <a:buFont typeface="Wingdings 3"/>
              <a:buChar char=""/>
              <a:defRPr/>
            </a:pPr>
            <a:r>
              <a:rPr lang="en-GB" dirty="0" smtClean="0"/>
              <a:t>Booklet p.53-54</a:t>
            </a:r>
            <a:endParaRPr lang="en-GB" dirty="0"/>
          </a:p>
        </p:txBody>
      </p:sp>
      <p:pic>
        <p:nvPicPr>
          <p:cNvPr id="2" name="Picture 1"/>
          <p:cNvPicPr>
            <a:picLocks noChangeAspect="1"/>
          </p:cNvPicPr>
          <p:nvPr/>
        </p:nvPicPr>
        <p:blipFill>
          <a:blip r:embed="rId4"/>
          <a:stretch>
            <a:fillRect/>
          </a:stretch>
        </p:blipFill>
        <p:spPr>
          <a:xfrm>
            <a:off x="6866002" y="5013176"/>
            <a:ext cx="1500758" cy="1095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strike="sngStrike" dirty="0" smtClean="0"/>
              <a:t/>
            </a:r>
            <a:br>
              <a:rPr lang="en-GB" altLang="en-US" strike="sngStrike" dirty="0" smtClean="0"/>
            </a:br>
            <a:r>
              <a:rPr lang="en-GB" altLang="en-US" dirty="0" smtClean="0"/>
              <a:t>Natural Experiments</a:t>
            </a:r>
            <a:endParaRPr lang="en-GB" altLang="en-US" dirty="0" smtClean="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3"/>
              <a:buChar char=""/>
              <a:defRPr/>
            </a:pPr>
            <a:r>
              <a:rPr lang="en-GB" dirty="0" smtClean="0"/>
              <a:t>These </a:t>
            </a:r>
            <a:r>
              <a:rPr lang="en-GB" dirty="0" smtClean="0"/>
              <a:t>observe particular phenomena that have occurred outside the control of the researcher, but which nevertheless enable them to isolate the effect of one variable over others.</a:t>
            </a:r>
          </a:p>
          <a:p>
            <a:pPr marL="274320" indent="-274320" eaLnBrk="1" fontAlgn="auto" hangingPunct="1">
              <a:spcAft>
                <a:spcPts val="0"/>
              </a:spcAft>
              <a:buFont typeface="Wingdings 3"/>
              <a:buChar char=""/>
              <a:defRPr/>
            </a:pPr>
            <a:r>
              <a:rPr lang="en-GB" dirty="0" smtClean="0"/>
              <a:t>You will find this term commonly used in A level Psychology, but sociology examiners (as opposed to actual researchers!) have tended to discount the term, preferring to see it as simply “observation”.  </a:t>
            </a:r>
          </a:p>
        </p:txBody>
      </p:sp>
      <p:sp>
        <p:nvSpPr>
          <p:cNvPr id="2" name="TextBox 1"/>
          <p:cNvSpPr txBox="1"/>
          <p:nvPr/>
        </p:nvSpPr>
        <p:spPr>
          <a:xfrm>
            <a:off x="827465" y="919342"/>
            <a:ext cx="5832648" cy="830997"/>
          </a:xfrm>
          <a:prstGeom prst="rect">
            <a:avLst/>
          </a:prstGeom>
          <a:noFill/>
        </p:spPr>
        <p:txBody>
          <a:bodyPr wrap="square" rtlCol="0">
            <a:spAutoFit/>
          </a:bodyPr>
          <a:lstStyle/>
          <a:p>
            <a:r>
              <a:rPr lang="en-GB" altLang="en-US" sz="4800" strike="sngStrike" spc="-50" dirty="0">
                <a:solidFill>
                  <a:srgbClr val="000000">
                    <a:lumMod val="75000"/>
                    <a:lumOff val="25000"/>
                  </a:srgbClr>
                </a:solidFill>
                <a:latin typeface="Calibri Light" panose="020F0302020204030204"/>
                <a:ea typeface="+mj-ea"/>
                <a:cs typeface="+mj-cs"/>
              </a:rPr>
              <a:t>Natural Experiments</a:t>
            </a:r>
            <a:endParaRPr lang="en-GB" dirty="0"/>
          </a:p>
        </p:txBody>
      </p:sp>
      <p:pic>
        <p:nvPicPr>
          <p:cNvPr id="4" name="Picture 3"/>
          <p:cNvPicPr>
            <a:picLocks noChangeAspect="1"/>
          </p:cNvPicPr>
          <p:nvPr/>
        </p:nvPicPr>
        <p:blipFill>
          <a:blip r:embed="rId2"/>
          <a:stretch>
            <a:fillRect/>
          </a:stretch>
        </p:blipFill>
        <p:spPr>
          <a:xfrm>
            <a:off x="6876256" y="4444716"/>
            <a:ext cx="1490504" cy="1424378"/>
          </a:xfrm>
          <a:prstGeom prst="rect">
            <a:avLst/>
          </a:prstGeom>
        </p:spPr>
      </p:pic>
      <p:pic>
        <p:nvPicPr>
          <p:cNvPr id="7" name="Picture 6"/>
          <p:cNvPicPr>
            <a:picLocks noChangeAspect="1"/>
          </p:cNvPicPr>
          <p:nvPr/>
        </p:nvPicPr>
        <p:blipFill>
          <a:blip r:embed="rId3"/>
          <a:stretch>
            <a:fillRect/>
          </a:stretch>
        </p:blipFill>
        <p:spPr>
          <a:xfrm>
            <a:off x="5895611" y="4186088"/>
            <a:ext cx="3451794" cy="1941634"/>
          </a:xfrm>
          <a:prstGeom prst="rect">
            <a:avLst/>
          </a:prstGeom>
        </p:spPr>
      </p:pic>
    </p:spTree>
    <p:extLst>
      <p:ext uri="{BB962C8B-B14F-4D97-AF65-F5344CB8AC3E}">
        <p14:creationId xmlns:p14="http://schemas.microsoft.com/office/powerpoint/2010/main" val="331317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646</TotalTime>
  <Words>714</Words>
  <Application>Microsoft Office PowerPoint</Application>
  <PresentationFormat>On-screen Show (4:3)</PresentationFormat>
  <Paragraphs>125</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Bookman Old Style</vt:lpstr>
      <vt:lpstr>Gill Sans MT</vt:lpstr>
      <vt:lpstr>Wingdings 3</vt:lpstr>
      <vt:lpstr>Wingdings</vt:lpstr>
      <vt:lpstr>Calibri</vt:lpstr>
      <vt:lpstr>Retrospect</vt:lpstr>
      <vt:lpstr>Research Methods</vt:lpstr>
      <vt:lpstr>What are experiments?  </vt:lpstr>
      <vt:lpstr>Experiments in sociology?</vt:lpstr>
      <vt:lpstr>Laboratory experiments</vt:lpstr>
      <vt:lpstr>Hawthorne Effect</vt:lpstr>
      <vt:lpstr>Ethical problems</vt:lpstr>
      <vt:lpstr>The problem of artificiality</vt:lpstr>
      <vt:lpstr>Field experiments</vt:lpstr>
      <vt:lpstr> Natural Experiments</vt:lpstr>
      <vt:lpstr>Useful Studies</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dc:title>
  <dc:creator>Dave King</dc:creator>
  <cp:lastModifiedBy>Dave King</cp:lastModifiedBy>
  <cp:revision>30</cp:revision>
  <cp:lastPrinted>2013-09-03T14:05:07Z</cp:lastPrinted>
  <dcterms:created xsi:type="dcterms:W3CDTF">2011-04-05T18:52:04Z</dcterms:created>
  <dcterms:modified xsi:type="dcterms:W3CDTF">2017-06-15T15:23:24Z</dcterms:modified>
</cp:coreProperties>
</file>