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notesMasterIdLst>
    <p:notesMasterId r:id="rId15"/>
  </p:notesMasterIdLst>
  <p:handoutMasterIdLst>
    <p:handoutMasterId r:id="rId16"/>
  </p:handoutMasterIdLst>
  <p:sldIdLst>
    <p:sldId id="256" r:id="rId3"/>
    <p:sldId id="257" r:id="rId4"/>
    <p:sldId id="258" r:id="rId5"/>
    <p:sldId id="266" r:id="rId6"/>
    <p:sldId id="267" r:id="rId7"/>
    <p:sldId id="259" r:id="rId8"/>
    <p:sldId id="260" r:id="rId9"/>
    <p:sldId id="261" r:id="rId10"/>
    <p:sldId id="265" r:id="rId11"/>
    <p:sldId id="264" r:id="rId12"/>
    <p:sldId id="268" r:id="rId13"/>
    <p:sldId id="263" r:id="rId14"/>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94660"/>
  </p:normalViewPr>
  <p:slideViewPr>
    <p:cSldViewPr snapToGrid="0">
      <p:cViewPr varScale="1">
        <p:scale>
          <a:sx n="87" d="100"/>
          <a:sy n="87" d="100"/>
        </p:scale>
        <p:origin x="19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234557FC-9CE2-4817-9629-B78516D36B1F}" type="datetimeFigureOut">
              <a:rPr lang="en-GB" smtClean="0"/>
              <a:t>20/06/2017</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D4B9535-D0D6-42A4-A935-6BE08BD67952}" type="slidenum">
              <a:rPr lang="en-GB" smtClean="0"/>
              <a:t>‹#›</a:t>
            </a:fld>
            <a:endParaRPr lang="en-GB"/>
          </a:p>
        </p:txBody>
      </p:sp>
    </p:spTree>
    <p:extLst>
      <p:ext uri="{BB962C8B-B14F-4D97-AF65-F5344CB8AC3E}">
        <p14:creationId xmlns:p14="http://schemas.microsoft.com/office/powerpoint/2010/main" val="122785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5727FBB-35A2-43BB-8A3D-1B2C5CD3D7EA}" type="datetimeFigureOut">
              <a:rPr lang="en-GB" smtClean="0"/>
              <a:t>20/06/2017</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E271D91-A523-4420-A663-CA02C7096984}" type="slidenum">
              <a:rPr lang="en-GB" smtClean="0"/>
              <a:t>‹#›</a:t>
            </a:fld>
            <a:endParaRPr lang="en-GB"/>
          </a:p>
        </p:txBody>
      </p:sp>
    </p:spTree>
    <p:extLst>
      <p:ext uri="{BB962C8B-B14F-4D97-AF65-F5344CB8AC3E}">
        <p14:creationId xmlns:p14="http://schemas.microsoft.com/office/powerpoint/2010/main" val="2632297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Look at two examples from the O’Leary revision book- p.59 and p.64- think about how they are different and whether</a:t>
            </a:r>
            <a:r>
              <a:rPr lang="en-GB" baseline="0" dirty="0" smtClean="0"/>
              <a:t> they have applied the approach</a:t>
            </a:r>
            <a:endParaRPr lang="en-GB" dirty="0"/>
          </a:p>
        </p:txBody>
      </p:sp>
      <p:sp>
        <p:nvSpPr>
          <p:cNvPr id="4" name="Slide Number Placeholder 3"/>
          <p:cNvSpPr>
            <a:spLocks noGrp="1"/>
          </p:cNvSpPr>
          <p:nvPr>
            <p:ph type="sldNum" sz="quarter" idx="10"/>
          </p:nvPr>
        </p:nvSpPr>
        <p:spPr/>
        <p:txBody>
          <a:bodyPr/>
          <a:lstStyle/>
          <a:p>
            <a:fld id="{4E271D91-A523-4420-A663-CA02C7096984}" type="slidenum">
              <a:rPr lang="en-GB" smtClean="0"/>
              <a:t>7</a:t>
            </a:fld>
            <a:endParaRPr lang="en-GB"/>
          </a:p>
        </p:txBody>
      </p:sp>
    </p:spTree>
    <p:extLst>
      <p:ext uri="{BB962C8B-B14F-4D97-AF65-F5344CB8AC3E}">
        <p14:creationId xmlns:p14="http://schemas.microsoft.com/office/powerpoint/2010/main" val="894033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Use p.59-61 of the O’Leary revision book at</a:t>
            </a:r>
            <a:r>
              <a:rPr lang="en-GB" baseline="0" dirty="0" smtClean="0"/>
              <a:t> the 20/20 question- use this to get students to highlight where the research context has been addressed. Then use the example of the 13/20 answer on p.64-65, get them to write a list of the factors that have not been covered. </a:t>
            </a:r>
            <a:endParaRPr lang="en-GB" dirty="0"/>
          </a:p>
        </p:txBody>
      </p:sp>
      <p:sp>
        <p:nvSpPr>
          <p:cNvPr id="4" name="Slide Number Placeholder 3"/>
          <p:cNvSpPr>
            <a:spLocks noGrp="1"/>
          </p:cNvSpPr>
          <p:nvPr>
            <p:ph type="sldNum" sz="quarter" idx="10"/>
          </p:nvPr>
        </p:nvSpPr>
        <p:spPr/>
        <p:txBody>
          <a:bodyPr/>
          <a:lstStyle/>
          <a:p>
            <a:fld id="{4E271D91-A523-4420-A663-CA02C7096984}" type="slidenum">
              <a:rPr lang="en-GB" smtClean="0"/>
              <a:t>10</a:t>
            </a:fld>
            <a:endParaRPr lang="en-GB"/>
          </a:p>
        </p:txBody>
      </p:sp>
    </p:spTree>
    <p:extLst>
      <p:ext uri="{BB962C8B-B14F-4D97-AF65-F5344CB8AC3E}">
        <p14:creationId xmlns:p14="http://schemas.microsoft.com/office/powerpoint/2010/main" val="7929023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solidFill>
                  <a:prstClr val="black"/>
                </a:solidFill>
              </a:rPr>
              <a:pPr/>
              <a:t>6/20/2017</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874323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solidFill>
                  <a:prstClr val="black"/>
                </a:solidFill>
              </a:rPr>
              <a:pPr/>
              <a:t>6/20/2017</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408768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solidFill>
                  <a:prstClr val="black"/>
                </a:solidFill>
              </a:rPr>
              <a:pPr/>
              <a:t>6/20/2017</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9432279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6/20/2017</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4285401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solidFill>
                  <a:prstClr val="black"/>
                </a:solidFill>
              </a:rPr>
              <a:pPr/>
              <a:t>6/20/2017</a:t>
            </a:fld>
            <a:endParaRPr lang="en-US" dirty="0">
              <a:solidFill>
                <a:prstClr val="black"/>
              </a:solidFill>
            </a:endParaRPr>
          </a:p>
        </p:txBody>
      </p:sp>
      <p:sp>
        <p:nvSpPr>
          <p:cNvPr id="8" name="Footer Placeholder 7"/>
          <p:cNvSpPr>
            <a:spLocks noGrp="1"/>
          </p:cNvSpPr>
          <p:nvPr>
            <p:ph type="ftr" sz="quarter" idx="11"/>
          </p:nvPr>
        </p:nvSpPr>
        <p:spPr/>
        <p:txBody>
          <a:bodyPr/>
          <a:lstStyle/>
          <a:p>
            <a:endParaRPr lang="en-US" dirty="0">
              <a:solidFill>
                <a:prstClr val="black"/>
              </a:solidFill>
            </a:endParaRPr>
          </a:p>
        </p:txBody>
      </p:sp>
      <p:sp>
        <p:nvSpPr>
          <p:cNvPr id="9" name="Slide Number Placeholder 8"/>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6065984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solidFill>
                  <a:prstClr val="black"/>
                </a:solidFill>
              </a:rPr>
              <a:pPr/>
              <a:t>6/20/2017</a:t>
            </a:fld>
            <a:endParaRPr lang="en-US" dirty="0">
              <a:solidFill>
                <a:prstClr val="black"/>
              </a:solidFill>
            </a:endParaRPr>
          </a:p>
        </p:txBody>
      </p:sp>
      <p:sp>
        <p:nvSpPr>
          <p:cNvPr id="4" name="Footer Placeholder 3"/>
          <p:cNvSpPr>
            <a:spLocks noGrp="1"/>
          </p:cNvSpPr>
          <p:nvPr>
            <p:ph type="ftr" sz="quarter" idx="11"/>
          </p:nvPr>
        </p:nvSpPr>
        <p:spPr/>
        <p:txBody>
          <a:bodyPr/>
          <a:lstStyle/>
          <a:p>
            <a:endParaRPr lang="en-US" dirty="0">
              <a:solidFill>
                <a:prstClr val="black"/>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7675714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solidFill>
                  <a:prstClr val="black"/>
                </a:solidFill>
              </a:rPr>
              <a:pPr/>
              <a:t>6/20/2017</a:t>
            </a:fld>
            <a:endParaRPr lang="en-US" dirty="0">
              <a:solidFill>
                <a:prstClr val="black"/>
              </a:solidFill>
            </a:endParaRPr>
          </a:p>
        </p:txBody>
      </p:sp>
      <p:sp>
        <p:nvSpPr>
          <p:cNvPr id="3" name="Footer Placeholder 2"/>
          <p:cNvSpPr>
            <a:spLocks noGrp="1"/>
          </p:cNvSpPr>
          <p:nvPr>
            <p:ph type="ftr" sz="quarter" idx="11"/>
          </p:nvPr>
        </p:nvSpPr>
        <p:spPr/>
        <p:txBody>
          <a:bodyPr/>
          <a:lstStyle/>
          <a:p>
            <a:endParaRPr lang="en-US" dirty="0">
              <a:solidFill>
                <a:prstClr val="black"/>
              </a:solidFill>
            </a:endParaRPr>
          </a:p>
        </p:txBody>
      </p:sp>
      <p:sp>
        <p:nvSpPr>
          <p:cNvPr id="4" name="Slide Number Placeholder 3"/>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3583306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6/20/2017</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73152991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6/20/2017</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3172413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6/20/2017</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5353135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6/20/2017</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0854860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6/20/2017</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r>
              <a:rPr lang="en-US" sz="8000" dirty="0">
                <a:solidFill>
                  <a:prstClr val="black"/>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r>
              <a:rPr lang="en-US" sz="8000" dirty="0">
                <a:solidFill>
                  <a:prstClr val="black"/>
                </a:solidFill>
                <a:effectLst/>
              </a:rPr>
              <a:t>”</a:t>
            </a:r>
          </a:p>
        </p:txBody>
      </p:sp>
    </p:spTree>
    <p:extLst>
      <p:ext uri="{BB962C8B-B14F-4D97-AF65-F5344CB8AC3E}">
        <p14:creationId xmlns:p14="http://schemas.microsoft.com/office/powerpoint/2010/main" val="78637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solidFill>
                  <a:prstClr val="black"/>
                </a:solidFill>
              </a:rPr>
              <a:pPr/>
              <a:t>6/20/2017</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6025359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solidFill>
                  <a:prstClr val="black"/>
                </a:solidFill>
              </a:rPr>
              <a:pPr/>
              <a:t>6/20/2017</a:t>
            </a:fld>
            <a:endParaRPr lang="en-US" dirty="0">
              <a:solidFill>
                <a:prstClr val="black"/>
              </a:solidFill>
            </a:endParaRPr>
          </a:p>
        </p:txBody>
      </p:sp>
      <p:sp>
        <p:nvSpPr>
          <p:cNvPr id="4" name="Footer Placeholder 3"/>
          <p:cNvSpPr>
            <a:spLocks noGrp="1"/>
          </p:cNvSpPr>
          <p:nvPr>
            <p:ph type="ftr" sz="quarter" idx="11"/>
          </p:nvPr>
        </p:nvSpPr>
        <p:spPr/>
        <p:txBody>
          <a:bodyPr/>
          <a:lstStyle/>
          <a:p>
            <a:endParaRPr lang="en-US" dirty="0">
              <a:solidFill>
                <a:prstClr val="black"/>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8871464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solidFill>
                  <a:prstClr val="black"/>
                </a:solidFill>
              </a:rPr>
              <a:pPr/>
              <a:t>6/20/2017</a:t>
            </a:fld>
            <a:endParaRPr lang="en-US" dirty="0">
              <a:solidFill>
                <a:prstClr val="black"/>
              </a:solidFill>
            </a:endParaRPr>
          </a:p>
        </p:txBody>
      </p:sp>
      <p:sp>
        <p:nvSpPr>
          <p:cNvPr id="4" name="Footer Placeholder 3"/>
          <p:cNvSpPr>
            <a:spLocks noGrp="1"/>
          </p:cNvSpPr>
          <p:nvPr>
            <p:ph type="ftr" sz="quarter" idx="11"/>
          </p:nvPr>
        </p:nvSpPr>
        <p:spPr/>
        <p:txBody>
          <a:bodyPr/>
          <a:lstStyle/>
          <a:p>
            <a:endParaRPr lang="en-US" dirty="0">
              <a:solidFill>
                <a:prstClr val="black"/>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2575367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solidFill>
                  <a:prstClr val="black"/>
                </a:solidFill>
              </a:rPr>
              <a:pPr/>
              <a:t>6/20/2017</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0393384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solidFill>
                  <a:prstClr val="black"/>
                </a:solidFill>
              </a:rPr>
              <a:pPr/>
              <a:t>6/20/2017</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167540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6/20/2017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pn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6/20/2017</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solidFill>
                  <a:prstClr val="black"/>
                </a:solidFill>
              </a:rPr>
              <a:pPr/>
              <a:t>6/20/2017</a:t>
            </a:fld>
            <a:endParaRPr lang="en-US" dirty="0">
              <a:solidFill>
                <a:prstClr val="black"/>
              </a:solidFill>
            </a:endParaRP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solidFill>
                <a:prstClr val="black"/>
              </a:solidFill>
            </a:endParaRP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23109862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012" y="-76193"/>
            <a:ext cx="8689976" cy="2509213"/>
          </a:xfrm>
        </p:spPr>
        <p:txBody>
          <a:bodyPr/>
          <a:lstStyle/>
          <a:p>
            <a:r>
              <a:rPr lang="en-GB" dirty="0" smtClean="0"/>
              <a:t>20 mark methods in context</a:t>
            </a:r>
            <a:endParaRPr lang="en-GB" dirty="0"/>
          </a:p>
        </p:txBody>
      </p:sp>
      <p:sp>
        <p:nvSpPr>
          <p:cNvPr id="3" name="Subtitle 2"/>
          <p:cNvSpPr>
            <a:spLocks noGrp="1"/>
          </p:cNvSpPr>
          <p:nvPr>
            <p:ph type="subTitle" idx="1"/>
          </p:nvPr>
        </p:nvSpPr>
        <p:spPr>
          <a:xfrm>
            <a:off x="1751012" y="2433020"/>
            <a:ext cx="8689976" cy="2268072"/>
          </a:xfrm>
        </p:spPr>
        <p:txBody>
          <a:bodyPr>
            <a:normAutofit/>
          </a:bodyPr>
          <a:lstStyle/>
          <a:p>
            <a:r>
              <a:rPr lang="en-GB" cap="none" dirty="0" smtClean="0">
                <a:solidFill>
                  <a:schemeClr val="accent6">
                    <a:lumMod val="75000"/>
                  </a:schemeClr>
                </a:solidFill>
                <a:latin typeface="Arial" panose="020B0604020202020204" pitchFamily="34" charset="0"/>
                <a:cs typeface="Arial" panose="020B0604020202020204" pitchFamily="34" charset="0"/>
              </a:rPr>
              <a:t>In Paper 1 (education) you will answer a research methods question that looks at whether a method is the best one for studying a particular education issue</a:t>
            </a:r>
            <a:endParaRPr lang="en-GB" cap="none" dirty="0">
              <a:solidFill>
                <a:schemeClr val="accent6">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54488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Look at an example</a:t>
            </a:r>
            <a:endParaRPr lang="en-GB" dirty="0"/>
          </a:p>
        </p:txBody>
      </p:sp>
      <p:sp>
        <p:nvSpPr>
          <p:cNvPr id="3" name="Content Placeholder 2"/>
          <p:cNvSpPr>
            <a:spLocks noGrp="1"/>
          </p:cNvSpPr>
          <p:nvPr>
            <p:ph sz="quarter" idx="13"/>
          </p:nvPr>
        </p:nvSpPr>
        <p:spPr>
          <a:xfrm>
            <a:off x="913774" y="2367091"/>
            <a:ext cx="10363826" cy="4077775"/>
          </a:xfrm>
        </p:spPr>
        <p:txBody>
          <a:bodyPr>
            <a:normAutofit fontScale="92500" lnSpcReduction="20000"/>
          </a:bodyPr>
          <a:lstStyle/>
          <a:p>
            <a:r>
              <a:rPr lang="en-GB" cap="none" dirty="0" smtClean="0">
                <a:latin typeface="Arial" panose="020B0604020202020204" pitchFamily="34" charset="0"/>
                <a:cs typeface="Arial" panose="020B0604020202020204" pitchFamily="34" charset="0"/>
              </a:rPr>
              <a:t>Looking at the first example on p.3 of the handout look at how the Item is used.</a:t>
            </a:r>
          </a:p>
          <a:p>
            <a:r>
              <a:rPr lang="en-GB" cap="none" dirty="0" smtClean="0">
                <a:latin typeface="Arial" panose="020B0604020202020204" pitchFamily="34" charset="0"/>
                <a:cs typeface="Arial" panose="020B0604020202020204" pitchFamily="34" charset="0"/>
              </a:rPr>
              <a:t>On page 5-6 of the handout highlight the following on the second example (you could use a key to do so):</a:t>
            </a:r>
          </a:p>
          <a:p>
            <a:pPr>
              <a:buFontTx/>
              <a:buChar char="-"/>
            </a:pPr>
            <a:r>
              <a:rPr lang="en-GB" cap="none" dirty="0" smtClean="0">
                <a:latin typeface="Arial" panose="020B0604020202020204" pitchFamily="34" charset="0"/>
                <a:cs typeface="Arial" panose="020B0604020202020204" pitchFamily="34" charset="0"/>
              </a:rPr>
              <a:t>Practical issues</a:t>
            </a:r>
          </a:p>
          <a:p>
            <a:pPr>
              <a:buFontTx/>
              <a:buChar char="-"/>
            </a:pPr>
            <a:r>
              <a:rPr lang="en-GB" cap="none" dirty="0" smtClean="0">
                <a:latin typeface="Arial" panose="020B0604020202020204" pitchFamily="34" charset="0"/>
                <a:cs typeface="Arial" panose="020B0604020202020204" pitchFamily="34" charset="0"/>
              </a:rPr>
              <a:t>Ethical issues</a:t>
            </a:r>
          </a:p>
          <a:p>
            <a:pPr>
              <a:buFontTx/>
              <a:buChar char="-"/>
            </a:pPr>
            <a:r>
              <a:rPr lang="en-GB" cap="none" dirty="0" smtClean="0">
                <a:latin typeface="Arial" panose="020B0604020202020204" pitchFamily="34" charset="0"/>
                <a:cs typeface="Arial" panose="020B0604020202020204" pitchFamily="34" charset="0"/>
              </a:rPr>
              <a:t>Theoretical issues</a:t>
            </a:r>
          </a:p>
          <a:p>
            <a:pPr>
              <a:buFontTx/>
              <a:buChar char="-"/>
            </a:pPr>
            <a:r>
              <a:rPr lang="en-GB" cap="none" dirty="0" smtClean="0">
                <a:latin typeface="Arial" panose="020B0604020202020204" pitchFamily="34" charset="0"/>
                <a:cs typeface="Arial" panose="020B0604020202020204" pitchFamily="34" charset="0"/>
              </a:rPr>
              <a:t>Where the issue in the question has been directly addressed</a:t>
            </a:r>
          </a:p>
          <a:p>
            <a:r>
              <a:rPr lang="en-GB" cap="none" dirty="0" smtClean="0">
                <a:latin typeface="Arial" panose="020B0604020202020204" pitchFamily="34" charset="0"/>
                <a:cs typeface="Arial" panose="020B0604020202020204" pitchFamily="34" charset="0"/>
              </a:rPr>
              <a:t>Then look at the third example (page </a:t>
            </a:r>
            <a:r>
              <a:rPr lang="en-GB" cap="none" dirty="0">
                <a:latin typeface="Arial" panose="020B0604020202020204" pitchFamily="34" charset="0"/>
                <a:cs typeface="Arial" panose="020B0604020202020204" pitchFamily="34" charset="0"/>
              </a:rPr>
              <a:t>6</a:t>
            </a:r>
            <a:r>
              <a:rPr lang="en-GB" cap="none" dirty="0" smtClean="0">
                <a:latin typeface="Arial" panose="020B0604020202020204" pitchFamily="34" charset="0"/>
                <a:cs typeface="Arial" panose="020B0604020202020204" pitchFamily="34" charset="0"/>
              </a:rPr>
              <a:t>), which has gained a lower mark, what could be the reason for this?</a:t>
            </a:r>
          </a:p>
          <a:p>
            <a:r>
              <a:rPr lang="en-GB" cap="none" dirty="0" smtClean="0">
                <a:latin typeface="Arial" panose="020B0604020202020204" pitchFamily="34" charset="0"/>
                <a:cs typeface="Arial" panose="020B0604020202020204" pitchFamily="34" charset="0"/>
              </a:rPr>
              <a:t>There are more examples on p.8-11</a:t>
            </a:r>
          </a:p>
        </p:txBody>
      </p:sp>
    </p:spTree>
    <p:extLst>
      <p:ext uri="{BB962C8B-B14F-4D97-AF65-F5344CB8AC3E}">
        <p14:creationId xmlns:p14="http://schemas.microsoft.com/office/powerpoint/2010/main" val="27975603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 a practice one</a:t>
            </a:r>
            <a:endParaRPr lang="en-GB" dirty="0"/>
          </a:p>
        </p:txBody>
      </p:sp>
      <p:sp>
        <p:nvSpPr>
          <p:cNvPr id="3" name="Content Placeholder 2"/>
          <p:cNvSpPr>
            <a:spLocks noGrp="1"/>
          </p:cNvSpPr>
          <p:nvPr>
            <p:ph sz="quarter" idx="13"/>
          </p:nvPr>
        </p:nvSpPr>
        <p:spPr/>
        <p:txBody>
          <a:bodyPr/>
          <a:lstStyle/>
          <a:p>
            <a:r>
              <a:rPr lang="en-GB" cap="none" dirty="0" smtClean="0">
                <a:latin typeface="Arial" panose="020B0604020202020204" pitchFamily="34" charset="0"/>
                <a:cs typeface="Arial" panose="020B0604020202020204" pitchFamily="34" charset="0"/>
              </a:rPr>
              <a:t>On p.12 of your handout you have the question:</a:t>
            </a:r>
          </a:p>
          <a:p>
            <a:pPr marL="0" indent="0">
              <a:buNone/>
            </a:pPr>
            <a:r>
              <a:rPr lang="en-GB" cap="none" dirty="0">
                <a:latin typeface="Arial" panose="020B0604020202020204" pitchFamily="34" charset="0"/>
                <a:cs typeface="Arial" panose="020B0604020202020204" pitchFamily="34" charset="0"/>
              </a:rPr>
              <a:t>	</a:t>
            </a:r>
            <a:r>
              <a:rPr lang="en-GB" cap="none" dirty="0" smtClean="0">
                <a:solidFill>
                  <a:schemeClr val="accent6">
                    <a:lumMod val="75000"/>
                  </a:schemeClr>
                </a:solidFill>
                <a:latin typeface="Arial" panose="020B0604020202020204" pitchFamily="34" charset="0"/>
                <a:cs typeface="Arial" panose="020B0604020202020204" pitchFamily="34" charset="0"/>
              </a:rPr>
              <a:t>Applying material from Item C and your knowledge of research methods, evaluate 	the strengths and limitations of using observation to investigate student 	subcultures [20 mark]</a:t>
            </a:r>
          </a:p>
          <a:p>
            <a:pPr marL="0" indent="0">
              <a:buNone/>
            </a:pPr>
            <a:r>
              <a:rPr lang="en-GB" cap="none" dirty="0" smtClean="0">
                <a:latin typeface="Arial" panose="020B0604020202020204" pitchFamily="34" charset="0"/>
                <a:cs typeface="Arial" panose="020B0604020202020204" pitchFamily="34" charset="0"/>
              </a:rPr>
              <a:t>Using the planning sheet on </a:t>
            </a:r>
            <a:r>
              <a:rPr lang="en-GB" cap="none" dirty="0" smtClean="0">
                <a:latin typeface="Arial" panose="020B0604020202020204" pitchFamily="34" charset="0"/>
                <a:cs typeface="Arial" panose="020B0604020202020204" pitchFamily="34" charset="0"/>
              </a:rPr>
              <a:t>p.9-10 </a:t>
            </a:r>
            <a:r>
              <a:rPr lang="en-GB" cap="none" dirty="0" smtClean="0">
                <a:latin typeface="Arial" panose="020B0604020202020204" pitchFamily="34" charset="0"/>
                <a:cs typeface="Arial" panose="020B0604020202020204" pitchFamily="34" charset="0"/>
              </a:rPr>
              <a:t>of your booklet, write a plan for this question.</a:t>
            </a:r>
          </a:p>
          <a:p>
            <a:pPr marL="0" indent="0">
              <a:buNone/>
            </a:pPr>
            <a:r>
              <a:rPr lang="en-GB" cap="none" dirty="0" smtClean="0">
                <a:latin typeface="Arial" panose="020B0604020202020204" pitchFamily="34" charset="0"/>
                <a:cs typeface="Arial" panose="020B0604020202020204" pitchFamily="34" charset="0"/>
              </a:rPr>
              <a:t>We will then write up in timed conditions- you need to spend approximately 25 minutes on this question.</a:t>
            </a:r>
            <a:endParaRPr lang="en-GB"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91082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Lets plan some of these questions</a:t>
            </a:r>
            <a:endParaRPr lang="en-GB" dirty="0"/>
          </a:p>
        </p:txBody>
      </p:sp>
      <p:sp>
        <p:nvSpPr>
          <p:cNvPr id="3" name="Content Placeholder 2"/>
          <p:cNvSpPr>
            <a:spLocks noGrp="1"/>
          </p:cNvSpPr>
          <p:nvPr>
            <p:ph sz="quarter" idx="13"/>
          </p:nvPr>
        </p:nvSpPr>
        <p:spPr>
          <a:xfrm>
            <a:off x="913774" y="2367092"/>
            <a:ext cx="10363826" cy="3747269"/>
          </a:xfrm>
        </p:spPr>
        <p:txBody>
          <a:bodyPr>
            <a:normAutofit lnSpcReduction="10000"/>
          </a:bodyPr>
          <a:lstStyle/>
          <a:p>
            <a:r>
              <a:rPr lang="en-GB" cap="none" dirty="0" smtClean="0">
                <a:latin typeface="Arial" panose="020B0604020202020204" pitchFamily="34" charset="0"/>
                <a:cs typeface="Arial" panose="020B0604020202020204" pitchFamily="34" charset="0"/>
              </a:rPr>
              <a:t>There is an empty plan on Godalming online. You will be given a question and it is your responsibility to write the plan for this in detail. These plans will then be put together and shared with the rest of the group. </a:t>
            </a:r>
            <a:endParaRPr lang="en-GB" cap="none" dirty="0">
              <a:latin typeface="Arial" panose="020B0604020202020204" pitchFamily="34" charset="0"/>
              <a:cs typeface="Arial" panose="020B0604020202020204" pitchFamily="34" charset="0"/>
            </a:endParaRPr>
          </a:p>
          <a:p>
            <a:r>
              <a:rPr lang="en-GB" cap="none" dirty="0" smtClean="0">
                <a:latin typeface="Arial" panose="020B0604020202020204" pitchFamily="34" charset="0"/>
                <a:cs typeface="Arial" panose="020B0604020202020204" pitchFamily="34" charset="0"/>
              </a:rPr>
              <a:t>Take the time to make them good.</a:t>
            </a:r>
          </a:p>
          <a:p>
            <a:r>
              <a:rPr lang="en-GB" cap="none" dirty="0" smtClean="0">
                <a:latin typeface="Arial" panose="020B0604020202020204" pitchFamily="34" charset="0"/>
                <a:cs typeface="Arial" panose="020B0604020202020204" pitchFamily="34" charset="0"/>
              </a:rPr>
              <a:t>Use your P,E,T sheets and booklets for each method and the following textbook sources:</a:t>
            </a:r>
          </a:p>
          <a:p>
            <a:pPr marL="0" indent="0">
              <a:buNone/>
            </a:pPr>
            <a:r>
              <a:rPr lang="en-GB" cap="none" dirty="0">
                <a:latin typeface="Arial" panose="020B0604020202020204" pitchFamily="34" charset="0"/>
                <a:cs typeface="Arial" panose="020B0604020202020204" pitchFamily="34" charset="0"/>
              </a:rPr>
              <a:t>Webb page references: Experiments p.113, Questionnaires p.121, Interviews p.132, Observation p.144, Secondary sources </a:t>
            </a:r>
            <a:r>
              <a:rPr lang="en-GB" cap="none" dirty="0" smtClean="0">
                <a:latin typeface="Arial" panose="020B0604020202020204" pitchFamily="34" charset="0"/>
                <a:cs typeface="Arial" panose="020B0604020202020204" pitchFamily="34" charset="0"/>
              </a:rPr>
              <a:t>p.156</a:t>
            </a:r>
          </a:p>
          <a:p>
            <a:pPr marL="0" indent="0">
              <a:buNone/>
            </a:pPr>
            <a:r>
              <a:rPr lang="en-GB" cap="none" dirty="0" smtClean="0">
                <a:latin typeface="Arial" panose="020B0604020202020204" pitchFamily="34" charset="0"/>
                <a:cs typeface="Arial" panose="020B0604020202020204" pitchFamily="34" charset="0"/>
              </a:rPr>
              <a:t>Dawson era E-textbook by </a:t>
            </a:r>
            <a:r>
              <a:rPr lang="en-GB" cap="none" dirty="0" err="1" smtClean="0">
                <a:latin typeface="Arial" panose="020B0604020202020204" pitchFamily="34" charset="0"/>
                <a:cs typeface="Arial" panose="020B0604020202020204" pitchFamily="34" charset="0"/>
              </a:rPr>
              <a:t>Bown</a:t>
            </a:r>
            <a:r>
              <a:rPr lang="en-GB" cap="none" dirty="0" smtClean="0">
                <a:latin typeface="Arial" panose="020B0604020202020204" pitchFamily="34" charset="0"/>
                <a:cs typeface="Arial" panose="020B0604020202020204" pitchFamily="34" charset="0"/>
              </a:rPr>
              <a:t> and </a:t>
            </a:r>
            <a:r>
              <a:rPr lang="en-GB" cap="none" dirty="0" err="1" smtClean="0">
                <a:latin typeface="Arial" panose="020B0604020202020204" pitchFamily="34" charset="0"/>
                <a:cs typeface="Arial" panose="020B0604020202020204" pitchFamily="34" charset="0"/>
              </a:rPr>
              <a:t>Poutney</a:t>
            </a:r>
            <a:r>
              <a:rPr lang="en-GB" cap="none" dirty="0">
                <a:latin typeface="Arial" panose="020B0604020202020204" pitchFamily="34" charset="0"/>
                <a:cs typeface="Arial" panose="020B0604020202020204" pitchFamily="34" charset="0"/>
              </a:rPr>
              <a:t> </a:t>
            </a:r>
            <a:r>
              <a:rPr lang="en-GB" cap="none" dirty="0" smtClean="0">
                <a:latin typeface="Arial" panose="020B0604020202020204" pitchFamily="34" charset="0"/>
                <a:cs typeface="Arial" panose="020B0604020202020204" pitchFamily="34" charset="0"/>
              </a:rPr>
              <a:t>(can be accessed for free using the link on the left of Godalming Online): p.90-115 (covers all methods and longitudinal studies)</a:t>
            </a:r>
            <a:endParaRPr lang="en-GB" cap="none" dirty="0">
              <a:latin typeface="Arial" panose="020B0604020202020204" pitchFamily="34" charset="0"/>
              <a:cs typeface="Arial" panose="020B0604020202020204" pitchFamily="34" charset="0"/>
            </a:endParaRPr>
          </a:p>
          <a:p>
            <a:pPr marL="0" indent="0">
              <a:buNone/>
            </a:pPr>
            <a:endParaRPr lang="en-GB"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21036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the 20 mark question works:</a:t>
            </a:r>
            <a:endParaRPr lang="en-GB" dirty="0"/>
          </a:p>
        </p:txBody>
      </p:sp>
      <p:sp>
        <p:nvSpPr>
          <p:cNvPr id="3" name="Content Placeholder 2"/>
          <p:cNvSpPr>
            <a:spLocks noGrp="1"/>
          </p:cNvSpPr>
          <p:nvPr>
            <p:ph sz="quarter" idx="13"/>
          </p:nvPr>
        </p:nvSpPr>
        <p:spPr>
          <a:xfrm>
            <a:off x="914400" y="1936786"/>
            <a:ext cx="10363826" cy="3424107"/>
          </a:xfrm>
        </p:spPr>
        <p:txBody>
          <a:bodyPr/>
          <a:lstStyle/>
          <a:p>
            <a:r>
              <a:rPr lang="en-GB" cap="none" dirty="0" smtClean="0">
                <a:latin typeface="Arial" panose="020B0604020202020204" pitchFamily="34" charset="0"/>
                <a:cs typeface="Arial" panose="020B0604020202020204" pitchFamily="34" charset="0"/>
              </a:rPr>
              <a:t>The question will include an Item, which you will need to refer to. </a:t>
            </a:r>
          </a:p>
          <a:p>
            <a:r>
              <a:rPr lang="en-GB" cap="none" dirty="0" smtClean="0">
                <a:latin typeface="Arial" panose="020B0604020202020204" pitchFamily="34" charset="0"/>
                <a:cs typeface="Arial" panose="020B0604020202020204" pitchFamily="34" charset="0"/>
              </a:rPr>
              <a:t>They always have the same format:</a:t>
            </a:r>
          </a:p>
          <a:p>
            <a:pPr marL="0" indent="0">
              <a:buNone/>
            </a:pPr>
            <a:r>
              <a:rPr lang="en-GB" cap="none" dirty="0">
                <a:latin typeface="Arial" panose="020B0604020202020204" pitchFamily="34" charset="0"/>
                <a:cs typeface="Arial" panose="020B0604020202020204" pitchFamily="34" charset="0"/>
              </a:rPr>
              <a:t>	</a:t>
            </a:r>
            <a:r>
              <a:rPr lang="en-GB" cap="none" dirty="0" smtClean="0">
                <a:solidFill>
                  <a:schemeClr val="accent6">
                    <a:lumMod val="75000"/>
                  </a:schemeClr>
                </a:solidFill>
                <a:latin typeface="Arial" panose="020B0604020202020204" pitchFamily="34" charset="0"/>
                <a:cs typeface="Arial" panose="020B0604020202020204" pitchFamily="34" charset="0"/>
              </a:rPr>
              <a:t>Applying material from Item B and your knowledge, evaluate the strengths and 	limitations of using [a method] to investigate [an issue in education e.g. parental 	attitudes, classrooms, pupils, teachers, schools].</a:t>
            </a:r>
          </a:p>
          <a:p>
            <a:r>
              <a:rPr lang="en-GB" cap="none" dirty="0" smtClean="0">
                <a:latin typeface="Arial" panose="020B0604020202020204" pitchFamily="34" charset="0"/>
                <a:cs typeface="Arial" panose="020B0604020202020204" pitchFamily="34" charset="0"/>
              </a:rPr>
              <a:t>The method could include: questionnaires (face to face or postal), interviews (structured, semi-structured, unstructured), participant observation (cover or overt), experiments, longitudinal approaches, documents and official statistics</a:t>
            </a:r>
            <a:endParaRPr lang="en-GB"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4123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306900"/>
            <a:ext cx="10364451" cy="1596177"/>
          </a:xfrm>
        </p:spPr>
        <p:txBody>
          <a:bodyPr/>
          <a:lstStyle/>
          <a:p>
            <a:r>
              <a:rPr lang="en-GB" dirty="0" smtClean="0"/>
              <a:t>What you need to know</a:t>
            </a:r>
            <a:endParaRPr lang="en-GB" dirty="0"/>
          </a:p>
        </p:txBody>
      </p:sp>
      <p:sp>
        <p:nvSpPr>
          <p:cNvPr id="3" name="Content Placeholder 2"/>
          <p:cNvSpPr>
            <a:spLocks noGrp="1"/>
          </p:cNvSpPr>
          <p:nvPr>
            <p:ph sz="quarter" idx="13"/>
          </p:nvPr>
        </p:nvSpPr>
        <p:spPr>
          <a:xfrm>
            <a:off x="803606" y="1713123"/>
            <a:ext cx="10363826" cy="5144877"/>
          </a:xfrm>
        </p:spPr>
        <p:txBody>
          <a:bodyPr>
            <a:normAutofit/>
          </a:bodyPr>
          <a:lstStyle/>
          <a:p>
            <a:r>
              <a:rPr lang="en-GB" sz="2400" cap="none" dirty="0" smtClean="0">
                <a:latin typeface="Arial" panose="020B0604020202020204" pitchFamily="34" charset="0"/>
                <a:cs typeface="Arial" panose="020B0604020202020204" pitchFamily="34" charset="0"/>
              </a:rPr>
              <a:t>The methods: from the list on the previous slide you have to have a knowledge of the P,E,T issues for each one.</a:t>
            </a:r>
          </a:p>
          <a:p>
            <a:r>
              <a:rPr lang="en-GB" sz="2400" cap="none" dirty="0" smtClean="0">
                <a:latin typeface="Arial" panose="020B0604020202020204" pitchFamily="34" charset="0"/>
                <a:cs typeface="Arial" panose="020B0604020202020204" pitchFamily="34" charset="0"/>
              </a:rPr>
              <a:t>The research characteristics: the main groups and areas of education that sociologists study- parents, teachers, classrooms, schools and pupils. You need to think about the main characteristics of each that a researcher would have to take into account when studying them e.g. teachers are busy professionals who may not have time for a long unstructured interview, or parents might see a researcher as a social worker in disguise. </a:t>
            </a:r>
          </a:p>
          <a:p>
            <a:endParaRPr lang="en-GB" sz="2400"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65970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Problems with the sample</a:t>
            </a:r>
            <a:endParaRPr lang="en-GB" dirty="0"/>
          </a:p>
        </p:txBody>
      </p:sp>
      <p:sp>
        <p:nvSpPr>
          <p:cNvPr id="3" name="Content Placeholder 2"/>
          <p:cNvSpPr>
            <a:spLocks noGrp="1"/>
          </p:cNvSpPr>
          <p:nvPr>
            <p:ph sz="quarter" idx="13"/>
          </p:nvPr>
        </p:nvSpPr>
        <p:spPr/>
        <p:txBody>
          <a:bodyPr>
            <a:normAutofit/>
          </a:bodyPr>
          <a:lstStyle/>
          <a:p>
            <a:pPr marL="0" indent="0">
              <a:buNone/>
            </a:pPr>
            <a:r>
              <a:rPr lang="en-GB" sz="2400" cap="none" dirty="0" smtClean="0">
                <a:latin typeface="Arial" panose="020B0604020202020204" pitchFamily="34" charset="0"/>
                <a:cs typeface="Arial" panose="020B0604020202020204" pitchFamily="34" charset="0"/>
              </a:rPr>
              <a:t>What particular issues do you think arise when…</a:t>
            </a:r>
          </a:p>
          <a:p>
            <a:pPr lvl="1"/>
            <a:r>
              <a:rPr lang="en-GB" sz="2400" cap="none" dirty="0" smtClean="0">
                <a:latin typeface="Arial" panose="020B0604020202020204" pitchFamily="34" charset="0"/>
                <a:cs typeface="Arial" panose="020B0604020202020204" pitchFamily="34" charset="0"/>
              </a:rPr>
              <a:t>Researching within closed educational institutions?</a:t>
            </a:r>
          </a:p>
          <a:p>
            <a:pPr lvl="1"/>
            <a:r>
              <a:rPr lang="en-GB" sz="2400" cap="none" dirty="0" smtClean="0">
                <a:latin typeface="Arial" panose="020B0604020202020204" pitchFamily="34" charset="0"/>
                <a:cs typeface="Arial" panose="020B0604020202020204" pitchFamily="34" charset="0"/>
              </a:rPr>
              <a:t>Researching children?</a:t>
            </a:r>
          </a:p>
          <a:p>
            <a:pPr lvl="1"/>
            <a:r>
              <a:rPr lang="en-GB" sz="2400" cap="none" dirty="0" smtClean="0">
                <a:latin typeface="Arial" panose="020B0604020202020204" pitchFamily="34" charset="0"/>
                <a:cs typeface="Arial" panose="020B0604020202020204" pitchFamily="34" charset="0"/>
              </a:rPr>
              <a:t>Researching teachers?</a:t>
            </a:r>
          </a:p>
          <a:p>
            <a:pPr lvl="1"/>
            <a:r>
              <a:rPr lang="en-GB" sz="2400" cap="none" dirty="0" smtClean="0">
                <a:latin typeface="Arial" panose="020B0604020202020204" pitchFamily="34" charset="0"/>
                <a:cs typeface="Arial" panose="020B0604020202020204" pitchFamily="34" charset="0"/>
              </a:rPr>
              <a:t>Researching parents?</a:t>
            </a:r>
          </a:p>
          <a:p>
            <a:pPr lvl="1"/>
            <a:r>
              <a:rPr lang="en-GB" sz="2400" cap="none" dirty="0" smtClean="0">
                <a:latin typeface="Arial" panose="020B0604020202020204" pitchFamily="34" charset="0"/>
                <a:cs typeface="Arial" panose="020B0604020202020204" pitchFamily="34" charset="0"/>
              </a:rPr>
              <a:t>Researching </a:t>
            </a:r>
            <a:r>
              <a:rPr lang="en-GB" sz="2000" cap="none" dirty="0" smtClean="0">
                <a:latin typeface="Arial" panose="020B0604020202020204" pitchFamily="34" charset="0"/>
                <a:cs typeface="Arial" panose="020B0604020202020204" pitchFamily="34" charset="0"/>
              </a:rPr>
              <a:t>educational statistics?</a:t>
            </a:r>
          </a:p>
          <a:p>
            <a:endParaRPr lang="en-GB" sz="2400" cap="none" dirty="0" smtClean="0">
              <a:latin typeface="Arial" panose="020B0604020202020204" pitchFamily="34" charset="0"/>
              <a:cs typeface="Arial" panose="020B0604020202020204" pitchFamily="34" charset="0"/>
            </a:endParaRPr>
          </a:p>
          <a:p>
            <a:endParaRPr lang="en-GB" sz="2400"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88881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a:t>
            </a:r>
            <a:endParaRPr lang="en-GB" dirty="0"/>
          </a:p>
        </p:txBody>
      </p:sp>
      <p:sp>
        <p:nvSpPr>
          <p:cNvPr id="3" name="Content Placeholder 2"/>
          <p:cNvSpPr>
            <a:spLocks noGrp="1"/>
          </p:cNvSpPr>
          <p:nvPr>
            <p:ph sz="quarter" idx="13"/>
          </p:nvPr>
        </p:nvSpPr>
        <p:spPr>
          <a:xfrm>
            <a:off x="913774" y="2060154"/>
            <a:ext cx="10363826" cy="3731045"/>
          </a:xfrm>
        </p:spPr>
        <p:txBody>
          <a:bodyPr>
            <a:normAutofit lnSpcReduction="10000"/>
          </a:bodyPr>
          <a:lstStyle/>
          <a:p>
            <a:pPr lvl="0">
              <a:buClr>
                <a:prstClr val="black"/>
              </a:buClr>
            </a:pPr>
            <a:r>
              <a:rPr lang="en-GB" cap="none" dirty="0">
                <a:solidFill>
                  <a:prstClr val="black"/>
                </a:solidFill>
                <a:latin typeface="Arial" panose="020B0604020202020204" pitchFamily="34" charset="0"/>
                <a:cs typeface="Arial" panose="020B0604020202020204" pitchFamily="34" charset="0"/>
              </a:rPr>
              <a:t>ACTIVITY: </a:t>
            </a:r>
            <a:r>
              <a:rPr lang="en-GB" cap="none" dirty="0" smtClean="0">
                <a:solidFill>
                  <a:prstClr val="black"/>
                </a:solidFill>
                <a:latin typeface="Arial" panose="020B0604020202020204" pitchFamily="34" charset="0"/>
                <a:cs typeface="Arial" panose="020B0604020202020204" pitchFamily="34" charset="0"/>
              </a:rPr>
              <a:t>In the booklet </a:t>
            </a:r>
            <a:r>
              <a:rPr lang="en-GB" cap="none" dirty="0" smtClean="0">
                <a:solidFill>
                  <a:prstClr val="black"/>
                </a:solidFill>
                <a:latin typeface="Arial" panose="020B0604020202020204" pitchFamily="34" charset="0"/>
                <a:cs typeface="Arial" panose="020B0604020202020204" pitchFamily="34" charset="0"/>
              </a:rPr>
              <a:t>p.5-6, </a:t>
            </a:r>
            <a:r>
              <a:rPr lang="en-GB" cap="none" dirty="0">
                <a:solidFill>
                  <a:prstClr val="black"/>
                </a:solidFill>
                <a:latin typeface="Arial" panose="020B0604020202020204" pitchFamily="34" charset="0"/>
                <a:cs typeface="Arial" panose="020B0604020202020204" pitchFamily="34" charset="0"/>
              </a:rPr>
              <a:t>provide details of research characteristics/issues that the sociologist has to take account of with each group/area. Use the Webb textbook. Aim to include an example and study in each box (if possible).</a:t>
            </a:r>
          </a:p>
          <a:p>
            <a:pPr lvl="0">
              <a:buClr>
                <a:prstClr val="black"/>
              </a:buClr>
            </a:pPr>
            <a:r>
              <a:rPr lang="en-GB" cap="none" dirty="0" smtClean="0">
                <a:solidFill>
                  <a:prstClr val="black"/>
                </a:solidFill>
                <a:latin typeface="Arial" panose="020B0604020202020204" pitchFamily="34" charset="0"/>
                <a:cs typeface="Arial" panose="020B0604020202020204" pitchFamily="34" charset="0"/>
              </a:rPr>
              <a:t>The pages from the O’Leary revision book- on the additional handout p.1-2</a:t>
            </a:r>
          </a:p>
          <a:p>
            <a:pPr lvl="0">
              <a:buClr>
                <a:prstClr val="black"/>
              </a:buClr>
            </a:pPr>
            <a:r>
              <a:rPr lang="en-GB" cap="none" dirty="0" smtClean="0">
                <a:solidFill>
                  <a:prstClr val="black"/>
                </a:solidFill>
                <a:latin typeface="Arial" panose="020B0604020202020204" pitchFamily="34" charset="0"/>
                <a:cs typeface="Arial" panose="020B0604020202020204" pitchFamily="34" charset="0"/>
              </a:rPr>
              <a:t>Webb </a:t>
            </a:r>
            <a:r>
              <a:rPr lang="en-GB" cap="none" dirty="0">
                <a:solidFill>
                  <a:prstClr val="black"/>
                </a:solidFill>
                <a:latin typeface="Arial" panose="020B0604020202020204" pitchFamily="34" charset="0"/>
                <a:cs typeface="Arial" panose="020B0604020202020204" pitchFamily="34" charset="0"/>
              </a:rPr>
              <a:t>page references: Experiments p.113, Questionnaires p.121, Interviews p.132, Observation p.144, Secondary sources p.156</a:t>
            </a:r>
          </a:p>
          <a:p>
            <a:pPr lvl="0">
              <a:buClr>
                <a:prstClr val="black"/>
              </a:buClr>
            </a:pPr>
            <a:r>
              <a:rPr lang="en-GB" cap="none" dirty="0">
                <a:solidFill>
                  <a:prstClr val="black"/>
                </a:solidFill>
                <a:latin typeface="Arial" panose="020B0604020202020204" pitchFamily="34" charset="0"/>
                <a:cs typeface="Arial" panose="020B0604020202020204" pitchFamily="34" charset="0"/>
              </a:rPr>
              <a:t>Browne page references: p.114-119</a:t>
            </a:r>
          </a:p>
          <a:p>
            <a:pPr lvl="0">
              <a:buClr>
                <a:prstClr val="black"/>
              </a:buClr>
            </a:pPr>
            <a:r>
              <a:rPr lang="en-GB" cap="none" dirty="0">
                <a:solidFill>
                  <a:prstClr val="black"/>
                </a:solidFill>
                <a:latin typeface="Arial" panose="020B0604020202020204" pitchFamily="34" charset="0"/>
                <a:cs typeface="Arial" panose="020B0604020202020204" pitchFamily="34" charset="0"/>
              </a:rPr>
              <a:t>Dawson era E-textbook by </a:t>
            </a:r>
            <a:r>
              <a:rPr lang="en-GB" cap="none" dirty="0" err="1">
                <a:solidFill>
                  <a:prstClr val="black"/>
                </a:solidFill>
                <a:latin typeface="Arial" panose="020B0604020202020204" pitchFamily="34" charset="0"/>
                <a:cs typeface="Arial" panose="020B0604020202020204" pitchFamily="34" charset="0"/>
              </a:rPr>
              <a:t>Bown</a:t>
            </a:r>
            <a:r>
              <a:rPr lang="en-GB" cap="none" dirty="0">
                <a:solidFill>
                  <a:prstClr val="black"/>
                </a:solidFill>
                <a:latin typeface="Arial" panose="020B0604020202020204" pitchFamily="34" charset="0"/>
                <a:cs typeface="Arial" panose="020B0604020202020204" pitchFamily="34" charset="0"/>
              </a:rPr>
              <a:t> and </a:t>
            </a:r>
            <a:r>
              <a:rPr lang="en-GB" cap="none" dirty="0" err="1">
                <a:solidFill>
                  <a:prstClr val="black"/>
                </a:solidFill>
                <a:latin typeface="Arial" panose="020B0604020202020204" pitchFamily="34" charset="0"/>
                <a:cs typeface="Arial" panose="020B0604020202020204" pitchFamily="34" charset="0"/>
              </a:rPr>
              <a:t>Poutney</a:t>
            </a:r>
            <a:r>
              <a:rPr lang="en-GB" cap="none" dirty="0">
                <a:solidFill>
                  <a:prstClr val="black"/>
                </a:solidFill>
                <a:latin typeface="Arial" panose="020B0604020202020204" pitchFamily="34" charset="0"/>
                <a:cs typeface="Arial" panose="020B0604020202020204" pitchFamily="34" charset="0"/>
              </a:rPr>
              <a:t> (can be accessed for free using the link on the left of Godalming Online): p.90-115 (covers all methods and longitudinal studies)</a:t>
            </a:r>
          </a:p>
          <a:p>
            <a:endParaRPr lang="en-GB" sz="2400" dirty="0"/>
          </a:p>
        </p:txBody>
      </p:sp>
    </p:spTree>
    <p:extLst>
      <p:ext uri="{BB962C8B-B14F-4D97-AF65-F5344CB8AC3E}">
        <p14:creationId xmlns:p14="http://schemas.microsoft.com/office/powerpoint/2010/main" val="4257169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048918"/>
          </a:xfrm>
        </p:spPr>
        <p:txBody>
          <a:bodyPr/>
          <a:lstStyle/>
          <a:p>
            <a:r>
              <a:rPr lang="en-GB" dirty="0" smtClean="0"/>
              <a:t>How to write the question</a:t>
            </a:r>
            <a:endParaRPr lang="en-GB" dirty="0"/>
          </a:p>
        </p:txBody>
      </p:sp>
      <p:sp>
        <p:nvSpPr>
          <p:cNvPr id="3" name="Content Placeholder 2"/>
          <p:cNvSpPr>
            <a:spLocks noGrp="1"/>
          </p:cNvSpPr>
          <p:nvPr>
            <p:ph sz="quarter" idx="13"/>
          </p:nvPr>
        </p:nvSpPr>
        <p:spPr>
          <a:xfrm>
            <a:off x="913774" y="1667436"/>
            <a:ext cx="10363826" cy="4123763"/>
          </a:xfrm>
        </p:spPr>
        <p:txBody>
          <a:bodyPr>
            <a:normAutofit fontScale="92500" lnSpcReduction="10000"/>
          </a:bodyPr>
          <a:lstStyle/>
          <a:p>
            <a:r>
              <a:rPr lang="en-GB" cap="none" dirty="0" smtClean="0">
                <a:latin typeface="Arial" panose="020B0604020202020204" pitchFamily="34" charset="0"/>
                <a:cs typeface="Arial" panose="020B0604020202020204" pitchFamily="34" charset="0"/>
              </a:rPr>
              <a:t>What to do:</a:t>
            </a:r>
          </a:p>
          <a:p>
            <a:pPr marL="0" indent="0">
              <a:buNone/>
            </a:pPr>
            <a:r>
              <a:rPr lang="en-GB" cap="none" dirty="0" smtClean="0">
                <a:latin typeface="Arial" panose="020B0604020202020204" pitchFamily="34" charset="0"/>
                <a:cs typeface="Arial" panose="020B0604020202020204" pitchFamily="34" charset="0"/>
              </a:rPr>
              <a:t>The key thing is that you must apply your knowledge of the research method to the study of the educational issue the question asks you about, in simple terms:</a:t>
            </a:r>
          </a:p>
          <a:p>
            <a:pPr marL="457200" lvl="1" indent="0">
              <a:buNone/>
            </a:pPr>
            <a:r>
              <a:rPr lang="en-GB" sz="2000" cap="none" dirty="0" smtClean="0">
                <a:solidFill>
                  <a:schemeClr val="accent6">
                    <a:lumMod val="75000"/>
                  </a:schemeClr>
                </a:solidFill>
                <a:latin typeface="Arial" panose="020B0604020202020204" pitchFamily="34" charset="0"/>
                <a:cs typeface="Arial" panose="020B0604020202020204" pitchFamily="34" charset="0"/>
              </a:rPr>
              <a:t>You must weigh up and argue, during the course of your essay, whether this is the best method for studying the area of education in the question.</a:t>
            </a:r>
          </a:p>
          <a:p>
            <a:pPr marL="457200" lvl="1" indent="0">
              <a:buNone/>
            </a:pPr>
            <a:r>
              <a:rPr lang="en-GB" sz="2000" cap="none" dirty="0" smtClean="0">
                <a:latin typeface="Arial" panose="020B0604020202020204" pitchFamily="34" charset="0"/>
                <a:cs typeface="Arial" panose="020B0604020202020204" pitchFamily="34" charset="0"/>
              </a:rPr>
              <a:t>In </a:t>
            </a:r>
            <a:r>
              <a:rPr lang="en-GB" sz="2000" cap="none" dirty="0">
                <a:latin typeface="Arial" panose="020B0604020202020204" pitchFamily="34" charset="0"/>
                <a:cs typeface="Arial" panose="020B0604020202020204" pitchFamily="34" charset="0"/>
              </a:rPr>
              <a:t>applying your knowledge to the method, be as specific as you can to the issue in the </a:t>
            </a:r>
            <a:r>
              <a:rPr lang="en-GB" sz="2000" cap="none" dirty="0" smtClean="0">
                <a:latin typeface="Arial" panose="020B0604020202020204" pitchFamily="34" charset="0"/>
                <a:cs typeface="Arial" panose="020B0604020202020204" pitchFamily="34" charset="0"/>
              </a:rPr>
              <a:t>question.</a:t>
            </a:r>
          </a:p>
          <a:p>
            <a:pPr marL="457200" lvl="1" indent="0">
              <a:buNone/>
            </a:pPr>
            <a:endParaRPr lang="en-GB" sz="2000" cap="none" dirty="0">
              <a:latin typeface="Arial" panose="020B0604020202020204" pitchFamily="34" charset="0"/>
              <a:cs typeface="Arial" panose="020B0604020202020204" pitchFamily="34" charset="0"/>
            </a:endParaRPr>
          </a:p>
          <a:p>
            <a:pPr lvl="1"/>
            <a:r>
              <a:rPr lang="en-GB" sz="2000" cap="none" dirty="0" smtClean="0">
                <a:latin typeface="Arial" panose="020B0604020202020204" pitchFamily="34" charset="0"/>
                <a:cs typeface="Arial" panose="020B0604020202020204" pitchFamily="34" charset="0"/>
              </a:rPr>
              <a:t>What not to do:</a:t>
            </a:r>
          </a:p>
          <a:p>
            <a:pPr marL="457200" lvl="1" indent="0">
              <a:buNone/>
            </a:pPr>
            <a:r>
              <a:rPr lang="en-GB" sz="2000" cap="none" dirty="0" smtClean="0">
                <a:latin typeface="Arial" panose="020B0604020202020204" pitchFamily="34" charset="0"/>
                <a:cs typeface="Arial" panose="020B0604020202020204" pitchFamily="34" charset="0"/>
              </a:rPr>
              <a:t>Only look at the advantages and disadvantages of the method - you will not be able to gain more than a D grade.</a:t>
            </a:r>
            <a:endParaRPr lang="en-GB" sz="2000" cap="none" dirty="0">
              <a:latin typeface="Arial" panose="020B0604020202020204" pitchFamily="34" charset="0"/>
              <a:cs typeface="Arial" panose="020B0604020202020204" pitchFamily="34" charset="0"/>
            </a:endParaRPr>
          </a:p>
          <a:p>
            <a:pPr marL="457200" lvl="1" indent="0">
              <a:buNone/>
            </a:pPr>
            <a:endParaRPr lang="en-GB" sz="2000" cap="none" dirty="0">
              <a:solidFill>
                <a:schemeClr val="accent6">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7286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a:t>
            </a:r>
            <a:endParaRPr lang="en-GB" dirty="0"/>
          </a:p>
        </p:txBody>
      </p:sp>
      <p:sp>
        <p:nvSpPr>
          <p:cNvPr id="3" name="Content Placeholder 2"/>
          <p:cNvSpPr>
            <a:spLocks noGrp="1"/>
          </p:cNvSpPr>
          <p:nvPr>
            <p:ph sz="quarter" idx="13"/>
          </p:nvPr>
        </p:nvSpPr>
        <p:spPr>
          <a:xfrm>
            <a:off x="913774" y="1904104"/>
            <a:ext cx="10363826" cy="3887095"/>
          </a:xfrm>
        </p:spPr>
        <p:txBody>
          <a:bodyPr/>
          <a:lstStyle/>
          <a:p>
            <a:r>
              <a:rPr lang="en-GB" cap="none" dirty="0" smtClean="0">
                <a:latin typeface="Arial" panose="020B0604020202020204" pitchFamily="34" charset="0"/>
                <a:cs typeface="Arial" panose="020B0604020202020204" pitchFamily="34" charset="0"/>
              </a:rPr>
              <a:t>Introduction </a:t>
            </a:r>
            <a:r>
              <a:rPr lang="en-GB" b="1" cap="none" dirty="0" smtClean="0">
                <a:latin typeface="Arial" panose="020B0604020202020204" pitchFamily="34" charset="0"/>
                <a:cs typeface="Arial" panose="020B0604020202020204" pitchFamily="34" charset="0"/>
              </a:rPr>
              <a:t>(WWWE):</a:t>
            </a:r>
          </a:p>
          <a:p>
            <a:pPr lvl="1"/>
            <a:r>
              <a:rPr lang="en-GB" b="1" cap="none" dirty="0" smtClean="0">
                <a:latin typeface="Arial" panose="020B0604020202020204" pitchFamily="34" charset="0"/>
                <a:cs typeface="Arial" panose="020B0604020202020204" pitchFamily="34" charset="0"/>
              </a:rPr>
              <a:t>W</a:t>
            </a:r>
            <a:r>
              <a:rPr lang="en-GB" cap="none" dirty="0" smtClean="0">
                <a:latin typeface="Arial" panose="020B0604020202020204" pitchFamily="34" charset="0"/>
                <a:cs typeface="Arial" panose="020B0604020202020204" pitchFamily="34" charset="0"/>
              </a:rPr>
              <a:t>hat - define the method and the issue in the question </a:t>
            </a:r>
          </a:p>
          <a:p>
            <a:pPr lvl="1"/>
            <a:r>
              <a:rPr lang="en-GB" b="1" cap="none" dirty="0" smtClean="0">
                <a:latin typeface="Arial" panose="020B0604020202020204" pitchFamily="34" charset="0"/>
                <a:cs typeface="Arial" panose="020B0604020202020204" pitchFamily="34" charset="0"/>
              </a:rPr>
              <a:t>W</a:t>
            </a:r>
            <a:r>
              <a:rPr lang="en-GB" cap="none" dirty="0" smtClean="0">
                <a:latin typeface="Arial" panose="020B0604020202020204" pitchFamily="34" charset="0"/>
                <a:cs typeface="Arial" panose="020B0604020202020204" pitchFamily="34" charset="0"/>
              </a:rPr>
              <a:t>ho – would generally use it? (Positivist, Interpretivist, Realist)</a:t>
            </a:r>
          </a:p>
          <a:p>
            <a:pPr lvl="1"/>
            <a:r>
              <a:rPr lang="en-GB" b="1" cap="none" dirty="0" smtClean="0">
                <a:latin typeface="Arial" panose="020B0604020202020204" pitchFamily="34" charset="0"/>
                <a:cs typeface="Arial" panose="020B0604020202020204" pitchFamily="34" charset="0"/>
              </a:rPr>
              <a:t>W</a:t>
            </a:r>
            <a:r>
              <a:rPr lang="en-GB" cap="none" dirty="0" smtClean="0">
                <a:latin typeface="Arial" panose="020B0604020202020204" pitchFamily="34" charset="0"/>
                <a:cs typeface="Arial" panose="020B0604020202020204" pitchFamily="34" charset="0"/>
              </a:rPr>
              <a:t>hy – would they use it to study the education issue in the question? (e.g. to compare results, to gain validity, reliability, representativeness etc.)</a:t>
            </a:r>
          </a:p>
          <a:p>
            <a:pPr lvl="1"/>
            <a:r>
              <a:rPr lang="en-GB" b="1" cap="none" dirty="0" smtClean="0">
                <a:latin typeface="Arial" panose="020B0604020202020204" pitchFamily="34" charset="0"/>
                <a:cs typeface="Arial" panose="020B0604020202020204" pitchFamily="34" charset="0"/>
              </a:rPr>
              <a:t>E</a:t>
            </a:r>
            <a:r>
              <a:rPr lang="en-GB" cap="none" dirty="0" smtClean="0">
                <a:latin typeface="Arial" panose="020B0604020202020204" pitchFamily="34" charset="0"/>
                <a:cs typeface="Arial" panose="020B0604020202020204" pitchFamily="34" charset="0"/>
              </a:rPr>
              <a:t>valuation- who would not use the method to study the education issue in the question and why? </a:t>
            </a:r>
            <a:r>
              <a:rPr lang="en-GB" cap="none" dirty="0">
                <a:latin typeface="Arial" panose="020B0604020202020204" pitchFamily="34" charset="0"/>
                <a:cs typeface="Arial" panose="020B0604020202020204" pitchFamily="34" charset="0"/>
              </a:rPr>
              <a:t>(Positivist, Interpretivist, Realist</a:t>
            </a:r>
            <a:r>
              <a:rPr lang="en-GB" cap="none" dirty="0" smtClean="0">
                <a:latin typeface="Arial" panose="020B0604020202020204" pitchFamily="34" charset="0"/>
                <a:cs typeface="Arial" panose="020B0604020202020204" pitchFamily="34" charset="0"/>
              </a:rPr>
              <a:t>)</a:t>
            </a:r>
          </a:p>
          <a:p>
            <a:pPr lvl="1"/>
            <a:endParaRPr lang="en-GB" b="1" cap="none" dirty="0">
              <a:latin typeface="Arial" panose="020B0604020202020204" pitchFamily="34" charset="0"/>
              <a:cs typeface="Arial" panose="020B0604020202020204" pitchFamily="34" charset="0"/>
            </a:endParaRPr>
          </a:p>
          <a:p>
            <a:pPr lvl="1"/>
            <a:endParaRPr lang="en-GB" b="1" cap="none" dirty="0" smtClean="0">
              <a:latin typeface="Arial" panose="020B0604020202020204" pitchFamily="34" charset="0"/>
              <a:cs typeface="Arial" panose="020B0604020202020204" pitchFamily="34" charset="0"/>
            </a:endParaRPr>
          </a:p>
          <a:p>
            <a:pPr lvl="1"/>
            <a:endParaRPr lang="en-GB" b="1"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5585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Structured- continued (main body)</a:t>
            </a:r>
            <a:endParaRPr lang="en-GB" dirty="0"/>
          </a:p>
        </p:txBody>
      </p:sp>
      <p:sp>
        <p:nvSpPr>
          <p:cNvPr id="3" name="Content Placeholder 2"/>
          <p:cNvSpPr>
            <a:spLocks noGrp="1"/>
          </p:cNvSpPr>
          <p:nvPr>
            <p:ph sz="quarter" idx="13"/>
          </p:nvPr>
        </p:nvSpPr>
        <p:spPr>
          <a:xfrm>
            <a:off x="913774" y="1994054"/>
            <a:ext cx="10363826" cy="4131324"/>
          </a:xfrm>
        </p:spPr>
        <p:txBody>
          <a:bodyPr/>
          <a:lstStyle/>
          <a:p>
            <a:r>
              <a:rPr lang="en-GB" cap="none" dirty="0" smtClean="0">
                <a:latin typeface="Arial" panose="020B0604020202020204" pitchFamily="34" charset="0"/>
                <a:cs typeface="Arial" panose="020B0604020202020204" pitchFamily="34" charset="0"/>
              </a:rPr>
              <a:t>The main body of the essay uses P,E,T to frame your argument. </a:t>
            </a:r>
          </a:p>
          <a:p>
            <a:r>
              <a:rPr lang="en-GB" cap="none" dirty="0" smtClean="0">
                <a:latin typeface="Arial" panose="020B0604020202020204" pitchFamily="34" charset="0"/>
                <a:cs typeface="Arial" panose="020B0604020202020204" pitchFamily="34" charset="0"/>
              </a:rPr>
              <a:t>The key thing is that every paragraph has to consider the impact on studying the education issue in the question. You need to be specific about how particular groups e.g. pupils, parents, teachers etc. might respond to the method. Aim to make three specific points that show the impact of the method on the group.</a:t>
            </a:r>
          </a:p>
          <a:p>
            <a:r>
              <a:rPr lang="en-GB" cap="none" dirty="0" smtClean="0">
                <a:latin typeface="Arial" panose="020B0604020202020204" pitchFamily="34" charset="0"/>
                <a:cs typeface="Arial" panose="020B0604020202020204" pitchFamily="34" charset="0"/>
              </a:rPr>
              <a:t>This means including examples of studies or research characteristics (from the booklet) that will help back up your argument. Application is key- you need to demonstrate that you are able to relate what you know about a method to its application in real life. </a:t>
            </a:r>
          </a:p>
          <a:p>
            <a:endParaRPr lang="en-GB" cap="none" dirty="0" smtClean="0">
              <a:latin typeface="Arial" panose="020B0604020202020204" pitchFamily="34" charset="0"/>
              <a:cs typeface="Arial" panose="020B0604020202020204" pitchFamily="34" charset="0"/>
            </a:endParaRPr>
          </a:p>
          <a:p>
            <a:endParaRPr lang="en-GB"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4303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Checklist for the main body</a:t>
            </a:r>
            <a:endParaRPr lang="en-GB" dirty="0"/>
          </a:p>
        </p:txBody>
      </p:sp>
      <p:sp>
        <p:nvSpPr>
          <p:cNvPr id="3" name="Content Placeholder 2"/>
          <p:cNvSpPr>
            <a:spLocks noGrp="1"/>
          </p:cNvSpPr>
          <p:nvPr>
            <p:ph sz="quarter" idx="13"/>
          </p:nvPr>
        </p:nvSpPr>
        <p:spPr>
          <a:xfrm>
            <a:off x="913774" y="1839817"/>
            <a:ext cx="10363826" cy="4549966"/>
          </a:xfrm>
        </p:spPr>
        <p:txBody>
          <a:bodyPr>
            <a:normAutofit fontScale="85000" lnSpcReduction="10000"/>
          </a:bodyPr>
          <a:lstStyle/>
          <a:p>
            <a:r>
              <a:rPr lang="en-GB" cap="none" dirty="0">
                <a:latin typeface="Arial" panose="020B0604020202020204" pitchFamily="34" charset="0"/>
                <a:cs typeface="Arial" panose="020B0604020202020204" pitchFamily="34" charset="0"/>
              </a:rPr>
              <a:t>A checklist for the main body could be summed up using the acronym </a:t>
            </a:r>
            <a:r>
              <a:rPr lang="en-GB" cap="none" dirty="0" smtClean="0">
                <a:solidFill>
                  <a:schemeClr val="accent6">
                    <a:lumMod val="75000"/>
                  </a:schemeClr>
                </a:solidFill>
                <a:latin typeface="Arial" panose="020B0604020202020204" pitchFamily="34" charset="0"/>
                <a:cs typeface="Arial" panose="020B0604020202020204" pitchFamily="34" charset="0"/>
              </a:rPr>
              <a:t>P.E.R.V.E.R.T</a:t>
            </a:r>
            <a:endParaRPr lang="en-GB" dirty="0" smtClean="0">
              <a:solidFill>
                <a:schemeClr val="accent6">
                  <a:lumMod val="75000"/>
                </a:schemeClr>
              </a:solidFill>
            </a:endParaRPr>
          </a:p>
          <a:p>
            <a:r>
              <a:rPr lang="en-GB" cap="none" dirty="0" smtClean="0">
                <a:solidFill>
                  <a:schemeClr val="accent6">
                    <a:lumMod val="75000"/>
                  </a:schemeClr>
                </a:solidFill>
                <a:latin typeface="Arial" panose="020B0604020202020204" pitchFamily="34" charset="0"/>
                <a:cs typeface="Arial" panose="020B0604020202020204" pitchFamily="34" charset="0"/>
              </a:rPr>
              <a:t>P</a:t>
            </a:r>
            <a:r>
              <a:rPr lang="en-GB" cap="none" dirty="0" smtClean="0">
                <a:latin typeface="Arial" panose="020B0604020202020204" pitchFamily="34" charset="0"/>
                <a:cs typeface="Arial" panose="020B0604020202020204" pitchFamily="34" charset="0"/>
              </a:rPr>
              <a:t>ractical issues raised with using the method</a:t>
            </a:r>
          </a:p>
          <a:p>
            <a:r>
              <a:rPr lang="en-GB" cap="none" dirty="0" smtClean="0">
                <a:solidFill>
                  <a:schemeClr val="accent6">
                    <a:lumMod val="75000"/>
                  </a:schemeClr>
                </a:solidFill>
                <a:latin typeface="Arial" panose="020B0604020202020204" pitchFamily="34" charset="0"/>
                <a:cs typeface="Arial" panose="020B0604020202020204" pitchFamily="34" charset="0"/>
              </a:rPr>
              <a:t>E</a:t>
            </a:r>
            <a:r>
              <a:rPr lang="en-GB" cap="none" dirty="0" smtClean="0">
                <a:latin typeface="Arial" panose="020B0604020202020204" pitchFamily="34" charset="0"/>
                <a:cs typeface="Arial" panose="020B0604020202020204" pitchFamily="34" charset="0"/>
              </a:rPr>
              <a:t>thical issues arising from using the method</a:t>
            </a:r>
          </a:p>
          <a:p>
            <a:r>
              <a:rPr lang="en-GB" cap="none" dirty="0" smtClean="0">
                <a:solidFill>
                  <a:schemeClr val="accent6">
                    <a:lumMod val="75000"/>
                  </a:schemeClr>
                </a:solidFill>
                <a:latin typeface="Arial" panose="020B0604020202020204" pitchFamily="34" charset="0"/>
                <a:cs typeface="Arial" panose="020B0604020202020204" pitchFamily="34" charset="0"/>
              </a:rPr>
              <a:t>R</a:t>
            </a:r>
            <a:r>
              <a:rPr lang="en-GB" cap="none" dirty="0" smtClean="0">
                <a:latin typeface="Arial" panose="020B0604020202020204" pitchFamily="34" charset="0"/>
                <a:cs typeface="Arial" panose="020B0604020202020204" pitchFamily="34" charset="0"/>
              </a:rPr>
              <a:t>eliability of the information collected</a:t>
            </a:r>
          </a:p>
          <a:p>
            <a:r>
              <a:rPr lang="en-GB" cap="none" dirty="0" smtClean="0">
                <a:solidFill>
                  <a:schemeClr val="accent6">
                    <a:lumMod val="75000"/>
                  </a:schemeClr>
                </a:solidFill>
                <a:latin typeface="Arial" panose="020B0604020202020204" pitchFamily="34" charset="0"/>
                <a:cs typeface="Arial" panose="020B0604020202020204" pitchFamily="34" charset="0"/>
              </a:rPr>
              <a:t>V</a:t>
            </a:r>
            <a:r>
              <a:rPr lang="en-GB" cap="none" dirty="0" smtClean="0">
                <a:latin typeface="Arial" panose="020B0604020202020204" pitchFamily="34" charset="0"/>
                <a:cs typeface="Arial" panose="020B0604020202020204" pitchFamily="34" charset="0"/>
              </a:rPr>
              <a:t>alidity of the information obtained</a:t>
            </a:r>
          </a:p>
          <a:p>
            <a:r>
              <a:rPr lang="en-GB" cap="none" dirty="0" smtClean="0">
                <a:solidFill>
                  <a:schemeClr val="accent6">
                    <a:lumMod val="75000"/>
                  </a:schemeClr>
                </a:solidFill>
                <a:latin typeface="Arial" panose="020B0604020202020204" pitchFamily="34" charset="0"/>
                <a:cs typeface="Arial" panose="020B0604020202020204" pitchFamily="34" charset="0"/>
              </a:rPr>
              <a:t>E</a:t>
            </a:r>
            <a:r>
              <a:rPr lang="en-GB" cap="none" dirty="0" smtClean="0">
                <a:latin typeface="Arial" panose="020B0604020202020204" pitchFamily="34" charset="0"/>
                <a:cs typeface="Arial" panose="020B0604020202020204" pitchFamily="34" charset="0"/>
              </a:rPr>
              <a:t>xamples from research or your own understanding to illustrate points.</a:t>
            </a:r>
          </a:p>
          <a:p>
            <a:r>
              <a:rPr lang="en-GB" cap="none" dirty="0" smtClean="0">
                <a:solidFill>
                  <a:schemeClr val="accent6">
                    <a:lumMod val="75000"/>
                  </a:schemeClr>
                </a:solidFill>
                <a:latin typeface="Arial" panose="020B0604020202020204" pitchFamily="34" charset="0"/>
                <a:cs typeface="Arial" panose="020B0604020202020204" pitchFamily="34" charset="0"/>
              </a:rPr>
              <a:t>R</a:t>
            </a:r>
            <a:r>
              <a:rPr lang="en-GB" cap="none" dirty="0" smtClean="0">
                <a:latin typeface="Arial" panose="020B0604020202020204" pitchFamily="34" charset="0"/>
                <a:cs typeface="Arial" panose="020B0604020202020204" pitchFamily="34" charset="0"/>
              </a:rPr>
              <a:t>epresentativeness of the information</a:t>
            </a:r>
          </a:p>
          <a:p>
            <a:r>
              <a:rPr lang="en-GB" cap="none" dirty="0" smtClean="0">
                <a:solidFill>
                  <a:schemeClr val="accent6">
                    <a:lumMod val="75000"/>
                  </a:schemeClr>
                </a:solidFill>
                <a:latin typeface="Arial" panose="020B0604020202020204" pitchFamily="34" charset="0"/>
                <a:cs typeface="Arial" panose="020B0604020202020204" pitchFamily="34" charset="0"/>
              </a:rPr>
              <a:t>T</a:t>
            </a:r>
            <a:r>
              <a:rPr lang="en-GB" cap="none" dirty="0" smtClean="0">
                <a:latin typeface="Arial" panose="020B0604020202020204" pitchFamily="34" charset="0"/>
                <a:cs typeface="Arial" panose="020B0604020202020204" pitchFamily="34" charset="0"/>
              </a:rPr>
              <a:t>heoretical issues- such as positivist or interpretivist views of using the method</a:t>
            </a:r>
          </a:p>
          <a:p>
            <a:pPr marL="0" indent="0">
              <a:buNone/>
            </a:pPr>
            <a:r>
              <a:rPr lang="en-GB" cap="none" dirty="0" smtClean="0">
                <a:latin typeface="Arial" panose="020B0604020202020204" pitchFamily="34" charset="0"/>
                <a:cs typeface="Arial" panose="020B0604020202020204" pitchFamily="34" charset="0"/>
              </a:rPr>
              <a:t>[This approach just makes sure you include the key aspects with the P,E,T structure we have been using]</a:t>
            </a:r>
          </a:p>
          <a:p>
            <a:pPr marL="0" indent="0">
              <a:buNone/>
            </a:pPr>
            <a:r>
              <a:rPr lang="en-GB" cap="none" dirty="0" smtClean="0">
                <a:latin typeface="Arial" panose="020B0604020202020204" pitchFamily="34" charset="0"/>
                <a:cs typeface="Arial" panose="020B0604020202020204" pitchFamily="34" charset="0"/>
              </a:rPr>
              <a:t>CONCLUSION: Weigh </a:t>
            </a:r>
            <a:r>
              <a:rPr lang="en-GB" cap="none" dirty="0">
                <a:latin typeface="Arial" panose="020B0604020202020204" pitchFamily="34" charset="0"/>
                <a:cs typeface="Arial" panose="020B0604020202020204" pitchFamily="34" charset="0"/>
              </a:rPr>
              <a:t>up whether this is the best method for studying the education issue in the question. Perhaps offer a solution for a method that would be a better approach.</a:t>
            </a:r>
          </a:p>
          <a:p>
            <a:pPr marL="0" indent="0">
              <a:buNone/>
            </a:pPr>
            <a:endParaRPr lang="en-GB"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6707050"/>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1_Droplet">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1876</TotalTime>
  <Words>1080</Words>
  <Application>Microsoft Office PowerPoint</Application>
  <PresentationFormat>Widescreen</PresentationFormat>
  <Paragraphs>77</Paragraphs>
  <Slides>12</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Tw Cen MT</vt:lpstr>
      <vt:lpstr>Droplet</vt:lpstr>
      <vt:lpstr>1_Droplet</vt:lpstr>
      <vt:lpstr>20 mark methods in context</vt:lpstr>
      <vt:lpstr>How the 20 mark question works:</vt:lpstr>
      <vt:lpstr>What you need to know</vt:lpstr>
      <vt:lpstr>Problems with the sample</vt:lpstr>
      <vt:lpstr>Activity</vt:lpstr>
      <vt:lpstr>How to write the question</vt:lpstr>
      <vt:lpstr>structure</vt:lpstr>
      <vt:lpstr>Structured- continued (main body)</vt:lpstr>
      <vt:lpstr>Checklist for the main body</vt:lpstr>
      <vt:lpstr>Look at an example</vt:lpstr>
      <vt:lpstr>Do a practice one</vt:lpstr>
      <vt:lpstr>Lets plan some of these questions</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 mark methods in context</dc:title>
  <dc:creator>Hannah Roberts</dc:creator>
  <cp:lastModifiedBy>Hannah Roberts</cp:lastModifiedBy>
  <cp:revision>22</cp:revision>
  <cp:lastPrinted>2016-03-09T16:20:36Z</cp:lastPrinted>
  <dcterms:created xsi:type="dcterms:W3CDTF">2016-03-07T17:12:26Z</dcterms:created>
  <dcterms:modified xsi:type="dcterms:W3CDTF">2017-06-20T10:01:51Z</dcterms:modified>
</cp:coreProperties>
</file>